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472" r:id="rId4"/>
    <p:sldId id="473" r:id="rId5"/>
    <p:sldId id="445" r:id="rId6"/>
    <p:sldId id="446" r:id="rId7"/>
    <p:sldId id="447" r:id="rId8"/>
    <p:sldId id="448" r:id="rId9"/>
    <p:sldId id="449" r:id="rId10"/>
    <p:sldId id="269" r:id="rId11"/>
    <p:sldId id="273" r:id="rId12"/>
    <p:sldId id="274" r:id="rId13"/>
    <p:sldId id="275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0F0"/>
    <a:srgbClr val="D7FF6B"/>
    <a:srgbClr val="FFFF18"/>
    <a:srgbClr val="EE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2">
              <a:lumOff val="22415"/>
            </a:schemeClr>
          </a:solidFill>
        </a:fill>
      </a:tcStyle>
    </a:wholeTbl>
    <a:band2H>
      <a:tcTxStyle/>
      <a:tcStyle>
        <a:tcBdr/>
        <a:fill>
          <a:solidFill>
            <a:srgbClr val="EAEAE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2">
              <a:lumOff val="34547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>
              <a:solidFill>
                <a:srgbClr val="000000"/>
              </a:solidFill>
              <a:prstDash val="solid"/>
              <a:bevel/>
            </a:ln>
          </a:left>
          <a:right>
            <a:ln w="9525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000000"/>
              </a:solidFill>
              <a:prstDash val="solid"/>
              <a:bevel/>
            </a:ln>
          </a:top>
          <a:bottom>
            <a:ln w="9525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725"/>
    <p:restoredTop sz="93415"/>
  </p:normalViewPr>
  <p:slideViewPr>
    <p:cSldViewPr snapToGrid="0" snapToObjects="1">
      <p:cViewPr varScale="1">
        <p:scale>
          <a:sx n="38" d="100"/>
          <a:sy n="38" d="100"/>
        </p:scale>
        <p:origin x="176" y="7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30T18:01:11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12016 15509 24575,'0'0'0</inkml:trace>
  <inkml:trace contextRef="#ctx0" brushRef="#br0" timeOffset="2110">12016 15509 24575,'0'0'0</inkml:trace>
  <inkml:trace contextRef="#ctx0" brushRef="#br0" timeOffset="3923">12016 15509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C" dirty="0"/>
          </a:p>
        </p:txBody>
      </p:sp>
    </p:spTree>
    <p:extLst>
      <p:ext uri="{BB962C8B-B14F-4D97-AF65-F5344CB8AC3E}">
        <p14:creationId xmlns:p14="http://schemas.microsoft.com/office/powerpoint/2010/main" val="145607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Hintergrund" descr="Hintergru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Himmel2" descr="Himmel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65550"/>
            <a:ext cx="9144000" cy="2114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chatten" descr="schatte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65550"/>
            <a:ext cx="9144000" cy="120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432550" y="6191250"/>
            <a:ext cx="2419350" cy="30321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727075" y="0"/>
            <a:ext cx="6757989" cy="2403475"/>
          </a:xfrm>
          <a:prstGeom prst="rect">
            <a:avLst/>
          </a:prstGeom>
        </p:spPr>
        <p:txBody>
          <a:bodyPr lIns="45719" tIns="45719" rIns="45719" bIns="45719"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7075" y="2571750"/>
            <a:ext cx="6764339" cy="248761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500"/>
              </a:spcBef>
              <a:buClrTx/>
              <a:buSzTx/>
              <a:buNone/>
              <a:defRPr sz="2200" b="1"/>
            </a:lvl1pPr>
            <a:lvl2pPr marL="340518" indent="-148431">
              <a:spcBef>
                <a:spcPts val="500"/>
              </a:spcBef>
              <a:buClrTx/>
              <a:defRPr sz="2200" b="1"/>
            </a:lvl2pPr>
            <a:lvl3pPr marL="547026" indent="-164438">
              <a:spcBef>
                <a:spcPts val="500"/>
              </a:spcBef>
              <a:buClrTx/>
              <a:defRPr sz="2200" b="1"/>
            </a:lvl3pPr>
            <a:lvl4pPr marL="771366" indent="-207804">
              <a:spcBef>
                <a:spcPts val="500"/>
              </a:spcBef>
              <a:buClrTx/>
              <a:defRPr sz="2200" b="1"/>
            </a:lvl4pPr>
            <a:lvl5pPr marL="982821" indent="-228759">
              <a:spcBef>
                <a:spcPts val="500"/>
              </a:spcBef>
              <a:buClrTx/>
              <a:defRPr sz="2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6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6705600" y="0"/>
            <a:ext cx="2100264" cy="611981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idx="1"/>
          </p:nvPr>
        </p:nvSpPr>
        <p:spPr>
          <a:xfrm>
            <a:off x="403225" y="230188"/>
            <a:ext cx="6149975" cy="66278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0" name="Rounded Rectangle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722376" y="105705"/>
            <a:ext cx="7772401" cy="354330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algn="r">
              <a:defRPr sz="4500">
                <a:solidFill>
                  <a:srgbClr val="838E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22376" y="3685032"/>
            <a:ext cx="7772401" cy="2628901"/>
          </a:xfrm>
          <a:prstGeom prst="rect">
            <a:avLst/>
          </a:prstGeom>
        </p:spPr>
        <p:txBody>
          <a:bodyPr/>
          <a:lstStyle>
            <a:lvl1pPr marL="0" indent="36576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indent="4572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indent="9144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indent="13716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indent="1828800" algn="r">
              <a:spcBef>
                <a:spcPts val="0"/>
              </a:spcBef>
              <a:buClrTx/>
              <a:buSzTx/>
              <a:buNone/>
              <a:defRPr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1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3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4" name="Rounded Rectangle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xfrm>
            <a:off x="468343" y="3214115"/>
            <a:ext cx="8183882" cy="239115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8343" y="5624483"/>
            <a:ext cx="8183882" cy="1233517"/>
          </a:xfrm>
          <a:prstGeom prst="rect">
            <a:avLst/>
          </a:prstGeom>
        </p:spPr>
        <p:txBody>
          <a:bodyPr/>
          <a:lstStyle>
            <a:lvl1pPr marL="0" marR="36576" indent="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36576" indent="3476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36576" indent="603250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36576" indent="841375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36576" indent="1096962">
              <a:spcBef>
                <a:spcPts val="0"/>
              </a:spcBef>
              <a:buClrTx/>
              <a:buSzTx/>
              <a:buNone/>
              <a:defRPr sz="1800">
                <a:solidFill>
                  <a:srgbClr val="515979"/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5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6" name="Title Text"/>
          <p:cNvSpPr txBox="1">
            <a:spLocks noGrp="1"/>
          </p:cNvSpPr>
          <p:nvPr>
            <p:ph type="title"/>
          </p:nvPr>
        </p:nvSpPr>
        <p:spPr>
          <a:xfrm>
            <a:off x="503237" y="4952905"/>
            <a:ext cx="8183563" cy="108435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4351" y="530351"/>
            <a:ext cx="3931922" cy="4422554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1pPr>
            <a:lvl2pPr marL="584056" indent="-236393">
              <a:spcBef>
                <a:spcPts val="200"/>
              </a:spcBef>
              <a:buClr>
                <a:srgbClr val="727CA3"/>
              </a:buClr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2pPr>
            <a:lvl3pPr marL="840581" indent="-237331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3pPr>
            <a:lvl4pPr marL="1105077" indent="-263702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600">
                <a:latin typeface="Verdana"/>
                <a:ea typeface="Verdana"/>
                <a:cs typeface="Verdana"/>
                <a:sym typeface="Verdana"/>
              </a:defRPr>
            </a:lvl4pPr>
            <a:lvl5pPr marL="1360664" indent="-263702">
              <a:spcBef>
                <a:spcPts val="200"/>
              </a:spcBef>
              <a:buClr>
                <a:srgbClr val="727CA3"/>
              </a:buClr>
              <a:buChar char="●"/>
              <a:defRPr sz="26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6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27" name="Title Text"/>
          <p:cNvSpPr txBox="1">
            <a:spLocks noGrp="1"/>
          </p:cNvSpPr>
          <p:nvPr>
            <p:ph type="title"/>
          </p:nvPr>
        </p:nvSpPr>
        <p:spPr>
          <a:xfrm>
            <a:off x="502919" y="3268979"/>
            <a:ext cx="8183882" cy="276606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7223" y="0"/>
            <a:ext cx="3931922" cy="1951038"/>
          </a:xfrm>
          <a:prstGeom prst="rect">
            <a:avLst/>
          </a:prstGeom>
        </p:spPr>
        <p:txBody>
          <a:bodyPr lIns="45719" tIns="45719" rIns="45719" bIns="45719" anchor="ctr"/>
          <a:lstStyle>
            <a:lvl1pPr marL="0" indent="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1pPr>
            <a:lvl2pPr marL="0" indent="3476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2pPr>
            <a:lvl3pPr marL="0" indent="603250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3pPr>
            <a:lvl4pPr marL="0" indent="841375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4pPr>
            <a:lvl5pPr marL="0" indent="1096962">
              <a:spcBef>
                <a:spcPts val="200"/>
              </a:spcBef>
              <a:buClrTx/>
              <a:buSzTx/>
              <a:buNone/>
              <a:defRPr sz="2400" b="1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38" name="Title Text"/>
          <p:cNvSpPr txBox="1">
            <a:spLocks noGrp="1"/>
          </p:cNvSpPr>
          <p:nvPr>
            <p:ph type="title"/>
          </p:nvPr>
        </p:nvSpPr>
        <p:spPr>
          <a:xfrm>
            <a:off x="503237" y="4986337"/>
            <a:ext cx="8183563" cy="1050926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8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7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68" name="Title Text"/>
          <p:cNvSpPr txBox="1">
            <a:spLocks noGrp="1"/>
          </p:cNvSpPr>
          <p:nvPr>
            <p:ph type="title"/>
          </p:nvPr>
        </p:nvSpPr>
        <p:spPr>
          <a:xfrm>
            <a:off x="5538784" y="0"/>
            <a:ext cx="2971801" cy="14478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>
                <a:solidFill>
                  <a:srgbClr val="727CA3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538847" y="1447802"/>
            <a:ext cx="2971801" cy="5410199"/>
          </a:xfrm>
          <a:prstGeom prst="rect">
            <a:avLst/>
          </a:prstGeom>
        </p:spPr>
        <p:txBody>
          <a:bodyPr lIns="45719" tIns="45719" rIns="45719" bIns="45719"/>
          <a:lstStyle>
            <a:lvl1pPr marL="0" marR="18288" indent="18288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1pPr>
            <a:lvl2pPr marL="0" marR="18288" indent="3476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2pPr>
            <a:lvl3pPr marL="0" marR="18288" indent="603250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3pPr>
            <a:lvl4pPr marL="0" marR="18288" indent="841375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4pPr>
            <a:lvl5pPr marL="0" marR="18288" indent="1096962">
              <a:spcBef>
                <a:spcPts val="0"/>
              </a:spcBef>
              <a:buClrTx/>
              <a:buSzTx/>
              <a:buNone/>
              <a:defRPr sz="14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8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79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0" name="Shape"/>
          <p:cNvSpPr/>
          <p:nvPr/>
        </p:nvSpPr>
        <p:spPr>
          <a:xfrm>
            <a:off x="6400800" y="433387"/>
            <a:ext cx="2324100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457200" y="5012056"/>
            <a:ext cx="8229600" cy="184594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>
            <a:lvl1pPr>
              <a:defRPr sz="3600" b="0">
                <a:solidFill>
                  <a:srgbClr val="767C7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462712" y="533400"/>
            <a:ext cx="2240281" cy="4478657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45719">
              <a:spcBef>
                <a:spcPts val="0"/>
              </a:spcBef>
              <a:buClrTx/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0"/>
              </a:spcBef>
              <a:buClrTx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858838" indent="-255588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125361" indent="-283986">
              <a:spcBef>
                <a:spcPts val="0"/>
              </a:spcBef>
              <a:buClrTx/>
              <a:buSzPct val="112000"/>
              <a:buChar char="◦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380948" indent="-283986">
              <a:spcBef>
                <a:spcPts val="0"/>
              </a:spcBef>
              <a:buClrTx/>
              <a:buChar char="●"/>
              <a:defRPr sz="14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4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1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02919" y="4850892"/>
            <a:ext cx="8183882" cy="1184149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idx="1"/>
          </p:nvPr>
        </p:nvSpPr>
        <p:spPr>
          <a:xfrm>
            <a:off x="502919" y="530351"/>
            <a:ext cx="8183882" cy="4320542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ounded Rectangle"/>
          <p:cNvSpPr/>
          <p:nvPr/>
        </p:nvSpPr>
        <p:spPr>
          <a:xfrm>
            <a:off x="304800" y="328613"/>
            <a:ext cx="8532814" cy="6197601"/>
          </a:xfrm>
          <a:prstGeom prst="roundRect">
            <a:avLst>
              <a:gd name="adj" fmla="val 2081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98000">
                <a:schemeClr val="accent3">
                  <a:lumOff val="44000"/>
                </a:schemeClr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  <a:bevel/>
          </a:ln>
          <a:effectLst>
            <a:outerShdw blurRad="76200" dist="50800" dir="5400000" rotWithShape="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2" name="Rounded Rectangle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accent3">
                  <a:lumOff val="44000"/>
                </a:schemeClr>
              </a:gs>
              <a:gs pos="55000">
                <a:schemeClr val="accent5">
                  <a:lumOff val="14788"/>
                </a:schemeClr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303" name="Title Text"/>
          <p:cNvSpPr txBox="1">
            <a:spLocks noGrp="1"/>
          </p:cNvSpPr>
          <p:nvPr>
            <p:ph type="title"/>
          </p:nvPr>
        </p:nvSpPr>
        <p:spPr>
          <a:xfrm>
            <a:off x="6629400" y="0"/>
            <a:ext cx="1981200" cy="579120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>
              <a:defRPr sz="3600">
                <a:solidFill>
                  <a:srgbClr val="848FBA"/>
                </a:solidFill>
                <a:effectLst>
                  <a:outerShdw blurRad="50800" dist="22860" dir="5400000" rotWithShape="0">
                    <a:srgbClr val="000000">
                      <a:alpha val="55000"/>
                    </a:srgbClr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Title Text</a:t>
            </a:r>
          </a:p>
        </p:txBody>
      </p:sp>
      <p:sp>
        <p:nvSpPr>
          <p:cNvPr id="304" name="Body Level One…"/>
          <p:cNvSpPr txBox="1">
            <a:spLocks noGrp="1"/>
          </p:cNvSpPr>
          <p:nvPr>
            <p:ph type="body" idx="1"/>
          </p:nvPr>
        </p:nvSpPr>
        <p:spPr>
          <a:xfrm>
            <a:off x="533400" y="533401"/>
            <a:ext cx="5943600" cy="6324600"/>
          </a:xfrm>
          <a:prstGeom prst="rect">
            <a:avLst/>
          </a:prstGeom>
        </p:spPr>
        <p:txBody>
          <a:bodyPr lIns="45719" tIns="45719" rIns="45719" bIns="45719"/>
          <a:lstStyle>
            <a:lvl1pPr marL="265113" indent="-265113">
              <a:spcBef>
                <a:spcPts val="200"/>
              </a:spcBef>
              <a:buClr>
                <a:srgbClr val="727CA3"/>
              </a:buClr>
              <a:buSzPct val="80000"/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1pPr>
            <a:lvl2pPr marL="581025" indent="-233362">
              <a:spcBef>
                <a:spcPts val="200"/>
              </a:spcBef>
              <a:buClr>
                <a:srgbClr val="727CA3"/>
              </a:buClr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2pPr>
            <a:lvl3pPr marL="835602" indent="-232352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3pPr>
            <a:lvl4pPr marL="1110415" indent="-269040">
              <a:spcBef>
                <a:spcPts val="200"/>
              </a:spcBef>
              <a:buClr>
                <a:srgbClr val="727CA3"/>
              </a:buClr>
              <a:buSzPct val="112000"/>
              <a:buChar char="◦"/>
              <a:defRPr sz="2800">
                <a:latin typeface="Verdana"/>
                <a:ea typeface="Verdana"/>
                <a:cs typeface="Verdana"/>
                <a:sym typeface="Verdana"/>
              </a:defRPr>
            </a:lvl4pPr>
            <a:lvl5pPr marL="1352550" indent="-255588">
              <a:spcBef>
                <a:spcPts val="200"/>
              </a:spcBef>
              <a:buClr>
                <a:srgbClr val="727CA3"/>
              </a:buClr>
              <a:buChar char="●"/>
              <a:defRPr sz="2800"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48663" y="6250014"/>
            <a:ext cx="457201" cy="226986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rgbClr val="A1AAAC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5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6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7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07987" y="1090612"/>
            <a:ext cx="4122739" cy="576738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412485" indent="-220398">
              <a:spcBef>
                <a:spcPts val="600"/>
              </a:spcBef>
              <a:defRPr sz="2800"/>
            </a:lvl2pPr>
            <a:lvl3pPr marL="633730" indent="-251143">
              <a:spcBef>
                <a:spcPts val="600"/>
              </a:spcBef>
              <a:defRPr sz="2800"/>
            </a:lvl3pPr>
            <a:lvl4pPr marL="857426" indent="-293864">
              <a:spcBef>
                <a:spcPts val="600"/>
              </a:spcBef>
              <a:defRPr sz="2800"/>
            </a:lvl4pPr>
            <a:lvl5pPr marL="1077560" indent="-323497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82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85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435465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97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00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1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2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407987" indent="-215900">
              <a:spcBef>
                <a:spcPts val="700"/>
              </a:spcBef>
              <a:defRPr sz="3200"/>
            </a:lvl2pPr>
            <a:lvl3pPr marL="621770" indent="-239183">
              <a:spcBef>
                <a:spcPts val="700"/>
              </a:spcBef>
              <a:defRPr sz="3200"/>
            </a:lvl3pPr>
            <a:lvl4pPr marL="865822" indent="-302260">
              <a:spcBef>
                <a:spcPts val="700"/>
              </a:spcBef>
              <a:defRPr sz="3200"/>
            </a:lvl4pPr>
            <a:lvl5pPr marL="1086802" indent="-332740">
              <a:spcBef>
                <a:spcPts val="7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33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36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8" name="Hintergrund" descr="Hintergrund"/>
          <p:cNvPicPr>
            <a:picLocks noChangeAspect="1"/>
          </p:cNvPicPr>
          <p:nvPr/>
        </p:nvPicPr>
        <p:blipFill>
          <a:blip r:embed="rId2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schatten" descr="schatt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151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P small" descr="PP small"/>
          <p:cNvPicPr>
            <a:picLocks noChangeAspect="1"/>
          </p:cNvPicPr>
          <p:nvPr/>
        </p:nvPicPr>
        <p:blipFill>
          <a:blip r:embed="rId4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403225" y="0"/>
            <a:ext cx="5945188" cy="10604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407987" y="1090612"/>
            <a:ext cx="8397876" cy="576738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0" y="1003300"/>
            <a:ext cx="9144000" cy="5346700"/>
          </a:xfrm>
          <a:prstGeom prst="rect">
            <a:avLst/>
          </a:prstGeom>
          <a:solidFill>
            <a:srgbClr val="E6E6E6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Hintergrund" descr="Hintergrund"/>
          <p:cNvPicPr>
            <a:picLocks noChangeAspect="1"/>
          </p:cNvPicPr>
          <p:nvPr/>
        </p:nvPicPr>
        <p:blipFill>
          <a:blip r:embed="rId23"/>
          <a:srcRect b="92570"/>
          <a:stretch>
            <a:fillRect/>
          </a:stretch>
        </p:blipFill>
        <p:spPr>
          <a:xfrm>
            <a:off x="0" y="6362700"/>
            <a:ext cx="9144000" cy="509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chatten" descr="schatten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6243637"/>
            <a:ext cx="9144000" cy="12065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Here comes your footer"/>
          <p:cNvSpPr txBox="1"/>
          <p:nvPr/>
        </p:nvSpPr>
        <p:spPr>
          <a:xfrm>
            <a:off x="1876425" y="6464300"/>
            <a:ext cx="537686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/>
            </a:lvl1pPr>
          </a:lstStyle>
          <a:p>
            <a:pPr>
              <a:defRPr sz="1800"/>
            </a:pPr>
            <a:r>
              <a:rPr sz="1200"/>
              <a:t>Here comes your footer</a:t>
            </a:r>
          </a:p>
        </p:txBody>
      </p:sp>
      <p:pic>
        <p:nvPicPr>
          <p:cNvPr id="6" name="PP small" descr="PP small"/>
          <p:cNvPicPr>
            <a:picLocks noChangeAspect="1"/>
          </p:cNvPicPr>
          <p:nvPr/>
        </p:nvPicPr>
        <p:blipFill>
          <a:blip r:embed="rId25"/>
          <a:srcRect b="34532"/>
          <a:stretch>
            <a:fillRect/>
          </a:stretch>
        </p:blipFill>
        <p:spPr>
          <a:xfrm>
            <a:off x="6604000" y="381000"/>
            <a:ext cx="2266950" cy="28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P small" descr="PP small"/>
          <p:cNvPicPr>
            <a:picLocks noChangeAspect="1"/>
          </p:cNvPicPr>
          <p:nvPr/>
        </p:nvPicPr>
        <p:blipFill>
          <a:blip r:embed="rId25"/>
          <a:srcRect b="34532"/>
          <a:stretch>
            <a:fillRect/>
          </a:stretch>
        </p:blipFill>
        <p:spPr>
          <a:xfrm>
            <a:off x="152400" y="6459537"/>
            <a:ext cx="2419350" cy="30321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5532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hf hdr="0" ft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90500" marR="0" indent="-1905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27024" marR="0" indent="-13493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32077" marR="0" indent="-14949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752475" marR="0" indent="-18891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962025" marR="0" indent="-20796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4423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995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3567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813932" marR="0" indent="-23107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www.entrepreneur.com%2Farticle%2F308058&amp;psig=AOvVaw3GG6NCUp2iqW5rsYEsT7Gz&amp;ust=1607648913764000&amp;source=images&amp;cd=vfe&amp;ved=0CAIQjRxqFwoTCMCh1oidwu0CFQAAAAAdAAAAABAD" TargetMode="External"/><Relationship Id="rId7" Type="http://schemas.openxmlformats.org/officeDocument/2006/relationships/hyperlink" Target="https://www.youtube.com/watch?v=dfoRdKuPF9I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outube.com/watch?v=Mmz42awTRsA" TargetMode="External"/><Relationship Id="rId5" Type="http://schemas.openxmlformats.org/officeDocument/2006/relationships/hyperlink" Target="https://www.youtube.com/watch?v=UopzgBc0E_0" TargetMode="Externa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A8zWWp0akUU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iWDKsHm6gT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DKsHm6gTA" TargetMode="Externa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ubYrRQ1y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Ii-Ug7qo7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yA_rqXjc6cQ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Afj9Xq9SiQ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Kc7yjQ3WGlw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seY4QSm3V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cseY4QSm3Vs&amp;t=334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http://media.wiley.com/product_data/coverImage/2X/14051087/140510872X.jpg" descr="http://media.wiley.com/product_data/coverImage/2X/14051087/140510872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2151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7" name="Group"/>
          <p:cNvGrpSpPr/>
          <p:nvPr/>
        </p:nvGrpSpPr>
        <p:grpSpPr>
          <a:xfrm>
            <a:off x="285720" y="357165"/>
            <a:ext cx="8572560" cy="2071704"/>
            <a:chOff x="0" y="0"/>
            <a:chExt cx="8572559" cy="2071702"/>
          </a:xfrm>
        </p:grpSpPr>
        <p:sp>
          <p:nvSpPr>
            <p:cNvPr id="315" name="Rectangle"/>
            <p:cNvSpPr/>
            <p:nvPr/>
          </p:nvSpPr>
          <p:spPr>
            <a:xfrm>
              <a:off x="0" y="-1"/>
              <a:ext cx="8572560" cy="2071704"/>
            </a:xfrm>
            <a:prstGeom prst="rect">
              <a:avLst/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>
              <a:outerShdw blurRad="114300" dist="12700" dir="5400000" rotWithShape="0">
                <a:srgbClr val="000000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800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316" name="APPLIED ENGLISH-SPANISH PHONOLOGY"/>
            <p:cNvSpPr txBox="1"/>
            <p:nvPr/>
          </p:nvSpPr>
          <p:spPr>
            <a:xfrm>
              <a:off x="0" y="253531"/>
              <a:ext cx="8572560" cy="156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4800">
                  <a:solidFill>
                    <a:srgbClr val="FF0000"/>
                  </a:solid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sz="4800" dirty="0">
                  <a:solidFill>
                    <a:srgbClr val="FF0000"/>
                  </a:solidFill>
                </a:rPr>
                <a:t>APPLIED ENGLISH-SPANISH PHONOLOGY</a:t>
              </a:r>
            </a:p>
          </p:txBody>
        </p:sp>
      </p:grpSp>
      <p:grpSp>
        <p:nvGrpSpPr>
          <p:cNvPr id="320" name="Group"/>
          <p:cNvGrpSpPr/>
          <p:nvPr/>
        </p:nvGrpSpPr>
        <p:grpSpPr>
          <a:xfrm>
            <a:off x="285720" y="5929328"/>
            <a:ext cx="8572561" cy="642945"/>
            <a:chOff x="0" y="-1"/>
            <a:chExt cx="8572560" cy="642944"/>
          </a:xfrm>
        </p:grpSpPr>
        <p:sp>
          <p:nvSpPr>
            <p:cNvPr id="318" name="Shape"/>
            <p:cNvSpPr/>
            <p:nvPr/>
          </p:nvSpPr>
          <p:spPr>
            <a:xfrm>
              <a:off x="0" y="-1"/>
              <a:ext cx="8572560" cy="64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" y="0"/>
                  </a:moveTo>
                  <a:lnTo>
                    <a:pt x="21330" y="0"/>
                  </a:lnTo>
                  <a:cubicBezTo>
                    <a:pt x="21479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21" y="0"/>
                    <a:pt x="270" y="0"/>
                  </a:cubicBezTo>
                  <a:close/>
                </a:path>
              </a:pathLst>
            </a:custGeom>
            <a:solidFill>
              <a:srgbClr val="3399FF"/>
            </a:solidFill>
            <a:ln w="25400" cap="flat">
              <a:solidFill>
                <a:srgbClr val="535A77"/>
              </a:solidFill>
              <a:prstDash val="solid"/>
              <a:bevel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 b="1">
                  <a:solidFill>
                    <a:schemeClr val="accent3">
                      <a:lumOff val="44000"/>
                    </a:schemeClr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pPr>
              <a:endParaRPr/>
            </a:p>
          </p:txBody>
        </p:sp>
        <p:sp>
          <p:nvSpPr>
            <p:cNvPr id="319" name="Pablo Mejía Maldonado, MSc."/>
            <p:cNvSpPr txBox="1"/>
            <p:nvPr/>
          </p:nvSpPr>
          <p:spPr>
            <a:xfrm>
              <a:off x="31386" y="75555"/>
              <a:ext cx="8509788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 b="1">
                  <a:solidFill>
                    <a:schemeClr val="accent3">
                      <a:lumOff val="44000"/>
                    </a:schemeClr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defRPr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2800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Pablo Mejía Maldonado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E5D78F1-BFE5-1B49-9D80-1382524A9185}"/>
              </a:ext>
            </a:extLst>
          </p:cNvPr>
          <p:cNvSpPr txBox="1"/>
          <p:nvPr/>
        </p:nvSpPr>
        <p:spPr>
          <a:xfrm>
            <a:off x="-1663700" y="2032000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EC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97C642-1B29-0035-D7D1-C6C5734BE30D}"/>
                  </a:ext>
                </a:extLst>
              </p14:cNvPr>
              <p14:cNvContentPartPr/>
              <p14:nvPr/>
            </p14:nvContentPartPr>
            <p14:xfrm>
              <a:off x="4325760" y="558324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97C642-1B29-0035-D7D1-C6C5734BE3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6400" y="557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B9F9F-9E41-6635-4CB8-DE34BB9E91F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roup"/>
          <p:cNvGrpSpPr/>
          <p:nvPr/>
        </p:nvGrpSpPr>
        <p:grpSpPr>
          <a:xfrm>
            <a:off x="3428991" y="1142984"/>
            <a:ext cx="2305051" cy="360364"/>
            <a:chOff x="0" y="0"/>
            <a:chExt cx="2305050" cy="360363"/>
          </a:xfrm>
        </p:grpSpPr>
        <p:sp>
          <p:nvSpPr>
            <p:cNvPr id="706" name="Rectangle"/>
            <p:cNvSpPr/>
            <p:nvPr/>
          </p:nvSpPr>
          <p:spPr>
            <a:xfrm>
              <a:off x="0" y="-1"/>
              <a:ext cx="2305050" cy="360365"/>
            </a:xfrm>
            <a:prstGeom prst="rect">
              <a:avLst/>
            </a:prstGeom>
            <a:gradFill flip="none" rotWithShape="1">
              <a:gsLst>
                <a:gs pos="0">
                  <a:srgbClr val="FFFF9C"/>
                </a:gs>
                <a:gs pos="50000">
                  <a:srgbClr val="FFFFC3"/>
                </a:gs>
                <a:gs pos="100000">
                  <a:srgbClr val="FFFFE2"/>
                </a:gs>
              </a:gsLst>
              <a:path path="circle">
                <a:fillToRect l="-19636" t="62278" r="119636" b="37721"/>
              </a:path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07" name="NON VERBAL LANGUAGES"/>
            <p:cNvSpPr txBox="1"/>
            <p:nvPr/>
          </p:nvSpPr>
          <p:spPr>
            <a:xfrm>
              <a:off x="68852" y="48054"/>
              <a:ext cx="2167346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200" b="1"/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latin typeface="Arial"/>
                  <a:ea typeface="Arial"/>
                  <a:cs typeface="Arial"/>
                  <a:sym typeface="Arial"/>
                </a:rPr>
                <a:t>NON VERBAL LANGUAGES </a:t>
              </a:r>
            </a:p>
          </p:txBody>
        </p:sp>
      </p:grpSp>
      <p:grpSp>
        <p:nvGrpSpPr>
          <p:cNvPr id="711" name="Group"/>
          <p:cNvGrpSpPr/>
          <p:nvPr/>
        </p:nvGrpSpPr>
        <p:grpSpPr>
          <a:xfrm>
            <a:off x="2814682" y="1667823"/>
            <a:ext cx="3264469" cy="371288"/>
            <a:chOff x="-44871" y="-5462"/>
            <a:chExt cx="3264468" cy="371286"/>
          </a:xfrm>
        </p:grpSpPr>
        <p:sp>
          <p:nvSpPr>
            <p:cNvPr id="709" name="Rectangle"/>
            <p:cNvSpPr/>
            <p:nvPr/>
          </p:nvSpPr>
          <p:spPr>
            <a:xfrm>
              <a:off x="3186" y="0"/>
              <a:ext cx="3168352" cy="360363"/>
            </a:xfrm>
            <a:prstGeom prst="rect">
              <a:avLst/>
            </a:prstGeom>
            <a:solidFill>
              <a:srgbClr val="AAB0C8"/>
            </a:soli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10" name="written or symbolic languages"/>
            <p:cNvSpPr txBox="1"/>
            <p:nvPr/>
          </p:nvSpPr>
          <p:spPr>
            <a:xfrm>
              <a:off x="-44872" y="-5463"/>
              <a:ext cx="3264469" cy="371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w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ritten or symbolic languages  </a:t>
              </a:r>
            </a:p>
          </p:txBody>
        </p:sp>
      </p:grpSp>
      <p:grpSp>
        <p:nvGrpSpPr>
          <p:cNvPr id="714" name="Group"/>
          <p:cNvGrpSpPr/>
          <p:nvPr/>
        </p:nvGrpSpPr>
        <p:grpSpPr>
          <a:xfrm>
            <a:off x="1890038" y="2874963"/>
            <a:ext cx="2126542" cy="428626"/>
            <a:chOff x="-17665" y="0"/>
            <a:chExt cx="2126540" cy="428625"/>
          </a:xfrm>
        </p:grpSpPr>
        <p:sp>
          <p:nvSpPr>
            <p:cNvPr id="712" name="Rectangle"/>
            <p:cNvSpPr/>
            <p:nvPr/>
          </p:nvSpPr>
          <p:spPr>
            <a:xfrm>
              <a:off x="0" y="0"/>
              <a:ext cx="2091209" cy="428625"/>
            </a:xfrm>
            <a:prstGeom prst="rect">
              <a:avLst/>
            </a:prstGeom>
            <a:gradFill flip="none" rotWithShape="1">
              <a:gsLst>
                <a:gs pos="0">
                  <a:srgbClr val="C3E0FA"/>
                </a:gs>
                <a:gs pos="35000">
                  <a:srgbClr val="D4E8FB"/>
                </a:gs>
                <a:gs pos="100000">
                  <a:srgbClr val="EDF6FE"/>
                </a:gs>
              </a:gsLst>
              <a:lin ang="16200000" scaled="0"/>
            </a:gradFill>
            <a:ln w="9525" cap="flat">
              <a:solidFill>
                <a:srgbClr val="9AB4C9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13" name="idiographic written"/>
            <p:cNvSpPr txBox="1"/>
            <p:nvPr/>
          </p:nvSpPr>
          <p:spPr>
            <a:xfrm>
              <a:off x="-17665" y="29648"/>
              <a:ext cx="212654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i</a:t>
              </a:r>
              <a:r>
                <a:rPr sz="1600" dirty="0">
                  <a:latin typeface="Arial"/>
                  <a:ea typeface="Arial"/>
                  <a:cs typeface="Arial"/>
                  <a:sym typeface="Arial"/>
                </a:rPr>
                <a:t>diographic </a:t>
              </a:r>
              <a:r>
                <a:rPr lang="es-ES" sz="1600" dirty="0">
                  <a:latin typeface="Arial"/>
                  <a:ea typeface="Arial"/>
                  <a:cs typeface="Arial"/>
                  <a:sym typeface="Arial"/>
                </a:rPr>
                <a:t>Language</a:t>
              </a:r>
              <a:r>
                <a:rPr sz="1600" dirty="0"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grpSp>
        <p:nvGrpSpPr>
          <p:cNvPr id="717" name="Group"/>
          <p:cNvGrpSpPr/>
          <p:nvPr/>
        </p:nvGrpSpPr>
        <p:grpSpPr>
          <a:xfrm>
            <a:off x="5572131" y="2853012"/>
            <a:ext cx="2096214" cy="369330"/>
            <a:chOff x="0" y="-4483"/>
            <a:chExt cx="2096212" cy="369329"/>
          </a:xfrm>
        </p:grpSpPr>
        <p:sp>
          <p:nvSpPr>
            <p:cNvPr id="715" name="Rectangle"/>
            <p:cNvSpPr/>
            <p:nvPr/>
          </p:nvSpPr>
          <p:spPr>
            <a:xfrm>
              <a:off x="0" y="-1"/>
              <a:ext cx="2096212" cy="360365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16" name="Syllabic Written"/>
            <p:cNvSpPr txBox="1"/>
            <p:nvPr/>
          </p:nvSpPr>
          <p:spPr>
            <a:xfrm>
              <a:off x="27317" y="-4483"/>
              <a:ext cx="2041581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/>
            </a:lstStyle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Arial"/>
                  <a:ea typeface="Arial"/>
                  <a:cs typeface="Arial"/>
                  <a:sym typeface="Arial"/>
                </a:rPr>
                <a:t>Syllabic 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Language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grpSp>
        <p:nvGrpSpPr>
          <p:cNvPr id="720" name="Group"/>
          <p:cNvGrpSpPr/>
          <p:nvPr/>
        </p:nvGrpSpPr>
        <p:grpSpPr>
          <a:xfrm>
            <a:off x="1051728" y="4600905"/>
            <a:ext cx="2877018" cy="369330"/>
            <a:chOff x="-73719" y="-4483"/>
            <a:chExt cx="2307681" cy="369328"/>
          </a:xfrm>
        </p:grpSpPr>
        <p:sp>
          <p:nvSpPr>
            <p:cNvPr id="718" name="Rectangle"/>
            <p:cNvSpPr/>
            <p:nvPr/>
          </p:nvSpPr>
          <p:spPr>
            <a:xfrm>
              <a:off x="-1" y="-1"/>
              <a:ext cx="2160242" cy="360364"/>
            </a:xfrm>
            <a:prstGeom prst="rect">
              <a:avLst/>
            </a:prstGeom>
            <a:solidFill>
              <a:srgbClr val="8E736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19" name="alphabetic written"/>
            <p:cNvSpPr txBox="1"/>
            <p:nvPr/>
          </p:nvSpPr>
          <p:spPr>
            <a:xfrm>
              <a:off x="-73719" y="-4483"/>
              <a:ext cx="2307681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a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lphabetic 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Language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grpSp>
        <p:nvGrpSpPr>
          <p:cNvPr id="723" name="Group"/>
          <p:cNvGrpSpPr/>
          <p:nvPr/>
        </p:nvGrpSpPr>
        <p:grpSpPr>
          <a:xfrm>
            <a:off x="1564589" y="3547696"/>
            <a:ext cx="2666849" cy="776338"/>
            <a:chOff x="-53354" y="0"/>
            <a:chExt cx="2666848" cy="776337"/>
          </a:xfrm>
        </p:grpSpPr>
        <p:sp>
          <p:nvSpPr>
            <p:cNvPr id="721" name="Rectangle"/>
            <p:cNvSpPr/>
            <p:nvPr/>
          </p:nvSpPr>
          <p:spPr>
            <a:xfrm>
              <a:off x="25646" y="0"/>
              <a:ext cx="2508847" cy="776338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22" name="use ideograms symbols…"/>
            <p:cNvSpPr txBox="1"/>
            <p:nvPr/>
          </p:nvSpPr>
          <p:spPr>
            <a:xfrm>
              <a:off x="-53355" y="58862"/>
              <a:ext cx="2666849" cy="6586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u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se ideograms symbols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/>
                <a:t>i.e</a:t>
              </a:r>
              <a:r>
                <a:rPr dirty="0"/>
                <a:t>;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 Chinese </a:t>
              </a:r>
            </a:p>
          </p:txBody>
        </p:sp>
      </p:grpSp>
      <p:grpSp>
        <p:nvGrpSpPr>
          <p:cNvPr id="726" name="Group"/>
          <p:cNvGrpSpPr/>
          <p:nvPr/>
        </p:nvGrpSpPr>
        <p:grpSpPr>
          <a:xfrm>
            <a:off x="830687" y="5369513"/>
            <a:ext cx="3600401" cy="1171388"/>
            <a:chOff x="0" y="-10312"/>
            <a:chExt cx="3600400" cy="1171386"/>
          </a:xfrm>
        </p:grpSpPr>
        <p:sp>
          <p:nvSpPr>
            <p:cNvPr id="724" name="Rectangle"/>
            <p:cNvSpPr/>
            <p:nvPr/>
          </p:nvSpPr>
          <p:spPr>
            <a:xfrm>
              <a:off x="0" y="27340"/>
              <a:ext cx="3600401" cy="109608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25" name="sound pronunciation…"/>
            <p:cNvSpPr txBox="1"/>
            <p:nvPr/>
          </p:nvSpPr>
          <p:spPr>
            <a:xfrm>
              <a:off x="221041" y="-10313"/>
              <a:ext cx="3158318" cy="11713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s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ound pronunciation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Arial"/>
                  <a:ea typeface="Arial"/>
                  <a:cs typeface="Arial"/>
                  <a:sym typeface="Arial"/>
                </a:rPr>
                <a:t>Use alphabetical symbols.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Arial"/>
                  <a:ea typeface="Arial"/>
                  <a:cs typeface="Arial"/>
                  <a:sym typeface="Arial"/>
                </a:rPr>
                <a:t>Such as Spanish and English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Arial"/>
                  <a:ea typeface="Arial"/>
                  <a:cs typeface="Arial"/>
                  <a:sym typeface="Arial"/>
                </a:rPr>
                <a:t>letters </a:t>
              </a:r>
            </a:p>
          </p:txBody>
        </p:sp>
      </p:grpSp>
      <p:grpSp>
        <p:nvGrpSpPr>
          <p:cNvPr id="729" name="Group"/>
          <p:cNvGrpSpPr/>
          <p:nvPr/>
        </p:nvGrpSpPr>
        <p:grpSpPr>
          <a:xfrm>
            <a:off x="5368097" y="3643084"/>
            <a:ext cx="2968347" cy="650241"/>
            <a:chOff x="-68519" y="0"/>
            <a:chExt cx="2968345" cy="650240"/>
          </a:xfrm>
        </p:grpSpPr>
        <p:sp>
          <p:nvSpPr>
            <p:cNvPr id="727" name="Rectangle"/>
            <p:cNvSpPr/>
            <p:nvPr/>
          </p:nvSpPr>
          <p:spPr>
            <a:xfrm>
              <a:off x="0" y="229"/>
              <a:ext cx="2831307" cy="649783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28" name="use one symbols per…"/>
            <p:cNvSpPr txBox="1"/>
            <p:nvPr/>
          </p:nvSpPr>
          <p:spPr>
            <a:xfrm>
              <a:off x="-68520" y="-1"/>
              <a:ext cx="2968347" cy="650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t>use one symbols per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t>syllable; i.e, Japanese</a:t>
              </a:r>
            </a:p>
          </p:txBody>
        </p:sp>
      </p:grpSp>
      <p:sp>
        <p:nvSpPr>
          <p:cNvPr id="730" name="Line"/>
          <p:cNvSpPr/>
          <p:nvPr/>
        </p:nvSpPr>
        <p:spPr>
          <a:xfrm rot="5400000">
            <a:off x="4473700" y="1604988"/>
            <a:ext cx="157163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31" name="Line"/>
          <p:cNvSpPr/>
          <p:nvPr/>
        </p:nvSpPr>
        <p:spPr>
          <a:xfrm rot="5400000">
            <a:off x="3514725" y="1749425"/>
            <a:ext cx="854075" cy="139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38" y="0"/>
                </a:lnTo>
                <a:lnTo>
                  <a:pt x="4338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32" name="Line"/>
          <p:cNvSpPr/>
          <p:nvPr/>
        </p:nvSpPr>
        <p:spPr>
          <a:xfrm>
            <a:off x="4643437" y="2214563"/>
            <a:ext cx="1976801" cy="6429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43" name="Connection Line"/>
          <p:cNvSpPr/>
          <p:nvPr/>
        </p:nvSpPr>
        <p:spPr>
          <a:xfrm>
            <a:off x="2630506" y="4984793"/>
            <a:ext cx="143511" cy="383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305"/>
                </a:lnTo>
                <a:lnTo>
                  <a:pt x="10896" y="14305"/>
                </a:lnTo>
                <a:lnTo>
                  <a:pt x="10896" y="7295"/>
                </a:lnTo>
                <a:lnTo>
                  <a:pt x="0" y="7295"/>
                </a:lnTo>
                <a:lnTo>
                  <a:pt x="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735" name="Line"/>
          <p:cNvSpPr/>
          <p:nvPr/>
        </p:nvSpPr>
        <p:spPr>
          <a:xfrm rot="5400000">
            <a:off x="3061493" y="3479007"/>
            <a:ext cx="357188" cy="6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44" name="Connection Line"/>
          <p:cNvSpPr/>
          <p:nvPr/>
        </p:nvSpPr>
        <p:spPr>
          <a:xfrm>
            <a:off x="6619240" y="3221990"/>
            <a:ext cx="232410" cy="416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3171"/>
                </a:lnTo>
                <a:lnTo>
                  <a:pt x="3423" y="13171"/>
                </a:lnTo>
                <a:lnTo>
                  <a:pt x="3423" y="8429"/>
                </a:lnTo>
                <a:lnTo>
                  <a:pt x="21600" y="8429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738" name="Line"/>
          <p:cNvSpPr/>
          <p:nvPr/>
        </p:nvSpPr>
        <p:spPr>
          <a:xfrm>
            <a:off x="4560888" y="846137"/>
            <a:ext cx="20638" cy="296863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74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73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74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742" name="http://www.educared.net/profesoresinnovadores/mexico/imagesCont/7-mexico2.jpg" descr="http://www.educared.net/profesoresinnovadores/mexico/imagesCont/7-mexic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68" y="1061050"/>
            <a:ext cx="1357313" cy="128587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" name="Group">
            <a:extLst>
              <a:ext uri="{FF2B5EF4-FFF2-40B4-BE49-F238E27FC236}">
                <a16:creationId xmlns:a16="http://schemas.microsoft.com/office/drawing/2014/main" id="{858C36DF-33FC-3646-9C4C-46CFA2D4C87D}"/>
              </a:ext>
            </a:extLst>
          </p:cNvPr>
          <p:cNvGrpSpPr/>
          <p:nvPr/>
        </p:nvGrpSpPr>
        <p:grpSpPr>
          <a:xfrm>
            <a:off x="6031092" y="4601376"/>
            <a:ext cx="2877018" cy="369330"/>
            <a:chOff x="-73719" y="-4483"/>
            <a:chExt cx="2307681" cy="369328"/>
          </a:xfrm>
        </p:grpSpPr>
        <p:sp>
          <p:nvSpPr>
            <p:cNvPr id="41" name="Rectangle">
              <a:extLst>
                <a:ext uri="{FF2B5EF4-FFF2-40B4-BE49-F238E27FC236}">
                  <a16:creationId xmlns:a16="http://schemas.microsoft.com/office/drawing/2014/main" id="{FE1351AE-B5CC-724E-B8CB-A6A02A1FD9EF}"/>
                </a:ext>
              </a:extLst>
            </p:cNvPr>
            <p:cNvSpPr/>
            <p:nvPr/>
          </p:nvSpPr>
          <p:spPr>
            <a:xfrm>
              <a:off x="-1" y="-1"/>
              <a:ext cx="2160242" cy="360364"/>
            </a:xfrm>
            <a:prstGeom prst="rect">
              <a:avLst/>
            </a:prstGeom>
            <a:solidFill>
              <a:srgbClr val="8E736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2" name="alphabetic written">
              <a:extLst>
                <a:ext uri="{FF2B5EF4-FFF2-40B4-BE49-F238E27FC236}">
                  <a16:creationId xmlns:a16="http://schemas.microsoft.com/office/drawing/2014/main" id="{34D7432F-3B13-5C44-B095-F84298BCF7B8}"/>
                </a:ext>
              </a:extLst>
            </p:cNvPr>
            <p:cNvSpPr txBox="1"/>
            <p:nvPr/>
          </p:nvSpPr>
          <p:spPr>
            <a:xfrm>
              <a:off x="-73719" y="-4483"/>
              <a:ext cx="2307681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 err="1"/>
                <a:t>articulated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Language</a:t>
              </a:r>
              <a:r>
                <a:rPr dirty="0"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grpSp>
        <p:nvGrpSpPr>
          <p:cNvPr id="43" name="Group">
            <a:extLst>
              <a:ext uri="{FF2B5EF4-FFF2-40B4-BE49-F238E27FC236}">
                <a16:creationId xmlns:a16="http://schemas.microsoft.com/office/drawing/2014/main" id="{9F793F14-E5B3-734F-A23F-4DEBDEED7ED4}"/>
              </a:ext>
            </a:extLst>
          </p:cNvPr>
          <p:cNvGrpSpPr/>
          <p:nvPr/>
        </p:nvGrpSpPr>
        <p:grpSpPr>
          <a:xfrm>
            <a:off x="5186443" y="5232435"/>
            <a:ext cx="3600402" cy="1096083"/>
            <a:chOff x="0" y="27340"/>
            <a:chExt cx="3600401" cy="1096081"/>
          </a:xfrm>
        </p:grpSpPr>
        <p:sp>
          <p:nvSpPr>
            <p:cNvPr id="44" name="Rectangle">
              <a:extLst>
                <a:ext uri="{FF2B5EF4-FFF2-40B4-BE49-F238E27FC236}">
                  <a16:creationId xmlns:a16="http://schemas.microsoft.com/office/drawing/2014/main" id="{5BA1AFFF-D48C-C14B-8E21-EF5FDB75113E}"/>
                </a:ext>
              </a:extLst>
            </p:cNvPr>
            <p:cNvSpPr/>
            <p:nvPr/>
          </p:nvSpPr>
          <p:spPr>
            <a:xfrm>
              <a:off x="0" y="27340"/>
              <a:ext cx="3600401" cy="1096081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35000">
                  <a:schemeClr val="accent6">
                    <a:lumOff val="26369"/>
                  </a:schemeClr>
                </a:gs>
                <a:gs pos="100000">
                  <a:schemeClr val="accent4">
                    <a:lumOff val="48879"/>
                  </a:schemeClr>
                </a:gs>
              </a:gsLst>
              <a:lin ang="16200000" scaled="0"/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45" name="sound pronunciation…">
              <a:extLst>
                <a:ext uri="{FF2B5EF4-FFF2-40B4-BE49-F238E27FC236}">
                  <a16:creationId xmlns:a16="http://schemas.microsoft.com/office/drawing/2014/main" id="{889F4222-1B19-A049-9FC2-E2E6C189F352}"/>
                </a:ext>
              </a:extLst>
            </p:cNvPr>
            <p:cNvSpPr txBox="1"/>
            <p:nvPr/>
          </p:nvSpPr>
          <p:spPr>
            <a:xfrm>
              <a:off x="336191" y="113718"/>
              <a:ext cx="2928043" cy="923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 err="1"/>
                <a:t>organs</a:t>
              </a:r>
              <a:r>
                <a:rPr lang="es-ES" dirty="0"/>
                <a:t> of </a:t>
              </a:r>
              <a:r>
                <a:rPr lang="es-ES" dirty="0" err="1"/>
                <a:t>speech</a:t>
              </a:r>
              <a:r>
                <a:rPr lang="es-ES" dirty="0"/>
                <a:t> 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to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produce </a:t>
              </a:r>
              <a:r>
                <a:rPr lang="es-ES" dirty="0" err="1">
                  <a:latin typeface="Arial"/>
                  <a:ea typeface="Arial"/>
                  <a:cs typeface="Arial"/>
                  <a:sym typeface="Arial"/>
                </a:rPr>
                <a:t>sounds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s-ES" dirty="0" err="1"/>
                <a:t>Phonetic</a:t>
              </a:r>
              <a:r>
                <a:rPr lang="es-ES" dirty="0"/>
                <a:t>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s-ES" dirty="0" err="1"/>
                <a:t>Alphabet</a:t>
              </a:r>
              <a:r>
                <a:rPr lang="es-ES" dirty="0"/>
                <a:t> </a:t>
              </a:r>
              <a:r>
                <a:rPr lang="es-ES" dirty="0">
                  <a:latin typeface="Arial"/>
                  <a:ea typeface="Arial"/>
                  <a:cs typeface="Arial"/>
                  <a:sym typeface="Arial"/>
                </a:rPr>
                <a:t>IPA symbols. </a:t>
              </a:r>
              <a:endParaRPr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26" name="Picture 2" descr="YouTube Pledges $5 Million to Fund 'Positive' Videos">
            <a:hlinkClick r:id="rId3"/>
            <a:extLst>
              <a:ext uri="{FF2B5EF4-FFF2-40B4-BE49-F238E27FC236}">
                <a16:creationId xmlns:a16="http://schemas.microsoft.com/office/drawing/2014/main" id="{8A7F2706-6720-2349-AB6F-67D165D60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8401" r="31428" b="38416"/>
          <a:stretch/>
        </p:blipFill>
        <p:spPr bwMode="auto">
          <a:xfrm>
            <a:off x="592282" y="2853012"/>
            <a:ext cx="481062" cy="4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YouTube Pledges $5 Million to Fund 'Positive' Videos">
            <a:hlinkClick r:id="rId5"/>
            <a:extLst>
              <a:ext uri="{FF2B5EF4-FFF2-40B4-BE49-F238E27FC236}">
                <a16:creationId xmlns:a16="http://schemas.microsoft.com/office/drawing/2014/main" id="{5419A239-705E-D446-96A3-6F83EBDCC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8401" r="31428" b="38416"/>
          <a:stretch/>
        </p:blipFill>
        <p:spPr bwMode="auto">
          <a:xfrm>
            <a:off x="8264514" y="2820151"/>
            <a:ext cx="450891" cy="4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YouTube Pledges $5 Million to Fund 'Positive' Videos">
            <a:hlinkClick r:id="rId6"/>
            <a:extLst>
              <a:ext uri="{FF2B5EF4-FFF2-40B4-BE49-F238E27FC236}">
                <a16:creationId xmlns:a16="http://schemas.microsoft.com/office/drawing/2014/main" id="{C3D07225-4527-6D4C-B9C3-BC638CE5A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8401" r="31428" b="38416"/>
          <a:stretch/>
        </p:blipFill>
        <p:spPr bwMode="auto">
          <a:xfrm>
            <a:off x="351751" y="4619277"/>
            <a:ext cx="481062" cy="4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YouTube Pledges $5 Million to Fund 'Positive' Videos">
            <a:hlinkClick r:id="rId7"/>
            <a:extLst>
              <a:ext uri="{FF2B5EF4-FFF2-40B4-BE49-F238E27FC236}">
                <a16:creationId xmlns:a16="http://schemas.microsoft.com/office/drawing/2014/main" id="{D5784259-3DA8-A941-AE9D-F810ACD1F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8401" r="31428" b="38416"/>
          <a:stretch/>
        </p:blipFill>
        <p:spPr bwMode="auto">
          <a:xfrm>
            <a:off x="5415615" y="4619277"/>
            <a:ext cx="481062" cy="4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BRIEF CLASSIFICATION OF LANGUAGES">
            <a:extLst>
              <a:ext uri="{FF2B5EF4-FFF2-40B4-BE49-F238E27FC236}">
                <a16:creationId xmlns:a16="http://schemas.microsoft.com/office/drawing/2014/main" id="{5D3F236B-2366-FB40-81DA-0C6F2CFB6D0E}"/>
              </a:ext>
            </a:extLst>
          </p:cNvPr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038DB-D555-349D-61E5-3821BA3CD0D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10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" grpId="3" animBg="1" advAuto="0"/>
      <p:bldP spid="711" grpId="5" animBg="1" advAuto="0"/>
      <p:bldP spid="714" grpId="7" animBg="1" advAuto="0"/>
      <p:bldP spid="717" grpId="15" animBg="1" advAuto="0"/>
      <p:bldP spid="720" grpId="11" animBg="1" advAuto="0"/>
      <p:bldP spid="723" grpId="9" animBg="1" advAuto="0"/>
      <p:bldP spid="726" grpId="13" animBg="1" advAuto="0"/>
      <p:bldP spid="729" grpId="17" animBg="1" advAuto="0"/>
      <p:bldP spid="730" grpId="4" animBg="1" advAuto="0"/>
      <p:bldP spid="731" grpId="6" animBg="1" advAuto="0"/>
      <p:bldP spid="732" grpId="14" animBg="1" advAuto="0"/>
      <p:bldP spid="743" grpId="12" animBg="1" advAuto="0"/>
      <p:bldP spid="735" grpId="8" animBg="1" advAuto="0"/>
      <p:bldP spid="744" grpId="16" animBg="1" advAuto="0"/>
      <p:bldP spid="741" grpId="18" animBg="1" advAuto="0"/>
      <p:bldP spid="742" grpId="2" animBg="1" advAuto="0"/>
      <p:bldP spid="40" grpId="0" animBg="1" advAuto="0"/>
      <p:bldP spid="43" grpId="0" animBg="1" advAuto="0"/>
      <p:bldP spid="5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"/>
          <p:cNvGrpSpPr/>
          <p:nvPr/>
        </p:nvGrpSpPr>
        <p:grpSpPr>
          <a:xfrm>
            <a:off x="1928791" y="500040"/>
            <a:ext cx="5715046" cy="571503"/>
            <a:chOff x="-2" y="-1"/>
            <a:chExt cx="5715044" cy="571501"/>
          </a:xfrm>
        </p:grpSpPr>
        <p:grpSp>
          <p:nvGrpSpPr>
            <p:cNvPr id="883" name="Group"/>
            <p:cNvGrpSpPr/>
            <p:nvPr/>
          </p:nvGrpSpPr>
          <p:grpSpPr>
            <a:xfrm>
              <a:off x="-2" y="-1"/>
              <a:ext cx="5715044" cy="571501"/>
              <a:chOff x="-1" y="0"/>
              <a:chExt cx="5715042" cy="571500"/>
            </a:xfrm>
          </p:grpSpPr>
          <p:sp>
            <p:nvSpPr>
              <p:cNvPr id="880" name="Shape"/>
              <p:cNvSpPr/>
              <p:nvPr/>
            </p:nvSpPr>
            <p:spPr>
              <a:xfrm>
                <a:off x="0" y="0"/>
                <a:ext cx="571504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40" y="0"/>
                      <a:pt x="21465" y="0"/>
                    </a:cubicBezTo>
                    <a:cubicBezTo>
                      <a:pt x="21390" y="0"/>
                      <a:pt x="21330" y="604"/>
                      <a:pt x="21330" y="1350"/>
                    </a:cubicBezTo>
                    <a:lnTo>
                      <a:pt x="21330" y="2700"/>
                    </a:lnTo>
                    <a:lnTo>
                      <a:pt x="135" y="2700"/>
                    </a:lnTo>
                    <a:cubicBezTo>
                      <a:pt x="6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60" y="21600"/>
                      <a:pt x="135" y="21600"/>
                    </a:cubicBezTo>
                    <a:cubicBezTo>
                      <a:pt x="210" y="21600"/>
                      <a:pt x="270" y="20996"/>
                      <a:pt x="270" y="20250"/>
                    </a:cubicBezTo>
                    <a:lnTo>
                      <a:pt x="270" y="18900"/>
                    </a:lnTo>
                    <a:lnTo>
                      <a:pt x="21465" y="18900"/>
                    </a:lnTo>
                    <a:cubicBezTo>
                      <a:pt x="2154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81" name="Shape"/>
              <p:cNvSpPr/>
              <p:nvPr/>
            </p:nvSpPr>
            <p:spPr>
              <a:xfrm>
                <a:off x="35718" y="-1"/>
                <a:ext cx="567932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5" y="21600"/>
                      <a:pt x="136" y="19182"/>
                      <a:pt x="136" y="16200"/>
                    </a:cubicBezTo>
                    <a:cubicBezTo>
                      <a:pt x="136" y="14709"/>
                      <a:pt x="105" y="13500"/>
                      <a:pt x="68" y="13500"/>
                    </a:cubicBezTo>
                    <a:cubicBezTo>
                      <a:pt x="30" y="13500"/>
                      <a:pt x="0" y="14709"/>
                      <a:pt x="0" y="16200"/>
                    </a:cubicBezTo>
                    <a:close/>
                    <a:moveTo>
                      <a:pt x="21464" y="10800"/>
                    </a:moveTo>
                    <a:cubicBezTo>
                      <a:pt x="21539" y="10800"/>
                      <a:pt x="21600" y="8382"/>
                      <a:pt x="21600" y="5400"/>
                    </a:cubicBezTo>
                    <a:cubicBezTo>
                      <a:pt x="21600" y="2418"/>
                      <a:pt x="21539" y="0"/>
                      <a:pt x="21464" y="0"/>
                    </a:cubicBezTo>
                    <a:cubicBezTo>
                      <a:pt x="21389" y="0"/>
                      <a:pt x="21328" y="2418"/>
                      <a:pt x="21328" y="5400"/>
                    </a:cubicBezTo>
                    <a:cubicBezTo>
                      <a:pt x="21328" y="6891"/>
                      <a:pt x="21359" y="8100"/>
                      <a:pt x="21396" y="8100"/>
                    </a:cubicBezTo>
                    <a:cubicBezTo>
                      <a:pt x="21434" y="8100"/>
                      <a:pt x="21464" y="6891"/>
                      <a:pt x="21464" y="540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82" name="Shape"/>
              <p:cNvSpPr/>
              <p:nvPr/>
            </p:nvSpPr>
            <p:spPr>
              <a:xfrm>
                <a:off x="-2" y="0"/>
                <a:ext cx="571504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60" y="2700"/>
                      <a:pt x="135" y="2700"/>
                    </a:cubicBezTo>
                    <a:lnTo>
                      <a:pt x="21330" y="2700"/>
                    </a:lnTo>
                    <a:lnTo>
                      <a:pt x="21330" y="1350"/>
                    </a:lnTo>
                    <a:cubicBezTo>
                      <a:pt x="21330" y="604"/>
                      <a:pt x="21390" y="0"/>
                      <a:pt x="21465" y="0"/>
                    </a:cubicBezTo>
                    <a:cubicBezTo>
                      <a:pt x="2154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40" y="18900"/>
                      <a:pt x="21465" y="18900"/>
                    </a:cubicBezTo>
                    <a:lnTo>
                      <a:pt x="270" y="18900"/>
                    </a:lnTo>
                    <a:lnTo>
                      <a:pt x="270" y="20250"/>
                    </a:lnTo>
                    <a:cubicBezTo>
                      <a:pt x="270" y="20996"/>
                      <a:pt x="210" y="21600"/>
                      <a:pt x="135" y="21600"/>
                    </a:cubicBezTo>
                    <a:cubicBezTo>
                      <a:pt x="60" y="21600"/>
                      <a:pt x="0" y="20996"/>
                      <a:pt x="0" y="20250"/>
                    </a:cubicBezTo>
                    <a:close/>
                    <a:moveTo>
                      <a:pt x="21330" y="2700"/>
                    </a:moveTo>
                    <a:lnTo>
                      <a:pt x="21465" y="2700"/>
                    </a:lnTo>
                    <a:cubicBezTo>
                      <a:pt x="21540" y="2700"/>
                      <a:pt x="21600" y="2096"/>
                      <a:pt x="21600" y="1350"/>
                    </a:cubicBezTo>
                    <a:moveTo>
                      <a:pt x="21465" y="2700"/>
                    </a:moveTo>
                    <a:lnTo>
                      <a:pt x="21465" y="1350"/>
                    </a:lnTo>
                    <a:cubicBezTo>
                      <a:pt x="21465" y="1723"/>
                      <a:pt x="21435" y="2025"/>
                      <a:pt x="21397" y="2025"/>
                    </a:cubicBezTo>
                    <a:cubicBezTo>
                      <a:pt x="21360" y="2025"/>
                      <a:pt x="21330" y="1723"/>
                      <a:pt x="21330" y="1350"/>
                    </a:cubicBezTo>
                    <a:moveTo>
                      <a:pt x="135" y="5400"/>
                    </a:moveTo>
                    <a:lnTo>
                      <a:pt x="135" y="4050"/>
                    </a:lnTo>
                    <a:cubicBezTo>
                      <a:pt x="135" y="3677"/>
                      <a:pt x="165" y="3375"/>
                      <a:pt x="203" y="3375"/>
                    </a:cubicBezTo>
                    <a:cubicBezTo>
                      <a:pt x="240" y="3375"/>
                      <a:pt x="270" y="3677"/>
                      <a:pt x="270" y="4050"/>
                    </a:cubicBezTo>
                    <a:cubicBezTo>
                      <a:pt x="270" y="4796"/>
                      <a:pt x="210" y="5400"/>
                      <a:pt x="135" y="5400"/>
                    </a:cubicBezTo>
                    <a:cubicBezTo>
                      <a:pt x="60" y="5400"/>
                      <a:pt x="0" y="4796"/>
                      <a:pt x="0" y="4050"/>
                    </a:cubicBezTo>
                    <a:moveTo>
                      <a:pt x="270" y="4050"/>
                    </a:moveTo>
                    <a:lnTo>
                      <a:pt x="270" y="18900"/>
                    </a:lnTo>
                  </a:path>
                </a:pathLst>
              </a:custGeom>
              <a:no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886" name="Group"/>
            <p:cNvGrpSpPr/>
            <p:nvPr/>
          </p:nvGrpSpPr>
          <p:grpSpPr>
            <a:xfrm>
              <a:off x="199296" y="-1"/>
              <a:ext cx="5418362" cy="430532"/>
              <a:chOff x="0" y="0"/>
              <a:chExt cx="5418360" cy="430531"/>
            </a:xfrm>
          </p:grpSpPr>
          <p:sp>
            <p:nvSpPr>
              <p:cNvPr id="884" name="Rectangle"/>
              <p:cNvSpPr/>
              <p:nvPr/>
            </p:nvSpPr>
            <p:spPr>
              <a:xfrm>
                <a:off x="0" y="0"/>
                <a:ext cx="5418360" cy="430531"/>
              </a:xfrm>
              <a:prstGeom prst="rect">
                <a:avLst/>
              </a:prstGeom>
              <a:gradFill flip="none" rotWithShape="1">
                <a:gsLst>
                  <a:gs pos="0">
                    <a:srgbClr val="F8FFB8"/>
                  </a:gs>
                  <a:gs pos="35000">
                    <a:srgbClr val="FAFFCC"/>
                  </a:gs>
                  <a:gs pos="100000">
                    <a:srgbClr val="FDFFEB"/>
                  </a:gs>
                </a:gsLst>
                <a:lin ang="16200000" scaled="0"/>
              </a:gradFill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885" name="LANGUAGE INCONSISTENCIES"/>
              <p:cNvSpPr txBox="1"/>
              <p:nvPr/>
            </p:nvSpPr>
            <p:spPr>
              <a:xfrm>
                <a:off x="0" y="0"/>
                <a:ext cx="5418360" cy="424727"/>
              </a:xfrm>
              <a:prstGeom prst="rect">
                <a:avLst/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373D54"/>
                    </a:solidFill>
                    <a:highlight>
                      <a:srgbClr val="FFFF00"/>
                    </a:highlight>
                  </a:rPr>
                  <a:t>LANGUAGE INCONSISTENCIES</a:t>
                </a:r>
              </a:p>
            </p:txBody>
          </p:sp>
        </p:grpSp>
      </p:grpSp>
      <p:grpSp>
        <p:nvGrpSpPr>
          <p:cNvPr id="890" name="Group"/>
          <p:cNvGrpSpPr/>
          <p:nvPr/>
        </p:nvGrpSpPr>
        <p:grpSpPr>
          <a:xfrm>
            <a:off x="2643188" y="2468973"/>
            <a:ext cx="4643438" cy="348430"/>
            <a:chOff x="0" y="0"/>
            <a:chExt cx="4643437" cy="348428"/>
          </a:xfrm>
        </p:grpSpPr>
        <p:sp>
          <p:nvSpPr>
            <p:cNvPr id="888" name="Rectangle"/>
            <p:cNvSpPr/>
            <p:nvPr/>
          </p:nvSpPr>
          <p:spPr>
            <a:xfrm>
              <a:off x="0" y="31339"/>
              <a:ext cx="4643438" cy="285751"/>
            </a:xfrm>
            <a:prstGeom prst="rect">
              <a:avLst/>
            </a:prstGeom>
            <a:solidFill>
              <a:srgbClr val="FA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889" name="These inconsistencies happen since:"/>
            <p:cNvSpPr txBox="1"/>
            <p:nvPr/>
          </p:nvSpPr>
          <p:spPr>
            <a:xfrm>
              <a:off x="0" y="0"/>
              <a:ext cx="4643438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80000"/>
                </a:lnSpc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These inconsistencies happen since:</a:t>
              </a:r>
            </a:p>
          </p:txBody>
        </p:sp>
      </p:grpSp>
      <p:grpSp>
        <p:nvGrpSpPr>
          <p:cNvPr id="893" name="Group"/>
          <p:cNvGrpSpPr/>
          <p:nvPr/>
        </p:nvGrpSpPr>
        <p:grpSpPr>
          <a:xfrm>
            <a:off x="1357290" y="3143248"/>
            <a:ext cx="7000876" cy="500064"/>
            <a:chOff x="0" y="0"/>
            <a:chExt cx="7000875" cy="500062"/>
          </a:xfrm>
        </p:grpSpPr>
        <p:sp>
          <p:nvSpPr>
            <p:cNvPr id="891" name="Rectangle"/>
            <p:cNvSpPr/>
            <p:nvPr/>
          </p:nvSpPr>
          <p:spPr>
            <a:xfrm>
              <a:off x="0" y="0"/>
              <a:ext cx="7000875" cy="500063"/>
            </a:xfrm>
            <a:prstGeom prst="rect">
              <a:avLst/>
            </a:prstGeom>
            <a:solidFill>
              <a:srgbClr val="FADA7A"/>
            </a:solidFill>
            <a:ln w="38100" cap="flat">
              <a:solidFill>
                <a:schemeClr val="accent3">
                  <a:lumOff val="44000"/>
                </a:schemeClr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342900" indent="-342900"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892" name="1.- The same letter or letter combination can refer to different sounds"/>
            <p:cNvSpPr txBox="1"/>
            <p:nvPr/>
          </p:nvSpPr>
          <p:spPr>
            <a:xfrm>
              <a:off x="0" y="80843"/>
              <a:ext cx="7000875" cy="338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 algn="ctr">
                <a:spcBef>
                  <a:spcPts val="1000"/>
                </a:spcBef>
                <a:defRPr sz="1700" i="1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rPr>
                  <a:solidFill>
                    <a:srgbClr val="000000"/>
                  </a:solidFill>
                </a:rPr>
                <a:t>1.- The same letter or letter combination can refer to different sounds</a:t>
              </a:r>
            </a:p>
          </p:txBody>
        </p:sp>
      </p:grpSp>
      <p:grpSp>
        <p:nvGrpSpPr>
          <p:cNvPr id="896" name="Group"/>
          <p:cNvGrpSpPr/>
          <p:nvPr/>
        </p:nvGrpSpPr>
        <p:grpSpPr>
          <a:xfrm>
            <a:off x="1071550" y="4040592"/>
            <a:ext cx="2714626" cy="348430"/>
            <a:chOff x="0" y="0"/>
            <a:chExt cx="2714625" cy="348428"/>
          </a:xfrm>
        </p:grpSpPr>
        <p:sp>
          <p:nvSpPr>
            <p:cNvPr id="894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895" name="Span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Spanish	</a:t>
              </a:r>
            </a:p>
          </p:txBody>
        </p:sp>
      </p:grpSp>
      <p:grpSp>
        <p:nvGrpSpPr>
          <p:cNvPr id="899" name="Group"/>
          <p:cNvGrpSpPr/>
          <p:nvPr/>
        </p:nvGrpSpPr>
        <p:grpSpPr>
          <a:xfrm>
            <a:off x="5572112" y="4040592"/>
            <a:ext cx="2714626" cy="348430"/>
            <a:chOff x="0" y="0"/>
            <a:chExt cx="2714625" cy="348428"/>
          </a:xfrm>
        </p:grpSpPr>
        <p:sp>
          <p:nvSpPr>
            <p:cNvPr id="897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898" name="Engl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English</a:t>
              </a:r>
            </a:p>
          </p:txBody>
        </p:sp>
      </p:grpSp>
      <p:grpSp>
        <p:nvGrpSpPr>
          <p:cNvPr id="902" name="Group"/>
          <p:cNvGrpSpPr/>
          <p:nvPr/>
        </p:nvGrpSpPr>
        <p:grpSpPr>
          <a:xfrm>
            <a:off x="1071550" y="4643432"/>
            <a:ext cx="2714626" cy="714376"/>
            <a:chOff x="0" y="0"/>
            <a:chExt cx="2714625" cy="714375"/>
          </a:xfrm>
        </p:grpSpPr>
        <p:sp>
          <p:nvSpPr>
            <p:cNvPr id="900" name="Rectangle"/>
            <p:cNvSpPr/>
            <p:nvPr/>
          </p:nvSpPr>
          <p:spPr>
            <a:xfrm>
              <a:off x="0" y="0"/>
              <a:ext cx="2714625" cy="71437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01" name="cerda  [ˈserđa]…"/>
            <p:cNvSpPr txBox="1"/>
            <p:nvPr/>
          </p:nvSpPr>
          <p:spPr>
            <a:xfrm>
              <a:off x="0" y="34024"/>
              <a:ext cx="271462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i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erda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b="1" i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erđa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i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asa  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b="1" i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asa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</p:txBody>
        </p:sp>
      </p:grpSp>
      <p:sp>
        <p:nvSpPr>
          <p:cNvPr id="903" name="Line"/>
          <p:cNvSpPr/>
          <p:nvPr/>
        </p:nvSpPr>
        <p:spPr>
          <a:xfrm flipH="1">
            <a:off x="2428875" y="3786187"/>
            <a:ext cx="2428876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4" name="Line"/>
          <p:cNvSpPr/>
          <p:nvPr/>
        </p:nvSpPr>
        <p:spPr>
          <a:xfrm>
            <a:off x="4857749" y="3786188"/>
            <a:ext cx="2071689" cy="285750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07" name="Group"/>
          <p:cNvGrpSpPr/>
          <p:nvPr/>
        </p:nvGrpSpPr>
        <p:grpSpPr>
          <a:xfrm>
            <a:off x="5572112" y="4123458"/>
            <a:ext cx="2714626" cy="1754324"/>
            <a:chOff x="0" y="-25258"/>
            <a:chExt cx="2714625" cy="1754323"/>
          </a:xfrm>
        </p:grpSpPr>
        <p:sp>
          <p:nvSpPr>
            <p:cNvPr id="905" name="Rectangle"/>
            <p:cNvSpPr/>
            <p:nvPr/>
          </p:nvSpPr>
          <p:spPr>
            <a:xfrm>
              <a:off x="0" y="494715"/>
              <a:ext cx="2714625" cy="71437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06" name="letter  [ˈlƐ:ɾɚ]…"/>
            <p:cNvSpPr txBox="1"/>
            <p:nvPr/>
          </p:nvSpPr>
          <p:spPr>
            <a:xfrm>
              <a:off x="0" y="-25258"/>
              <a:ext cx="2714625" cy="17543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le</a:t>
              </a:r>
              <a:r>
                <a:rPr b="1" i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tt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er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l</a:t>
              </a:r>
              <a:r>
                <a:rPr sz="1200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Ɛ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ɾ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ɚ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 i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ip   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ʰ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ɪpˉ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ˡ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]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sp>
        <p:nvSpPr>
          <p:cNvPr id="908" name="&lt;- consonant letter -&gt;"/>
          <p:cNvSpPr txBox="1"/>
          <p:nvPr/>
        </p:nvSpPr>
        <p:spPr>
          <a:xfrm>
            <a:off x="3857612" y="4714869"/>
            <a:ext cx="1571626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200" b="1" i="1">
                <a:solidFill>
                  <a:srgbClr val="4646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b="1" i="1">
                <a:solidFill>
                  <a:srgbClr val="46465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&lt;- consonant letter -&gt;</a:t>
            </a:r>
          </a:p>
        </p:txBody>
      </p:sp>
      <p:grpSp>
        <p:nvGrpSpPr>
          <p:cNvPr id="911" name="Group"/>
          <p:cNvGrpSpPr/>
          <p:nvPr/>
        </p:nvGrpSpPr>
        <p:grpSpPr>
          <a:xfrm>
            <a:off x="5572112" y="5643557"/>
            <a:ext cx="2714626" cy="714377"/>
            <a:chOff x="0" y="248113"/>
            <a:chExt cx="2714625" cy="714376"/>
          </a:xfrm>
        </p:grpSpPr>
        <p:sp>
          <p:nvSpPr>
            <p:cNvPr id="909" name="Rectangle"/>
            <p:cNvSpPr/>
            <p:nvPr/>
          </p:nvSpPr>
          <p:spPr>
            <a:xfrm>
              <a:off x="0" y="248113"/>
              <a:ext cx="2714625" cy="71437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10" name="steak [ steɪ̯k ̚ ]…"/>
            <p:cNvSpPr txBox="1"/>
            <p:nvPr/>
          </p:nvSpPr>
          <p:spPr>
            <a:xfrm>
              <a:off x="0" y="282137"/>
              <a:ext cx="271462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ea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k [ 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eɪ̯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k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̚ ]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h</a:t>
              </a:r>
              <a:r>
                <a:rPr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ea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d </a:t>
              </a:r>
              <a:r>
                <a:rPr sz="1400" dirty="0"/>
                <a:t>[ </a:t>
              </a:r>
              <a:r>
                <a:rPr sz="1400" dirty="0" err="1"/>
                <a:t>h</a:t>
              </a:r>
              <a:r>
                <a:rPr sz="1400" b="1" dirty="0" err="1">
                  <a:solidFill>
                    <a:srgbClr val="FF0000"/>
                  </a:solidFill>
                </a:rPr>
                <a:t>ɛː</a:t>
              </a:r>
              <a:r>
                <a:rPr sz="1400" dirty="0" err="1"/>
                <a:t>d</a:t>
              </a:r>
              <a:r>
                <a:rPr sz="1400" dirty="0"/>
                <a:t> ]</a:t>
              </a:r>
              <a:r>
                <a:rPr sz="1400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sp>
        <p:nvSpPr>
          <p:cNvPr id="912" name="&lt;- vowel letter -&gt;"/>
          <p:cNvSpPr txBox="1"/>
          <p:nvPr/>
        </p:nvSpPr>
        <p:spPr>
          <a:xfrm>
            <a:off x="3857612" y="5857869"/>
            <a:ext cx="1571626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spcBef>
                <a:spcPts val="1000"/>
              </a:spcBef>
              <a:defRPr sz="1200" b="1" i="1">
                <a:solidFill>
                  <a:srgbClr val="46465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200" b="1" i="1">
                <a:solidFill>
                  <a:srgbClr val="46465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&lt;- vowel letter -&gt;</a:t>
            </a:r>
          </a:p>
        </p:txBody>
      </p:sp>
      <p:sp>
        <p:nvSpPr>
          <p:cNvPr id="926" name="Connection Line"/>
          <p:cNvSpPr/>
          <p:nvPr/>
        </p:nvSpPr>
        <p:spPr>
          <a:xfrm>
            <a:off x="2428863" y="4389048"/>
            <a:ext cx="1" cy="2496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080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927" name="Connection Line"/>
          <p:cNvSpPr/>
          <p:nvPr/>
        </p:nvSpPr>
        <p:spPr>
          <a:xfrm flipH="1">
            <a:off x="6883705" y="4389022"/>
            <a:ext cx="45719" cy="249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928" name="Connection Line"/>
          <p:cNvSpPr/>
          <p:nvPr/>
        </p:nvSpPr>
        <p:spPr>
          <a:xfrm>
            <a:off x="6883707" y="5407429"/>
            <a:ext cx="45719" cy="186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h="21600" extrusionOk="0">
                <a:moveTo>
                  <a:pt x="0" y="0"/>
                </a:moveTo>
                <a:cubicBezTo>
                  <a:pt x="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916" name="It is the incompatibility, quality or state of being inconsistent. It is the lack of concordance with a structural pattern."/>
          <p:cNvSpPr/>
          <p:nvPr/>
        </p:nvSpPr>
        <p:spPr>
          <a:xfrm>
            <a:off x="2786063" y="1428750"/>
            <a:ext cx="4357688" cy="806708"/>
          </a:xfrm>
          <a:prstGeom prst="rect">
            <a:avLst/>
          </a:prstGeom>
          <a:solidFill>
            <a:srgbClr val="FADA7A"/>
          </a:solidFill>
          <a:ln w="38100">
            <a:solidFill>
              <a:schemeClr val="accent3">
                <a:lumOff val="44000"/>
              </a:schemeClr>
            </a:solidFill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just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>
              <a:defRPr sz="1800">
                <a:solidFill>
                  <a:schemeClr val="accent3">
                    <a:lumOff val="44000"/>
                  </a:schemeClr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the incompatibility, quality or state of being inconsistent. It is the lack of concordance with a structural pattern.</a:t>
            </a:r>
          </a:p>
        </p:txBody>
      </p:sp>
      <p:sp>
        <p:nvSpPr>
          <p:cNvPr id="917" name="Line"/>
          <p:cNvSpPr/>
          <p:nvPr/>
        </p:nvSpPr>
        <p:spPr>
          <a:xfrm rot="16200000" flipH="1">
            <a:off x="4652395" y="1115447"/>
            <a:ext cx="498179" cy="128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18" name="Line"/>
          <p:cNvSpPr/>
          <p:nvPr/>
        </p:nvSpPr>
        <p:spPr>
          <a:xfrm rot="5400000">
            <a:off x="4845050" y="2378869"/>
            <a:ext cx="239714" cy="3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19" name="Line"/>
          <p:cNvSpPr/>
          <p:nvPr/>
        </p:nvSpPr>
        <p:spPr>
          <a:xfrm rot="5400000">
            <a:off x="4733122" y="2910669"/>
            <a:ext cx="357186" cy="1079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922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920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21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grpSp>
        <p:nvGrpSpPr>
          <p:cNvPr id="925" name="Group"/>
          <p:cNvGrpSpPr/>
          <p:nvPr/>
        </p:nvGrpSpPr>
        <p:grpSpPr>
          <a:xfrm>
            <a:off x="1042236" y="5715016"/>
            <a:ext cx="2743940" cy="714376"/>
            <a:chOff x="-29314" y="248113"/>
            <a:chExt cx="2743939" cy="714375"/>
          </a:xfrm>
        </p:grpSpPr>
        <p:sp>
          <p:nvSpPr>
            <p:cNvPr id="923" name="Rectangle"/>
            <p:cNvSpPr/>
            <p:nvPr/>
          </p:nvSpPr>
          <p:spPr>
            <a:xfrm>
              <a:off x="0" y="248113"/>
              <a:ext cx="2714625" cy="71437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24" name="Spanish vowels do not change their qualities"/>
            <p:cNvSpPr txBox="1"/>
            <p:nvPr/>
          </p:nvSpPr>
          <p:spPr>
            <a:xfrm>
              <a:off x="-29315" y="297736"/>
              <a:ext cx="2714626" cy="615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i="1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Spanish vowels do not change their qualities</a:t>
              </a:r>
              <a:r>
                <a:rPr sz="140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pic>
        <p:nvPicPr>
          <p:cNvPr id="48" name="Picture 2" descr="YouTube Pledges $5 Million to Fund 'Positive' Videos">
            <a:hlinkClick r:id="rId2"/>
            <a:extLst>
              <a:ext uri="{FF2B5EF4-FFF2-40B4-BE49-F238E27FC236}">
                <a16:creationId xmlns:a16="http://schemas.microsoft.com/office/drawing/2014/main" id="{A689249F-7B58-2843-AB3F-FEE901061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2" t="8401" r="31428" b="38416"/>
          <a:stretch/>
        </p:blipFill>
        <p:spPr bwMode="auto">
          <a:xfrm>
            <a:off x="831019" y="561946"/>
            <a:ext cx="481062" cy="4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68B315-EDA0-2C88-EE7D-E2416716A26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11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2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20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20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grpId="1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20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grpId="2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1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2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grpId="2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20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" grpId="1" animBg="1" advAuto="0"/>
      <p:bldP spid="890" grpId="5" animBg="1" advAuto="0"/>
      <p:bldP spid="893" grpId="7" animBg="1" advAuto="0"/>
      <p:bldP spid="896" grpId="9" animBg="1" advAuto="0"/>
      <p:bldP spid="899" grpId="13" animBg="1" advAuto="0"/>
      <p:bldP spid="902" grpId="11" animBg="1" advAuto="0"/>
      <p:bldP spid="903" grpId="8" animBg="1" advAuto="0"/>
      <p:bldP spid="904" grpId="12" animBg="1" advAuto="0"/>
      <p:bldP spid="907" grpId="16" animBg="1" advAuto="0"/>
      <p:bldP spid="908" grpId="15" animBg="1" advAuto="0"/>
      <p:bldP spid="911" grpId="19" animBg="1" advAuto="0"/>
      <p:bldP spid="912" grpId="17" animBg="1" advAuto="0"/>
      <p:bldP spid="926" grpId="10" animBg="1" advAuto="0"/>
      <p:bldP spid="927" grpId="14" animBg="1" advAuto="0"/>
      <p:bldP spid="928" grpId="18" animBg="1" advAuto="0"/>
      <p:bldP spid="916" grpId="3" animBg="1" advAuto="0"/>
      <p:bldP spid="917" grpId="2" animBg="1" advAuto="0"/>
      <p:bldP spid="918" grpId="4" animBg="1" advAuto="0"/>
      <p:bldP spid="919" grpId="6" animBg="1" advAuto="0"/>
      <p:bldP spid="922" grpId="20" animBg="1" advAuto="0"/>
      <p:bldP spid="925" grpId="2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2" name="Group"/>
          <p:cNvGrpSpPr/>
          <p:nvPr/>
        </p:nvGrpSpPr>
        <p:grpSpPr>
          <a:xfrm>
            <a:off x="1285875" y="2786066"/>
            <a:ext cx="7000875" cy="500064"/>
            <a:chOff x="0" y="0"/>
            <a:chExt cx="7000875" cy="500062"/>
          </a:xfrm>
        </p:grpSpPr>
        <p:sp>
          <p:nvSpPr>
            <p:cNvPr id="930" name="Rectangle"/>
            <p:cNvSpPr/>
            <p:nvPr/>
          </p:nvSpPr>
          <p:spPr>
            <a:xfrm>
              <a:off x="0" y="0"/>
              <a:ext cx="7000875" cy="500063"/>
            </a:xfrm>
            <a:prstGeom prst="rect">
              <a:avLst/>
            </a:prstGeom>
            <a:gradFill flip="none" rotWithShape="1">
              <a:gsLst>
                <a:gs pos="0">
                  <a:srgbClr val="C6A84C"/>
                </a:gs>
                <a:gs pos="80000">
                  <a:srgbClr val="FFD969"/>
                </a:gs>
                <a:gs pos="100000">
                  <a:srgbClr val="FFDA6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342900" indent="-342900"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31" name="2.- Same sound may have different letters or letter combinations."/>
            <p:cNvSpPr txBox="1"/>
            <p:nvPr/>
          </p:nvSpPr>
          <p:spPr>
            <a:xfrm>
              <a:off x="0" y="75817"/>
              <a:ext cx="700087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 algn="ctr">
                <a:spcBef>
                  <a:spcPts val="1000"/>
                </a:spcBef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600" i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2.- Same sound may have different letters or letter combinations</a:t>
              </a:r>
              <a:r>
                <a:rPr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</a:p>
          </p:txBody>
        </p:sp>
      </p:grpSp>
      <p:sp>
        <p:nvSpPr>
          <p:cNvPr id="933" name="Line"/>
          <p:cNvSpPr/>
          <p:nvPr/>
        </p:nvSpPr>
        <p:spPr>
          <a:xfrm>
            <a:off x="4765675" y="1787524"/>
            <a:ext cx="20638" cy="99853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36" name="Group"/>
          <p:cNvGrpSpPr/>
          <p:nvPr/>
        </p:nvGrpSpPr>
        <p:grpSpPr>
          <a:xfrm>
            <a:off x="1071562" y="3611977"/>
            <a:ext cx="2714626" cy="348430"/>
            <a:chOff x="0" y="0"/>
            <a:chExt cx="2714625" cy="348428"/>
          </a:xfrm>
        </p:grpSpPr>
        <p:sp>
          <p:nvSpPr>
            <p:cNvPr id="934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35" name="Span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Spanish	</a:t>
              </a:r>
            </a:p>
          </p:txBody>
        </p:sp>
      </p:grpSp>
      <p:grpSp>
        <p:nvGrpSpPr>
          <p:cNvPr id="939" name="Group"/>
          <p:cNvGrpSpPr/>
          <p:nvPr/>
        </p:nvGrpSpPr>
        <p:grpSpPr>
          <a:xfrm>
            <a:off x="5572125" y="3611977"/>
            <a:ext cx="2714625" cy="348430"/>
            <a:chOff x="0" y="0"/>
            <a:chExt cx="2714625" cy="348428"/>
          </a:xfrm>
        </p:grpSpPr>
        <p:sp>
          <p:nvSpPr>
            <p:cNvPr id="937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38" name="Engl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English</a:t>
              </a:r>
            </a:p>
          </p:txBody>
        </p:sp>
      </p:grpSp>
      <p:grpSp>
        <p:nvGrpSpPr>
          <p:cNvPr id="942" name="Group"/>
          <p:cNvGrpSpPr/>
          <p:nvPr/>
        </p:nvGrpSpPr>
        <p:grpSpPr>
          <a:xfrm>
            <a:off x="1071562" y="4286255"/>
            <a:ext cx="2714626" cy="714376"/>
            <a:chOff x="0" y="0"/>
            <a:chExt cx="2714625" cy="714375"/>
          </a:xfrm>
        </p:grpSpPr>
        <p:sp>
          <p:nvSpPr>
            <p:cNvPr id="940" name="Rectangle"/>
            <p:cNvSpPr/>
            <p:nvPr/>
          </p:nvSpPr>
          <p:spPr>
            <a:xfrm>
              <a:off x="0" y="0"/>
              <a:ext cx="2714625" cy="714375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41" name="bosque   [ˈboske]…"/>
            <p:cNvSpPr txBox="1"/>
            <p:nvPr/>
          </p:nvSpPr>
          <p:spPr>
            <a:xfrm>
              <a:off x="0" y="34024"/>
              <a:ext cx="271462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b="1" dirty="0">
                  <a:solidFill>
                    <a:srgbClr val="FF352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lang="en-US" b="1" dirty="0" err="1">
                  <a:solidFill>
                    <a:srgbClr val="FF352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oske</a:t>
              </a: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] 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osque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s-ES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b="1" dirty="0">
                  <a:solidFill>
                    <a:srgbClr val="FF352F"/>
                  </a:solidFill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lang="en-US" b="1" dirty="0" err="1">
                  <a:solidFill>
                    <a:srgbClr val="FF352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aso</a:t>
              </a: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 ] 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aso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43" name="Line"/>
          <p:cNvSpPr/>
          <p:nvPr/>
        </p:nvSpPr>
        <p:spPr>
          <a:xfrm flipH="1">
            <a:off x="2428875" y="3286125"/>
            <a:ext cx="2357439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44" name="Line"/>
          <p:cNvSpPr/>
          <p:nvPr/>
        </p:nvSpPr>
        <p:spPr>
          <a:xfrm>
            <a:off x="4786313" y="3286124"/>
            <a:ext cx="2143126" cy="357189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47" name="Group"/>
          <p:cNvGrpSpPr/>
          <p:nvPr/>
        </p:nvGrpSpPr>
        <p:grpSpPr>
          <a:xfrm>
            <a:off x="5572125" y="3140845"/>
            <a:ext cx="2714625" cy="2862320"/>
            <a:chOff x="0" y="-33044"/>
            <a:chExt cx="2714625" cy="2862318"/>
          </a:xfrm>
        </p:grpSpPr>
        <p:sp>
          <p:nvSpPr>
            <p:cNvPr id="945" name="Rectangle"/>
            <p:cNvSpPr/>
            <p:nvPr/>
          </p:nvSpPr>
          <p:spPr>
            <a:xfrm>
              <a:off x="0" y="1040927"/>
              <a:ext cx="2714625" cy="71437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46" name="women  [ˈwɪmɪn]…"/>
            <p:cNvSpPr txBox="1"/>
            <p:nvPr/>
          </p:nvSpPr>
          <p:spPr>
            <a:xfrm>
              <a:off x="0" y="-33044"/>
              <a:ext cx="2714625" cy="286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lang="en-US" b="1" dirty="0" err="1">
                  <a:solidFill>
                    <a:srgbClr val="FF4A3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ɪ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ɪ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] 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w</a:t>
              </a:r>
              <a:r>
                <a:rPr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[</a:t>
              </a:r>
              <a:r>
                <a:rPr lang="en-US" b="1"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b</a:t>
              </a:r>
              <a:r>
                <a:rPr lang="en-US" b="1" dirty="0" err="1">
                  <a:solidFill>
                    <a:srgbClr val="FF4A3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ɪ</a:t>
              </a:r>
              <a:r>
                <a:rPr lang="en-US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z</a:t>
              </a:r>
              <a:r>
                <a:rPr lang="en-US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ɪ</a:t>
              </a:r>
              <a:r>
                <a:rPr lang="en-US"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b</a:t>
              </a:r>
              <a:r>
                <a:rPr b="1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</a:t>
              </a: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/>
                <a:t> 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sp>
        <p:nvSpPr>
          <p:cNvPr id="961" name="Connection Line"/>
          <p:cNvSpPr/>
          <p:nvPr/>
        </p:nvSpPr>
        <p:spPr>
          <a:xfrm>
            <a:off x="2428875" y="3960433"/>
            <a:ext cx="1" cy="321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0800" y="7200"/>
                  <a:pt x="0" y="14400"/>
                  <a:pt x="0" y="21600"/>
                </a:cubicBezTo>
              </a:path>
            </a:pathLst>
          </a:cu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949" name="Line"/>
          <p:cNvSpPr/>
          <p:nvPr/>
        </p:nvSpPr>
        <p:spPr>
          <a:xfrm>
            <a:off x="6928803" y="-380366"/>
            <a:ext cx="1" cy="28575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57" name="Group"/>
          <p:cNvGrpSpPr/>
          <p:nvPr/>
        </p:nvGrpSpPr>
        <p:grpSpPr>
          <a:xfrm>
            <a:off x="1857354" y="1357297"/>
            <a:ext cx="5715044" cy="571501"/>
            <a:chOff x="-1" y="0"/>
            <a:chExt cx="5715042" cy="571500"/>
          </a:xfrm>
          <a:solidFill>
            <a:srgbClr val="FFFF00"/>
          </a:solidFill>
        </p:grpSpPr>
        <p:grpSp>
          <p:nvGrpSpPr>
            <p:cNvPr id="953" name="Group"/>
            <p:cNvGrpSpPr/>
            <p:nvPr/>
          </p:nvGrpSpPr>
          <p:grpSpPr>
            <a:xfrm>
              <a:off x="-2" y="-1"/>
              <a:ext cx="5715044" cy="571501"/>
              <a:chOff x="-1" y="0"/>
              <a:chExt cx="5715042" cy="571500"/>
            </a:xfrm>
            <a:grpFill/>
          </p:grpSpPr>
          <p:sp>
            <p:nvSpPr>
              <p:cNvPr id="950" name="Shape"/>
              <p:cNvSpPr/>
              <p:nvPr/>
            </p:nvSpPr>
            <p:spPr>
              <a:xfrm>
                <a:off x="0" y="0"/>
                <a:ext cx="571504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40" y="0"/>
                      <a:pt x="21465" y="0"/>
                    </a:cubicBezTo>
                    <a:cubicBezTo>
                      <a:pt x="21390" y="0"/>
                      <a:pt x="21330" y="604"/>
                      <a:pt x="21330" y="1350"/>
                    </a:cubicBezTo>
                    <a:lnTo>
                      <a:pt x="21330" y="2700"/>
                    </a:lnTo>
                    <a:lnTo>
                      <a:pt x="135" y="2700"/>
                    </a:lnTo>
                    <a:cubicBezTo>
                      <a:pt x="6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60" y="21600"/>
                      <a:pt x="135" y="21600"/>
                    </a:cubicBezTo>
                    <a:cubicBezTo>
                      <a:pt x="210" y="21600"/>
                      <a:pt x="270" y="20996"/>
                      <a:pt x="270" y="20250"/>
                    </a:cubicBezTo>
                    <a:lnTo>
                      <a:pt x="270" y="18900"/>
                    </a:lnTo>
                    <a:lnTo>
                      <a:pt x="21465" y="18900"/>
                    </a:lnTo>
                    <a:cubicBezTo>
                      <a:pt x="2154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51" name="Shape"/>
              <p:cNvSpPr/>
              <p:nvPr/>
            </p:nvSpPr>
            <p:spPr>
              <a:xfrm>
                <a:off x="35718" y="-1"/>
                <a:ext cx="567932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5" y="21600"/>
                      <a:pt x="136" y="19182"/>
                      <a:pt x="136" y="16200"/>
                    </a:cubicBezTo>
                    <a:cubicBezTo>
                      <a:pt x="136" y="14709"/>
                      <a:pt x="105" y="13500"/>
                      <a:pt x="68" y="13500"/>
                    </a:cubicBezTo>
                    <a:cubicBezTo>
                      <a:pt x="30" y="13500"/>
                      <a:pt x="0" y="14709"/>
                      <a:pt x="0" y="16200"/>
                    </a:cubicBezTo>
                    <a:close/>
                    <a:moveTo>
                      <a:pt x="21464" y="10800"/>
                    </a:moveTo>
                    <a:cubicBezTo>
                      <a:pt x="21539" y="10800"/>
                      <a:pt x="21600" y="8382"/>
                      <a:pt x="21600" y="5400"/>
                    </a:cubicBezTo>
                    <a:cubicBezTo>
                      <a:pt x="21600" y="2418"/>
                      <a:pt x="21539" y="0"/>
                      <a:pt x="21464" y="0"/>
                    </a:cubicBezTo>
                    <a:cubicBezTo>
                      <a:pt x="21389" y="0"/>
                      <a:pt x="21328" y="2418"/>
                      <a:pt x="21328" y="5400"/>
                    </a:cubicBezTo>
                    <a:cubicBezTo>
                      <a:pt x="21328" y="6891"/>
                      <a:pt x="21359" y="8100"/>
                      <a:pt x="21396" y="8100"/>
                    </a:cubicBezTo>
                    <a:cubicBezTo>
                      <a:pt x="21434" y="8100"/>
                      <a:pt x="21464" y="6891"/>
                      <a:pt x="21464" y="5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52" name="Shape"/>
              <p:cNvSpPr/>
              <p:nvPr/>
            </p:nvSpPr>
            <p:spPr>
              <a:xfrm>
                <a:off x="-2" y="0"/>
                <a:ext cx="571504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60" y="2700"/>
                      <a:pt x="135" y="2700"/>
                    </a:cubicBezTo>
                    <a:lnTo>
                      <a:pt x="21330" y="2700"/>
                    </a:lnTo>
                    <a:lnTo>
                      <a:pt x="21330" y="1350"/>
                    </a:lnTo>
                    <a:cubicBezTo>
                      <a:pt x="21330" y="604"/>
                      <a:pt x="21390" y="0"/>
                      <a:pt x="21465" y="0"/>
                    </a:cubicBezTo>
                    <a:cubicBezTo>
                      <a:pt x="2154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40" y="18900"/>
                      <a:pt x="21465" y="18900"/>
                    </a:cubicBezTo>
                    <a:lnTo>
                      <a:pt x="270" y="18900"/>
                    </a:lnTo>
                    <a:lnTo>
                      <a:pt x="270" y="20250"/>
                    </a:lnTo>
                    <a:cubicBezTo>
                      <a:pt x="270" y="20996"/>
                      <a:pt x="210" y="21600"/>
                      <a:pt x="135" y="21600"/>
                    </a:cubicBezTo>
                    <a:cubicBezTo>
                      <a:pt x="60" y="21600"/>
                      <a:pt x="0" y="20996"/>
                      <a:pt x="0" y="20250"/>
                    </a:cubicBezTo>
                    <a:close/>
                    <a:moveTo>
                      <a:pt x="21330" y="2700"/>
                    </a:moveTo>
                    <a:lnTo>
                      <a:pt x="21465" y="2700"/>
                    </a:lnTo>
                    <a:cubicBezTo>
                      <a:pt x="21540" y="2700"/>
                      <a:pt x="21600" y="2096"/>
                      <a:pt x="21600" y="1350"/>
                    </a:cubicBezTo>
                    <a:moveTo>
                      <a:pt x="21465" y="2700"/>
                    </a:moveTo>
                    <a:lnTo>
                      <a:pt x="21465" y="1350"/>
                    </a:lnTo>
                    <a:cubicBezTo>
                      <a:pt x="21465" y="1723"/>
                      <a:pt x="21435" y="2025"/>
                      <a:pt x="21397" y="2025"/>
                    </a:cubicBezTo>
                    <a:cubicBezTo>
                      <a:pt x="21360" y="2025"/>
                      <a:pt x="21330" y="1723"/>
                      <a:pt x="21330" y="1350"/>
                    </a:cubicBezTo>
                    <a:moveTo>
                      <a:pt x="135" y="5400"/>
                    </a:moveTo>
                    <a:lnTo>
                      <a:pt x="135" y="4050"/>
                    </a:lnTo>
                    <a:cubicBezTo>
                      <a:pt x="135" y="3677"/>
                      <a:pt x="165" y="3375"/>
                      <a:pt x="203" y="3375"/>
                    </a:cubicBezTo>
                    <a:cubicBezTo>
                      <a:pt x="240" y="3375"/>
                      <a:pt x="270" y="3677"/>
                      <a:pt x="270" y="4050"/>
                    </a:cubicBezTo>
                    <a:cubicBezTo>
                      <a:pt x="270" y="4796"/>
                      <a:pt x="210" y="5400"/>
                      <a:pt x="135" y="5400"/>
                    </a:cubicBezTo>
                    <a:cubicBezTo>
                      <a:pt x="60" y="5400"/>
                      <a:pt x="0" y="4796"/>
                      <a:pt x="0" y="4050"/>
                    </a:cubicBezTo>
                    <a:moveTo>
                      <a:pt x="270" y="4050"/>
                    </a:moveTo>
                    <a:lnTo>
                      <a:pt x="270" y="18900"/>
                    </a:lnTo>
                  </a:path>
                </a:pathLst>
              </a:cu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956" name="Group"/>
            <p:cNvGrpSpPr/>
            <p:nvPr/>
          </p:nvGrpSpPr>
          <p:grpSpPr>
            <a:xfrm>
              <a:off x="199296" y="87629"/>
              <a:ext cx="5418361" cy="459742"/>
              <a:chOff x="0" y="0"/>
              <a:chExt cx="5418359" cy="459740"/>
            </a:xfrm>
            <a:grpFill/>
          </p:grpSpPr>
          <p:sp>
            <p:nvSpPr>
              <p:cNvPr id="954" name="Rectangle"/>
              <p:cNvSpPr/>
              <p:nvPr/>
            </p:nvSpPr>
            <p:spPr>
              <a:xfrm>
                <a:off x="0" y="0"/>
                <a:ext cx="5418360" cy="342900"/>
              </a:xfrm>
              <a:prstGeom prst="rect">
                <a:avLst/>
              </a:pr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55" name="LANGUAGE INCONSISTENCIES"/>
              <p:cNvSpPr txBox="1"/>
              <p:nvPr/>
            </p:nvSpPr>
            <p:spPr>
              <a:xfrm>
                <a:off x="0" y="0"/>
                <a:ext cx="5418360" cy="45974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373D54"/>
                    </a:solidFill>
                  </a:rPr>
                  <a:t>LANGUAGE INCONSISTENCIES</a:t>
                </a:r>
              </a:p>
            </p:txBody>
          </p:sp>
        </p:grpSp>
      </p:grpSp>
      <p:grpSp>
        <p:nvGrpSpPr>
          <p:cNvPr id="960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958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59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2D436-BAF7-5C35-6863-A00746A2C70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12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3" animBg="1" advAuto="0"/>
      <p:bldP spid="933" grpId="2" animBg="1" advAuto="0"/>
      <p:bldP spid="936" grpId="5" animBg="1" advAuto="0"/>
      <p:bldP spid="939" grpId="9" animBg="1" advAuto="0"/>
      <p:bldP spid="942" grpId="7" animBg="1" advAuto="0"/>
      <p:bldP spid="943" grpId="4" animBg="1" advAuto="0"/>
      <p:bldP spid="944" grpId="8" animBg="1" advAuto="0"/>
      <p:bldP spid="947" grpId="11" animBg="1" advAuto="0"/>
      <p:bldP spid="961" grpId="6" animBg="1" advAuto="0"/>
      <p:bldP spid="949" grpId="10" animBg="1" advAuto="0"/>
      <p:bldP spid="957" grpId="1" animBg="1" advAuto="0"/>
      <p:bldP spid="960" grpId="1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roup"/>
          <p:cNvGrpSpPr/>
          <p:nvPr/>
        </p:nvGrpSpPr>
        <p:grpSpPr>
          <a:xfrm>
            <a:off x="1285875" y="2143125"/>
            <a:ext cx="7000875" cy="500063"/>
            <a:chOff x="0" y="0"/>
            <a:chExt cx="7000875" cy="500062"/>
          </a:xfrm>
        </p:grpSpPr>
        <p:sp>
          <p:nvSpPr>
            <p:cNvPr id="963" name="Rectangle"/>
            <p:cNvSpPr/>
            <p:nvPr/>
          </p:nvSpPr>
          <p:spPr>
            <a:xfrm>
              <a:off x="0" y="0"/>
              <a:ext cx="7000875" cy="500063"/>
            </a:xfrm>
            <a:prstGeom prst="rect">
              <a:avLst/>
            </a:prstGeom>
            <a:gradFill flip="none" rotWithShape="1">
              <a:gsLst>
                <a:gs pos="0">
                  <a:srgbClr val="FFEEC7"/>
                </a:gs>
                <a:gs pos="35000">
                  <a:srgbClr val="FFF3D7"/>
                </a:gs>
                <a:gs pos="100000">
                  <a:srgbClr val="FFFAF0"/>
                </a:gs>
              </a:gsLst>
              <a:lin ang="16200000" scaled="0"/>
            </a:gradFill>
            <a:ln w="9525" cap="flat">
              <a:solidFill>
                <a:srgbClr val="F7D774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342900" indent="-342900" algn="ctr">
                <a:spcBef>
                  <a:spcPts val="1000"/>
                </a:spcBef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64" name="3.- Different dialects pronounce the same word differently."/>
            <p:cNvSpPr txBox="1"/>
            <p:nvPr/>
          </p:nvSpPr>
          <p:spPr>
            <a:xfrm>
              <a:off x="0" y="74700"/>
              <a:ext cx="7000875" cy="350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marL="342900" indent="-342900" algn="ctr">
                <a:spcBef>
                  <a:spcPts val="1000"/>
                </a:spcBef>
                <a:defRPr i="1"/>
              </a:pPr>
              <a:r>
                <a:t>3.- Different dialects pronounce the same word differently.</a:t>
              </a:r>
            </a:p>
          </p:txBody>
        </p:sp>
      </p:grpSp>
      <p:sp>
        <p:nvSpPr>
          <p:cNvPr id="966" name="Line"/>
          <p:cNvSpPr/>
          <p:nvPr/>
        </p:nvSpPr>
        <p:spPr>
          <a:xfrm>
            <a:off x="4786947" y="1572260"/>
            <a:ext cx="1" cy="5715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69" name="Group"/>
          <p:cNvGrpSpPr/>
          <p:nvPr/>
        </p:nvGrpSpPr>
        <p:grpSpPr>
          <a:xfrm>
            <a:off x="1071562" y="2969035"/>
            <a:ext cx="2714626" cy="348430"/>
            <a:chOff x="0" y="0"/>
            <a:chExt cx="2714625" cy="348428"/>
          </a:xfrm>
        </p:grpSpPr>
        <p:sp>
          <p:nvSpPr>
            <p:cNvPr id="967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68" name="Span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Spanish	</a:t>
              </a:r>
            </a:p>
          </p:txBody>
        </p:sp>
      </p:grpSp>
      <p:grpSp>
        <p:nvGrpSpPr>
          <p:cNvPr id="972" name="Group"/>
          <p:cNvGrpSpPr/>
          <p:nvPr/>
        </p:nvGrpSpPr>
        <p:grpSpPr>
          <a:xfrm>
            <a:off x="5572125" y="2969035"/>
            <a:ext cx="2714625" cy="348430"/>
            <a:chOff x="0" y="0"/>
            <a:chExt cx="2714625" cy="348428"/>
          </a:xfrm>
        </p:grpSpPr>
        <p:sp>
          <p:nvSpPr>
            <p:cNvPr id="970" name="Rectangle"/>
            <p:cNvSpPr/>
            <p:nvPr/>
          </p:nvSpPr>
          <p:spPr>
            <a:xfrm>
              <a:off x="0" y="31339"/>
              <a:ext cx="2714625" cy="285751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971" name="English"/>
            <p:cNvSpPr txBox="1"/>
            <p:nvPr/>
          </p:nvSpPr>
          <p:spPr>
            <a:xfrm>
              <a:off x="0" y="0"/>
              <a:ext cx="2714625" cy="3484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>
                <a:defRPr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English</a:t>
              </a:r>
            </a:p>
          </p:txBody>
        </p:sp>
      </p:grpSp>
      <p:grpSp>
        <p:nvGrpSpPr>
          <p:cNvPr id="975" name="Group"/>
          <p:cNvGrpSpPr/>
          <p:nvPr/>
        </p:nvGrpSpPr>
        <p:grpSpPr>
          <a:xfrm>
            <a:off x="1071562" y="3571875"/>
            <a:ext cx="2714626" cy="857250"/>
            <a:chOff x="0" y="0"/>
            <a:chExt cx="2714625" cy="857250"/>
          </a:xfrm>
        </p:grpSpPr>
        <p:sp>
          <p:nvSpPr>
            <p:cNvPr id="973" name="Rectangle"/>
            <p:cNvSpPr/>
            <p:nvPr/>
          </p:nvSpPr>
          <p:spPr>
            <a:xfrm>
              <a:off x="0" y="0"/>
              <a:ext cx="2714625" cy="857250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74" name="&lt;pan&gt; [pãn] Ecuador – Tulcán…"/>
            <p:cNvSpPr txBox="1"/>
            <p:nvPr/>
          </p:nvSpPr>
          <p:spPr>
            <a:xfrm>
              <a:off x="0" y="42972"/>
              <a:ext cx="2714625" cy="771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&lt;pa</a:t>
              </a:r>
              <a:r>
                <a:rPr b="1">
                  <a:latin typeface="Times New Roman"/>
                  <a:ea typeface="Times New Roman"/>
                  <a:cs typeface="Times New Roman"/>
                  <a:sym typeface="Times New Roman"/>
                </a:rPr>
                <a:t>n&gt;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[pã</a:t>
              </a:r>
              <a:r>
                <a:rPr b="1">
                  <a:solidFill>
                    <a:srgbClr val="FF3F39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] </a:t>
              </a:r>
              <a:r>
                <a:rPr sz="1100">
                  <a:latin typeface="Times New Roman"/>
                  <a:ea typeface="Times New Roman"/>
                  <a:cs typeface="Times New Roman"/>
                  <a:sym typeface="Times New Roman"/>
                </a:rPr>
                <a:t>Ecuador – Tulcán</a:t>
              </a: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            [pã</a:t>
              </a:r>
              <a:r>
                <a:rPr b="1">
                  <a:solidFill>
                    <a:srgbClr val="FF533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ŋ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] </a:t>
              </a:r>
              <a:r>
                <a:rPr sz="1100">
                  <a:latin typeface="Times New Roman"/>
                  <a:ea typeface="Times New Roman"/>
                  <a:cs typeface="Times New Roman"/>
                  <a:sym typeface="Times New Roman"/>
                </a:rPr>
                <a:t>Ecuador – Quito</a:t>
              </a:r>
            </a:p>
          </p:txBody>
        </p:sp>
      </p:grpSp>
      <p:sp>
        <p:nvSpPr>
          <p:cNvPr id="976" name="Line"/>
          <p:cNvSpPr/>
          <p:nvPr/>
        </p:nvSpPr>
        <p:spPr>
          <a:xfrm flipH="1">
            <a:off x="2428874" y="2643188"/>
            <a:ext cx="2357439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77" name="Line"/>
          <p:cNvSpPr/>
          <p:nvPr/>
        </p:nvSpPr>
        <p:spPr>
          <a:xfrm>
            <a:off x="4786312" y="2643187"/>
            <a:ext cx="2143126" cy="357188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980" name="Group"/>
          <p:cNvGrpSpPr/>
          <p:nvPr/>
        </p:nvGrpSpPr>
        <p:grpSpPr>
          <a:xfrm>
            <a:off x="5572125" y="2559458"/>
            <a:ext cx="2714625" cy="2739209"/>
            <a:chOff x="0" y="-47801"/>
            <a:chExt cx="2714625" cy="2739208"/>
          </a:xfrm>
        </p:grpSpPr>
        <p:sp>
          <p:nvSpPr>
            <p:cNvPr id="978" name="Rectangle"/>
            <p:cNvSpPr/>
            <p:nvPr/>
          </p:nvSpPr>
          <p:spPr>
            <a:xfrm>
              <a:off x="0" y="964615"/>
              <a:ext cx="2714625" cy="714376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79" name="stop       [ˈstapˉˡ] American English…"/>
            <p:cNvSpPr txBox="1"/>
            <p:nvPr/>
          </p:nvSpPr>
          <p:spPr>
            <a:xfrm>
              <a:off x="0" y="-47801"/>
              <a:ext cx="2714625" cy="2739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o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p     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pˉ</a:t>
              </a:r>
              <a:r>
                <a:rPr dirty="0" err="1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ˡ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 </a:t>
              </a:r>
              <a:r>
                <a:rPr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American English</a:t>
              </a: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             [</a:t>
              </a:r>
              <a:r>
                <a:rPr dirty="0">
                  <a:latin typeface="Lucida Sans Unicode"/>
                  <a:ea typeface="Lucida Sans Unicode"/>
                  <a:cs typeface="Lucida Sans Unicode"/>
                  <a:sym typeface="Lucida Sans Unicode"/>
                </a:rPr>
                <a:t>ˈ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st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ɒ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p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ˉ] </a:t>
              </a:r>
              <a:r>
                <a:rPr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British English</a:t>
              </a:r>
            </a:p>
            <a:p>
              <a:pPr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 </a:t>
              </a: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grpSp>
        <p:nvGrpSpPr>
          <p:cNvPr id="985" name="Group"/>
          <p:cNvGrpSpPr/>
          <p:nvPr/>
        </p:nvGrpSpPr>
        <p:grpSpPr>
          <a:xfrm>
            <a:off x="1071562" y="4681837"/>
            <a:ext cx="2714626" cy="923328"/>
            <a:chOff x="0" y="68278"/>
            <a:chExt cx="2714625" cy="923327"/>
          </a:xfrm>
        </p:grpSpPr>
        <p:sp>
          <p:nvSpPr>
            <p:cNvPr id="983" name="Rectangle"/>
            <p:cNvSpPr/>
            <p:nvPr/>
          </p:nvSpPr>
          <p:spPr>
            <a:xfrm>
              <a:off x="0" y="101316"/>
              <a:ext cx="2714625" cy="857251"/>
            </a:xfrm>
            <a:prstGeom prst="rect">
              <a:avLst/>
            </a:prstGeom>
            <a:gradFill flip="none" rotWithShape="1">
              <a:gsLst>
                <a:gs pos="0">
                  <a:srgbClr val="B9C1E6"/>
                </a:gs>
                <a:gs pos="35000">
                  <a:srgbClr val="CDD3ED"/>
                </a:gs>
                <a:gs pos="100000">
                  <a:srgbClr val="EBEEF9"/>
                </a:gs>
              </a:gsLst>
              <a:lin ang="16200000" scaled="0"/>
            </a:gradFill>
            <a:ln w="9525" cap="flat">
              <a:solidFill>
                <a:srgbClr val="6E78A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just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84" name="corazón [koɾaˈsɔ̃ŋ]  Ecuador…"/>
            <p:cNvSpPr txBox="1"/>
            <p:nvPr/>
          </p:nvSpPr>
          <p:spPr>
            <a:xfrm>
              <a:off x="0" y="68278"/>
              <a:ext cx="2714625" cy="923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 dirty="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corazó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[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koɾa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ˈ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ɔ̃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ŋ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  </a:t>
              </a:r>
              <a:r>
                <a:rPr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Ecuador</a:t>
              </a: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             [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koɾa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ˈ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θ</a:t>
              </a:r>
              <a:r>
                <a:rPr b="1"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ɔ̃</a:t>
              </a:r>
              <a:r>
                <a:rPr b="1"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  </a:t>
              </a:r>
              <a:r>
                <a:rPr sz="1100" dirty="0">
                  <a:latin typeface="Times New Roman"/>
                  <a:ea typeface="Times New Roman"/>
                  <a:cs typeface="Times New Roman"/>
                  <a:sym typeface="Times New Roman"/>
                </a:rPr>
                <a:t>Spain</a:t>
              </a:r>
            </a:p>
          </p:txBody>
        </p:sp>
      </p:grpSp>
      <p:grpSp>
        <p:nvGrpSpPr>
          <p:cNvPr id="989" name="Group"/>
          <p:cNvGrpSpPr/>
          <p:nvPr/>
        </p:nvGrpSpPr>
        <p:grpSpPr>
          <a:xfrm>
            <a:off x="5572131" y="4572008"/>
            <a:ext cx="2714626" cy="928691"/>
            <a:chOff x="0" y="857459"/>
            <a:chExt cx="2714625" cy="928689"/>
          </a:xfrm>
        </p:grpSpPr>
        <p:sp>
          <p:nvSpPr>
            <p:cNvPr id="987" name="Rectangle"/>
            <p:cNvSpPr/>
            <p:nvPr/>
          </p:nvSpPr>
          <p:spPr>
            <a:xfrm>
              <a:off x="0" y="857459"/>
              <a:ext cx="2714625" cy="928689"/>
            </a:xfrm>
            <a:prstGeom prst="rect">
              <a:avLst/>
            </a:prstGeom>
            <a:gradFill flip="none" rotWithShape="1">
              <a:gsLst>
                <a:gs pos="0">
                  <a:srgbClr val="F8FFB8"/>
                </a:gs>
                <a:gs pos="35000">
                  <a:srgbClr val="FAFFCC"/>
                </a:gs>
                <a:gs pos="100000">
                  <a:srgbClr val="FDFFEB"/>
                </a:gs>
              </a:gsLst>
              <a:lin ang="16200000" scaled="0"/>
            </a:gradFill>
            <a:ln w="9525" cap="flat">
              <a:solidFill>
                <a:srgbClr val="CFD775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988" name="water [ˈwɔ:ɾɚ]American English…"/>
            <p:cNvSpPr txBox="1"/>
            <p:nvPr/>
          </p:nvSpPr>
          <p:spPr>
            <a:xfrm>
              <a:off x="0" y="998639"/>
              <a:ext cx="2714625" cy="64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wat</a:t>
              </a:r>
              <a:r>
                <a:rPr b="1" dirty="0">
                  <a:latin typeface="Times New Roman"/>
                  <a:ea typeface="Times New Roman"/>
                  <a:cs typeface="Times New Roman"/>
                  <a:sym typeface="Times New Roman"/>
                </a:rPr>
                <a:t>er 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[ˈ</a:t>
              </a:r>
              <a:r>
                <a:rPr dirty="0" err="1">
                  <a:latin typeface="Times New Roman"/>
                  <a:ea typeface="Times New Roman"/>
                  <a:cs typeface="Times New Roman"/>
                  <a:sym typeface="Times New Roman"/>
                </a:rPr>
                <a:t>wɔ:</a:t>
              </a:r>
              <a:r>
                <a:rPr dirty="0" err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ɾɚ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]</a:t>
              </a:r>
              <a:r>
                <a:rPr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American English</a:t>
              </a:r>
            </a:p>
            <a:p>
              <a:pPr algn="just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         [ˈ</a:t>
              </a:r>
              <a:r>
                <a:rPr dirty="0" err="1"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wɔ</a:t>
              </a:r>
              <a:r>
                <a:rPr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/>
                  <a:cs typeface="Times New Roman" panose="02020603050405020304" pitchFamily="18" charset="0"/>
                  <a:sym typeface="Times New Roman"/>
                </a:rPr>
                <a:t>t</a:t>
              </a:r>
              <a:r>
                <a:rPr lang="en-US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ə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]  </a:t>
              </a:r>
              <a:r>
                <a:rPr sz="1000" dirty="0"/>
                <a:t> </a:t>
              </a:r>
              <a:r>
                <a:rPr sz="1000" dirty="0">
                  <a:latin typeface="Times New Roman"/>
                  <a:ea typeface="Times New Roman"/>
                  <a:cs typeface="Times New Roman"/>
                  <a:sym typeface="Times New Roman"/>
                </a:rPr>
                <a:t>British English</a:t>
              </a:r>
              <a:r>
                <a:rPr dirty="0"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</a:p>
          </p:txBody>
        </p:sp>
      </p:grpSp>
      <p:grpSp>
        <p:nvGrpSpPr>
          <p:cNvPr id="998" name="Group"/>
          <p:cNvGrpSpPr/>
          <p:nvPr/>
        </p:nvGrpSpPr>
        <p:grpSpPr>
          <a:xfrm>
            <a:off x="1928792" y="1071546"/>
            <a:ext cx="5715044" cy="571501"/>
            <a:chOff x="-1" y="0"/>
            <a:chExt cx="5715042" cy="571500"/>
          </a:xfrm>
          <a:solidFill>
            <a:srgbClr val="FFFF00"/>
          </a:solidFill>
        </p:grpSpPr>
        <p:grpSp>
          <p:nvGrpSpPr>
            <p:cNvPr id="994" name="Group"/>
            <p:cNvGrpSpPr/>
            <p:nvPr/>
          </p:nvGrpSpPr>
          <p:grpSpPr>
            <a:xfrm>
              <a:off x="-2" y="-1"/>
              <a:ext cx="5715044" cy="571501"/>
              <a:chOff x="-1" y="0"/>
              <a:chExt cx="5715042" cy="571500"/>
            </a:xfrm>
            <a:grpFill/>
          </p:grpSpPr>
          <p:sp>
            <p:nvSpPr>
              <p:cNvPr id="991" name="Shape"/>
              <p:cNvSpPr/>
              <p:nvPr/>
            </p:nvSpPr>
            <p:spPr>
              <a:xfrm>
                <a:off x="0" y="0"/>
                <a:ext cx="5715040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350"/>
                    </a:moveTo>
                    <a:cubicBezTo>
                      <a:pt x="21600" y="604"/>
                      <a:pt x="21540" y="0"/>
                      <a:pt x="21465" y="0"/>
                    </a:cubicBezTo>
                    <a:cubicBezTo>
                      <a:pt x="21390" y="0"/>
                      <a:pt x="21330" y="604"/>
                      <a:pt x="21330" y="1350"/>
                    </a:cubicBezTo>
                    <a:lnTo>
                      <a:pt x="21330" y="2700"/>
                    </a:lnTo>
                    <a:lnTo>
                      <a:pt x="135" y="2700"/>
                    </a:lnTo>
                    <a:cubicBezTo>
                      <a:pt x="60" y="2700"/>
                      <a:pt x="0" y="3304"/>
                      <a:pt x="0" y="4050"/>
                    </a:cubicBezTo>
                    <a:lnTo>
                      <a:pt x="0" y="20250"/>
                    </a:lnTo>
                    <a:cubicBezTo>
                      <a:pt x="0" y="20996"/>
                      <a:pt x="60" y="21600"/>
                      <a:pt x="135" y="21600"/>
                    </a:cubicBezTo>
                    <a:cubicBezTo>
                      <a:pt x="210" y="21600"/>
                      <a:pt x="270" y="20996"/>
                      <a:pt x="270" y="20250"/>
                    </a:cubicBezTo>
                    <a:lnTo>
                      <a:pt x="270" y="18900"/>
                    </a:lnTo>
                    <a:lnTo>
                      <a:pt x="21465" y="18900"/>
                    </a:lnTo>
                    <a:cubicBezTo>
                      <a:pt x="21540" y="18900"/>
                      <a:pt x="21600" y="18296"/>
                      <a:pt x="21600" y="1755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92" name="Shape"/>
              <p:cNvSpPr/>
              <p:nvPr/>
            </p:nvSpPr>
            <p:spPr>
              <a:xfrm>
                <a:off x="35718" y="-1"/>
                <a:ext cx="5679323" cy="142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5" y="21600"/>
                      <a:pt x="136" y="19182"/>
                      <a:pt x="136" y="16200"/>
                    </a:cubicBezTo>
                    <a:cubicBezTo>
                      <a:pt x="136" y="14709"/>
                      <a:pt x="105" y="13500"/>
                      <a:pt x="68" y="13500"/>
                    </a:cubicBezTo>
                    <a:cubicBezTo>
                      <a:pt x="30" y="13500"/>
                      <a:pt x="0" y="14709"/>
                      <a:pt x="0" y="16200"/>
                    </a:cubicBezTo>
                    <a:close/>
                    <a:moveTo>
                      <a:pt x="21464" y="10800"/>
                    </a:moveTo>
                    <a:cubicBezTo>
                      <a:pt x="21539" y="10800"/>
                      <a:pt x="21600" y="8382"/>
                      <a:pt x="21600" y="5400"/>
                    </a:cubicBezTo>
                    <a:cubicBezTo>
                      <a:pt x="21600" y="2418"/>
                      <a:pt x="21539" y="0"/>
                      <a:pt x="21464" y="0"/>
                    </a:cubicBezTo>
                    <a:cubicBezTo>
                      <a:pt x="21389" y="0"/>
                      <a:pt x="21328" y="2418"/>
                      <a:pt x="21328" y="5400"/>
                    </a:cubicBezTo>
                    <a:cubicBezTo>
                      <a:pt x="21328" y="6891"/>
                      <a:pt x="21359" y="8100"/>
                      <a:pt x="21396" y="8100"/>
                    </a:cubicBezTo>
                    <a:cubicBezTo>
                      <a:pt x="21434" y="8100"/>
                      <a:pt x="21464" y="6891"/>
                      <a:pt x="21464" y="54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93" name="Shape"/>
              <p:cNvSpPr/>
              <p:nvPr/>
            </p:nvSpPr>
            <p:spPr>
              <a:xfrm>
                <a:off x="-2" y="0"/>
                <a:ext cx="5715044" cy="571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4050"/>
                    </a:moveTo>
                    <a:cubicBezTo>
                      <a:pt x="0" y="3304"/>
                      <a:pt x="60" y="2700"/>
                      <a:pt x="135" y="2700"/>
                    </a:cubicBezTo>
                    <a:lnTo>
                      <a:pt x="21330" y="2700"/>
                    </a:lnTo>
                    <a:lnTo>
                      <a:pt x="21330" y="1350"/>
                    </a:lnTo>
                    <a:cubicBezTo>
                      <a:pt x="21330" y="604"/>
                      <a:pt x="21390" y="0"/>
                      <a:pt x="21465" y="0"/>
                    </a:cubicBezTo>
                    <a:cubicBezTo>
                      <a:pt x="21540" y="0"/>
                      <a:pt x="21600" y="604"/>
                      <a:pt x="21600" y="1350"/>
                    </a:cubicBezTo>
                    <a:lnTo>
                      <a:pt x="21600" y="17550"/>
                    </a:lnTo>
                    <a:cubicBezTo>
                      <a:pt x="21600" y="18296"/>
                      <a:pt x="21540" y="18900"/>
                      <a:pt x="21465" y="18900"/>
                    </a:cubicBezTo>
                    <a:lnTo>
                      <a:pt x="270" y="18900"/>
                    </a:lnTo>
                    <a:lnTo>
                      <a:pt x="270" y="20250"/>
                    </a:lnTo>
                    <a:cubicBezTo>
                      <a:pt x="270" y="20996"/>
                      <a:pt x="210" y="21600"/>
                      <a:pt x="135" y="21600"/>
                    </a:cubicBezTo>
                    <a:cubicBezTo>
                      <a:pt x="60" y="21600"/>
                      <a:pt x="0" y="20996"/>
                      <a:pt x="0" y="20250"/>
                    </a:cubicBezTo>
                    <a:close/>
                    <a:moveTo>
                      <a:pt x="21330" y="2700"/>
                    </a:moveTo>
                    <a:lnTo>
                      <a:pt x="21465" y="2700"/>
                    </a:lnTo>
                    <a:cubicBezTo>
                      <a:pt x="21540" y="2700"/>
                      <a:pt x="21600" y="2096"/>
                      <a:pt x="21600" y="1350"/>
                    </a:cubicBezTo>
                    <a:moveTo>
                      <a:pt x="21465" y="2700"/>
                    </a:moveTo>
                    <a:lnTo>
                      <a:pt x="21465" y="1350"/>
                    </a:lnTo>
                    <a:cubicBezTo>
                      <a:pt x="21465" y="1723"/>
                      <a:pt x="21435" y="2025"/>
                      <a:pt x="21397" y="2025"/>
                    </a:cubicBezTo>
                    <a:cubicBezTo>
                      <a:pt x="21360" y="2025"/>
                      <a:pt x="21330" y="1723"/>
                      <a:pt x="21330" y="1350"/>
                    </a:cubicBezTo>
                    <a:moveTo>
                      <a:pt x="135" y="5400"/>
                    </a:moveTo>
                    <a:lnTo>
                      <a:pt x="135" y="4050"/>
                    </a:lnTo>
                    <a:cubicBezTo>
                      <a:pt x="135" y="3677"/>
                      <a:pt x="165" y="3375"/>
                      <a:pt x="203" y="3375"/>
                    </a:cubicBezTo>
                    <a:cubicBezTo>
                      <a:pt x="240" y="3375"/>
                      <a:pt x="270" y="3677"/>
                      <a:pt x="270" y="4050"/>
                    </a:cubicBezTo>
                    <a:cubicBezTo>
                      <a:pt x="270" y="4796"/>
                      <a:pt x="210" y="5400"/>
                      <a:pt x="135" y="5400"/>
                    </a:cubicBezTo>
                    <a:cubicBezTo>
                      <a:pt x="60" y="5400"/>
                      <a:pt x="0" y="4796"/>
                      <a:pt x="0" y="4050"/>
                    </a:cubicBezTo>
                    <a:moveTo>
                      <a:pt x="270" y="4050"/>
                    </a:moveTo>
                    <a:lnTo>
                      <a:pt x="270" y="18900"/>
                    </a:lnTo>
                  </a:path>
                </a:pathLst>
              </a:cu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</p:grpSp>
        <p:grpSp>
          <p:nvGrpSpPr>
            <p:cNvPr id="997" name="Group"/>
            <p:cNvGrpSpPr/>
            <p:nvPr/>
          </p:nvGrpSpPr>
          <p:grpSpPr>
            <a:xfrm>
              <a:off x="199296" y="-1"/>
              <a:ext cx="5418361" cy="459741"/>
              <a:chOff x="0" y="0"/>
              <a:chExt cx="5418359" cy="459740"/>
            </a:xfrm>
            <a:grpFill/>
          </p:grpSpPr>
          <p:sp>
            <p:nvSpPr>
              <p:cNvPr id="995" name="Rectangle"/>
              <p:cNvSpPr/>
              <p:nvPr/>
            </p:nvSpPr>
            <p:spPr>
              <a:xfrm>
                <a:off x="0" y="0"/>
                <a:ext cx="5418360" cy="430531"/>
              </a:xfrm>
              <a:prstGeom prst="rect">
                <a:avLst/>
              </a:prstGeom>
              <a:grpFill/>
              <a:ln w="9525" cap="flat">
                <a:solidFill>
                  <a:srgbClr val="CFD775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pPr>
                <a:endParaRPr/>
              </a:p>
            </p:txBody>
          </p:sp>
          <p:sp>
            <p:nvSpPr>
              <p:cNvPr id="996" name="LANGUAGE INCONSISTENCIES"/>
              <p:cNvSpPr txBox="1"/>
              <p:nvPr/>
            </p:nvSpPr>
            <p:spPr>
              <a:xfrm>
                <a:off x="0" y="0"/>
                <a:ext cx="5418360" cy="459740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lnSpc>
                    <a:spcPct val="90000"/>
                  </a:lnSpc>
                  <a:defRPr sz="2400" b="1">
                    <a:solidFill>
                      <a:srgbClr val="373D54"/>
                    </a:solidFill>
                    <a:latin typeface="Verdana"/>
                    <a:ea typeface="Verdana"/>
                    <a:cs typeface="Verdana"/>
                    <a:sym typeface="Verdana"/>
                  </a:defRPr>
                </a:lvl1pPr>
              </a:lstStyle>
              <a:p>
                <a:pPr>
                  <a:defRPr sz="1800" b="0">
                    <a:solidFill>
                      <a:srgbClr val="000000"/>
                    </a:solidFill>
                  </a:defRPr>
                </a:pPr>
                <a:r>
                  <a:rPr sz="2400" b="1">
                    <a:solidFill>
                      <a:srgbClr val="373D54"/>
                    </a:solidFill>
                  </a:rPr>
                  <a:t>LANGUAGE INCONSISTENCIES</a:t>
                </a:r>
              </a:p>
            </p:txBody>
          </p:sp>
        </p:grpSp>
      </p:grpSp>
      <p:grpSp>
        <p:nvGrpSpPr>
          <p:cNvPr id="1001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999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1000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DF04FB-B7DE-7579-EED2-A9A352679DF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13</a:t>
            </a:fld>
            <a:endParaRPr lang="en-EC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" grpId="3" animBg="1" advAuto="0"/>
      <p:bldP spid="966" grpId="2" animBg="1" advAuto="0"/>
      <p:bldP spid="969" grpId="5" animBg="1" advAuto="0"/>
      <p:bldP spid="972" grpId="11" animBg="1" advAuto="0"/>
      <p:bldP spid="975" grpId="7" animBg="1" advAuto="0"/>
      <p:bldP spid="976" grpId="4" animBg="1" advAuto="0"/>
      <p:bldP spid="977" grpId="10" animBg="1" advAuto="0"/>
      <p:bldP spid="980" grpId="13" animBg="1" advAuto="0"/>
      <p:bldP spid="985" grpId="9" animBg="1" advAuto="0"/>
      <p:bldP spid="989" grpId="15" animBg="1" advAuto="0"/>
      <p:bldP spid="998" grpId="1" animBg="1" advAuto="0"/>
      <p:bldP spid="1001" grpId="16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BRIEF CLASSIFICATION OF LANGUAGES"/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  <p:sp>
        <p:nvSpPr>
          <p:cNvPr id="649" name="Rectangle"/>
          <p:cNvSpPr/>
          <p:nvPr/>
        </p:nvSpPr>
        <p:spPr>
          <a:xfrm>
            <a:off x="777545" y="1380208"/>
            <a:ext cx="2105355" cy="346070"/>
          </a:xfrm>
          <a:prstGeom prst="rect">
            <a:avLst/>
          </a:prstGeom>
          <a:gradFill flip="none" rotWithShape="1">
            <a:gsLst>
              <a:gs pos="0">
                <a:srgbClr val="C3E0FA"/>
              </a:gs>
              <a:gs pos="35000">
                <a:srgbClr val="D4E8FB"/>
              </a:gs>
              <a:gs pos="100000">
                <a:srgbClr val="EDF6FE"/>
              </a:gs>
            </a:gsLst>
            <a:lin ang="16200000" scaled="0"/>
          </a:gradFill>
          <a:ln w="9525" cap="flat">
            <a:solidFill>
              <a:srgbClr val="9AB4C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Language Family</a:t>
            </a:r>
          </a:p>
        </p:txBody>
      </p:sp>
      <p:grpSp>
        <p:nvGrpSpPr>
          <p:cNvPr id="657" name="Group"/>
          <p:cNvGrpSpPr/>
          <p:nvPr/>
        </p:nvGrpSpPr>
        <p:grpSpPr>
          <a:xfrm>
            <a:off x="3685964" y="1214421"/>
            <a:ext cx="1786346" cy="360365"/>
            <a:chOff x="0" y="0"/>
            <a:chExt cx="1786344" cy="360363"/>
          </a:xfrm>
        </p:grpSpPr>
        <p:sp>
          <p:nvSpPr>
            <p:cNvPr id="655" name="Rectangle"/>
            <p:cNvSpPr/>
            <p:nvPr/>
          </p:nvSpPr>
          <p:spPr>
            <a:xfrm>
              <a:off x="28779" y="0"/>
              <a:ext cx="1728787" cy="360364"/>
            </a:xfrm>
            <a:prstGeom prst="rect">
              <a:avLst/>
            </a:prstGeom>
            <a:gradFill flip="none" rotWithShape="1">
              <a:gsLst>
                <a:gs pos="0">
                  <a:srgbClr val="FFFF9C"/>
                </a:gs>
                <a:gs pos="50000">
                  <a:srgbClr val="FFFFC3"/>
                </a:gs>
                <a:gs pos="100000">
                  <a:srgbClr val="FFFFE2"/>
                </a:gs>
              </a:gsLst>
              <a:path path="circle">
                <a:fillToRect l="-19636" t="62278" r="119636" b="37721"/>
              </a:path>
            </a:gradFill>
            <a:ln w="9525" cap="flat">
              <a:solidFill>
                <a:srgbClr val="000000"/>
              </a:solidFill>
              <a:prstDash val="solid"/>
              <a:bevel/>
            </a:ln>
            <a:effectLst>
              <a:outerShdw blurRad="635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56" name="VERBAL LANGUAGES"/>
            <p:cNvSpPr txBox="1"/>
            <p:nvPr/>
          </p:nvSpPr>
          <p:spPr>
            <a:xfrm>
              <a:off x="-1" y="48054"/>
              <a:ext cx="1786346" cy="2642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9" tIns="45719" rIns="45719" bIns="45719" numCol="1" anchor="ctr">
              <a:spAutoFit/>
            </a:bodyPr>
            <a:lstStyle>
              <a:lvl1pPr algn="ctr">
                <a:defRPr sz="1200" b="1"/>
              </a:lvl1pPr>
            </a:lstStyle>
            <a:p>
              <a:pPr>
                <a:defRPr sz="1800" b="0">
                  <a:latin typeface="Verdana"/>
                  <a:ea typeface="Verdana"/>
                  <a:cs typeface="Verdana"/>
                  <a:sym typeface="Verdana"/>
                </a:defRPr>
              </a:pPr>
              <a:r>
                <a:rPr sz="1200" b="1">
                  <a:latin typeface="Arial"/>
                  <a:ea typeface="Arial"/>
                  <a:cs typeface="Arial"/>
                  <a:sym typeface="Arial"/>
                </a:rPr>
                <a:t>VERBAL LANGUAGES </a:t>
              </a:r>
            </a:p>
          </p:txBody>
        </p:sp>
      </p:grpSp>
      <p:sp>
        <p:nvSpPr>
          <p:cNvPr id="699" name="Line"/>
          <p:cNvSpPr/>
          <p:nvPr/>
        </p:nvSpPr>
        <p:spPr>
          <a:xfrm>
            <a:off x="4560888" y="846137"/>
            <a:ext cx="17463" cy="368301"/>
          </a:xfrm>
          <a:prstGeom prst="line">
            <a:avLst/>
          </a:prstGeom>
          <a:ln w="38100">
            <a:solidFill>
              <a:srgbClr val="D2DA7A"/>
            </a:solidFill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1026" name="Picture 2" descr="Language Families around the world : Maps">
            <a:extLst>
              <a:ext uri="{FF2B5EF4-FFF2-40B4-BE49-F238E27FC236}">
                <a16:creationId xmlns:a16="http://schemas.microsoft.com/office/drawing/2014/main" id="{BFE18762-A8EF-884C-8AC1-5F396F5A5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33" y="2095681"/>
            <a:ext cx="6620467" cy="39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oblems Playing Video? - MacDonald Clan - Scotland - Canada - USA">
            <a:hlinkClick r:id="rId4"/>
            <a:extLst>
              <a:ext uri="{FF2B5EF4-FFF2-40B4-BE49-F238E27FC236}">
                <a16:creationId xmlns:a16="http://schemas.microsoft.com/office/drawing/2014/main" id="{7A82F1F8-73BC-C04C-9C60-E047728E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04" y="1394603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CCB19-1018-5E18-6216-3FB896F91E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2</a:t>
            </a:fld>
            <a:endParaRPr lang="en-EC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" grpId="1" animBg="1" advAuto="0"/>
      <p:bldP spid="649" grpId="0" animBg="1"/>
      <p:bldP spid="6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Rectangle">
            <a:hlinkClick r:id="rId3"/>
          </p:cNvPr>
          <p:cNvSpPr/>
          <p:nvPr/>
        </p:nvSpPr>
        <p:spPr>
          <a:xfrm>
            <a:off x="777545" y="1380208"/>
            <a:ext cx="1674837" cy="346070"/>
          </a:xfrm>
          <a:prstGeom prst="rect">
            <a:avLst/>
          </a:prstGeom>
          <a:gradFill flip="none" rotWithShape="1">
            <a:gsLst>
              <a:gs pos="0">
                <a:srgbClr val="C3E0FA"/>
              </a:gs>
              <a:gs pos="35000">
                <a:srgbClr val="D4E8FB"/>
              </a:gs>
              <a:gs pos="100000">
                <a:srgbClr val="EDF6FE"/>
              </a:gs>
            </a:gsLst>
            <a:lin ang="16200000" scaled="0"/>
          </a:gradFill>
          <a:ln w="9525" cap="flat">
            <a:solidFill>
              <a:srgbClr val="9AB4C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200"/>
            </a:pPr>
            <a:r>
              <a:rPr lang="en-US" sz="1200" dirty="0"/>
              <a:t>Individual Language</a:t>
            </a:r>
          </a:p>
        </p:txBody>
      </p:sp>
      <p:pic>
        <p:nvPicPr>
          <p:cNvPr id="3074" name="Picture 2" descr="A lecture about Individual Differences in SLA &amp;amp; SLL (Motivation &amp;amp; Att…">
            <a:extLst>
              <a:ext uri="{FF2B5EF4-FFF2-40B4-BE49-F238E27FC236}">
                <a16:creationId xmlns:a16="http://schemas.microsoft.com/office/drawing/2014/main" id="{C496954B-3264-054D-8749-77BBB1C62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21051"/>
            <a:ext cx="6092135" cy="45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804199-11FE-7949-B52F-8F26E5B4DF5C}"/>
              </a:ext>
            </a:extLst>
          </p:cNvPr>
          <p:cNvSpPr/>
          <p:nvPr/>
        </p:nvSpPr>
        <p:spPr>
          <a:xfrm>
            <a:off x="993913" y="1997839"/>
            <a:ext cx="7300014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50000"/>
              </a:lnSpc>
            </a:pPr>
            <a:r>
              <a:rPr lang="en-EC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individual language is a set of signs and rules (code) used by a larger or smaller community. As of 2021, there are some 7,139 living individual languages in the world. An individual language is a language considered as a whole of the same family that exists by itself specifically and is part of a language family; e.g, English, French, Spanish, Italian, Portuguese, and so on., which are part of the Indo-European language family.</a:t>
            </a:r>
            <a:endParaRPr lang="en-EC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BRIEF CLASSIFICATION OF LANGUAGES">
            <a:extLst>
              <a:ext uri="{FF2B5EF4-FFF2-40B4-BE49-F238E27FC236}">
                <a16:creationId xmlns:a16="http://schemas.microsoft.com/office/drawing/2014/main" id="{A65A019D-0C40-1D46-B37D-F447A156B76D}"/>
              </a:ext>
            </a:extLst>
          </p:cNvPr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03E791-45A2-4E1A-EEFD-C9513657CA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3</a:t>
            </a:fld>
            <a:endParaRPr lang="en-EC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5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2" grpId="0"/>
      <p:bldP spid="2" grpId="1"/>
      <p:bldP spid="1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Rectangle"/>
          <p:cNvSpPr/>
          <p:nvPr/>
        </p:nvSpPr>
        <p:spPr>
          <a:xfrm>
            <a:off x="777545" y="1380208"/>
            <a:ext cx="1940255" cy="346070"/>
          </a:xfrm>
          <a:prstGeom prst="rect">
            <a:avLst/>
          </a:prstGeom>
          <a:gradFill flip="none" rotWithShape="1">
            <a:gsLst>
              <a:gs pos="0">
                <a:srgbClr val="C3E0FA"/>
              </a:gs>
              <a:gs pos="35000">
                <a:srgbClr val="D4E8FB"/>
              </a:gs>
              <a:gs pos="100000">
                <a:srgbClr val="EDF6FE"/>
              </a:gs>
            </a:gsLst>
            <a:lin ang="16200000" scaled="0"/>
          </a:gradFill>
          <a:ln w="9525" cap="flat">
            <a:solidFill>
              <a:srgbClr val="9AB4C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Isolated Language</a:t>
            </a:r>
          </a:p>
        </p:txBody>
      </p:sp>
      <p:pic>
        <p:nvPicPr>
          <p:cNvPr id="4098" name="Picture 2" descr="Language families / Babylon :: lingvo.info">
            <a:extLst>
              <a:ext uri="{FF2B5EF4-FFF2-40B4-BE49-F238E27FC236}">
                <a16:creationId xmlns:a16="http://schemas.microsoft.com/office/drawing/2014/main" id="{E9CBA5F1-2418-A347-9A94-400A7109A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3" y="2247172"/>
            <a:ext cx="7869808" cy="406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roblems Playing Video? - MacDonald Clan - Scotland - Canada - USA">
            <a:hlinkClick r:id="rId3"/>
            <a:extLst>
              <a:ext uri="{FF2B5EF4-FFF2-40B4-BE49-F238E27FC236}">
                <a16:creationId xmlns:a16="http://schemas.microsoft.com/office/drawing/2014/main" id="{EDFBE674-7FB9-E04B-896B-459E613DC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04" y="1388816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RIEF CLASSIFICATION OF LANGUAGES">
            <a:extLst>
              <a:ext uri="{FF2B5EF4-FFF2-40B4-BE49-F238E27FC236}">
                <a16:creationId xmlns:a16="http://schemas.microsoft.com/office/drawing/2014/main" id="{4EB2EEBC-6F19-8D4D-9A5A-7D72C505A7BE}"/>
              </a:ext>
            </a:extLst>
          </p:cNvPr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4B33E-FDA2-D171-925A-22BB2E8CF1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4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5864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" grpId="0" animBg="1"/>
      <p:bldP spid="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Rectangle"/>
          <p:cNvSpPr/>
          <p:nvPr/>
        </p:nvSpPr>
        <p:spPr>
          <a:xfrm>
            <a:off x="468116" y="1087234"/>
            <a:ext cx="1767084" cy="346077"/>
          </a:xfrm>
          <a:prstGeom prst="rect">
            <a:avLst/>
          </a:prstGeom>
          <a:gradFill flip="none" rotWithShape="1">
            <a:gsLst>
              <a:gs pos="0">
                <a:srgbClr val="FFEEC7"/>
              </a:gs>
              <a:gs pos="35000">
                <a:srgbClr val="FFF3D7"/>
              </a:gs>
              <a:gs pos="100000">
                <a:srgbClr val="FFFAF0"/>
              </a:gs>
            </a:gsLst>
            <a:lin ang="16200000" scaled="0"/>
          </a:gradFill>
          <a:ln w="9525" cap="flat">
            <a:solidFill>
              <a:srgbClr val="F7D774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Dialect</a:t>
            </a:r>
          </a:p>
        </p:txBody>
      </p:sp>
      <p:sp>
        <p:nvSpPr>
          <p:cNvPr id="658" name="Rectangle"/>
          <p:cNvSpPr/>
          <p:nvPr/>
        </p:nvSpPr>
        <p:spPr>
          <a:xfrm>
            <a:off x="2531208" y="1087234"/>
            <a:ext cx="4248476" cy="438746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35000">
                <a:schemeClr val="accent6">
                  <a:lumOff val="26369"/>
                </a:schemeClr>
              </a:gs>
              <a:gs pos="100000">
                <a:schemeClr val="accent4">
                  <a:lumOff val="48879"/>
                </a:schemeClr>
              </a:gs>
            </a:gsLst>
            <a:lin ang="16200000" scaled="0"/>
          </a:gradFill>
          <a:ln w="9525" cap="flat">
            <a:solidFill>
              <a:srgbClr val="000000"/>
            </a:solidFill>
            <a:prstDash val="solid"/>
            <a:bevel/>
          </a:ln>
          <a:effectLst>
            <a:outerShdw blurRad="63500" dist="38100" dir="5400000" rotWithShape="0">
              <a:srgbClr val="000000">
                <a:alpha val="40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1200"/>
            </a:pPr>
            <a:r>
              <a:rPr lang="en-US" sz="1200" dirty="0"/>
              <a:t>It is the variation of a language</a:t>
            </a:r>
          </a:p>
        </p:txBody>
      </p:sp>
      <p:grpSp>
        <p:nvGrpSpPr>
          <p:cNvPr id="69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69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9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2050" name="Picture 2" descr="Where&amp;#39;s the line between a dialect and a language? -- Linguistics 101 -  YouTube">
            <a:extLst>
              <a:ext uri="{FF2B5EF4-FFF2-40B4-BE49-F238E27FC236}">
                <a16:creationId xmlns:a16="http://schemas.microsoft.com/office/drawing/2014/main" id="{9CD92984-D10C-FE46-BFF0-9462A1DBD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7" y="2000250"/>
            <a:ext cx="7032978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roblems Playing Video? - MacDonald Clan - Scotland - Canada - USA">
            <a:hlinkClick r:id="rId3"/>
            <a:extLst>
              <a:ext uri="{FF2B5EF4-FFF2-40B4-BE49-F238E27FC236}">
                <a16:creationId xmlns:a16="http://schemas.microsoft.com/office/drawing/2014/main" id="{BA86A004-4736-2646-8E8F-229E04CD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04" y="1087234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RIEF CLASSIFICATION OF LANGUAGES">
            <a:extLst>
              <a:ext uri="{FF2B5EF4-FFF2-40B4-BE49-F238E27FC236}">
                <a16:creationId xmlns:a16="http://schemas.microsoft.com/office/drawing/2014/main" id="{FB060DEB-A970-AC4A-B26D-D33B55E11096}"/>
              </a:ext>
            </a:extLst>
          </p:cNvPr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A617B-6BC6-562E-1041-34223726458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5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57017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" grpId="0" animBg="1"/>
      <p:bldP spid="658" grpId="0" animBg="1"/>
      <p:bldP spid="1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Rectangle">
            <a:hlinkClick r:id="rId2"/>
          </p:cNvPr>
          <p:cNvSpPr/>
          <p:nvPr/>
        </p:nvSpPr>
        <p:spPr>
          <a:xfrm>
            <a:off x="621056" y="1116485"/>
            <a:ext cx="1643074" cy="342910"/>
          </a:xfrm>
          <a:prstGeom prst="rect">
            <a:avLst/>
          </a:prstGeom>
          <a:gradFill flip="none" rotWithShape="1">
            <a:gsLst>
              <a:gs pos="0">
                <a:srgbClr val="F6C0B1"/>
              </a:gs>
              <a:gs pos="35000">
                <a:srgbClr val="F8D2C8"/>
              </a:gs>
              <a:gs pos="100000">
                <a:srgbClr val="FDEDE9"/>
              </a:gs>
            </a:gsLst>
            <a:lin ang="16200000" scaled="0"/>
          </a:gradFill>
          <a:ln w="9525" cap="flat">
            <a:solidFill>
              <a:srgbClr val="B5806E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Idiolect</a:t>
            </a:r>
            <a:endParaRPr dirty="0"/>
          </a:p>
        </p:txBody>
      </p:sp>
      <p:grpSp>
        <p:nvGrpSpPr>
          <p:cNvPr id="69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69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9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pic>
        <p:nvPicPr>
          <p:cNvPr id="8" name="Picture 2" descr="Problems Playing Video? - MacDonald Clan - Scotland - Canada - USA">
            <a:hlinkClick r:id="rId2"/>
            <a:extLst>
              <a:ext uri="{FF2B5EF4-FFF2-40B4-BE49-F238E27FC236}">
                <a16:creationId xmlns:a16="http://schemas.microsoft.com/office/drawing/2014/main" id="{9CBC07FA-8F39-D641-9F82-C0826EAD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304" y="1087234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What does the word &amp;#39;idiolect&amp;#39; mean? Find out on Raptitious.com">
            <a:extLst>
              <a:ext uri="{FF2B5EF4-FFF2-40B4-BE49-F238E27FC236}">
                <a16:creationId xmlns:a16="http://schemas.microsoft.com/office/drawing/2014/main" id="{A3E48F4F-A56F-6840-ABF3-66DB892C8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0" y="1716566"/>
            <a:ext cx="7987994" cy="44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RIEF CLASSIFICATION OF LANGUAGES">
            <a:extLst>
              <a:ext uri="{FF2B5EF4-FFF2-40B4-BE49-F238E27FC236}">
                <a16:creationId xmlns:a16="http://schemas.microsoft.com/office/drawing/2014/main" id="{671D9E8D-C112-A440-B318-E6CE963CA9D4}"/>
              </a:ext>
            </a:extLst>
          </p:cNvPr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5827D7-1DB7-FF96-F2AD-5D31FD4FA4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6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11745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" grpId="0" animBg="1"/>
      <p:bldP spid="10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Rectangle">
            <a:hlinkClick r:id="rId2"/>
          </p:cNvPr>
          <p:cNvSpPr/>
          <p:nvPr/>
        </p:nvSpPr>
        <p:spPr>
          <a:xfrm>
            <a:off x="414290" y="1153509"/>
            <a:ext cx="1571640" cy="338149"/>
          </a:xfrm>
          <a:prstGeom prst="rect">
            <a:avLst/>
          </a:prstGeom>
          <a:gradFill flip="none" rotWithShape="1">
            <a:gsLst>
              <a:gs pos="0">
                <a:srgbClr val="DAC3BC"/>
              </a:gs>
              <a:gs pos="35000">
                <a:srgbClr val="E4D4D0"/>
              </a:gs>
              <a:gs pos="100000">
                <a:srgbClr val="F5EEED"/>
              </a:gs>
            </a:gsLst>
            <a:lin ang="16200000" scaled="0"/>
          </a:gradFill>
          <a:ln w="9525" cap="flat">
            <a:solidFill>
              <a:srgbClr val="8C7067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Jargon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6911B9-D05B-E54F-A023-3705B9211F41}"/>
              </a:ext>
            </a:extLst>
          </p:cNvPr>
          <p:cNvSpPr/>
          <p:nvPr/>
        </p:nvSpPr>
        <p:spPr>
          <a:xfrm>
            <a:off x="2173254" y="950180"/>
            <a:ext cx="633096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special words or expressions that are used by a particular profession or group and are difficult for others to understand.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51D7FF-AB58-EE47-AB79-EEF818CB3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582628"/>
              </p:ext>
            </p:extLst>
          </p:nvPr>
        </p:nvGraphicFramePr>
        <p:xfrm>
          <a:off x="4879798" y="948164"/>
          <a:ext cx="3672951" cy="640080"/>
        </p:xfrm>
        <a:graphic>
          <a:graphicData uri="http://schemas.openxmlformats.org/drawingml/2006/table">
            <a:tbl>
              <a:tblPr/>
              <a:tblGrid>
                <a:gridCol w="1510065">
                  <a:extLst>
                    <a:ext uri="{9D8B030D-6E8A-4147-A177-3AD203B41FA5}">
                      <a16:colId xmlns:a16="http://schemas.microsoft.com/office/drawing/2014/main" val="1955224661"/>
                    </a:ext>
                  </a:extLst>
                </a:gridCol>
                <a:gridCol w="2162886">
                  <a:extLst>
                    <a:ext uri="{9D8B030D-6E8A-4147-A177-3AD203B41FA5}">
                      <a16:colId xmlns:a16="http://schemas.microsoft.com/office/drawing/2014/main" val="42492951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i="1">
                          <a:effectLst/>
                        </a:rPr>
                        <a:t>synonyms:</a:t>
                      </a:r>
                    </a:p>
                  </a:txBody>
                  <a:tcPr marR="285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effectLst/>
                        </a:rPr>
                        <a:t>specialized language, technical language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091880"/>
                  </a:ext>
                </a:extLst>
              </a:tr>
            </a:tbl>
          </a:graphicData>
        </a:graphic>
      </p:graphicFrame>
      <p:pic>
        <p:nvPicPr>
          <p:cNvPr id="7" name="Picture 2" descr="Problems Playing Video? - MacDonald Clan - Scotland - Canada - USA">
            <a:hlinkClick r:id="rId2"/>
            <a:extLst>
              <a:ext uri="{FF2B5EF4-FFF2-40B4-BE49-F238E27FC236}">
                <a16:creationId xmlns:a16="http://schemas.microsoft.com/office/drawing/2014/main" id="{9F8FCE7C-1C7F-8947-99AE-426BE031C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34" y="1119218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What is Jargon? Definition and examples - Market Business News">
            <a:extLst>
              <a:ext uri="{FF2B5EF4-FFF2-40B4-BE49-F238E27FC236}">
                <a16:creationId xmlns:a16="http://schemas.microsoft.com/office/drawing/2014/main" id="{988CE161-1E65-B043-B525-B85F11737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25" y="1751562"/>
            <a:ext cx="7158070" cy="44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RIEF CLASSIFICATION OF LANGUAGES">
            <a:extLst>
              <a:ext uri="{FF2B5EF4-FFF2-40B4-BE49-F238E27FC236}">
                <a16:creationId xmlns:a16="http://schemas.microsoft.com/office/drawing/2014/main" id="{424E45D0-4353-C046-BCCF-08E6D5B9F61C}"/>
              </a:ext>
            </a:extLst>
          </p:cNvPr>
          <p:cNvSpPr/>
          <p:nvPr/>
        </p:nvSpPr>
        <p:spPr>
          <a:xfrm>
            <a:off x="1835150" y="3749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F08B8-680F-59D4-E35C-BE21A6079F0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7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34798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" grpId="0" animBg="1"/>
      <p:bldP spid="2" grpId="0" animBg="1"/>
      <p:bldP spid="2" grpId="1" animBg="1"/>
      <p:bldP spid="1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BRIEF CLASSIFICATION OF LANGUAGES"/>
          <p:cNvSpPr/>
          <p:nvPr/>
        </p:nvSpPr>
        <p:spPr>
          <a:xfrm>
            <a:off x="1835150" y="4765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>
                <a:solidFill>
                  <a:srgbClr val="373D54"/>
                </a:solidFill>
                <a:highlight>
                  <a:srgbClr val="FFFF00"/>
                </a:highlight>
              </a:rPr>
              <a:t>BRIEF CLASSIFICATION OF LANGUAGES   </a:t>
            </a:r>
          </a:p>
        </p:txBody>
      </p:sp>
      <p:sp>
        <p:nvSpPr>
          <p:cNvPr id="670" name="Rectangle">
            <a:hlinkClick r:id="rId2"/>
          </p:cNvPr>
          <p:cNvSpPr/>
          <p:nvPr/>
        </p:nvSpPr>
        <p:spPr>
          <a:xfrm>
            <a:off x="539550" y="1048871"/>
            <a:ext cx="1848050" cy="330219"/>
          </a:xfrm>
          <a:prstGeom prst="rect">
            <a:avLst/>
          </a:prstGeom>
          <a:gradFill flip="none" rotWithShape="1">
            <a:gsLst>
              <a:gs pos="0">
                <a:srgbClr val="C3E0FA"/>
              </a:gs>
              <a:gs pos="35000">
                <a:srgbClr val="D4E8FB"/>
              </a:gs>
              <a:gs pos="100000">
                <a:srgbClr val="EDF6FE"/>
              </a:gs>
            </a:gsLst>
            <a:lin ang="16200000" scaled="0"/>
          </a:gradFill>
          <a:ln w="9525" cap="flat">
            <a:solidFill>
              <a:srgbClr val="9AB4C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Colloquialism</a:t>
            </a:r>
          </a:p>
        </p:txBody>
      </p:sp>
      <p:pic>
        <p:nvPicPr>
          <p:cNvPr id="5" name="Picture 2" descr="Problems Playing Video? - MacDonald Clan - Scotland - Canada - USA">
            <a:hlinkClick r:id="rId2"/>
            <a:extLst>
              <a:ext uri="{FF2B5EF4-FFF2-40B4-BE49-F238E27FC236}">
                <a16:creationId xmlns:a16="http://schemas.microsoft.com/office/drawing/2014/main" id="{3B0DFA46-91FB-034A-A305-2CDAB96F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704" y="1027760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olloquialism | What Is a Colloquialism?">
            <a:extLst>
              <a:ext uri="{FF2B5EF4-FFF2-40B4-BE49-F238E27FC236}">
                <a16:creationId xmlns:a16="http://schemas.microsoft.com/office/drawing/2014/main" id="{4B8452CC-2ED5-5C41-9EAB-B1A3B8552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131390"/>
            <a:ext cx="8143096" cy="36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5D699C-6F4F-F441-9784-669F4C77F95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8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75660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Rectangle">
            <a:hlinkClick r:id="rId3"/>
          </p:cNvPr>
          <p:cNvSpPr/>
          <p:nvPr/>
        </p:nvSpPr>
        <p:spPr>
          <a:xfrm>
            <a:off x="514498" y="1078038"/>
            <a:ext cx="1571640" cy="357192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35000">
                <a:schemeClr val="accent6">
                  <a:lumOff val="26369"/>
                </a:schemeClr>
              </a:gs>
              <a:gs pos="100000">
                <a:schemeClr val="accent4">
                  <a:lumOff val="48879"/>
                </a:schemeClr>
              </a:gs>
            </a:gsLst>
            <a:lin ang="16200000" scaled="0"/>
          </a:gradFill>
          <a:ln w="9525" cap="flat">
            <a:solidFill>
              <a:srgbClr val="000000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1200"/>
            </a:pPr>
            <a:r>
              <a:rPr lang="en-US" sz="1200" dirty="0"/>
              <a:t>Slang</a:t>
            </a:r>
          </a:p>
        </p:txBody>
      </p:sp>
      <p:grpSp>
        <p:nvGrpSpPr>
          <p:cNvPr id="698" name="Group"/>
          <p:cNvGrpSpPr/>
          <p:nvPr/>
        </p:nvGrpSpPr>
        <p:grpSpPr>
          <a:xfrm>
            <a:off x="8429652" y="6572247"/>
            <a:ext cx="357191" cy="285753"/>
            <a:chOff x="0" y="0"/>
            <a:chExt cx="357189" cy="285752"/>
          </a:xfrm>
        </p:grpSpPr>
        <p:sp>
          <p:nvSpPr>
            <p:cNvPr id="696" name="Rectangle"/>
            <p:cNvSpPr/>
            <p:nvPr/>
          </p:nvSpPr>
          <p:spPr>
            <a:xfrm>
              <a:off x="0" y="-1"/>
              <a:ext cx="357190" cy="285754"/>
            </a:xfrm>
            <a:prstGeom prst="rect">
              <a:avLst/>
            </a:prstGeom>
            <a:gradFill flip="none" rotWithShape="1">
              <a:gsLst>
                <a:gs pos="0">
                  <a:srgbClr val="A3AB4F"/>
                </a:gs>
                <a:gs pos="80000">
                  <a:srgbClr val="D7E168"/>
                </a:gs>
                <a:gs pos="100000">
                  <a:srgbClr val="DAE466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  <p:sp>
          <p:nvSpPr>
            <p:cNvPr id="697" name="Shape"/>
            <p:cNvSpPr/>
            <p:nvPr/>
          </p:nvSpPr>
          <p:spPr>
            <a:xfrm>
              <a:off x="71437" y="35718"/>
              <a:ext cx="214315" cy="21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08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27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700" y="21600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  <a:latin typeface="Verdana"/>
                  <a:ea typeface="Verdana"/>
                  <a:cs typeface="Verdana"/>
                  <a:sym typeface="Verdana"/>
                </a:defRPr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AC6112-49B1-544B-996F-763BD1D068AE}"/>
              </a:ext>
            </a:extLst>
          </p:cNvPr>
          <p:cNvSpPr/>
          <p:nvPr/>
        </p:nvSpPr>
        <p:spPr>
          <a:xfrm>
            <a:off x="2236786" y="958533"/>
            <a:ext cx="653654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a type of language that consists of words and phrases that are regarded as very informal, are more common in speech than writing, and are typically restricted to a particular context or group of people.</a:t>
            </a:r>
            <a:endParaRPr lang="en-US" sz="1600" dirty="0"/>
          </a:p>
        </p:txBody>
      </p:sp>
      <p:pic>
        <p:nvPicPr>
          <p:cNvPr id="9" name="Picture 2" descr="Problems Playing Video? - MacDonald Clan - Scotland - Canada - USA">
            <a:hlinkClick r:id="rId4"/>
            <a:extLst>
              <a:ext uri="{FF2B5EF4-FFF2-40B4-BE49-F238E27FC236}">
                <a16:creationId xmlns:a16="http://schemas.microsoft.com/office/drawing/2014/main" id="{9A3FAC65-888B-9549-B796-EAAB97B2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42" y="1116030"/>
            <a:ext cx="425896" cy="37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400 Slang ideas | slang words, learn english, english vocabulary">
            <a:extLst>
              <a:ext uri="{FF2B5EF4-FFF2-40B4-BE49-F238E27FC236}">
                <a16:creationId xmlns:a16="http://schemas.microsoft.com/office/drawing/2014/main" id="{26962B2B-7553-674B-8C43-2A5FEC4B6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9" y="2008254"/>
            <a:ext cx="8200906" cy="43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RIEF CLASSIFICATION OF LANGUAGES">
            <a:extLst>
              <a:ext uri="{FF2B5EF4-FFF2-40B4-BE49-F238E27FC236}">
                <a16:creationId xmlns:a16="http://schemas.microsoft.com/office/drawing/2014/main" id="{9EA6BBBD-5A78-C143-AF8D-EB9847A53EDC}"/>
              </a:ext>
            </a:extLst>
          </p:cNvPr>
          <p:cNvSpPr/>
          <p:nvPr/>
        </p:nvSpPr>
        <p:spPr>
          <a:xfrm>
            <a:off x="1835150" y="273327"/>
            <a:ext cx="5451475" cy="369332"/>
          </a:xfrm>
          <a:prstGeom prst="rect">
            <a:avLst/>
          </a:prstGeom>
          <a:solidFill>
            <a:srgbClr val="FFFF00"/>
          </a:solidFill>
          <a:ln w="25400">
            <a:solidFill>
              <a:srgbClr val="999F59"/>
            </a:solidFill>
            <a:beve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b="1">
                <a:solidFill>
                  <a:srgbClr val="373D5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>
              <a:defRPr b="0">
                <a:solidFill>
                  <a:schemeClr val="accent3">
                    <a:lumOff val="44000"/>
                  </a:schemeClr>
                </a:solidFill>
              </a:defRPr>
            </a:pPr>
            <a:r>
              <a:rPr b="1" dirty="0">
                <a:solidFill>
                  <a:srgbClr val="373D54"/>
                </a:solidFill>
              </a:rPr>
              <a:t>LANGUAGE</a:t>
            </a:r>
            <a:r>
              <a:rPr lang="es-ES" b="1" dirty="0">
                <a:solidFill>
                  <a:srgbClr val="373D54"/>
                </a:solidFill>
              </a:rPr>
              <a:t> BREAKDOWN</a:t>
            </a:r>
            <a:endParaRPr b="1" dirty="0">
              <a:solidFill>
                <a:srgbClr val="373D54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B88FA9-F698-F854-9DF1-35723205E10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EC" smtClean="0"/>
              <a:t>9</a:t>
            </a:fld>
            <a:endParaRPr lang="en-EC"/>
          </a:p>
        </p:txBody>
      </p:sp>
    </p:spTree>
    <p:extLst>
      <p:ext uri="{BB962C8B-B14F-4D97-AF65-F5344CB8AC3E}">
        <p14:creationId xmlns:p14="http://schemas.microsoft.com/office/powerpoint/2010/main" val="217069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circle/>
      </p:transition>
    </mc:Choice>
    <mc:Fallback xmlns="">
      <p:transition advClick="0">
        <p:circl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" grpId="0" animBg="1"/>
      <p:bldP spid="2" grpId="0" animBg="1"/>
      <p:bldP spid="11" grpId="0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8|8.7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9"/>
</p:tagLst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6E6E"/>
      </a:accent1>
      <a:accent2>
        <a:srgbClr val="9B9B9B"/>
      </a:accent2>
      <a:accent3>
        <a:srgbClr val="8F8F8F"/>
      </a:accent3>
      <a:accent4>
        <a:srgbClr val="707070"/>
      </a:accent4>
      <a:accent5>
        <a:srgbClr val="BABABA"/>
      </a:accent5>
      <a:accent6>
        <a:srgbClr val="8C8C8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bevel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307595</TotalTime>
  <Words>492</Words>
  <Application>Microsoft Macintosh PowerPoint</Application>
  <PresentationFormat>On-screen Show (4:3)</PresentationFormat>
  <Paragraphs>112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</vt:lpstr>
      <vt:lpstr>Helvetica</vt:lpstr>
      <vt:lpstr>Helvetica Neue</vt:lpstr>
      <vt:lpstr>Lucida Sans Unicode</vt:lpstr>
      <vt:lpstr>Times New Roman</vt:lpstr>
      <vt:lpstr>Verdana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MSc. Pablo Mejía Maldonado</cp:lastModifiedBy>
  <cp:revision>462</cp:revision>
  <dcterms:modified xsi:type="dcterms:W3CDTF">2022-11-21T12:35:08Z</dcterms:modified>
</cp:coreProperties>
</file>