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99" r:id="rId3"/>
    <p:sldId id="300" r:id="rId4"/>
    <p:sldId id="301" r:id="rId5"/>
    <p:sldId id="478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0F0"/>
    <a:srgbClr val="D7FF6B"/>
    <a:srgbClr val="FFFF18"/>
    <a:srgbClr val="EE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2">
              <a:lumOff val="22415"/>
            </a:schemeClr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2">
              <a:lumOff val="34547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bevel/>
            </a:ln>
          </a:left>
          <a:right>
            <a:ln w="9525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1"/>
    <p:restoredTop sz="93415"/>
  </p:normalViewPr>
  <p:slideViewPr>
    <p:cSldViewPr snapToGrid="0" snapToObjects="1">
      <p:cViewPr varScale="1">
        <p:scale>
          <a:sx n="63" d="100"/>
          <a:sy n="63" d="100"/>
        </p:scale>
        <p:origin x="31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2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Hintergrund" descr="Hintergr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Himmel2" descr="Himmel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5550"/>
            <a:ext cx="9144000" cy="211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schatten" descr="schatt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5550"/>
            <a:ext cx="9144000" cy="120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432550" y="6191250"/>
            <a:ext cx="2419350" cy="30321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727075" y="0"/>
            <a:ext cx="6757989" cy="2403475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7075" y="2571750"/>
            <a:ext cx="6764339" cy="248761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500"/>
              </a:spcBef>
              <a:buClrTx/>
              <a:buSzTx/>
              <a:buNone/>
              <a:defRPr sz="2200" b="1"/>
            </a:lvl1pPr>
            <a:lvl2pPr marL="340518" indent="-148431">
              <a:spcBef>
                <a:spcPts val="500"/>
              </a:spcBef>
              <a:buClrTx/>
              <a:defRPr sz="2200" b="1"/>
            </a:lvl2pPr>
            <a:lvl3pPr marL="547026" indent="-164438">
              <a:spcBef>
                <a:spcPts val="500"/>
              </a:spcBef>
              <a:buClrTx/>
              <a:defRPr sz="2200" b="1"/>
            </a:lvl3pPr>
            <a:lvl4pPr marL="771366" indent="-207804">
              <a:spcBef>
                <a:spcPts val="500"/>
              </a:spcBef>
              <a:buClrTx/>
              <a:defRPr sz="2200" b="1"/>
            </a:lvl4pPr>
            <a:lvl5pPr marL="982821" indent="-228759">
              <a:spcBef>
                <a:spcPts val="500"/>
              </a:spcBef>
              <a:buClrTx/>
              <a:defRPr sz="2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63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6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6705600" y="0"/>
            <a:ext cx="2100264" cy="611981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idx="1"/>
          </p:nvPr>
        </p:nvSpPr>
        <p:spPr>
          <a:xfrm>
            <a:off x="403225" y="230188"/>
            <a:ext cx="6149975" cy="66278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8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9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0" name="Rounded Rectangle"/>
          <p:cNvSpPr/>
          <p:nvPr/>
        </p:nvSpPr>
        <p:spPr>
          <a:xfrm>
            <a:off x="418596" y="434162"/>
            <a:ext cx="8306810" cy="3108961"/>
          </a:xfrm>
          <a:prstGeom prst="roundRect">
            <a:avLst>
              <a:gd name="adj" fmla="val 4578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722376" y="105705"/>
            <a:ext cx="7772401" cy="354330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algn="r">
              <a:defRPr sz="4500">
                <a:solidFill>
                  <a:srgbClr val="838E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2376" y="3685032"/>
            <a:ext cx="7772401" cy="2628901"/>
          </a:xfrm>
          <a:prstGeom prst="rect">
            <a:avLst/>
          </a:prstGeom>
        </p:spPr>
        <p:txBody>
          <a:bodyPr/>
          <a:lstStyle>
            <a:lvl1pPr marL="0" indent="36576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1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502919" y="4850892"/>
            <a:ext cx="8183882" cy="1184149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93" name="Body Level One…"/>
          <p:cNvSpPr txBox="1">
            <a:spLocks noGrp="1"/>
          </p:cNvSpPr>
          <p:nvPr>
            <p:ph type="body" idx="1"/>
          </p:nvPr>
        </p:nvSpPr>
        <p:spPr>
          <a:xfrm>
            <a:off x="502919" y="530351"/>
            <a:ext cx="8183882" cy="4320542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2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3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4" name="Rounded Rectangle"/>
          <p:cNvSpPr/>
          <p:nvPr/>
        </p:nvSpPr>
        <p:spPr>
          <a:xfrm>
            <a:off x="418596" y="434162"/>
            <a:ext cx="8306810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468343" y="3214115"/>
            <a:ext cx="8183882" cy="239115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8343" y="5624483"/>
            <a:ext cx="8183882" cy="1233517"/>
          </a:xfrm>
          <a:prstGeom prst="rect">
            <a:avLst/>
          </a:prstGeom>
        </p:spPr>
        <p:txBody>
          <a:bodyPr/>
          <a:lstStyle>
            <a:lvl1pPr marL="0" marR="36576" indent="0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36576" indent="347662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36576" indent="603250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36576" indent="841375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36576" indent="1096962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5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6" name="Title Text"/>
          <p:cNvSpPr txBox="1">
            <a:spLocks noGrp="1"/>
          </p:cNvSpPr>
          <p:nvPr>
            <p:ph type="title"/>
          </p:nvPr>
        </p:nvSpPr>
        <p:spPr>
          <a:xfrm>
            <a:off x="503237" y="4952905"/>
            <a:ext cx="8183563" cy="108435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1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4351" y="530351"/>
            <a:ext cx="3931922" cy="4422554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1pPr>
            <a:lvl2pPr marL="584056" indent="-236393">
              <a:spcBef>
                <a:spcPts val="200"/>
              </a:spcBef>
              <a:buClr>
                <a:srgbClr val="727CA3"/>
              </a:buClr>
              <a:buChar char="◦"/>
              <a:defRPr sz="2600">
                <a:latin typeface="Verdana"/>
                <a:ea typeface="Verdana"/>
                <a:cs typeface="Verdana"/>
                <a:sym typeface="Verdana"/>
              </a:defRPr>
            </a:lvl2pPr>
            <a:lvl3pPr marL="840581" indent="-237331">
              <a:spcBef>
                <a:spcPts val="200"/>
              </a:spcBef>
              <a:buClr>
                <a:srgbClr val="727CA3"/>
              </a:buClr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3pPr>
            <a:lvl4pPr marL="1105077" indent="-263702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600">
                <a:latin typeface="Verdana"/>
                <a:ea typeface="Verdana"/>
                <a:cs typeface="Verdana"/>
                <a:sym typeface="Verdana"/>
              </a:defRPr>
            </a:lvl4pPr>
            <a:lvl5pPr marL="1360664" indent="-263702">
              <a:spcBef>
                <a:spcPts val="200"/>
              </a:spcBef>
              <a:buClr>
                <a:srgbClr val="727CA3"/>
              </a:buClr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6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7" name="Title Text"/>
          <p:cNvSpPr txBox="1">
            <a:spLocks noGrp="1"/>
          </p:cNvSpPr>
          <p:nvPr>
            <p:ph type="title"/>
          </p:nvPr>
        </p:nvSpPr>
        <p:spPr>
          <a:xfrm>
            <a:off x="502919" y="3268979"/>
            <a:ext cx="8183882" cy="276606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7223" y="0"/>
            <a:ext cx="3931922" cy="195103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1pPr>
            <a:lvl2pPr marL="0" indent="347662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2pPr>
            <a:lvl3pPr marL="0" indent="603250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3pPr>
            <a:lvl4pPr marL="0" indent="841375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4pPr>
            <a:lvl5pPr marL="0" indent="1096962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3" cy="1050926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8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5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58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8" name="Title Text"/>
          <p:cNvSpPr txBox="1">
            <a:spLocks noGrp="1"/>
          </p:cNvSpPr>
          <p:nvPr>
            <p:ph type="title"/>
          </p:nvPr>
        </p:nvSpPr>
        <p:spPr>
          <a:xfrm>
            <a:off x="5538784" y="0"/>
            <a:ext cx="2971801" cy="1447800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>
                <a:solidFill>
                  <a:srgbClr val="727CA3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538847" y="1447802"/>
            <a:ext cx="2971801" cy="5410199"/>
          </a:xfrm>
          <a:prstGeom prst="rect">
            <a:avLst/>
          </a:prstGeom>
        </p:spPr>
        <p:txBody>
          <a:bodyPr lIns="45719" tIns="45719" rIns="45719" bIns="45719"/>
          <a:lstStyle>
            <a:lvl1pPr marL="0" marR="18288" indent="18288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1pPr>
            <a:lvl2pPr marL="0" marR="18288" indent="347662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2pPr>
            <a:lvl3pPr marL="0" marR="18288" indent="603250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3pPr>
            <a:lvl4pPr marL="0" marR="18288" indent="841375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4pPr>
            <a:lvl5pPr marL="0" marR="18288" indent="1096962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4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407987" y="1090612"/>
            <a:ext cx="8397876" cy="57673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78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79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80" name="Shape"/>
          <p:cNvSpPr/>
          <p:nvPr/>
        </p:nvSpPr>
        <p:spPr>
          <a:xfrm>
            <a:off x="6400800" y="433387"/>
            <a:ext cx="2324100" cy="434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006" y="0"/>
                </a:lnTo>
                <a:cubicBezTo>
                  <a:pt x="21334" y="0"/>
                  <a:pt x="21600" y="142"/>
                  <a:pt x="21600" y="318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C1C1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457200" y="5012056"/>
            <a:ext cx="8229600" cy="1845945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>
              <a:defRPr sz="3600" b="0"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62712" y="533400"/>
            <a:ext cx="2240281" cy="4478657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45719">
              <a:spcBef>
                <a:spcPts val="0"/>
              </a:spcBef>
              <a:buClrTx/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0"/>
              </a:spcBef>
              <a:buClrTx/>
              <a:buChar char="◦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58838" indent="-255588">
              <a:spcBef>
                <a:spcPts val="0"/>
              </a:spcBef>
              <a:buClrTx/>
              <a:buChar char="●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25361" indent="-283986">
              <a:spcBef>
                <a:spcPts val="0"/>
              </a:spcBef>
              <a:buClrTx/>
              <a:buSzPct val="112000"/>
              <a:buChar char="◦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80948" indent="-283986">
              <a:spcBef>
                <a:spcPts val="0"/>
              </a:spcBef>
              <a:buClrTx/>
              <a:buChar char="●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91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502919" y="4850892"/>
            <a:ext cx="8183882" cy="1184149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idx="1"/>
          </p:nvPr>
        </p:nvSpPr>
        <p:spPr>
          <a:xfrm>
            <a:off x="502919" y="530351"/>
            <a:ext cx="8183882" cy="4320542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02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03" name="Title Text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1981200" cy="579120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304" name="Body Level One…"/>
          <p:cNvSpPr txBox="1">
            <a:spLocks noGrp="1"/>
          </p:cNvSpPr>
          <p:nvPr>
            <p:ph type="body" idx="1"/>
          </p:nvPr>
        </p:nvSpPr>
        <p:spPr>
          <a:xfrm>
            <a:off x="533400" y="533401"/>
            <a:ext cx="5943600" cy="6324600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2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55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6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7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7987" y="1090612"/>
            <a:ext cx="4122739" cy="576738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412485" indent="-220398">
              <a:spcBef>
                <a:spcPts val="600"/>
              </a:spcBef>
              <a:defRPr sz="2800"/>
            </a:lvl2pPr>
            <a:lvl3pPr marL="633730" indent="-251143">
              <a:spcBef>
                <a:spcPts val="600"/>
              </a:spcBef>
              <a:defRPr sz="2800"/>
            </a:lvl3pPr>
            <a:lvl4pPr marL="857426" indent="-293864">
              <a:spcBef>
                <a:spcPts val="600"/>
              </a:spcBef>
              <a:defRPr sz="2800"/>
            </a:lvl4pPr>
            <a:lvl5pPr marL="1077560" indent="-323497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82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85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None/>
              <a:defRPr sz="2400" b="1"/>
            </a:lvl1pPr>
            <a:lvl2pPr marL="0" indent="457200">
              <a:spcBef>
                <a:spcPts val="500"/>
              </a:spcBef>
              <a:buClrTx/>
              <a:buSzTx/>
              <a:buNone/>
              <a:defRPr sz="2400" b="1"/>
            </a:lvl2pPr>
            <a:lvl3pPr marL="0" indent="914400">
              <a:spcBef>
                <a:spcPts val="500"/>
              </a:spcBef>
              <a:buClrTx/>
              <a:buSzTx/>
              <a:buNone/>
              <a:defRPr sz="2400" b="1"/>
            </a:lvl3pPr>
            <a:lvl4pPr marL="0" indent="1371600">
              <a:spcBef>
                <a:spcPts val="500"/>
              </a:spcBef>
              <a:buClrTx/>
              <a:buSzTx/>
              <a:buNone/>
              <a:defRPr sz="2400" b="1"/>
            </a:lvl4pPr>
            <a:lvl5pPr marL="0" indent="1828800">
              <a:spcBef>
                <a:spcPts val="500"/>
              </a:spcBef>
              <a:buClrTx/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9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0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1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2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07987" indent="-215900">
              <a:spcBef>
                <a:spcPts val="700"/>
              </a:spcBef>
              <a:defRPr sz="3200"/>
            </a:lvl2pPr>
            <a:lvl3pPr marL="621770" indent="-239183">
              <a:spcBef>
                <a:spcPts val="700"/>
              </a:spcBef>
              <a:defRPr sz="3200"/>
            </a:lvl3pPr>
            <a:lvl4pPr marL="865822" indent="-302260">
              <a:spcBef>
                <a:spcPts val="700"/>
              </a:spcBef>
              <a:defRPr sz="3200"/>
            </a:lvl4pPr>
            <a:lvl5pPr marL="1086802" indent="-33274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33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3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4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5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idx="1"/>
          </p:nvPr>
        </p:nvSpPr>
        <p:spPr>
          <a:xfrm>
            <a:off x="407987" y="1090612"/>
            <a:ext cx="8397876" cy="57673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Hintergrund" descr="Hintergrund"/>
          <p:cNvPicPr>
            <a:picLocks noChangeAspect="1"/>
          </p:cNvPicPr>
          <p:nvPr/>
        </p:nvPicPr>
        <p:blipFill>
          <a:blip r:embed="rId24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schatten" descr="schatten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6" name="PP small" descr="PP small"/>
          <p:cNvPicPr>
            <a:picLocks noChangeAspect="1"/>
          </p:cNvPicPr>
          <p:nvPr/>
        </p:nvPicPr>
        <p:blipFill>
          <a:blip r:embed="rId26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P small" descr="PP small"/>
          <p:cNvPicPr>
            <a:picLocks noChangeAspect="1"/>
          </p:cNvPicPr>
          <p:nvPr/>
        </p:nvPicPr>
        <p:blipFill>
          <a:blip r:embed="rId26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905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27024" marR="0" indent="-13493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532077" marR="0" indent="-14949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752475" marR="0" indent="-18891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962025" marR="0" indent="-20796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4423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8995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3567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8139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97xwLdSsX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http://media.wiley.com/product_data/coverImage/2X/14051087/140510872X.jpg" descr="http://media.wiley.com/product_data/coverImage/2X/14051087/140510872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151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7" name="Group"/>
          <p:cNvGrpSpPr/>
          <p:nvPr/>
        </p:nvGrpSpPr>
        <p:grpSpPr>
          <a:xfrm>
            <a:off x="285720" y="357165"/>
            <a:ext cx="8572560" cy="2071704"/>
            <a:chOff x="0" y="0"/>
            <a:chExt cx="8572559" cy="2071702"/>
          </a:xfrm>
        </p:grpSpPr>
        <p:sp>
          <p:nvSpPr>
            <p:cNvPr id="315" name="Rectangle"/>
            <p:cNvSpPr/>
            <p:nvPr/>
          </p:nvSpPr>
          <p:spPr>
            <a:xfrm>
              <a:off x="0" y="-1"/>
              <a:ext cx="8572560" cy="2071704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>
              <a:outerShdw blurRad="114300" dist="12700" dir="5400000" rotWithShape="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16" name="APPLIED ENGLISH-SPANISH PHONOLOGY"/>
            <p:cNvSpPr txBox="1"/>
            <p:nvPr/>
          </p:nvSpPr>
          <p:spPr>
            <a:xfrm>
              <a:off x="0" y="253531"/>
              <a:ext cx="8572560" cy="156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sz="4800" dirty="0">
                  <a:solidFill>
                    <a:srgbClr val="FF0000"/>
                  </a:solidFill>
                </a:rPr>
                <a:t>APPLIED ENGLISH-SPANISH PHONOLOGY</a:t>
              </a:r>
            </a:p>
          </p:txBody>
        </p:sp>
      </p:grpSp>
      <p:grpSp>
        <p:nvGrpSpPr>
          <p:cNvPr id="320" name="Group"/>
          <p:cNvGrpSpPr/>
          <p:nvPr/>
        </p:nvGrpSpPr>
        <p:grpSpPr>
          <a:xfrm>
            <a:off x="285720" y="5929328"/>
            <a:ext cx="8572561" cy="642945"/>
            <a:chOff x="0" y="-1"/>
            <a:chExt cx="8572560" cy="642944"/>
          </a:xfrm>
        </p:grpSpPr>
        <p:sp>
          <p:nvSpPr>
            <p:cNvPr id="318" name="Shape"/>
            <p:cNvSpPr/>
            <p:nvPr/>
          </p:nvSpPr>
          <p:spPr>
            <a:xfrm>
              <a:off x="0" y="-1"/>
              <a:ext cx="8572560" cy="64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" y="0"/>
                  </a:moveTo>
                  <a:lnTo>
                    <a:pt x="21330" y="0"/>
                  </a:lnTo>
                  <a:cubicBezTo>
                    <a:pt x="21479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21" y="0"/>
                    <a:pt x="270" y="0"/>
                  </a:cubicBezTo>
                  <a:close/>
                </a:path>
              </a:pathLst>
            </a:custGeom>
            <a:solidFill>
              <a:srgbClr val="3399FF"/>
            </a:solidFill>
            <a:ln w="25400" cap="flat">
              <a:solidFill>
                <a:srgbClr val="535A77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="1">
                  <a:solidFill>
                    <a:schemeClr val="accent3">
                      <a:lumOff val="44000"/>
                    </a:schemeClr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endParaRPr/>
            </a:p>
          </p:txBody>
        </p:sp>
        <p:sp>
          <p:nvSpPr>
            <p:cNvPr id="319" name="Pablo Mejía Maldonado, MSc."/>
            <p:cNvSpPr txBox="1"/>
            <p:nvPr/>
          </p:nvSpPr>
          <p:spPr>
            <a:xfrm>
              <a:off x="31386" y="75555"/>
              <a:ext cx="8509788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 b="1">
                  <a:solidFill>
                    <a:schemeClr val="accent3">
                      <a:lumOff val="44000"/>
                    </a:schemeClr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pPr>
                <a:defRPr sz="1800"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800" b="1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Pablo Mejía Maldonado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E5D78F1-BFE5-1B49-9D80-1382524A9185}"/>
              </a:ext>
            </a:extLst>
          </p:cNvPr>
          <p:cNvSpPr txBox="1"/>
          <p:nvPr/>
        </p:nvSpPr>
        <p:spPr>
          <a:xfrm>
            <a:off x="-1663700" y="2032000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0" name="Group"/>
          <p:cNvGrpSpPr/>
          <p:nvPr/>
        </p:nvGrpSpPr>
        <p:grpSpPr>
          <a:xfrm>
            <a:off x="428601" y="4714866"/>
            <a:ext cx="1735155" cy="342901"/>
            <a:chOff x="0" y="0"/>
            <a:chExt cx="1143000" cy="342900"/>
          </a:xfrm>
        </p:grpSpPr>
        <p:sp>
          <p:nvSpPr>
            <p:cNvPr id="2598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dirty="0"/>
            </a:p>
          </p:txBody>
        </p:sp>
        <p:sp>
          <p:nvSpPr>
            <p:cNvPr id="2599" name="[e] ←"/>
            <p:cNvSpPr txBox="1"/>
            <p:nvPr/>
          </p:nvSpPr>
          <p:spPr>
            <a:xfrm>
              <a:off x="0" y="0"/>
              <a:ext cx="1143000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b="1" dirty="0"/>
                <a:t>[e] </a:t>
              </a:r>
              <a:r>
                <a:rPr lang="en-US" sz="1100" b="1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←</a:t>
              </a:r>
              <a:r>
                <a:rPr lang="en-US" sz="1100" b="1" dirty="0"/>
                <a:t> </a:t>
              </a:r>
              <a:r>
                <a:rPr lang="en-US" sz="1100" dirty="0"/>
                <a:t>unlengthened</a:t>
              </a:r>
            </a:p>
          </p:txBody>
        </p:sp>
      </p:grpSp>
      <p:grpSp>
        <p:nvGrpSpPr>
          <p:cNvPr id="2603" name="Group"/>
          <p:cNvGrpSpPr/>
          <p:nvPr/>
        </p:nvGrpSpPr>
        <p:grpSpPr>
          <a:xfrm>
            <a:off x="2368068" y="4733366"/>
            <a:ext cx="1489191" cy="342901"/>
            <a:chOff x="0" y="0"/>
            <a:chExt cx="1143000" cy="342900"/>
          </a:xfrm>
        </p:grpSpPr>
        <p:sp>
          <p:nvSpPr>
            <p:cNvPr id="2601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dirty="0"/>
            </a:p>
          </p:txBody>
        </p:sp>
        <p:sp>
          <p:nvSpPr>
            <p:cNvPr id="2602" name="[e] ← NASAL"/>
            <p:cNvSpPr txBox="1"/>
            <p:nvPr/>
          </p:nvSpPr>
          <p:spPr>
            <a:xfrm>
              <a:off x="0" y="0"/>
              <a:ext cx="1143000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b="1" dirty="0"/>
                <a:t>[</a:t>
              </a:r>
              <a:r>
                <a:rPr lang="en-US" sz="1200" b="1" dirty="0" err="1">
                  <a:sym typeface="Verdana"/>
                </a:rPr>
                <a:t>ẽ</a:t>
              </a:r>
              <a:r>
                <a:rPr lang="en-US" sz="1100" b="1" dirty="0"/>
                <a:t>] </a:t>
              </a:r>
              <a:r>
                <a:rPr lang="en-US" sz="1100" b="1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←</a:t>
              </a:r>
              <a:r>
                <a:rPr lang="en-US" sz="1100" b="1" dirty="0"/>
                <a:t> </a:t>
              </a:r>
              <a:r>
                <a:rPr lang="en-US" sz="1100" dirty="0"/>
                <a:t>nasalized</a:t>
              </a:r>
            </a:p>
          </p:txBody>
        </p:sp>
      </p:grpSp>
      <p:grpSp>
        <p:nvGrpSpPr>
          <p:cNvPr id="2606" name="Group"/>
          <p:cNvGrpSpPr/>
          <p:nvPr/>
        </p:nvGrpSpPr>
        <p:grpSpPr>
          <a:xfrm>
            <a:off x="514328" y="5568931"/>
            <a:ext cx="1143001" cy="342901"/>
            <a:chOff x="0" y="0"/>
            <a:chExt cx="1143000" cy="342900"/>
          </a:xfrm>
        </p:grpSpPr>
        <p:sp>
          <p:nvSpPr>
            <p:cNvPr id="2604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dirty="0"/>
            </a:p>
          </p:txBody>
        </p:sp>
        <p:sp>
          <p:nvSpPr>
            <p:cNvPr id="2605" name="[ɛ] ← OPEN"/>
            <p:cNvSpPr txBox="1"/>
            <p:nvPr/>
          </p:nvSpPr>
          <p:spPr>
            <a:xfrm>
              <a:off x="0" y="0"/>
              <a:ext cx="1143000" cy="261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b="1" dirty="0"/>
                <a:t>[</a:t>
              </a:r>
              <a:r>
                <a:rPr lang="en-US" sz="1100" b="1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ɛ</a:t>
              </a:r>
              <a:r>
                <a:rPr lang="en-US" sz="1100" b="1" dirty="0"/>
                <a:t>] </a:t>
              </a:r>
              <a:r>
                <a:rPr lang="en-US" sz="1100" b="1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←</a:t>
              </a:r>
              <a:r>
                <a:rPr lang="en-US" sz="1100" b="1" dirty="0"/>
                <a:t> </a:t>
              </a:r>
              <a:r>
                <a:rPr lang="en-US" sz="1100" dirty="0"/>
                <a:t>open</a:t>
              </a:r>
            </a:p>
          </p:txBody>
        </p:sp>
      </p:grpSp>
      <p:grpSp>
        <p:nvGrpSpPr>
          <p:cNvPr id="2609" name="Group"/>
          <p:cNvGrpSpPr/>
          <p:nvPr/>
        </p:nvGrpSpPr>
        <p:grpSpPr>
          <a:xfrm>
            <a:off x="1214412" y="3286115"/>
            <a:ext cx="1643066" cy="1071565"/>
            <a:chOff x="-1" y="-1"/>
            <a:chExt cx="1643065" cy="1071564"/>
          </a:xfrm>
        </p:grpSpPr>
        <p:sp>
          <p:nvSpPr>
            <p:cNvPr id="2607" name="Rectangle"/>
            <p:cNvSpPr/>
            <p:nvPr/>
          </p:nvSpPr>
          <p:spPr>
            <a:xfrm>
              <a:off x="-1" y="-1"/>
              <a:ext cx="1643065" cy="1071564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400"/>
              </a:pPr>
              <a:endParaRPr lang="en-EC" dirty="0"/>
            </a:p>
          </p:txBody>
        </p:sp>
        <p:sp>
          <p:nvSpPr>
            <p:cNvPr id="2608" name="Voiced, Simple…"/>
            <p:cNvSpPr txBox="1"/>
            <p:nvPr/>
          </p:nvSpPr>
          <p:spPr>
            <a:xfrm>
              <a:off x="-1" y="274172"/>
              <a:ext cx="1643065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dirty="0"/>
                <a:t>mid-front, tense</a:t>
              </a:r>
              <a:r>
                <a:rPr lang="en-US" sz="1400" dirty="0">
                  <a:latin typeface="Times New Roman"/>
                  <a:ea typeface="Times New Roman"/>
                  <a:cs typeface="Times New Roman"/>
                  <a:sym typeface="Times New Roman"/>
                </a:rPr>
                <a:t>,</a:t>
              </a:r>
              <a:r>
                <a:rPr lang="en-US" sz="1400" dirty="0"/>
                <a:t> spread</a:t>
              </a:r>
              <a:r>
                <a:rPr lang="en-US" sz="1400" dirty="0"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2614" name="Group"/>
          <p:cNvGrpSpPr/>
          <p:nvPr/>
        </p:nvGrpSpPr>
        <p:grpSpPr>
          <a:xfrm>
            <a:off x="1059641" y="2071677"/>
            <a:ext cx="1795488" cy="714380"/>
            <a:chOff x="-1" y="0"/>
            <a:chExt cx="1371602" cy="714379"/>
          </a:xfrm>
        </p:grpSpPr>
        <p:sp>
          <p:nvSpPr>
            <p:cNvPr id="2610" name="Shape"/>
            <p:cNvSpPr/>
            <p:nvPr/>
          </p:nvSpPr>
          <p:spPr>
            <a:xfrm>
              <a:off x="0" y="0"/>
              <a:ext cx="1371600" cy="714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285" y="0"/>
                    <a:pt x="20897" y="0"/>
                  </a:cubicBezTo>
                  <a:cubicBezTo>
                    <a:pt x="20509" y="0"/>
                    <a:pt x="20194" y="604"/>
                    <a:pt x="20194" y="1350"/>
                  </a:cubicBezTo>
                  <a:lnTo>
                    <a:pt x="20194" y="2700"/>
                  </a:lnTo>
                  <a:lnTo>
                    <a:pt x="703" y="2700"/>
                  </a:lnTo>
                  <a:cubicBezTo>
                    <a:pt x="315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315" y="21600"/>
                    <a:pt x="703" y="21600"/>
                  </a:cubicBezTo>
                  <a:cubicBezTo>
                    <a:pt x="1091" y="21600"/>
                    <a:pt x="1406" y="20996"/>
                    <a:pt x="1406" y="20250"/>
                  </a:cubicBezTo>
                  <a:lnTo>
                    <a:pt x="1406" y="18900"/>
                  </a:lnTo>
                  <a:lnTo>
                    <a:pt x="20897" y="18900"/>
                  </a:lnTo>
                  <a:cubicBezTo>
                    <a:pt x="21285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11" name="Shape"/>
            <p:cNvSpPr/>
            <p:nvPr/>
          </p:nvSpPr>
          <p:spPr>
            <a:xfrm>
              <a:off x="44649" y="-1"/>
              <a:ext cx="1326951" cy="178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1" y="21600"/>
                    <a:pt x="727" y="19182"/>
                    <a:pt x="727" y="16200"/>
                  </a:cubicBezTo>
                  <a:cubicBezTo>
                    <a:pt x="727" y="14709"/>
                    <a:pt x="564" y="13500"/>
                    <a:pt x="363" y="13500"/>
                  </a:cubicBezTo>
                  <a:cubicBezTo>
                    <a:pt x="163" y="13500"/>
                    <a:pt x="0" y="14709"/>
                    <a:pt x="0" y="16200"/>
                  </a:cubicBezTo>
                  <a:close/>
                  <a:moveTo>
                    <a:pt x="20873" y="10800"/>
                  </a:moveTo>
                  <a:cubicBezTo>
                    <a:pt x="21275" y="10800"/>
                    <a:pt x="21600" y="8382"/>
                    <a:pt x="21600" y="5400"/>
                  </a:cubicBezTo>
                  <a:cubicBezTo>
                    <a:pt x="21600" y="2418"/>
                    <a:pt x="21275" y="0"/>
                    <a:pt x="20873" y="0"/>
                  </a:cubicBezTo>
                  <a:cubicBezTo>
                    <a:pt x="20472" y="0"/>
                    <a:pt x="20146" y="2418"/>
                    <a:pt x="20146" y="5400"/>
                  </a:cubicBezTo>
                  <a:cubicBezTo>
                    <a:pt x="20146" y="6891"/>
                    <a:pt x="20309" y="8100"/>
                    <a:pt x="20510" y="8100"/>
                  </a:cubicBezTo>
                  <a:cubicBezTo>
                    <a:pt x="20710" y="8100"/>
                    <a:pt x="20873" y="6891"/>
                    <a:pt x="20873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12" name="Shape"/>
            <p:cNvSpPr/>
            <p:nvPr/>
          </p:nvSpPr>
          <p:spPr>
            <a:xfrm>
              <a:off x="-2" y="0"/>
              <a:ext cx="1371604" cy="714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315" y="2700"/>
                    <a:pt x="703" y="2700"/>
                  </a:cubicBezTo>
                  <a:lnTo>
                    <a:pt x="20194" y="2700"/>
                  </a:lnTo>
                  <a:lnTo>
                    <a:pt x="20194" y="1350"/>
                  </a:lnTo>
                  <a:cubicBezTo>
                    <a:pt x="20194" y="604"/>
                    <a:pt x="20509" y="0"/>
                    <a:pt x="20897" y="0"/>
                  </a:cubicBezTo>
                  <a:cubicBezTo>
                    <a:pt x="21285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285" y="18900"/>
                    <a:pt x="20897" y="18900"/>
                  </a:cubicBezTo>
                  <a:lnTo>
                    <a:pt x="1406" y="18900"/>
                  </a:lnTo>
                  <a:lnTo>
                    <a:pt x="1406" y="20250"/>
                  </a:lnTo>
                  <a:cubicBezTo>
                    <a:pt x="1406" y="20996"/>
                    <a:pt x="1091" y="21600"/>
                    <a:pt x="703" y="21600"/>
                  </a:cubicBezTo>
                  <a:cubicBezTo>
                    <a:pt x="315" y="21600"/>
                    <a:pt x="0" y="20996"/>
                    <a:pt x="0" y="20250"/>
                  </a:cubicBezTo>
                  <a:close/>
                  <a:moveTo>
                    <a:pt x="20194" y="2700"/>
                  </a:moveTo>
                  <a:lnTo>
                    <a:pt x="20897" y="2700"/>
                  </a:lnTo>
                  <a:cubicBezTo>
                    <a:pt x="21285" y="2700"/>
                    <a:pt x="21600" y="2096"/>
                    <a:pt x="21600" y="1350"/>
                  </a:cubicBezTo>
                  <a:moveTo>
                    <a:pt x="20897" y="2700"/>
                  </a:moveTo>
                  <a:lnTo>
                    <a:pt x="20897" y="1350"/>
                  </a:lnTo>
                  <a:cubicBezTo>
                    <a:pt x="20897" y="1723"/>
                    <a:pt x="20739" y="2025"/>
                    <a:pt x="20545" y="2025"/>
                  </a:cubicBezTo>
                  <a:cubicBezTo>
                    <a:pt x="20351" y="2025"/>
                    <a:pt x="20194" y="1723"/>
                    <a:pt x="20194" y="1350"/>
                  </a:cubicBezTo>
                  <a:moveTo>
                    <a:pt x="703" y="5400"/>
                  </a:moveTo>
                  <a:lnTo>
                    <a:pt x="703" y="4050"/>
                  </a:lnTo>
                  <a:cubicBezTo>
                    <a:pt x="703" y="3677"/>
                    <a:pt x="861" y="3375"/>
                    <a:pt x="1055" y="3375"/>
                  </a:cubicBezTo>
                  <a:cubicBezTo>
                    <a:pt x="1249" y="3375"/>
                    <a:pt x="1406" y="3677"/>
                    <a:pt x="1406" y="4050"/>
                  </a:cubicBezTo>
                  <a:cubicBezTo>
                    <a:pt x="1406" y="4796"/>
                    <a:pt x="1091" y="5400"/>
                    <a:pt x="703" y="5400"/>
                  </a:cubicBezTo>
                  <a:cubicBezTo>
                    <a:pt x="315" y="5400"/>
                    <a:pt x="0" y="4796"/>
                    <a:pt x="0" y="4050"/>
                  </a:cubicBezTo>
                  <a:moveTo>
                    <a:pt x="1406" y="4050"/>
                  </a:moveTo>
                  <a:lnTo>
                    <a:pt x="1406" y="18900"/>
                  </a:lnTo>
                </a:path>
              </a:pathLst>
            </a:custGeom>
            <a:noFill/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13" name="SPANISH /e/"/>
            <p:cNvSpPr txBox="1"/>
            <p:nvPr/>
          </p:nvSpPr>
          <p:spPr>
            <a:xfrm>
              <a:off x="89297" y="89297"/>
              <a:ext cx="1237655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SPANISH /e/</a:t>
              </a:r>
            </a:p>
          </p:txBody>
        </p:sp>
      </p:grpSp>
      <p:grpSp>
        <p:nvGrpSpPr>
          <p:cNvPr id="2619" name="Group"/>
          <p:cNvGrpSpPr/>
          <p:nvPr/>
        </p:nvGrpSpPr>
        <p:grpSpPr>
          <a:xfrm>
            <a:off x="6215073" y="2071677"/>
            <a:ext cx="1500201" cy="457202"/>
            <a:chOff x="-1" y="-1"/>
            <a:chExt cx="1500200" cy="457201"/>
          </a:xfrm>
        </p:grpSpPr>
        <p:sp>
          <p:nvSpPr>
            <p:cNvPr id="2615" name="Shape"/>
            <p:cNvSpPr/>
            <p:nvPr/>
          </p:nvSpPr>
          <p:spPr>
            <a:xfrm>
              <a:off x="-1" y="0"/>
              <a:ext cx="15002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416" y="0"/>
                    <a:pt x="21189" y="0"/>
                  </a:cubicBezTo>
                  <a:cubicBezTo>
                    <a:pt x="20961" y="0"/>
                    <a:pt x="20777" y="604"/>
                    <a:pt x="20777" y="1350"/>
                  </a:cubicBezTo>
                  <a:lnTo>
                    <a:pt x="20777" y="2700"/>
                  </a:lnTo>
                  <a:lnTo>
                    <a:pt x="411" y="2700"/>
                  </a:lnTo>
                  <a:cubicBezTo>
                    <a:pt x="184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184" y="21600"/>
                    <a:pt x="411" y="21600"/>
                  </a:cubicBezTo>
                  <a:cubicBezTo>
                    <a:pt x="639" y="21600"/>
                    <a:pt x="823" y="20996"/>
                    <a:pt x="823" y="20250"/>
                  </a:cubicBezTo>
                  <a:lnTo>
                    <a:pt x="823" y="18900"/>
                  </a:lnTo>
                  <a:lnTo>
                    <a:pt x="21189" y="18900"/>
                  </a:lnTo>
                  <a:cubicBezTo>
                    <a:pt x="21416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16" name="Shape"/>
            <p:cNvSpPr/>
            <p:nvPr/>
          </p:nvSpPr>
          <p:spPr>
            <a:xfrm>
              <a:off x="28573" y="-1"/>
              <a:ext cx="1471626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32" y="21600"/>
                    <a:pt x="419" y="19182"/>
                    <a:pt x="419" y="16200"/>
                  </a:cubicBezTo>
                  <a:cubicBezTo>
                    <a:pt x="419" y="14709"/>
                    <a:pt x="326" y="13500"/>
                    <a:pt x="210" y="13500"/>
                  </a:cubicBezTo>
                  <a:cubicBezTo>
                    <a:pt x="94" y="13500"/>
                    <a:pt x="0" y="14709"/>
                    <a:pt x="0" y="16200"/>
                  </a:cubicBezTo>
                  <a:close/>
                  <a:moveTo>
                    <a:pt x="21181" y="10800"/>
                  </a:moveTo>
                  <a:cubicBezTo>
                    <a:pt x="21412" y="10800"/>
                    <a:pt x="21600" y="8382"/>
                    <a:pt x="21600" y="5400"/>
                  </a:cubicBezTo>
                  <a:cubicBezTo>
                    <a:pt x="21600" y="2418"/>
                    <a:pt x="21412" y="0"/>
                    <a:pt x="21181" y="0"/>
                  </a:cubicBezTo>
                  <a:cubicBezTo>
                    <a:pt x="20949" y="0"/>
                    <a:pt x="20761" y="2418"/>
                    <a:pt x="20761" y="5400"/>
                  </a:cubicBezTo>
                  <a:cubicBezTo>
                    <a:pt x="20761" y="6891"/>
                    <a:pt x="20855" y="8100"/>
                    <a:pt x="20971" y="8100"/>
                  </a:cubicBezTo>
                  <a:cubicBezTo>
                    <a:pt x="21087" y="8100"/>
                    <a:pt x="21181" y="6891"/>
                    <a:pt x="21181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17" name="Shape"/>
            <p:cNvSpPr/>
            <p:nvPr/>
          </p:nvSpPr>
          <p:spPr>
            <a:xfrm>
              <a:off x="-1" y="0"/>
              <a:ext cx="15002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184" y="2700"/>
                    <a:pt x="411" y="2700"/>
                  </a:cubicBezTo>
                  <a:lnTo>
                    <a:pt x="20777" y="2700"/>
                  </a:lnTo>
                  <a:lnTo>
                    <a:pt x="20777" y="1350"/>
                  </a:lnTo>
                  <a:cubicBezTo>
                    <a:pt x="20777" y="604"/>
                    <a:pt x="20961" y="0"/>
                    <a:pt x="21189" y="0"/>
                  </a:cubicBezTo>
                  <a:cubicBezTo>
                    <a:pt x="21416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416" y="18900"/>
                    <a:pt x="21189" y="18900"/>
                  </a:cubicBezTo>
                  <a:lnTo>
                    <a:pt x="823" y="18900"/>
                  </a:lnTo>
                  <a:lnTo>
                    <a:pt x="823" y="20250"/>
                  </a:lnTo>
                  <a:cubicBezTo>
                    <a:pt x="823" y="20996"/>
                    <a:pt x="639" y="21600"/>
                    <a:pt x="411" y="21600"/>
                  </a:cubicBezTo>
                  <a:cubicBezTo>
                    <a:pt x="184" y="21600"/>
                    <a:pt x="0" y="20996"/>
                    <a:pt x="0" y="20250"/>
                  </a:cubicBezTo>
                  <a:close/>
                  <a:moveTo>
                    <a:pt x="20777" y="2700"/>
                  </a:moveTo>
                  <a:lnTo>
                    <a:pt x="21189" y="2700"/>
                  </a:lnTo>
                  <a:cubicBezTo>
                    <a:pt x="21416" y="2700"/>
                    <a:pt x="21600" y="2096"/>
                    <a:pt x="21600" y="1350"/>
                  </a:cubicBezTo>
                  <a:moveTo>
                    <a:pt x="21189" y="2700"/>
                  </a:moveTo>
                  <a:lnTo>
                    <a:pt x="21189" y="1350"/>
                  </a:lnTo>
                  <a:cubicBezTo>
                    <a:pt x="21189" y="1723"/>
                    <a:pt x="21096" y="2025"/>
                    <a:pt x="20983" y="2025"/>
                  </a:cubicBezTo>
                  <a:cubicBezTo>
                    <a:pt x="20869" y="2025"/>
                    <a:pt x="20777" y="1723"/>
                    <a:pt x="20777" y="1350"/>
                  </a:cubicBezTo>
                  <a:moveTo>
                    <a:pt x="411" y="5400"/>
                  </a:moveTo>
                  <a:lnTo>
                    <a:pt x="411" y="4050"/>
                  </a:lnTo>
                  <a:cubicBezTo>
                    <a:pt x="411" y="3677"/>
                    <a:pt x="504" y="3375"/>
                    <a:pt x="617" y="3375"/>
                  </a:cubicBezTo>
                  <a:cubicBezTo>
                    <a:pt x="731" y="3375"/>
                    <a:pt x="823" y="3677"/>
                    <a:pt x="823" y="4050"/>
                  </a:cubicBezTo>
                  <a:cubicBezTo>
                    <a:pt x="823" y="4796"/>
                    <a:pt x="639" y="5400"/>
                    <a:pt x="411" y="5400"/>
                  </a:cubicBezTo>
                  <a:cubicBezTo>
                    <a:pt x="184" y="5400"/>
                    <a:pt x="0" y="4796"/>
                    <a:pt x="0" y="4050"/>
                  </a:cubicBezTo>
                  <a:moveTo>
                    <a:pt x="823" y="4050"/>
                  </a:moveTo>
                  <a:lnTo>
                    <a:pt x="823" y="18900"/>
                  </a:lnTo>
                </a:path>
              </a:pathLst>
            </a:custGeom>
            <a:noFill/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18" name="ENGLISH"/>
            <p:cNvSpPr txBox="1"/>
            <p:nvPr/>
          </p:nvSpPr>
          <p:spPr>
            <a:xfrm>
              <a:off x="57149" y="57150"/>
              <a:ext cx="141447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 dirty="0"/>
                <a:t>ENGLISH</a:t>
              </a:r>
              <a:r>
                <a:rPr lang="es-ES" sz="1400" b="1" dirty="0"/>
                <a:t> </a:t>
              </a:r>
              <a:r>
                <a:rPr lang="en-US" dirty="0"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lang="en-US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ɛ</a:t>
              </a:r>
              <a:r>
                <a:rPr lang="en-US" dirty="0">
                  <a:latin typeface="Arial"/>
                  <a:ea typeface="Arial"/>
                  <a:cs typeface="Arial"/>
                  <a:sym typeface="Arial"/>
                </a:rPr>
                <a:t>/ </a:t>
              </a:r>
              <a:endParaRPr sz="1400" b="1" dirty="0"/>
            </a:p>
          </p:txBody>
        </p:sp>
      </p:grpSp>
      <p:grpSp>
        <p:nvGrpSpPr>
          <p:cNvPr id="2625" name="Group"/>
          <p:cNvGrpSpPr/>
          <p:nvPr/>
        </p:nvGrpSpPr>
        <p:grpSpPr>
          <a:xfrm>
            <a:off x="6004988" y="3088325"/>
            <a:ext cx="1571671" cy="1000126"/>
            <a:chOff x="-1" y="0"/>
            <a:chExt cx="1571670" cy="1000125"/>
          </a:xfrm>
        </p:grpSpPr>
        <p:sp>
          <p:nvSpPr>
            <p:cNvPr id="2623" name="Rectangle"/>
            <p:cNvSpPr/>
            <p:nvPr/>
          </p:nvSpPr>
          <p:spPr>
            <a:xfrm>
              <a:off x="-1" y="0"/>
              <a:ext cx="1571670" cy="1000125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 lang="en-EC" dirty="0"/>
            </a:p>
          </p:txBody>
        </p:sp>
        <p:sp>
          <p:nvSpPr>
            <p:cNvPr id="2624" name="/ɛ/ Voiced, Simple,…"/>
            <p:cNvSpPr txBox="1"/>
            <p:nvPr/>
          </p:nvSpPr>
          <p:spPr>
            <a:xfrm>
              <a:off x="-1" y="238454"/>
              <a:ext cx="1571670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b="1" dirty="0"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lang="en-US" sz="1400" b="1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ɛ</a:t>
              </a:r>
              <a:r>
                <a:rPr lang="en-US" sz="1400" b="1" dirty="0"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lang="en-US" sz="1400" dirty="0">
                  <a:latin typeface="Arial"/>
                  <a:ea typeface="Arial"/>
                  <a:cs typeface="Arial"/>
                  <a:sym typeface="Arial"/>
                </a:rPr>
                <a:t> mid-front, lax, spread</a:t>
              </a:r>
            </a:p>
          </p:txBody>
        </p:sp>
      </p:grpSp>
      <p:grpSp>
        <p:nvGrpSpPr>
          <p:cNvPr id="2634" name="Group"/>
          <p:cNvGrpSpPr/>
          <p:nvPr/>
        </p:nvGrpSpPr>
        <p:grpSpPr>
          <a:xfrm>
            <a:off x="4419054" y="4333315"/>
            <a:ext cx="2067471" cy="571501"/>
            <a:chOff x="0" y="0"/>
            <a:chExt cx="1028700" cy="571500"/>
          </a:xfrm>
        </p:grpSpPr>
        <p:sp>
          <p:nvSpPr>
            <p:cNvPr id="2632" name="Rectangle"/>
            <p:cNvSpPr/>
            <p:nvPr/>
          </p:nvSpPr>
          <p:spPr>
            <a:xfrm>
              <a:off x="0" y="0"/>
              <a:ext cx="1028700" cy="5715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dirty="0"/>
            </a:p>
          </p:txBody>
        </p:sp>
        <p:sp>
          <p:nvSpPr>
            <p:cNvPr id="2633" name="[ɛ:]← vdc Lengthened."/>
            <p:cNvSpPr txBox="1"/>
            <p:nvPr/>
          </p:nvSpPr>
          <p:spPr>
            <a:xfrm>
              <a:off x="0" y="0"/>
              <a:ext cx="1028700" cy="430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b="1" dirty="0"/>
                <a:t>[</a:t>
              </a:r>
              <a:r>
                <a:rPr lang="en-US" sz="1100" b="1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ɛ</a:t>
              </a:r>
              <a:r>
                <a:rPr lang="en-US" sz="1100" b="1" dirty="0"/>
                <a:t>:]← </a:t>
              </a:r>
              <a:r>
                <a:rPr lang="en-US" sz="1100" dirty="0" err="1"/>
                <a:t>vd.c</a:t>
              </a:r>
              <a:r>
                <a:rPr lang="en-US" sz="1100" dirty="0"/>
                <a:t> </a:t>
              </a:r>
              <a:r>
                <a:rPr lang="en-US" sz="1100" i="1" dirty="0"/>
                <a:t>lengthened.</a:t>
              </a:r>
            </a:p>
          </p:txBody>
        </p:sp>
      </p:grpSp>
      <p:grpSp>
        <p:nvGrpSpPr>
          <p:cNvPr id="2637" name="Group"/>
          <p:cNvGrpSpPr/>
          <p:nvPr/>
        </p:nvGrpSpPr>
        <p:grpSpPr>
          <a:xfrm>
            <a:off x="6790803" y="4374200"/>
            <a:ext cx="1951020" cy="571501"/>
            <a:chOff x="0" y="0"/>
            <a:chExt cx="1143000" cy="571500"/>
          </a:xfrm>
        </p:grpSpPr>
        <p:sp>
          <p:nvSpPr>
            <p:cNvPr id="2635" name="Rectangle"/>
            <p:cNvSpPr/>
            <p:nvPr/>
          </p:nvSpPr>
          <p:spPr>
            <a:xfrm>
              <a:off x="0" y="0"/>
              <a:ext cx="1143000" cy="5715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dirty="0"/>
            </a:p>
          </p:txBody>
        </p:sp>
        <p:sp>
          <p:nvSpPr>
            <p:cNvPr id="2636" name="[ɛ]← vlc Unlengthened."/>
            <p:cNvSpPr txBox="1"/>
            <p:nvPr/>
          </p:nvSpPr>
          <p:spPr>
            <a:xfrm>
              <a:off x="0" y="0"/>
              <a:ext cx="1143000" cy="430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b="1" dirty="0"/>
                <a:t>[</a:t>
              </a:r>
              <a:r>
                <a:rPr lang="en-US" sz="1100" b="1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ɛ</a:t>
              </a:r>
              <a:r>
                <a:rPr lang="en-US" sz="1100" b="1" dirty="0"/>
                <a:t>]← </a:t>
              </a:r>
              <a:r>
                <a:rPr lang="en-US" sz="1100" dirty="0" err="1"/>
                <a:t>vls.c</a:t>
              </a:r>
              <a:r>
                <a:rPr lang="en-US" sz="1100" dirty="0"/>
                <a:t> unl</a:t>
              </a:r>
              <a:r>
                <a:rPr lang="en-US" sz="1100" i="1" dirty="0"/>
                <a:t>engthened.</a:t>
              </a:r>
            </a:p>
          </p:txBody>
        </p:sp>
      </p:grpSp>
      <p:sp>
        <p:nvSpPr>
          <p:cNvPr id="2645" name="Line"/>
          <p:cNvSpPr/>
          <p:nvPr/>
        </p:nvSpPr>
        <p:spPr>
          <a:xfrm rot="5400000">
            <a:off x="1631950" y="1939925"/>
            <a:ext cx="617539" cy="2166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370"/>
                  <a:pt x="10800" y="21087"/>
                </a:cubicBezTo>
                <a:lnTo>
                  <a:pt x="10800" y="11258"/>
                </a:lnTo>
                <a:cubicBezTo>
                  <a:pt x="10800" y="10975"/>
                  <a:pt x="5965" y="10745"/>
                  <a:pt x="0" y="10745"/>
                </a:cubicBezTo>
                <a:cubicBezTo>
                  <a:pt x="5965" y="10745"/>
                  <a:pt x="10800" y="10515"/>
                  <a:pt x="10800" y="10232"/>
                </a:cubicBezTo>
                <a:lnTo>
                  <a:pt x="10800" y="513"/>
                </a:lnTo>
                <a:cubicBezTo>
                  <a:pt x="10800" y="230"/>
                  <a:pt x="15635" y="0"/>
                  <a:pt x="21600" y="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46" name="Line"/>
          <p:cNvSpPr/>
          <p:nvPr/>
        </p:nvSpPr>
        <p:spPr>
          <a:xfrm rot="5400000">
            <a:off x="6465094" y="1321594"/>
            <a:ext cx="642939" cy="3143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435"/>
                  <a:pt x="10800" y="21232"/>
                </a:cubicBezTo>
                <a:lnTo>
                  <a:pt x="10800" y="11113"/>
                </a:lnTo>
                <a:cubicBezTo>
                  <a:pt x="10800" y="10910"/>
                  <a:pt x="5965" y="10745"/>
                  <a:pt x="0" y="10745"/>
                </a:cubicBezTo>
                <a:cubicBezTo>
                  <a:pt x="5965" y="10745"/>
                  <a:pt x="10800" y="10580"/>
                  <a:pt x="10800" y="10377"/>
                </a:cubicBezTo>
                <a:lnTo>
                  <a:pt x="10800" y="368"/>
                </a:lnTo>
                <a:cubicBezTo>
                  <a:pt x="10800" y="165"/>
                  <a:pt x="15635" y="0"/>
                  <a:pt x="21600" y="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pSp>
        <p:nvGrpSpPr>
          <p:cNvPr id="2649" name="Group"/>
          <p:cNvGrpSpPr/>
          <p:nvPr/>
        </p:nvGrpSpPr>
        <p:grpSpPr>
          <a:xfrm>
            <a:off x="2714625" y="1000125"/>
            <a:ext cx="3771900" cy="967740"/>
            <a:chOff x="0" y="0"/>
            <a:chExt cx="3771900" cy="967739"/>
          </a:xfrm>
        </p:grpSpPr>
        <p:sp>
          <p:nvSpPr>
            <p:cNvPr id="2647" name="Rectangle"/>
            <p:cNvSpPr/>
            <p:nvPr/>
          </p:nvSpPr>
          <p:spPr>
            <a:xfrm>
              <a:off x="0" y="0"/>
              <a:ext cx="3771900" cy="477838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6B565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48" name="PHONETIC AND PHONEMIC FEATURES"/>
            <p:cNvSpPr txBox="1"/>
            <p:nvPr/>
          </p:nvSpPr>
          <p:spPr>
            <a:xfrm>
              <a:off x="0" y="0"/>
              <a:ext cx="3771900" cy="967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</a:rPr>
                <a:t>PHONETIC AND PHONEMIC FEATURES</a:t>
              </a: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400" b="1">
                <a:solidFill>
                  <a:srgbClr val="6B5650"/>
                </a:solidFill>
              </a:endParaRPr>
            </a:p>
          </p:txBody>
        </p:sp>
      </p:grpSp>
      <p:sp>
        <p:nvSpPr>
          <p:cNvPr id="2650" name="Line"/>
          <p:cNvSpPr/>
          <p:nvPr/>
        </p:nvSpPr>
        <p:spPr>
          <a:xfrm rot="5400000">
            <a:off x="2944811" y="504826"/>
            <a:ext cx="682626" cy="262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749" y="0"/>
                </a:lnTo>
                <a:lnTo>
                  <a:pt x="10749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651" name="Line"/>
          <p:cNvSpPr/>
          <p:nvPr/>
        </p:nvSpPr>
        <p:spPr>
          <a:xfrm rot="16200000" flipH="1">
            <a:off x="5457825" y="620712"/>
            <a:ext cx="650875" cy="2365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2117" y="0"/>
                </a:lnTo>
                <a:lnTo>
                  <a:pt x="12117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654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652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53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pSp>
        <p:nvGrpSpPr>
          <p:cNvPr id="59" name="Group">
            <a:extLst>
              <a:ext uri="{FF2B5EF4-FFF2-40B4-BE49-F238E27FC236}">
                <a16:creationId xmlns:a16="http://schemas.microsoft.com/office/drawing/2014/main" id="{ABE3A98C-8349-C0B4-0587-EC433C43F5C3}"/>
              </a:ext>
            </a:extLst>
          </p:cNvPr>
          <p:cNvGrpSpPr/>
          <p:nvPr/>
        </p:nvGrpSpPr>
        <p:grpSpPr>
          <a:xfrm>
            <a:off x="2163756" y="5552765"/>
            <a:ext cx="1898105" cy="342901"/>
            <a:chOff x="0" y="0"/>
            <a:chExt cx="1143000" cy="342900"/>
          </a:xfrm>
        </p:grpSpPr>
        <p:sp>
          <p:nvSpPr>
            <p:cNvPr id="60" name="Rectangle">
              <a:extLst>
                <a:ext uri="{FF2B5EF4-FFF2-40B4-BE49-F238E27FC236}">
                  <a16:creationId xmlns:a16="http://schemas.microsoft.com/office/drawing/2014/main" id="{BAF3FF72-AF07-9E3E-A12E-66897ABD75C2}"/>
                </a:ext>
              </a:extLst>
            </p:cNvPr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dirty="0"/>
            </a:p>
          </p:txBody>
        </p:sp>
        <p:sp>
          <p:nvSpPr>
            <p:cNvPr id="61" name="[ɛ] ← OPEN">
              <a:extLst>
                <a:ext uri="{FF2B5EF4-FFF2-40B4-BE49-F238E27FC236}">
                  <a16:creationId xmlns:a16="http://schemas.microsoft.com/office/drawing/2014/main" id="{E60664C5-6BF3-7828-C47E-BC0891C91166}"/>
                </a:ext>
              </a:extLst>
            </p:cNvPr>
            <p:cNvSpPr txBox="1"/>
            <p:nvPr/>
          </p:nvSpPr>
          <p:spPr>
            <a:xfrm>
              <a:off x="0" y="0"/>
              <a:ext cx="1143000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b="1" dirty="0"/>
                <a:t>[</a:t>
              </a:r>
              <a:r>
                <a:rPr lang="en-US" sz="1400" dirty="0" err="1">
                  <a:sym typeface="Verdana"/>
                </a:rPr>
                <a:t>ɛ</a:t>
              </a:r>
              <a:r>
                <a:rPr lang="en-US" sz="1400" dirty="0">
                  <a:sym typeface="Verdana"/>
                </a:rPr>
                <a:t>̃</a:t>
              </a:r>
              <a:r>
                <a:rPr lang="en-US" sz="1100" b="1" dirty="0"/>
                <a:t>] </a:t>
              </a:r>
              <a:r>
                <a:rPr lang="en-US" sz="1100" b="1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←</a:t>
              </a:r>
              <a:r>
                <a:rPr lang="en-US" sz="1100" b="1" dirty="0"/>
                <a:t> </a:t>
              </a:r>
              <a:r>
                <a:rPr lang="en-US" sz="1100" dirty="0"/>
                <a:t>open-nasalized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" grpId="7" animBg="1" advAuto="0"/>
      <p:bldP spid="2603" grpId="11" animBg="1" advAuto="0"/>
      <p:bldP spid="2606" grpId="9" animBg="1" advAuto="0"/>
      <p:bldP spid="2609" grpId="5" animBg="1" advAuto="0"/>
      <p:bldP spid="2614" grpId="3" animBg="1" advAuto="0"/>
      <p:bldP spid="2619" grpId="13" animBg="1" advAuto="0"/>
      <p:bldP spid="2625" grpId="20" animBg="1" advAuto="0"/>
      <p:bldP spid="2634" grpId="22" animBg="1" advAuto="0"/>
      <p:bldP spid="2637" grpId="24" animBg="1" advAuto="0"/>
      <p:bldP spid="2645" grpId="4" animBg="1" advAuto="0"/>
      <p:bldP spid="2646" grpId="14" animBg="1" advAuto="0"/>
      <p:bldP spid="2649" grpId="1" animBg="1" advAuto="0"/>
      <p:bldP spid="2650" grpId="2" animBg="1" advAuto="0"/>
      <p:bldP spid="2651" grpId="12" animBg="1" advAuto="0"/>
      <p:bldP spid="2654" grpId="25" animBg="1" advAuto="0"/>
      <p:bldP spid="59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8" name="Group"/>
          <p:cNvGrpSpPr/>
          <p:nvPr/>
        </p:nvGrpSpPr>
        <p:grpSpPr>
          <a:xfrm>
            <a:off x="1285852" y="571479"/>
            <a:ext cx="6643735" cy="500067"/>
            <a:chOff x="0" y="0"/>
            <a:chExt cx="6643734" cy="500065"/>
          </a:xfrm>
        </p:grpSpPr>
        <p:sp>
          <p:nvSpPr>
            <p:cNvPr id="2656" name="Rectangle"/>
            <p:cNvSpPr/>
            <p:nvPr/>
          </p:nvSpPr>
          <p:spPr>
            <a:xfrm>
              <a:off x="-1" y="0"/>
              <a:ext cx="6643736" cy="50006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57" name="SPANISH /a/ with ENGLISH /a/ and /æ/"/>
            <p:cNvSpPr txBox="1"/>
            <p:nvPr/>
          </p:nvSpPr>
          <p:spPr>
            <a:xfrm>
              <a:off x="-1" y="0"/>
              <a:ext cx="6643736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SPANISH /a/ </a:t>
              </a:r>
              <a:r>
                <a:rPr lang="es-ES" sz="2000" b="1" dirty="0">
                  <a:solidFill>
                    <a:srgbClr val="373D54"/>
                  </a:solidFill>
                </a:rPr>
                <a:t>-</a:t>
              </a:r>
              <a:r>
                <a:rPr sz="2000" b="1" dirty="0">
                  <a:solidFill>
                    <a:srgbClr val="373D54"/>
                  </a:solidFill>
                </a:rPr>
                <a:t> ENGLISH /a/ and /</a:t>
              </a:r>
              <a:r>
                <a:rPr sz="2000" b="1" dirty="0" err="1">
                  <a:solidFill>
                    <a:srgbClr val="373D54"/>
                  </a:solidFill>
                </a:rPr>
                <a:t>æ</a:t>
              </a:r>
              <a:r>
                <a:rPr sz="2000" b="1" dirty="0">
                  <a:solidFill>
                    <a:srgbClr val="373D54"/>
                  </a:solidFill>
                </a:rPr>
                <a:t>/</a:t>
              </a:r>
            </a:p>
          </p:txBody>
        </p:sp>
      </p:grpSp>
      <p:grpSp>
        <p:nvGrpSpPr>
          <p:cNvPr id="2661" name="Group"/>
          <p:cNvGrpSpPr/>
          <p:nvPr/>
        </p:nvGrpSpPr>
        <p:grpSpPr>
          <a:xfrm>
            <a:off x="1111249" y="1330324"/>
            <a:ext cx="1603364" cy="342901"/>
            <a:chOff x="0" y="0"/>
            <a:chExt cx="1603362" cy="342900"/>
          </a:xfrm>
        </p:grpSpPr>
        <p:sp>
          <p:nvSpPr>
            <p:cNvPr id="2659" name="Rectangle"/>
            <p:cNvSpPr/>
            <p:nvPr/>
          </p:nvSpPr>
          <p:spPr>
            <a:xfrm>
              <a:off x="-1" y="0"/>
              <a:ext cx="1603364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60" name="Spanish /a/"/>
            <p:cNvSpPr txBox="1"/>
            <p:nvPr/>
          </p:nvSpPr>
          <p:spPr>
            <a:xfrm>
              <a:off x="-1" y="0"/>
              <a:ext cx="1603364" cy="310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Spanish /</a:t>
              </a:r>
              <a:r>
                <a:rPr sz="1400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a</a:t>
              </a:r>
              <a:r>
                <a:rPr sz="1400" b="1"/>
                <a:t>/</a:t>
              </a:r>
            </a:p>
          </p:txBody>
        </p:sp>
      </p:grpSp>
      <p:grpSp>
        <p:nvGrpSpPr>
          <p:cNvPr id="2664" name="Group"/>
          <p:cNvGrpSpPr/>
          <p:nvPr/>
        </p:nvGrpSpPr>
        <p:grpSpPr>
          <a:xfrm>
            <a:off x="4143371" y="1357297"/>
            <a:ext cx="1714513" cy="342901"/>
            <a:chOff x="0" y="0"/>
            <a:chExt cx="1714512" cy="342900"/>
          </a:xfrm>
        </p:grpSpPr>
        <p:sp>
          <p:nvSpPr>
            <p:cNvPr id="2662" name="Rectangle"/>
            <p:cNvSpPr/>
            <p:nvPr/>
          </p:nvSpPr>
          <p:spPr>
            <a:xfrm>
              <a:off x="-1" y="0"/>
              <a:ext cx="1714514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63" name="English /a/"/>
            <p:cNvSpPr txBox="1"/>
            <p:nvPr/>
          </p:nvSpPr>
          <p:spPr>
            <a:xfrm>
              <a:off x="-1" y="0"/>
              <a:ext cx="1714514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/a/</a:t>
              </a:r>
            </a:p>
          </p:txBody>
        </p:sp>
      </p:grpSp>
      <p:grpSp>
        <p:nvGrpSpPr>
          <p:cNvPr id="2667" name="Group"/>
          <p:cNvGrpSpPr/>
          <p:nvPr/>
        </p:nvGrpSpPr>
        <p:grpSpPr>
          <a:xfrm>
            <a:off x="7143767" y="1357297"/>
            <a:ext cx="1428761" cy="342901"/>
            <a:chOff x="0" y="0"/>
            <a:chExt cx="1428759" cy="342900"/>
          </a:xfrm>
        </p:grpSpPr>
        <p:sp>
          <p:nvSpPr>
            <p:cNvPr id="2665" name="Rectangle"/>
            <p:cNvSpPr/>
            <p:nvPr/>
          </p:nvSpPr>
          <p:spPr>
            <a:xfrm>
              <a:off x="0" y="0"/>
              <a:ext cx="1428760" cy="342900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66" name="English /æ/"/>
            <p:cNvSpPr txBox="1"/>
            <p:nvPr/>
          </p:nvSpPr>
          <p:spPr>
            <a:xfrm>
              <a:off x="0" y="0"/>
              <a:ext cx="1428760" cy="3132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300" b="1"/>
                <a:t>English /</a:t>
              </a:r>
              <a:r>
                <a:rPr sz="13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æ</a:t>
              </a:r>
              <a:r>
                <a:rPr sz="1300" b="1"/>
                <a:t>/</a:t>
              </a:r>
            </a:p>
          </p:txBody>
        </p:sp>
      </p:grpSp>
      <p:grpSp>
        <p:nvGrpSpPr>
          <p:cNvPr id="2670" name="Group"/>
          <p:cNvGrpSpPr/>
          <p:nvPr/>
        </p:nvGrpSpPr>
        <p:grpSpPr>
          <a:xfrm>
            <a:off x="500033" y="1928802"/>
            <a:ext cx="2357441" cy="342902"/>
            <a:chOff x="0" y="0"/>
            <a:chExt cx="2357439" cy="342900"/>
          </a:xfrm>
        </p:grpSpPr>
        <p:sp>
          <p:nvSpPr>
            <p:cNvPr id="2668" name="Rectangle"/>
            <p:cNvSpPr/>
            <p:nvPr/>
          </p:nvSpPr>
          <p:spPr>
            <a:xfrm>
              <a:off x="0" y="0"/>
              <a:ext cx="2357439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70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2669" name="&lt;a&gt;           cárcel        /’karsel/"/>
            <p:cNvSpPr txBox="1"/>
            <p:nvPr/>
          </p:nvSpPr>
          <p:spPr>
            <a:xfrm>
              <a:off x="0" y="0"/>
              <a:ext cx="2357439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spcBef>
                  <a:spcPts val="1000"/>
                </a:spcBef>
                <a:defRPr sz="11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dirty="0">
                  <a:latin typeface="Lucida Sans Unicode" panose="020B0602030504020204" pitchFamily="34" charset="0"/>
                  <a:cs typeface="Lucida Sans Unicode" panose="020B0602030504020204" pitchFamily="34" charset="0"/>
                  <a:sym typeface="Lucida Sans Unicode"/>
                </a:rPr>
                <a:t>&lt;a&gt;   </a:t>
              </a:r>
              <a:r>
                <a:rPr sz="1200" dirty="0" err="1">
                  <a:latin typeface="Lucida Sans Unicode" panose="020B0602030504020204" pitchFamily="34" charset="0"/>
                  <a:cs typeface="Lucida Sans Unicode" panose="020B0602030504020204" pitchFamily="34" charset="0"/>
                  <a:sym typeface="Lucida Sans Unicode"/>
                </a:rPr>
                <a:t>cárcel</a:t>
              </a:r>
              <a:r>
                <a:rPr sz="1200" dirty="0">
                  <a:latin typeface="Lucida Sans Unicode" panose="020B0602030504020204" pitchFamily="34" charset="0"/>
                  <a:cs typeface="Lucida Sans Unicode" panose="020B0602030504020204" pitchFamily="34" charset="0"/>
                  <a:sym typeface="Lucida Sans Unicode"/>
                </a:rPr>
                <a:t>       </a:t>
              </a:r>
              <a:r>
                <a:rPr lang="en-EC" sz="1200" dirty="0">
                  <a:latin typeface="Lucida Sans Unicode" panose="020B0602030504020204" pitchFamily="34" charset="0"/>
                  <a:cs typeface="Lucida Sans Unicode" panose="020B0602030504020204" pitchFamily="34" charset="0"/>
                  <a:sym typeface="Verdana"/>
                </a:rPr>
                <a:t>/ˈkaɾsel/</a:t>
              </a:r>
              <a:endParaRPr sz="1200" dirty="0">
                <a:latin typeface="Lucida Sans Unicode" panose="020B0602030504020204" pitchFamily="34" charset="0"/>
                <a:cs typeface="Lucida Sans Unicode" panose="020B0602030504020204" pitchFamily="34" charset="0"/>
                <a:sym typeface="Lucida Sans Unicode"/>
              </a:endParaRPr>
            </a:p>
          </p:txBody>
        </p:sp>
      </p:grpSp>
      <p:sp>
        <p:nvSpPr>
          <p:cNvPr id="2671" name="Text"/>
          <p:cNvSpPr txBox="1"/>
          <p:nvPr/>
        </p:nvSpPr>
        <p:spPr>
          <a:xfrm>
            <a:off x="4017962" y="3244850"/>
            <a:ext cx="101854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	</a:t>
            </a:r>
          </a:p>
        </p:txBody>
      </p:sp>
      <p:grpSp>
        <p:nvGrpSpPr>
          <p:cNvPr id="2674" name="Group"/>
          <p:cNvGrpSpPr/>
          <p:nvPr/>
        </p:nvGrpSpPr>
        <p:grpSpPr>
          <a:xfrm>
            <a:off x="3286116" y="1928802"/>
            <a:ext cx="2857501" cy="1214439"/>
            <a:chOff x="0" y="0"/>
            <a:chExt cx="2857500" cy="1214438"/>
          </a:xfrm>
        </p:grpSpPr>
        <p:sp>
          <p:nvSpPr>
            <p:cNvPr id="2672" name="Rectangle"/>
            <p:cNvSpPr/>
            <p:nvPr/>
          </p:nvSpPr>
          <p:spPr>
            <a:xfrm>
              <a:off x="0" y="0"/>
              <a:ext cx="2857500" cy="1214438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10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2673" name="&lt;a&gt;   calm   /’kam/…"/>
            <p:cNvSpPr txBox="1"/>
            <p:nvPr/>
          </p:nvSpPr>
          <p:spPr>
            <a:xfrm>
              <a:off x="0" y="0"/>
              <a:ext cx="2857500" cy="11541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&lt;a&gt;</a:t>
              </a:r>
              <a:r>
                <a:rPr lang="es-ES"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             </a:t>
              </a: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calm	  /</a:t>
              </a:r>
              <a:r>
                <a:rPr sz="11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kam</a:t>
              </a: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&lt;e&gt;             encore           </a:t>
              </a:r>
              <a:r>
                <a:rPr lang="es-ES"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  </a:t>
              </a:r>
              <a:r>
                <a:rPr lang="en-EC" sz="1100" dirty="0">
                  <a:latin typeface="Lucida Sans Unicode" panose="020B0602030504020204" pitchFamily="34" charset="0"/>
                  <a:cs typeface="Lucida Sans Unicode" panose="020B0602030504020204" pitchFamily="34" charset="0"/>
                  <a:sym typeface="Verdana"/>
                </a:rPr>
                <a:t>/ˈaŋkəɹ/</a:t>
              </a:r>
              <a:endParaRPr lang="es-ES" sz="1100" dirty="0"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endParaRP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&lt;o&gt;</a:t>
              </a:r>
              <a:r>
                <a:rPr lang="es-ES"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             </a:t>
              </a: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not	  /</a:t>
              </a:r>
              <a:r>
                <a:rPr sz="11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nat</a:t>
              </a: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&lt;ow&gt;         </a:t>
              </a:r>
              <a:r>
                <a:rPr lang="es-ES"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  </a:t>
              </a: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knowledge	  /’</a:t>
              </a:r>
              <a:r>
                <a:rPr sz="11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nalɪʤ</a:t>
              </a: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/</a:t>
              </a:r>
            </a:p>
          </p:txBody>
        </p:sp>
      </p:grpSp>
      <p:grpSp>
        <p:nvGrpSpPr>
          <p:cNvPr id="2677" name="Group"/>
          <p:cNvGrpSpPr/>
          <p:nvPr/>
        </p:nvGrpSpPr>
        <p:grpSpPr>
          <a:xfrm>
            <a:off x="6429388" y="2000239"/>
            <a:ext cx="2428876" cy="714376"/>
            <a:chOff x="0" y="0"/>
            <a:chExt cx="2428875" cy="714375"/>
          </a:xfrm>
        </p:grpSpPr>
        <p:sp>
          <p:nvSpPr>
            <p:cNvPr id="2675" name="Rectangle"/>
            <p:cNvSpPr/>
            <p:nvPr/>
          </p:nvSpPr>
          <p:spPr>
            <a:xfrm>
              <a:off x="0" y="0"/>
              <a:ext cx="2428875" cy="714375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76" name="&lt;a&gt; hat             /’hæt/…"/>
            <p:cNvSpPr txBox="1"/>
            <p:nvPr/>
          </p:nvSpPr>
          <p:spPr>
            <a:xfrm>
              <a:off x="0" y="0"/>
              <a:ext cx="2428875" cy="5591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&lt;a&gt;	hat             </a:t>
              </a:r>
              <a:r>
                <a:rPr lang="en-EC" sz="11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  <a:r>
                <a:rPr sz="11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hæt</a:t>
              </a:r>
              <a:r>
                <a:rPr sz="11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&lt;au&gt;	laugh</a:t>
              </a:r>
              <a:r>
                <a:rPr lang="es-ES" sz="11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         </a:t>
              </a:r>
              <a:r>
                <a:rPr sz="11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  <a:r>
                <a:rPr sz="11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læf</a:t>
              </a:r>
              <a:r>
                <a:rPr sz="11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</p:txBody>
        </p:sp>
      </p:grpSp>
      <p:grpSp>
        <p:nvGrpSpPr>
          <p:cNvPr id="2682" name="Group"/>
          <p:cNvGrpSpPr/>
          <p:nvPr/>
        </p:nvGrpSpPr>
        <p:grpSpPr>
          <a:xfrm>
            <a:off x="714347" y="3714750"/>
            <a:ext cx="1714489" cy="600075"/>
            <a:chOff x="0" y="-1"/>
            <a:chExt cx="1714487" cy="600074"/>
          </a:xfrm>
        </p:grpSpPr>
        <p:sp>
          <p:nvSpPr>
            <p:cNvPr id="2678" name="Shape"/>
            <p:cNvSpPr/>
            <p:nvPr/>
          </p:nvSpPr>
          <p:spPr>
            <a:xfrm>
              <a:off x="-1" y="-1"/>
              <a:ext cx="1714488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388" y="0"/>
                    <a:pt x="21127" y="0"/>
                  </a:cubicBezTo>
                  <a:cubicBezTo>
                    <a:pt x="20867" y="0"/>
                    <a:pt x="20655" y="604"/>
                    <a:pt x="20655" y="1350"/>
                  </a:cubicBezTo>
                  <a:lnTo>
                    <a:pt x="20655" y="2700"/>
                  </a:lnTo>
                  <a:lnTo>
                    <a:pt x="473" y="2700"/>
                  </a:lnTo>
                  <a:cubicBezTo>
                    <a:pt x="212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212" y="21600"/>
                    <a:pt x="473" y="21600"/>
                  </a:cubicBezTo>
                  <a:cubicBezTo>
                    <a:pt x="733" y="21600"/>
                    <a:pt x="945" y="20996"/>
                    <a:pt x="945" y="20250"/>
                  </a:cubicBezTo>
                  <a:lnTo>
                    <a:pt x="945" y="18900"/>
                  </a:lnTo>
                  <a:lnTo>
                    <a:pt x="21127" y="18900"/>
                  </a:lnTo>
                  <a:cubicBezTo>
                    <a:pt x="21388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5D4C"/>
                </a:gs>
                <a:gs pos="80000">
                  <a:srgbClr val="BC7B64"/>
                </a:gs>
                <a:gs pos="100000">
                  <a:srgbClr val="BF7B63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79" name="Shape"/>
            <p:cNvSpPr/>
            <p:nvPr/>
          </p:nvSpPr>
          <p:spPr>
            <a:xfrm>
              <a:off x="37505" y="-2"/>
              <a:ext cx="1676981" cy="15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67" y="21600"/>
                    <a:pt x="483" y="19182"/>
                    <a:pt x="483" y="16200"/>
                  </a:cubicBezTo>
                  <a:cubicBezTo>
                    <a:pt x="483" y="14709"/>
                    <a:pt x="375" y="13500"/>
                    <a:pt x="242" y="13500"/>
                  </a:cubicBezTo>
                  <a:cubicBezTo>
                    <a:pt x="108" y="13500"/>
                    <a:pt x="0" y="14709"/>
                    <a:pt x="0" y="16200"/>
                  </a:cubicBezTo>
                  <a:close/>
                  <a:moveTo>
                    <a:pt x="21117" y="10800"/>
                  </a:moveTo>
                  <a:cubicBezTo>
                    <a:pt x="21384" y="10800"/>
                    <a:pt x="21600" y="8382"/>
                    <a:pt x="21600" y="5400"/>
                  </a:cubicBezTo>
                  <a:cubicBezTo>
                    <a:pt x="21600" y="2418"/>
                    <a:pt x="21384" y="0"/>
                    <a:pt x="21117" y="0"/>
                  </a:cubicBezTo>
                  <a:cubicBezTo>
                    <a:pt x="20850" y="0"/>
                    <a:pt x="20634" y="2418"/>
                    <a:pt x="20634" y="5400"/>
                  </a:cubicBezTo>
                  <a:cubicBezTo>
                    <a:pt x="20634" y="6891"/>
                    <a:pt x="20742" y="8100"/>
                    <a:pt x="20875" y="8100"/>
                  </a:cubicBezTo>
                  <a:cubicBezTo>
                    <a:pt x="21009" y="8100"/>
                    <a:pt x="21117" y="6891"/>
                    <a:pt x="21117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80" name="Shape"/>
            <p:cNvSpPr/>
            <p:nvPr/>
          </p:nvSpPr>
          <p:spPr>
            <a:xfrm>
              <a:off x="-1" y="-1"/>
              <a:ext cx="1714488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212" y="2700"/>
                    <a:pt x="473" y="2700"/>
                  </a:cubicBezTo>
                  <a:lnTo>
                    <a:pt x="20655" y="2700"/>
                  </a:lnTo>
                  <a:lnTo>
                    <a:pt x="20655" y="1350"/>
                  </a:lnTo>
                  <a:cubicBezTo>
                    <a:pt x="20655" y="604"/>
                    <a:pt x="20867" y="0"/>
                    <a:pt x="21127" y="0"/>
                  </a:cubicBezTo>
                  <a:cubicBezTo>
                    <a:pt x="21388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388" y="18900"/>
                    <a:pt x="21127" y="18900"/>
                  </a:cubicBezTo>
                  <a:lnTo>
                    <a:pt x="945" y="18900"/>
                  </a:lnTo>
                  <a:lnTo>
                    <a:pt x="945" y="20250"/>
                  </a:lnTo>
                  <a:cubicBezTo>
                    <a:pt x="945" y="20996"/>
                    <a:pt x="733" y="21600"/>
                    <a:pt x="473" y="21600"/>
                  </a:cubicBezTo>
                  <a:cubicBezTo>
                    <a:pt x="212" y="21600"/>
                    <a:pt x="0" y="20996"/>
                    <a:pt x="0" y="20250"/>
                  </a:cubicBezTo>
                  <a:close/>
                  <a:moveTo>
                    <a:pt x="20655" y="2700"/>
                  </a:moveTo>
                  <a:lnTo>
                    <a:pt x="21127" y="2700"/>
                  </a:lnTo>
                  <a:cubicBezTo>
                    <a:pt x="21388" y="2700"/>
                    <a:pt x="21600" y="2096"/>
                    <a:pt x="21600" y="1350"/>
                  </a:cubicBezTo>
                  <a:moveTo>
                    <a:pt x="21127" y="2700"/>
                  </a:moveTo>
                  <a:lnTo>
                    <a:pt x="21127" y="1350"/>
                  </a:lnTo>
                  <a:cubicBezTo>
                    <a:pt x="21127" y="1723"/>
                    <a:pt x="21022" y="2025"/>
                    <a:pt x="20891" y="2025"/>
                  </a:cubicBezTo>
                  <a:cubicBezTo>
                    <a:pt x="20761" y="2025"/>
                    <a:pt x="20655" y="1723"/>
                    <a:pt x="20655" y="1350"/>
                  </a:cubicBezTo>
                  <a:moveTo>
                    <a:pt x="473" y="5400"/>
                  </a:moveTo>
                  <a:lnTo>
                    <a:pt x="473" y="4050"/>
                  </a:lnTo>
                  <a:cubicBezTo>
                    <a:pt x="473" y="3677"/>
                    <a:pt x="578" y="3375"/>
                    <a:pt x="709" y="3375"/>
                  </a:cubicBezTo>
                  <a:cubicBezTo>
                    <a:pt x="839" y="3375"/>
                    <a:pt x="945" y="3677"/>
                    <a:pt x="945" y="4050"/>
                  </a:cubicBezTo>
                  <a:cubicBezTo>
                    <a:pt x="945" y="4796"/>
                    <a:pt x="733" y="5400"/>
                    <a:pt x="473" y="5400"/>
                  </a:cubicBezTo>
                  <a:cubicBezTo>
                    <a:pt x="212" y="5400"/>
                    <a:pt x="0" y="4796"/>
                    <a:pt x="0" y="4050"/>
                  </a:cubicBezTo>
                  <a:moveTo>
                    <a:pt x="945" y="4050"/>
                  </a:moveTo>
                  <a:lnTo>
                    <a:pt x="945" y="18900"/>
                  </a:lnTo>
                </a:path>
              </a:pathLst>
            </a:custGeom>
            <a:noFill/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81" name="SPANISH /a/"/>
            <p:cNvSpPr txBox="1"/>
            <p:nvPr/>
          </p:nvSpPr>
          <p:spPr>
            <a:xfrm>
              <a:off x="75009" y="75009"/>
              <a:ext cx="1601972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/a/</a:t>
              </a:r>
            </a:p>
          </p:txBody>
        </p:sp>
      </p:grpSp>
      <p:grpSp>
        <p:nvGrpSpPr>
          <p:cNvPr id="2687" name="Group"/>
          <p:cNvGrpSpPr/>
          <p:nvPr/>
        </p:nvGrpSpPr>
        <p:grpSpPr>
          <a:xfrm>
            <a:off x="7072330" y="3857628"/>
            <a:ext cx="1500199" cy="457201"/>
            <a:chOff x="0" y="0"/>
            <a:chExt cx="1500198" cy="457200"/>
          </a:xfrm>
        </p:grpSpPr>
        <p:sp>
          <p:nvSpPr>
            <p:cNvPr id="2683" name="Shape"/>
            <p:cNvSpPr/>
            <p:nvPr/>
          </p:nvSpPr>
          <p:spPr>
            <a:xfrm>
              <a:off x="-1" y="0"/>
              <a:ext cx="15002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416" y="0"/>
                    <a:pt x="21189" y="0"/>
                  </a:cubicBezTo>
                  <a:cubicBezTo>
                    <a:pt x="20961" y="0"/>
                    <a:pt x="20777" y="604"/>
                    <a:pt x="20777" y="1350"/>
                  </a:cubicBezTo>
                  <a:lnTo>
                    <a:pt x="20777" y="2700"/>
                  </a:lnTo>
                  <a:lnTo>
                    <a:pt x="411" y="2700"/>
                  </a:lnTo>
                  <a:cubicBezTo>
                    <a:pt x="184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184" y="21600"/>
                    <a:pt x="411" y="21600"/>
                  </a:cubicBezTo>
                  <a:cubicBezTo>
                    <a:pt x="639" y="21600"/>
                    <a:pt x="823" y="20996"/>
                    <a:pt x="823" y="20250"/>
                  </a:cubicBezTo>
                  <a:lnTo>
                    <a:pt x="823" y="18900"/>
                  </a:lnTo>
                  <a:lnTo>
                    <a:pt x="21189" y="18900"/>
                  </a:lnTo>
                  <a:cubicBezTo>
                    <a:pt x="21416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84" name="Shape"/>
            <p:cNvSpPr/>
            <p:nvPr/>
          </p:nvSpPr>
          <p:spPr>
            <a:xfrm>
              <a:off x="28573" y="-1"/>
              <a:ext cx="1471626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32" y="21600"/>
                    <a:pt x="419" y="19182"/>
                    <a:pt x="419" y="16200"/>
                  </a:cubicBezTo>
                  <a:cubicBezTo>
                    <a:pt x="419" y="14709"/>
                    <a:pt x="326" y="13500"/>
                    <a:pt x="210" y="13500"/>
                  </a:cubicBezTo>
                  <a:cubicBezTo>
                    <a:pt x="94" y="13500"/>
                    <a:pt x="0" y="14709"/>
                    <a:pt x="0" y="16200"/>
                  </a:cubicBezTo>
                  <a:close/>
                  <a:moveTo>
                    <a:pt x="21181" y="10800"/>
                  </a:moveTo>
                  <a:cubicBezTo>
                    <a:pt x="21412" y="10800"/>
                    <a:pt x="21600" y="8382"/>
                    <a:pt x="21600" y="5400"/>
                  </a:cubicBezTo>
                  <a:cubicBezTo>
                    <a:pt x="21600" y="2418"/>
                    <a:pt x="21412" y="0"/>
                    <a:pt x="21181" y="0"/>
                  </a:cubicBezTo>
                  <a:cubicBezTo>
                    <a:pt x="20949" y="0"/>
                    <a:pt x="20761" y="2418"/>
                    <a:pt x="20761" y="5400"/>
                  </a:cubicBezTo>
                  <a:cubicBezTo>
                    <a:pt x="20761" y="6891"/>
                    <a:pt x="20855" y="8100"/>
                    <a:pt x="20971" y="8100"/>
                  </a:cubicBezTo>
                  <a:cubicBezTo>
                    <a:pt x="21087" y="8100"/>
                    <a:pt x="21181" y="6891"/>
                    <a:pt x="21181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85" name="Shape"/>
            <p:cNvSpPr/>
            <p:nvPr/>
          </p:nvSpPr>
          <p:spPr>
            <a:xfrm>
              <a:off x="-1" y="0"/>
              <a:ext cx="15002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184" y="2700"/>
                    <a:pt x="411" y="2700"/>
                  </a:cubicBezTo>
                  <a:lnTo>
                    <a:pt x="20777" y="2700"/>
                  </a:lnTo>
                  <a:lnTo>
                    <a:pt x="20777" y="1350"/>
                  </a:lnTo>
                  <a:cubicBezTo>
                    <a:pt x="20777" y="604"/>
                    <a:pt x="20961" y="0"/>
                    <a:pt x="21189" y="0"/>
                  </a:cubicBezTo>
                  <a:cubicBezTo>
                    <a:pt x="21416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416" y="18900"/>
                    <a:pt x="21189" y="18900"/>
                  </a:cubicBezTo>
                  <a:lnTo>
                    <a:pt x="823" y="18900"/>
                  </a:lnTo>
                  <a:lnTo>
                    <a:pt x="823" y="20250"/>
                  </a:lnTo>
                  <a:cubicBezTo>
                    <a:pt x="823" y="20996"/>
                    <a:pt x="639" y="21600"/>
                    <a:pt x="411" y="21600"/>
                  </a:cubicBezTo>
                  <a:cubicBezTo>
                    <a:pt x="184" y="21600"/>
                    <a:pt x="0" y="20996"/>
                    <a:pt x="0" y="20250"/>
                  </a:cubicBezTo>
                  <a:close/>
                  <a:moveTo>
                    <a:pt x="20777" y="2700"/>
                  </a:moveTo>
                  <a:lnTo>
                    <a:pt x="21189" y="2700"/>
                  </a:lnTo>
                  <a:cubicBezTo>
                    <a:pt x="21416" y="2700"/>
                    <a:pt x="21600" y="2096"/>
                    <a:pt x="21600" y="1350"/>
                  </a:cubicBezTo>
                  <a:moveTo>
                    <a:pt x="21189" y="2700"/>
                  </a:moveTo>
                  <a:lnTo>
                    <a:pt x="21189" y="1350"/>
                  </a:lnTo>
                  <a:cubicBezTo>
                    <a:pt x="21189" y="1723"/>
                    <a:pt x="21096" y="2025"/>
                    <a:pt x="20983" y="2025"/>
                  </a:cubicBezTo>
                  <a:cubicBezTo>
                    <a:pt x="20869" y="2025"/>
                    <a:pt x="20777" y="1723"/>
                    <a:pt x="20777" y="1350"/>
                  </a:cubicBezTo>
                  <a:moveTo>
                    <a:pt x="411" y="5400"/>
                  </a:moveTo>
                  <a:lnTo>
                    <a:pt x="411" y="4050"/>
                  </a:lnTo>
                  <a:cubicBezTo>
                    <a:pt x="411" y="3677"/>
                    <a:pt x="504" y="3375"/>
                    <a:pt x="617" y="3375"/>
                  </a:cubicBezTo>
                  <a:cubicBezTo>
                    <a:pt x="731" y="3375"/>
                    <a:pt x="823" y="3677"/>
                    <a:pt x="823" y="4050"/>
                  </a:cubicBezTo>
                  <a:cubicBezTo>
                    <a:pt x="823" y="4796"/>
                    <a:pt x="639" y="5400"/>
                    <a:pt x="411" y="5400"/>
                  </a:cubicBezTo>
                  <a:cubicBezTo>
                    <a:pt x="184" y="5400"/>
                    <a:pt x="0" y="4796"/>
                    <a:pt x="0" y="4050"/>
                  </a:cubicBezTo>
                  <a:moveTo>
                    <a:pt x="823" y="4050"/>
                  </a:moveTo>
                  <a:lnTo>
                    <a:pt x="823" y="18900"/>
                  </a:lnTo>
                </a:path>
              </a:pathLst>
            </a:custGeom>
            <a:noFill/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86" name="ENGLISH"/>
            <p:cNvSpPr txBox="1"/>
            <p:nvPr/>
          </p:nvSpPr>
          <p:spPr>
            <a:xfrm>
              <a:off x="57149" y="57150"/>
              <a:ext cx="1414475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ENGLISH</a:t>
              </a:r>
            </a:p>
          </p:txBody>
        </p:sp>
      </p:grpSp>
      <p:grpSp>
        <p:nvGrpSpPr>
          <p:cNvPr id="2690" name="Group"/>
          <p:cNvGrpSpPr/>
          <p:nvPr/>
        </p:nvGrpSpPr>
        <p:grpSpPr>
          <a:xfrm>
            <a:off x="785785" y="4572008"/>
            <a:ext cx="1571626" cy="857251"/>
            <a:chOff x="0" y="0"/>
            <a:chExt cx="1571625" cy="857250"/>
          </a:xfrm>
        </p:grpSpPr>
        <p:sp>
          <p:nvSpPr>
            <p:cNvPr id="2688" name="Rectangle"/>
            <p:cNvSpPr/>
            <p:nvPr/>
          </p:nvSpPr>
          <p:spPr>
            <a:xfrm>
              <a:off x="0" y="0"/>
              <a:ext cx="1571625" cy="857250"/>
            </a:xfrm>
            <a:prstGeom prst="rect">
              <a:avLst/>
            </a:prstGeom>
            <a:gradFill flip="none" rotWithShape="1">
              <a:gsLst>
                <a:gs pos="0">
                  <a:srgbClr val="8F5D4C"/>
                </a:gs>
                <a:gs pos="80000">
                  <a:srgbClr val="BC7B64"/>
                </a:gs>
                <a:gs pos="100000">
                  <a:srgbClr val="BF7B63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 lang="en-EC" dirty="0"/>
            </a:p>
          </p:txBody>
        </p:sp>
        <p:sp>
          <p:nvSpPr>
            <p:cNvPr id="2689" name="Voiced, Simple…"/>
            <p:cNvSpPr txBox="1"/>
            <p:nvPr/>
          </p:nvSpPr>
          <p:spPr>
            <a:xfrm>
              <a:off x="0" y="167017"/>
              <a:ext cx="1571625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low-central, tense, neutral.</a:t>
              </a:r>
            </a:p>
          </p:txBody>
        </p:sp>
      </p:grpSp>
      <p:grpSp>
        <p:nvGrpSpPr>
          <p:cNvPr id="2693" name="Group"/>
          <p:cNvGrpSpPr/>
          <p:nvPr/>
        </p:nvGrpSpPr>
        <p:grpSpPr>
          <a:xfrm>
            <a:off x="785785" y="5715015"/>
            <a:ext cx="1643075" cy="642945"/>
            <a:chOff x="0" y="0"/>
            <a:chExt cx="1643073" cy="642943"/>
          </a:xfrm>
        </p:grpSpPr>
        <p:sp>
          <p:nvSpPr>
            <p:cNvPr id="2691" name="Rectangle"/>
            <p:cNvSpPr/>
            <p:nvPr/>
          </p:nvSpPr>
          <p:spPr>
            <a:xfrm>
              <a:off x="0" y="0"/>
              <a:ext cx="1643073" cy="642943"/>
            </a:xfrm>
            <a:prstGeom prst="rect">
              <a:avLst/>
            </a:prstGeom>
            <a:gradFill flip="none" rotWithShape="1">
              <a:gsLst>
                <a:gs pos="0">
                  <a:srgbClr val="8F5D4C"/>
                </a:gs>
                <a:gs pos="80000">
                  <a:srgbClr val="BC7B64"/>
                </a:gs>
                <a:gs pos="100000">
                  <a:srgbClr val="BF7B63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100">
                  <a:latin typeface="Verdana"/>
                  <a:ea typeface="Verdana"/>
                  <a:cs typeface="Verdana"/>
                  <a:sym typeface="Verdana"/>
                </a:defRPr>
              </a:pPr>
              <a:endParaRPr lang="en-EC" dirty="0"/>
            </a:p>
          </p:txBody>
        </p:sp>
        <p:sp>
          <p:nvSpPr>
            <p:cNvPr id="2692" name="[a] ←…"/>
            <p:cNvSpPr txBox="1"/>
            <p:nvPr/>
          </p:nvSpPr>
          <p:spPr>
            <a:xfrm>
              <a:off x="0" y="0"/>
              <a:ext cx="1643073" cy="600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dirty="0">
                  <a:solidFill>
                    <a:srgbClr val="000000"/>
                  </a:solidFill>
                </a:rPr>
                <a:t>[a] ← unlengthened</a:t>
              </a:r>
            </a:p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lang="en-US" sz="1100" dirty="0"/>
            </a:p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dirty="0">
                  <a:solidFill>
                    <a:srgbClr val="000000"/>
                  </a:solidFill>
                </a:rPr>
                <a:t>[</a:t>
              </a:r>
              <a:r>
                <a:rPr lang="en-US" sz="1100" dirty="0" err="1">
                  <a:solidFill>
                    <a:srgbClr val="000000"/>
                  </a:solidFill>
                </a:rPr>
                <a:t>ã</a:t>
              </a:r>
              <a:r>
                <a:rPr lang="en-US" sz="1100" dirty="0">
                  <a:solidFill>
                    <a:srgbClr val="000000"/>
                  </a:solidFill>
                </a:rPr>
                <a:t>] ← nasalized</a:t>
              </a:r>
            </a:p>
          </p:txBody>
        </p:sp>
      </p:grpSp>
      <p:grpSp>
        <p:nvGrpSpPr>
          <p:cNvPr id="2696" name="Group"/>
          <p:cNvGrpSpPr/>
          <p:nvPr/>
        </p:nvGrpSpPr>
        <p:grpSpPr>
          <a:xfrm>
            <a:off x="3857619" y="4572008"/>
            <a:ext cx="1768092" cy="857251"/>
            <a:chOff x="0" y="0"/>
            <a:chExt cx="1768090" cy="857250"/>
          </a:xfrm>
        </p:grpSpPr>
        <p:sp>
          <p:nvSpPr>
            <p:cNvPr id="2694" name="Rectangle"/>
            <p:cNvSpPr/>
            <p:nvPr/>
          </p:nvSpPr>
          <p:spPr>
            <a:xfrm>
              <a:off x="0" y="0"/>
              <a:ext cx="1768090" cy="85725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 lang="en-EC" dirty="0"/>
            </a:p>
          </p:txBody>
        </p:sp>
        <p:sp>
          <p:nvSpPr>
            <p:cNvPr id="2695" name="/a/ Voiced, Simple…"/>
            <p:cNvSpPr txBox="1"/>
            <p:nvPr/>
          </p:nvSpPr>
          <p:spPr>
            <a:xfrm>
              <a:off x="0" y="90073"/>
              <a:ext cx="1768090" cy="677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/a/</a:t>
              </a:r>
              <a:endParaRPr lang="en-US" sz="1200" dirty="0"/>
            </a:p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low-central, tense, neutral</a:t>
              </a:r>
              <a:r>
                <a:rPr lang="en-US"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2699" name="Group"/>
          <p:cNvGrpSpPr/>
          <p:nvPr/>
        </p:nvGrpSpPr>
        <p:grpSpPr>
          <a:xfrm>
            <a:off x="7072330" y="4572008"/>
            <a:ext cx="1571626" cy="857251"/>
            <a:chOff x="0" y="0"/>
            <a:chExt cx="1571625" cy="857250"/>
          </a:xfrm>
        </p:grpSpPr>
        <p:sp>
          <p:nvSpPr>
            <p:cNvPr id="2697" name="Rectangle"/>
            <p:cNvSpPr/>
            <p:nvPr/>
          </p:nvSpPr>
          <p:spPr>
            <a:xfrm>
              <a:off x="0" y="0"/>
              <a:ext cx="1571625" cy="85725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 lang="en-EC" dirty="0"/>
            </a:p>
          </p:txBody>
        </p:sp>
        <p:sp>
          <p:nvSpPr>
            <p:cNvPr id="2698" name="/æ/ Voiced, Simple,…"/>
            <p:cNvSpPr txBox="1"/>
            <p:nvPr/>
          </p:nvSpPr>
          <p:spPr>
            <a:xfrm>
              <a:off x="0" y="197794"/>
              <a:ext cx="1571625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lang="en-US" sz="1200" b="1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æ</a:t>
              </a:r>
              <a:r>
                <a:rPr lang="en-US" sz="12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</a:t>
              </a:r>
              <a:endParaRPr lang="en-US" sz="1200" dirty="0"/>
            </a:p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low-front, lax, spread</a:t>
              </a:r>
            </a:p>
          </p:txBody>
        </p:sp>
      </p:grpSp>
      <p:grpSp>
        <p:nvGrpSpPr>
          <p:cNvPr id="2702" name="Group"/>
          <p:cNvGrpSpPr/>
          <p:nvPr/>
        </p:nvGrpSpPr>
        <p:grpSpPr>
          <a:xfrm>
            <a:off x="3286116" y="5857892"/>
            <a:ext cx="1157298" cy="430885"/>
            <a:chOff x="0" y="0"/>
            <a:chExt cx="1157297" cy="430884"/>
          </a:xfrm>
        </p:grpSpPr>
        <p:sp>
          <p:nvSpPr>
            <p:cNvPr id="2700" name="Rectangle"/>
            <p:cNvSpPr/>
            <p:nvPr/>
          </p:nvSpPr>
          <p:spPr>
            <a:xfrm>
              <a:off x="0" y="0"/>
              <a:ext cx="1157297" cy="4191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dirty="0"/>
            </a:p>
          </p:txBody>
        </p:sp>
        <p:sp>
          <p:nvSpPr>
            <p:cNvPr id="2701" name="[a:]← vdc Lengthened."/>
            <p:cNvSpPr txBox="1"/>
            <p:nvPr/>
          </p:nvSpPr>
          <p:spPr>
            <a:xfrm>
              <a:off x="0" y="0"/>
              <a:ext cx="1157297" cy="430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b="1" dirty="0">
                  <a:solidFill>
                    <a:srgbClr val="000000"/>
                  </a:solidFill>
                </a:rPr>
                <a:t>[a:]←</a:t>
              </a:r>
              <a:r>
                <a:rPr lang="en-US" sz="1100" dirty="0">
                  <a:solidFill>
                    <a:srgbClr val="000000"/>
                  </a:solidFill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</a:rPr>
                <a:t>vd.c</a:t>
              </a:r>
              <a:r>
                <a:rPr lang="en-US" sz="1100" dirty="0">
                  <a:solidFill>
                    <a:srgbClr val="000000"/>
                  </a:solidFill>
                </a:rPr>
                <a:t> </a:t>
              </a:r>
              <a:r>
                <a:rPr lang="en-US" sz="1100" i="1" dirty="0">
                  <a:solidFill>
                    <a:srgbClr val="000000"/>
                  </a:solidFill>
                </a:rPr>
                <a:t>lengthened</a:t>
              </a:r>
              <a:r>
                <a:rPr lang="en-US" sz="11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2705" name="Group"/>
          <p:cNvGrpSpPr/>
          <p:nvPr/>
        </p:nvGrpSpPr>
        <p:grpSpPr>
          <a:xfrm>
            <a:off x="4643437" y="5857892"/>
            <a:ext cx="1285886" cy="430885"/>
            <a:chOff x="0" y="0"/>
            <a:chExt cx="1285885" cy="430884"/>
          </a:xfrm>
        </p:grpSpPr>
        <p:sp>
          <p:nvSpPr>
            <p:cNvPr id="2703" name="Rectangle"/>
            <p:cNvSpPr/>
            <p:nvPr/>
          </p:nvSpPr>
          <p:spPr>
            <a:xfrm>
              <a:off x="0" y="0"/>
              <a:ext cx="1285885" cy="4191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dirty="0"/>
            </a:p>
          </p:txBody>
        </p:sp>
        <p:sp>
          <p:nvSpPr>
            <p:cNvPr id="2704" name="[a]← vlc Unlengthened."/>
            <p:cNvSpPr txBox="1"/>
            <p:nvPr/>
          </p:nvSpPr>
          <p:spPr>
            <a:xfrm>
              <a:off x="0" y="0"/>
              <a:ext cx="1285885" cy="430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b="1" dirty="0">
                  <a:solidFill>
                    <a:srgbClr val="000000"/>
                  </a:solidFill>
                </a:rPr>
                <a:t>[a]← </a:t>
              </a:r>
              <a:r>
                <a:rPr lang="en-US" sz="1100" dirty="0" err="1">
                  <a:solidFill>
                    <a:srgbClr val="000000"/>
                  </a:solidFill>
                </a:rPr>
                <a:t>vls.c</a:t>
              </a:r>
              <a:r>
                <a:rPr lang="en-US" sz="1100" dirty="0">
                  <a:solidFill>
                    <a:srgbClr val="000000"/>
                  </a:solidFill>
                </a:rPr>
                <a:t> </a:t>
              </a:r>
              <a:r>
                <a:rPr lang="en-US" sz="1100" i="1" dirty="0">
                  <a:solidFill>
                    <a:srgbClr val="000000"/>
                  </a:solidFill>
                </a:rPr>
                <a:t>unlengthened.</a:t>
              </a:r>
            </a:p>
          </p:txBody>
        </p:sp>
      </p:grpSp>
      <p:grpSp>
        <p:nvGrpSpPr>
          <p:cNvPr id="2708" name="Group"/>
          <p:cNvGrpSpPr/>
          <p:nvPr/>
        </p:nvGrpSpPr>
        <p:grpSpPr>
          <a:xfrm>
            <a:off x="6429388" y="5929329"/>
            <a:ext cx="1028701" cy="447041"/>
            <a:chOff x="0" y="0"/>
            <a:chExt cx="1028700" cy="447040"/>
          </a:xfrm>
        </p:grpSpPr>
        <p:sp>
          <p:nvSpPr>
            <p:cNvPr id="2706" name="Rectangle"/>
            <p:cNvSpPr/>
            <p:nvPr/>
          </p:nvSpPr>
          <p:spPr>
            <a:xfrm>
              <a:off x="0" y="0"/>
              <a:ext cx="1028700" cy="428625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dirty="0"/>
            </a:p>
          </p:txBody>
        </p:sp>
        <p:sp>
          <p:nvSpPr>
            <p:cNvPr id="2707" name="[æ:]← vdc Lengthened."/>
            <p:cNvSpPr txBox="1"/>
            <p:nvPr/>
          </p:nvSpPr>
          <p:spPr>
            <a:xfrm>
              <a:off x="0" y="0"/>
              <a:ext cx="1028700" cy="447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b="1" dirty="0">
                  <a:solidFill>
                    <a:srgbClr val="000000"/>
                  </a:solidFill>
                </a:rPr>
                <a:t>[</a:t>
              </a:r>
              <a:r>
                <a:rPr lang="en-US" sz="1100" b="1"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æ</a:t>
              </a:r>
              <a:r>
                <a:rPr lang="en-US" sz="1100" b="1" dirty="0">
                  <a:solidFill>
                    <a:srgbClr val="000000"/>
                  </a:solidFill>
                </a:rPr>
                <a:t>:]← </a:t>
              </a:r>
              <a:r>
                <a:rPr lang="en-US" sz="1100" dirty="0" err="1">
                  <a:solidFill>
                    <a:srgbClr val="000000"/>
                  </a:solidFill>
                </a:rPr>
                <a:t>vd.c</a:t>
              </a:r>
              <a:r>
                <a:rPr lang="en-US" sz="1100" dirty="0">
                  <a:solidFill>
                    <a:srgbClr val="000000"/>
                  </a:solidFill>
                </a:rPr>
                <a:t> </a:t>
              </a:r>
              <a:r>
                <a:rPr lang="en-US" sz="1100" i="1" dirty="0">
                  <a:solidFill>
                    <a:srgbClr val="000000"/>
                  </a:solidFill>
                </a:rPr>
                <a:t>lengthened.</a:t>
              </a:r>
            </a:p>
          </p:txBody>
        </p:sp>
      </p:grpSp>
      <p:grpSp>
        <p:nvGrpSpPr>
          <p:cNvPr id="2711" name="Group"/>
          <p:cNvGrpSpPr/>
          <p:nvPr/>
        </p:nvGrpSpPr>
        <p:grpSpPr>
          <a:xfrm>
            <a:off x="7572395" y="5929329"/>
            <a:ext cx="1285885" cy="447041"/>
            <a:chOff x="0" y="0"/>
            <a:chExt cx="1285884" cy="447040"/>
          </a:xfrm>
        </p:grpSpPr>
        <p:sp>
          <p:nvSpPr>
            <p:cNvPr id="2709" name="Rectangle"/>
            <p:cNvSpPr/>
            <p:nvPr/>
          </p:nvSpPr>
          <p:spPr>
            <a:xfrm>
              <a:off x="0" y="0"/>
              <a:ext cx="1285885" cy="428625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dirty="0"/>
            </a:p>
          </p:txBody>
        </p:sp>
        <p:sp>
          <p:nvSpPr>
            <p:cNvPr id="2710" name="[æ]← vlc Unlengthened."/>
            <p:cNvSpPr txBox="1"/>
            <p:nvPr/>
          </p:nvSpPr>
          <p:spPr>
            <a:xfrm>
              <a:off x="0" y="0"/>
              <a:ext cx="1285885" cy="447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b="1" dirty="0">
                  <a:solidFill>
                    <a:srgbClr val="000000"/>
                  </a:solidFill>
                </a:rPr>
                <a:t>[</a:t>
              </a:r>
              <a:r>
                <a:rPr lang="en-US" sz="1100" b="1"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æ</a:t>
              </a:r>
              <a:r>
                <a:rPr lang="en-US" sz="1100" b="1" dirty="0">
                  <a:solidFill>
                    <a:srgbClr val="000000"/>
                  </a:solidFill>
                </a:rPr>
                <a:t>]← </a:t>
              </a:r>
              <a:r>
                <a:rPr lang="en-US" sz="1100" dirty="0" err="1">
                  <a:solidFill>
                    <a:srgbClr val="000000"/>
                  </a:solidFill>
                </a:rPr>
                <a:t>vs.lc</a:t>
              </a:r>
              <a:r>
                <a:rPr lang="en-US" sz="1100" dirty="0">
                  <a:solidFill>
                    <a:srgbClr val="000000"/>
                  </a:solidFill>
                </a:rPr>
                <a:t> unl</a:t>
              </a:r>
              <a:r>
                <a:rPr lang="en-US" sz="1100" i="1" dirty="0">
                  <a:solidFill>
                    <a:srgbClr val="000000"/>
                  </a:solidFill>
                </a:rPr>
                <a:t>engthened.</a:t>
              </a:r>
            </a:p>
          </p:txBody>
        </p:sp>
      </p:grpSp>
      <p:sp>
        <p:nvSpPr>
          <p:cNvPr id="2736" name="Connection Line"/>
          <p:cNvSpPr/>
          <p:nvPr/>
        </p:nvSpPr>
        <p:spPr>
          <a:xfrm>
            <a:off x="4042094" y="5434020"/>
            <a:ext cx="343927" cy="419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EC" dirty="0"/>
          </a:p>
        </p:txBody>
      </p:sp>
      <p:sp>
        <p:nvSpPr>
          <p:cNvPr id="2737" name="Connection Line"/>
          <p:cNvSpPr/>
          <p:nvPr/>
        </p:nvSpPr>
        <p:spPr>
          <a:xfrm>
            <a:off x="4962676" y="5434020"/>
            <a:ext cx="213731" cy="419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EC" dirty="0"/>
          </a:p>
        </p:txBody>
      </p:sp>
      <p:sp>
        <p:nvSpPr>
          <p:cNvPr id="2738" name="Connection Line"/>
          <p:cNvSpPr/>
          <p:nvPr/>
        </p:nvSpPr>
        <p:spPr>
          <a:xfrm>
            <a:off x="7124904" y="5434020"/>
            <a:ext cx="389301" cy="490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EC" dirty="0"/>
          </a:p>
        </p:txBody>
      </p:sp>
      <p:sp>
        <p:nvSpPr>
          <p:cNvPr id="2715" name="Line"/>
          <p:cNvSpPr/>
          <p:nvPr/>
        </p:nvSpPr>
        <p:spPr>
          <a:xfrm>
            <a:off x="7858143" y="5429257"/>
            <a:ext cx="357191" cy="50007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dirty="0"/>
          </a:p>
        </p:txBody>
      </p:sp>
      <p:grpSp>
        <p:nvGrpSpPr>
          <p:cNvPr id="2718" name="Group"/>
          <p:cNvGrpSpPr/>
          <p:nvPr/>
        </p:nvGrpSpPr>
        <p:grpSpPr>
          <a:xfrm>
            <a:off x="2714625" y="3286125"/>
            <a:ext cx="3771900" cy="967740"/>
            <a:chOff x="0" y="0"/>
            <a:chExt cx="3771900" cy="967739"/>
          </a:xfrm>
        </p:grpSpPr>
        <p:sp>
          <p:nvSpPr>
            <p:cNvPr id="2716" name="Rectangle"/>
            <p:cNvSpPr/>
            <p:nvPr/>
          </p:nvSpPr>
          <p:spPr>
            <a:xfrm>
              <a:off x="0" y="0"/>
              <a:ext cx="3771900" cy="334964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6B565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17" name="PHONETIC AND PHONEMIC FEATURES"/>
            <p:cNvSpPr txBox="1"/>
            <p:nvPr/>
          </p:nvSpPr>
          <p:spPr>
            <a:xfrm>
              <a:off x="0" y="0"/>
              <a:ext cx="3771900" cy="967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</a:rPr>
                <a:t>PHONETIC AND PHONEMIC FEATURES</a:t>
              </a: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400" b="1">
                <a:solidFill>
                  <a:srgbClr val="6B5650"/>
                </a:solidFill>
              </a:endParaRPr>
            </a:p>
          </p:txBody>
        </p:sp>
      </p:grpSp>
      <p:sp>
        <p:nvSpPr>
          <p:cNvPr id="2719" name="Line"/>
          <p:cNvSpPr/>
          <p:nvPr/>
        </p:nvSpPr>
        <p:spPr>
          <a:xfrm rot="10800000" flipH="1" flipV="1">
            <a:off x="1057287" y="820737"/>
            <a:ext cx="644514" cy="509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61" y="0"/>
                </a:moveTo>
                <a:lnTo>
                  <a:pt x="0" y="0"/>
                </a:lnTo>
                <a:lnTo>
                  <a:pt x="0" y="16107"/>
                </a:lnTo>
                <a:lnTo>
                  <a:pt x="21600" y="16107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720" name="Line"/>
          <p:cNvSpPr/>
          <p:nvPr/>
        </p:nvSpPr>
        <p:spPr>
          <a:xfrm>
            <a:off x="4715509" y="1000760"/>
            <a:ext cx="1" cy="35718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21" name="Line"/>
          <p:cNvSpPr/>
          <p:nvPr/>
        </p:nvSpPr>
        <p:spPr>
          <a:xfrm flipH="1">
            <a:off x="7658100" y="820737"/>
            <a:ext cx="500060" cy="536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74" y="0"/>
                </a:moveTo>
                <a:lnTo>
                  <a:pt x="0" y="0"/>
                </a:lnTo>
                <a:lnTo>
                  <a:pt x="0" y="15840"/>
                </a:lnTo>
                <a:lnTo>
                  <a:pt x="21600" y="1584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722" name="Line"/>
          <p:cNvSpPr/>
          <p:nvPr/>
        </p:nvSpPr>
        <p:spPr>
          <a:xfrm flipH="1">
            <a:off x="1677987" y="1673225"/>
            <a:ext cx="23813" cy="25558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23" name="Line"/>
          <p:cNvSpPr/>
          <p:nvPr/>
        </p:nvSpPr>
        <p:spPr>
          <a:xfrm>
            <a:off x="4715509" y="1700848"/>
            <a:ext cx="1" cy="2286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24" name="Line"/>
          <p:cNvSpPr/>
          <p:nvPr/>
        </p:nvSpPr>
        <p:spPr>
          <a:xfrm flipH="1">
            <a:off x="7643813" y="1700213"/>
            <a:ext cx="14288" cy="30003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25" name="Line"/>
          <p:cNvSpPr/>
          <p:nvPr/>
        </p:nvSpPr>
        <p:spPr>
          <a:xfrm rot="16200000" flipH="1">
            <a:off x="1630363" y="2370138"/>
            <a:ext cx="1096963" cy="1071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726" name="Line"/>
          <p:cNvSpPr/>
          <p:nvPr/>
        </p:nvSpPr>
        <p:spPr>
          <a:xfrm rot="5400000">
            <a:off x="6695281" y="2505868"/>
            <a:ext cx="739776" cy="1157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727" name="Line"/>
          <p:cNvSpPr/>
          <p:nvPr/>
        </p:nvSpPr>
        <p:spPr>
          <a:xfrm>
            <a:off x="1572259" y="4240848"/>
            <a:ext cx="1" cy="3317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28" name="Line"/>
          <p:cNvSpPr/>
          <p:nvPr/>
        </p:nvSpPr>
        <p:spPr>
          <a:xfrm flipH="1">
            <a:off x="1535113" y="5429249"/>
            <a:ext cx="36512" cy="28575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dirty="0"/>
          </a:p>
        </p:txBody>
      </p:sp>
      <p:sp>
        <p:nvSpPr>
          <p:cNvPr id="2739" name="Connection Line"/>
          <p:cNvSpPr/>
          <p:nvPr/>
        </p:nvSpPr>
        <p:spPr>
          <a:xfrm>
            <a:off x="7829311" y="4262440"/>
            <a:ext cx="11906" cy="304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740" name="Connection Line"/>
          <p:cNvSpPr/>
          <p:nvPr/>
        </p:nvSpPr>
        <p:spPr>
          <a:xfrm>
            <a:off x="4740909" y="4085590"/>
            <a:ext cx="2326641" cy="481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731" name="Line"/>
          <p:cNvSpPr/>
          <p:nvPr/>
        </p:nvSpPr>
        <p:spPr>
          <a:xfrm rot="5400000">
            <a:off x="2983706" y="2201068"/>
            <a:ext cx="176214" cy="3000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875" y="0"/>
                </a:lnTo>
                <a:lnTo>
                  <a:pt x="6875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732" name="Line"/>
          <p:cNvSpPr/>
          <p:nvPr/>
        </p:nvSpPr>
        <p:spPr>
          <a:xfrm rot="16200000" flipH="1">
            <a:off x="6065044" y="2156618"/>
            <a:ext cx="293688" cy="3222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538" y="0"/>
                </a:lnTo>
                <a:lnTo>
                  <a:pt x="4538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735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733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34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0"/>
                                        <p:tgtEl>
                                          <p:spTgt spid="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2000"/>
                                        <p:tgtEl>
                                          <p:spTgt spid="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2000"/>
                                        <p:tgtEl>
                                          <p:spTgt spid="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2000"/>
                                        <p:tgtEl>
                                          <p:spTgt spid="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fill="hold" grpId="2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2000"/>
                                        <p:tgtEl>
                                          <p:spTgt spid="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fill="hold" grpId="2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fill="hold" grpId="3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2000"/>
                                        <p:tgtEl>
                                          <p:spTgt spid="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fill="hold" grpId="3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3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20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fill="hold" grpId="3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fill="hold" grpId="3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2000"/>
                                        <p:tgtEl>
                                          <p:spTgt spid="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fill="hold" grpId="3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fill="hold" grpId="3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20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fill="hold" grpId="3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2000"/>
                                        <p:tgtEl>
                                          <p:spTgt spid="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8" grpId="1" animBg="1" advAuto="0"/>
      <p:bldP spid="2661" grpId="3" animBg="1" advAuto="0"/>
      <p:bldP spid="2664" grpId="7" animBg="1" advAuto="0"/>
      <p:bldP spid="2667" grpId="11" animBg="1" advAuto="0"/>
      <p:bldP spid="2670" grpId="5" animBg="1" advAuto="0"/>
      <p:bldP spid="2674" grpId="9" animBg="1" advAuto="0"/>
      <p:bldP spid="2677" grpId="13" animBg="1" advAuto="0"/>
      <p:bldP spid="2682" grpId="18" animBg="1" advAuto="0"/>
      <p:bldP spid="2687" grpId="24" animBg="1" advAuto="0"/>
      <p:bldP spid="2690" grpId="20" animBg="1" advAuto="0"/>
      <p:bldP spid="2693" grpId="22" animBg="1" advAuto="0"/>
      <p:bldP spid="2696" grpId="26" animBg="1" advAuto="0"/>
      <p:bldP spid="2699" grpId="32" animBg="1" advAuto="0"/>
      <p:bldP spid="2702" grpId="28" animBg="1" advAuto="0"/>
      <p:bldP spid="2705" grpId="30" animBg="1" advAuto="0"/>
      <p:bldP spid="2708" grpId="34" animBg="1" advAuto="0"/>
      <p:bldP spid="2711" grpId="36" animBg="1" advAuto="0"/>
      <p:bldP spid="2736" grpId="27" animBg="1" advAuto="0"/>
      <p:bldP spid="2737" grpId="29" animBg="1" advAuto="0"/>
      <p:bldP spid="2738" grpId="33" animBg="1" advAuto="0"/>
      <p:bldP spid="2715" grpId="35" animBg="1" advAuto="0"/>
      <p:bldP spid="2718" grpId="16" animBg="1" advAuto="0"/>
      <p:bldP spid="2719" grpId="2" animBg="1" advAuto="0"/>
      <p:bldP spid="2720" grpId="6" animBg="1" advAuto="0"/>
      <p:bldP spid="2721" grpId="10" animBg="1" advAuto="0"/>
      <p:bldP spid="2722" grpId="4" animBg="1" advAuto="0"/>
      <p:bldP spid="2723" grpId="8" animBg="1" advAuto="0"/>
      <p:bldP spid="2724" grpId="12" animBg="1" advAuto="0"/>
      <p:bldP spid="2725" grpId="14" animBg="1" advAuto="0"/>
      <p:bldP spid="2726" grpId="15" animBg="1" advAuto="0"/>
      <p:bldP spid="2727" grpId="19" animBg="1" advAuto="0"/>
      <p:bldP spid="2728" grpId="21" animBg="1" advAuto="0"/>
      <p:bldP spid="2739" grpId="31" animBg="1" advAuto="0"/>
      <p:bldP spid="2740" grpId="25" animBg="1" advAuto="0"/>
      <p:bldP spid="2731" grpId="17" animBg="1" advAuto="0"/>
      <p:bldP spid="2732" grpId="23" animBg="1" advAuto="0"/>
      <p:bldP spid="2735" grpId="37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4" name="Group"/>
          <p:cNvGrpSpPr/>
          <p:nvPr/>
        </p:nvGrpSpPr>
        <p:grpSpPr>
          <a:xfrm>
            <a:off x="2714612" y="571478"/>
            <a:ext cx="3390901" cy="428631"/>
            <a:chOff x="0" y="-1"/>
            <a:chExt cx="3390900" cy="428630"/>
          </a:xfrm>
        </p:grpSpPr>
        <p:sp>
          <p:nvSpPr>
            <p:cNvPr id="2742" name="Rectangle"/>
            <p:cNvSpPr/>
            <p:nvPr/>
          </p:nvSpPr>
          <p:spPr>
            <a:xfrm>
              <a:off x="0" y="-1"/>
              <a:ext cx="3390900" cy="42863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b="1"/>
            </a:p>
          </p:txBody>
        </p:sp>
        <p:sp>
          <p:nvSpPr>
            <p:cNvPr id="2743" name="ENGLISH /ə /"/>
            <p:cNvSpPr txBox="1"/>
            <p:nvPr/>
          </p:nvSpPr>
          <p:spPr>
            <a:xfrm>
              <a:off x="0" y="-1"/>
              <a:ext cx="3390900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rPr sz="1800" dirty="0">
                  <a:solidFill>
                    <a:srgbClr val="373D54"/>
                  </a:solidFill>
                </a:rPr>
                <a:t>ENGLISH </a:t>
              </a:r>
              <a:r>
                <a:rPr lang="en-US" sz="1800" dirty="0"/>
                <a:t>  /</a:t>
              </a:r>
              <a:r>
                <a:rPr lang="en-US" sz="1800" dirty="0" err="1"/>
                <a:t>ʌ</a:t>
              </a:r>
              <a:r>
                <a:rPr lang="en-US" sz="1800" dirty="0"/>
                <a:t>/  - </a:t>
              </a:r>
              <a:r>
                <a:rPr sz="1800" dirty="0">
                  <a:solidFill>
                    <a:srgbClr val="373D54"/>
                  </a:solidFill>
                </a:rPr>
                <a:t>/</a:t>
              </a:r>
              <a:r>
                <a:rPr sz="1800" dirty="0" err="1">
                  <a:solidFill>
                    <a:srgbClr val="373D54"/>
                  </a:solidFill>
                </a:rPr>
                <a:t>ə</a:t>
              </a:r>
              <a:r>
                <a:rPr sz="1800" dirty="0">
                  <a:solidFill>
                    <a:srgbClr val="373D54"/>
                  </a:solidFill>
                </a:rPr>
                <a:t> /</a:t>
              </a:r>
            </a:p>
          </p:txBody>
        </p:sp>
      </p:grpSp>
      <p:grpSp>
        <p:nvGrpSpPr>
          <p:cNvPr id="2750" name="Group"/>
          <p:cNvGrpSpPr/>
          <p:nvPr/>
        </p:nvGrpSpPr>
        <p:grpSpPr>
          <a:xfrm>
            <a:off x="642937" y="1357313"/>
            <a:ext cx="2714626" cy="1643062"/>
            <a:chOff x="0" y="0"/>
            <a:chExt cx="2714625" cy="1643061"/>
          </a:xfrm>
        </p:grpSpPr>
        <p:sp>
          <p:nvSpPr>
            <p:cNvPr id="2748" name="Rectangle"/>
            <p:cNvSpPr/>
            <p:nvPr/>
          </p:nvSpPr>
          <p:spPr>
            <a:xfrm>
              <a:off x="0" y="0"/>
              <a:ext cx="2714625" cy="1643061"/>
            </a:xfrm>
            <a:prstGeom prst="rect">
              <a:avLst/>
            </a:prstGeom>
            <a:solidFill>
              <a:srgbClr val="9FB8CD"/>
            </a:solidFill>
            <a:ln w="25400" cap="flat">
              <a:solidFill>
                <a:srgbClr val="748696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US" sz="110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2749" name="Stressed Syllable…"/>
            <p:cNvSpPr txBox="1"/>
            <p:nvPr/>
          </p:nvSpPr>
          <p:spPr>
            <a:xfrm>
              <a:off x="0" y="0"/>
              <a:ext cx="2714625" cy="1451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b="1" u="sng" dirty="0">
                  <a:solidFill>
                    <a:schemeClr val="tx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Stressed Syllable</a:t>
              </a:r>
            </a:p>
            <a:p>
              <a:pPr algn="just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dirty="0">
                  <a:solidFill>
                    <a:schemeClr val="tx1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&lt;o&gt;	    mother	</a:t>
              </a:r>
              <a:r>
                <a:rPr lang="en-US" sz="1100" dirty="0">
                  <a:solidFill>
                    <a:schemeClr val="tx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  <a:sym typeface="Verdana"/>
                </a:rPr>
                <a:t> /ˈ</a:t>
              </a:r>
              <a:r>
                <a:rPr lang="en-US" sz="1100" dirty="0" err="1">
                  <a:solidFill>
                    <a:schemeClr val="tx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  <a:sym typeface="Verdana"/>
                </a:rPr>
                <a:t>mʌδəɹ</a:t>
              </a:r>
              <a:r>
                <a:rPr lang="en-US" sz="1100" dirty="0">
                  <a:solidFill>
                    <a:schemeClr val="tx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  <a:sym typeface="Verdana"/>
                </a:rPr>
                <a:t>/</a:t>
              </a:r>
              <a:endParaRPr lang="en-US" sz="1100" dirty="0">
                <a:solidFill>
                  <a:schemeClr val="tx1"/>
                </a:solidFill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endParaRPr>
            </a:p>
            <a:p>
              <a:pPr algn="just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dirty="0">
                  <a:solidFill>
                    <a:schemeClr val="tx1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&lt;</a:t>
              </a:r>
              <a:r>
                <a:rPr lang="en-US" sz="1100" dirty="0" err="1">
                  <a:solidFill>
                    <a:schemeClr val="tx1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oo</a:t>
              </a:r>
              <a:r>
                <a:rPr lang="en-US" sz="1100" dirty="0">
                  <a:solidFill>
                    <a:schemeClr val="tx1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&gt;	    blood	/</a:t>
              </a:r>
              <a:r>
                <a:rPr lang="en-US" sz="1100" dirty="0" err="1">
                  <a:solidFill>
                    <a:schemeClr val="tx1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bl</a:t>
              </a:r>
              <a:r>
                <a:rPr lang="en-US" sz="1100" dirty="0" err="1">
                  <a:solidFill>
                    <a:schemeClr val="tx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  <a:sym typeface="Verdana"/>
                </a:rPr>
                <a:t>ʌ</a:t>
              </a:r>
              <a:r>
                <a:rPr lang="en-US" sz="1100" dirty="0" err="1">
                  <a:solidFill>
                    <a:schemeClr val="tx1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d</a:t>
              </a:r>
              <a:r>
                <a:rPr lang="en-US" sz="1100" dirty="0">
                  <a:solidFill>
                    <a:schemeClr val="tx1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dirty="0">
                  <a:solidFill>
                    <a:schemeClr val="tx1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&lt;u&gt;  	    hut	 /</a:t>
              </a:r>
              <a:r>
                <a:rPr lang="en-US" sz="1100" dirty="0" err="1">
                  <a:solidFill>
                    <a:schemeClr val="tx1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h</a:t>
              </a:r>
              <a:r>
                <a:rPr lang="en-US" sz="1100" dirty="0" err="1">
                  <a:solidFill>
                    <a:schemeClr val="tx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  <a:sym typeface="Verdana"/>
                </a:rPr>
                <a:t>ʌ</a:t>
              </a:r>
              <a:r>
                <a:rPr lang="en-US" sz="1100" dirty="0" err="1">
                  <a:solidFill>
                    <a:schemeClr val="tx1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t</a:t>
              </a:r>
              <a:r>
                <a:rPr lang="en-US" sz="1100" dirty="0">
                  <a:solidFill>
                    <a:schemeClr val="tx1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dirty="0">
                  <a:solidFill>
                    <a:schemeClr val="tx1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&lt;</a:t>
              </a:r>
              <a:r>
                <a:rPr lang="en-US" sz="1100" dirty="0" err="1">
                  <a:solidFill>
                    <a:schemeClr val="tx1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ou</a:t>
              </a:r>
              <a:r>
                <a:rPr lang="en-US" sz="1100" dirty="0">
                  <a:solidFill>
                    <a:schemeClr val="tx1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&gt;	    young	</a:t>
              </a:r>
              <a:r>
                <a:rPr lang="en-US" sz="1100" dirty="0">
                  <a:solidFill>
                    <a:schemeClr val="tx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  <a:sym typeface="Verdana"/>
                </a:rPr>
                <a:t> /</a:t>
              </a:r>
              <a:r>
                <a:rPr lang="en-US" sz="1100" dirty="0" err="1">
                  <a:solidFill>
                    <a:schemeClr val="tx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  <a:sym typeface="Verdana"/>
                </a:rPr>
                <a:t>ʝʌŋ</a:t>
              </a:r>
              <a:r>
                <a:rPr lang="en-US" sz="1100" dirty="0">
                  <a:solidFill>
                    <a:schemeClr val="tx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  <a:sym typeface="Verdana"/>
                </a:rPr>
                <a:t>/</a:t>
              </a:r>
              <a:endParaRPr lang="en-US" sz="1100" dirty="0">
                <a:solidFill>
                  <a:schemeClr val="tx1"/>
                </a:solidFill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endParaRPr>
            </a:p>
          </p:txBody>
        </p:sp>
      </p:grpSp>
      <p:grpSp>
        <p:nvGrpSpPr>
          <p:cNvPr id="2753" name="Group"/>
          <p:cNvGrpSpPr/>
          <p:nvPr/>
        </p:nvGrpSpPr>
        <p:grpSpPr>
          <a:xfrm>
            <a:off x="5715000" y="1357312"/>
            <a:ext cx="3000375" cy="1956944"/>
            <a:chOff x="0" y="0"/>
            <a:chExt cx="3000375" cy="1956942"/>
          </a:xfrm>
        </p:grpSpPr>
        <p:sp>
          <p:nvSpPr>
            <p:cNvPr id="2751" name="Rectangle"/>
            <p:cNvSpPr/>
            <p:nvPr/>
          </p:nvSpPr>
          <p:spPr>
            <a:xfrm>
              <a:off x="0" y="0"/>
              <a:ext cx="3000375" cy="1785936"/>
            </a:xfrm>
            <a:prstGeom prst="rect">
              <a:avLst/>
            </a:prstGeom>
            <a:solidFill>
              <a:srgbClr val="9FB8CD"/>
            </a:solidFill>
            <a:ln w="25400" cap="flat">
              <a:solidFill>
                <a:srgbClr val="748696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10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2752" name="Unstressed Syllable…"/>
            <p:cNvSpPr txBox="1"/>
            <p:nvPr/>
          </p:nvSpPr>
          <p:spPr>
            <a:xfrm>
              <a:off x="0" y="0"/>
              <a:ext cx="3000375" cy="1956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 u="sng" dirty="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Unstressed Syllable</a:t>
              </a:r>
            </a:p>
            <a:p>
              <a:pPr algn="just">
                <a:lnSpc>
                  <a:spcPct val="150000"/>
                </a:lnSpc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solidFill>
                    <a:srgbClr val="000000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&lt;a&gt;	about	</a:t>
              </a:r>
              <a:r>
                <a:rPr sz="1100" dirty="0">
                  <a:solidFill>
                    <a:schemeClr val="tx1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/</a:t>
              </a:r>
              <a:r>
                <a:rPr sz="1100" dirty="0" err="1">
                  <a:solidFill>
                    <a:schemeClr val="tx1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ə</a:t>
              </a:r>
              <a:r>
                <a:rPr lang="en-EC" sz="1100" dirty="0">
                  <a:solidFill>
                    <a:schemeClr val="tx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ˈ</a:t>
              </a:r>
              <a:r>
                <a:rPr sz="1100" dirty="0" err="1">
                  <a:solidFill>
                    <a:schemeClr val="tx1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bawt</a:t>
              </a:r>
              <a:r>
                <a:rPr sz="1100" dirty="0">
                  <a:solidFill>
                    <a:srgbClr val="000000"/>
                  </a:solidFill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/</a:t>
              </a:r>
              <a:endParaRPr lang="es-ES" sz="1100" dirty="0">
                <a:solidFill>
                  <a:srgbClr val="000000"/>
                </a:solidFill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endParaRPr>
            </a:p>
            <a:p>
              <a:pPr>
                <a:lnSpc>
                  <a:spcPct val="150000"/>
                </a:lnSpc>
              </a:pPr>
              <a:r>
                <a:rPr lang="en-EC" sz="11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&lt;e&gt;	problem	/ˈpɹabləm/</a:t>
              </a:r>
            </a:p>
            <a:p>
              <a:pPr>
                <a:lnSpc>
                  <a:spcPct val="150000"/>
                </a:lnSpc>
              </a:pPr>
              <a:r>
                <a:rPr lang="en-EC" sz="11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&lt;eou&gt;          righteous	/ˈɹajtʃəs/</a:t>
              </a:r>
            </a:p>
            <a:p>
              <a:pPr>
                <a:lnSpc>
                  <a:spcPct val="150000"/>
                </a:lnSpc>
              </a:pPr>
              <a:r>
                <a:rPr lang="en-EC" sz="11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&lt;o&gt;	today	/təˈdej/</a:t>
              </a:r>
            </a:p>
            <a:p>
              <a:pPr>
                <a:lnSpc>
                  <a:spcPct val="150000"/>
                </a:lnSpc>
              </a:pPr>
              <a:r>
                <a:rPr lang="en-EC" sz="11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&lt;u&gt;              success	/səkˈsɛs/</a:t>
              </a:r>
            </a:p>
            <a:p>
              <a:pPr algn="just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100" dirty="0">
                <a:solidFill>
                  <a:srgbClr val="000000"/>
                </a:solidFill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endParaRPr>
            </a:p>
          </p:txBody>
        </p:sp>
      </p:grpSp>
      <p:grpSp>
        <p:nvGrpSpPr>
          <p:cNvPr id="2758" name="Group"/>
          <p:cNvGrpSpPr/>
          <p:nvPr/>
        </p:nvGrpSpPr>
        <p:grpSpPr>
          <a:xfrm>
            <a:off x="3929062" y="4071937"/>
            <a:ext cx="1490663" cy="428626"/>
            <a:chOff x="0" y="0"/>
            <a:chExt cx="1490662" cy="428625"/>
          </a:xfrm>
        </p:grpSpPr>
        <p:sp>
          <p:nvSpPr>
            <p:cNvPr id="2754" name="Shape"/>
            <p:cNvSpPr/>
            <p:nvPr/>
          </p:nvSpPr>
          <p:spPr>
            <a:xfrm>
              <a:off x="-1" y="0"/>
              <a:ext cx="1490664" cy="42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426" y="0"/>
                    <a:pt x="21212" y="0"/>
                  </a:cubicBezTo>
                  <a:cubicBezTo>
                    <a:pt x="20997" y="0"/>
                    <a:pt x="20824" y="604"/>
                    <a:pt x="20824" y="1350"/>
                  </a:cubicBezTo>
                  <a:lnTo>
                    <a:pt x="20824" y="2700"/>
                  </a:lnTo>
                  <a:lnTo>
                    <a:pt x="388" y="2700"/>
                  </a:lnTo>
                  <a:cubicBezTo>
                    <a:pt x="174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174" y="21600"/>
                    <a:pt x="388" y="21600"/>
                  </a:cubicBezTo>
                  <a:cubicBezTo>
                    <a:pt x="603" y="21600"/>
                    <a:pt x="776" y="20996"/>
                    <a:pt x="776" y="20250"/>
                  </a:cubicBezTo>
                  <a:lnTo>
                    <a:pt x="776" y="18900"/>
                  </a:lnTo>
                  <a:lnTo>
                    <a:pt x="21212" y="18900"/>
                  </a:lnTo>
                  <a:cubicBezTo>
                    <a:pt x="21426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2755" name="Shape"/>
            <p:cNvSpPr/>
            <p:nvPr/>
          </p:nvSpPr>
          <p:spPr>
            <a:xfrm>
              <a:off x="26787" y="-1"/>
              <a:ext cx="1463876" cy="107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8" y="21600"/>
                    <a:pt x="395" y="19182"/>
                    <a:pt x="395" y="16200"/>
                  </a:cubicBezTo>
                  <a:cubicBezTo>
                    <a:pt x="395" y="14709"/>
                    <a:pt x="307" y="13500"/>
                    <a:pt x="198" y="13500"/>
                  </a:cubicBezTo>
                  <a:cubicBezTo>
                    <a:pt x="88" y="13500"/>
                    <a:pt x="0" y="14709"/>
                    <a:pt x="0" y="16200"/>
                  </a:cubicBezTo>
                  <a:close/>
                  <a:moveTo>
                    <a:pt x="21205" y="10800"/>
                  </a:moveTo>
                  <a:cubicBezTo>
                    <a:pt x="21423" y="10800"/>
                    <a:pt x="21600" y="8382"/>
                    <a:pt x="21600" y="5400"/>
                  </a:cubicBezTo>
                  <a:cubicBezTo>
                    <a:pt x="21600" y="2418"/>
                    <a:pt x="21423" y="0"/>
                    <a:pt x="21205" y="0"/>
                  </a:cubicBezTo>
                  <a:cubicBezTo>
                    <a:pt x="20986" y="0"/>
                    <a:pt x="20809" y="2418"/>
                    <a:pt x="20809" y="5400"/>
                  </a:cubicBezTo>
                  <a:cubicBezTo>
                    <a:pt x="20809" y="6891"/>
                    <a:pt x="20898" y="8100"/>
                    <a:pt x="21007" y="8100"/>
                  </a:cubicBezTo>
                  <a:cubicBezTo>
                    <a:pt x="21116" y="8100"/>
                    <a:pt x="21205" y="6891"/>
                    <a:pt x="21205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2756" name="Shape"/>
            <p:cNvSpPr/>
            <p:nvPr/>
          </p:nvSpPr>
          <p:spPr>
            <a:xfrm>
              <a:off x="-1" y="0"/>
              <a:ext cx="1490664" cy="42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174" y="2700"/>
                    <a:pt x="388" y="2700"/>
                  </a:cubicBezTo>
                  <a:lnTo>
                    <a:pt x="20824" y="2700"/>
                  </a:lnTo>
                  <a:lnTo>
                    <a:pt x="20824" y="1350"/>
                  </a:lnTo>
                  <a:cubicBezTo>
                    <a:pt x="20824" y="604"/>
                    <a:pt x="20997" y="0"/>
                    <a:pt x="21212" y="0"/>
                  </a:cubicBezTo>
                  <a:cubicBezTo>
                    <a:pt x="21426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426" y="18900"/>
                    <a:pt x="21212" y="18900"/>
                  </a:cubicBezTo>
                  <a:lnTo>
                    <a:pt x="776" y="18900"/>
                  </a:lnTo>
                  <a:lnTo>
                    <a:pt x="776" y="20250"/>
                  </a:lnTo>
                  <a:cubicBezTo>
                    <a:pt x="776" y="20996"/>
                    <a:pt x="603" y="21600"/>
                    <a:pt x="388" y="21600"/>
                  </a:cubicBezTo>
                  <a:cubicBezTo>
                    <a:pt x="174" y="21600"/>
                    <a:pt x="0" y="20996"/>
                    <a:pt x="0" y="20250"/>
                  </a:cubicBezTo>
                  <a:close/>
                  <a:moveTo>
                    <a:pt x="20824" y="2700"/>
                  </a:moveTo>
                  <a:lnTo>
                    <a:pt x="21212" y="2700"/>
                  </a:lnTo>
                  <a:cubicBezTo>
                    <a:pt x="21426" y="2700"/>
                    <a:pt x="21600" y="2096"/>
                    <a:pt x="21600" y="1350"/>
                  </a:cubicBezTo>
                  <a:moveTo>
                    <a:pt x="21212" y="2700"/>
                  </a:moveTo>
                  <a:lnTo>
                    <a:pt x="21212" y="1350"/>
                  </a:lnTo>
                  <a:cubicBezTo>
                    <a:pt x="21212" y="1723"/>
                    <a:pt x="21125" y="2025"/>
                    <a:pt x="21018" y="2025"/>
                  </a:cubicBezTo>
                  <a:cubicBezTo>
                    <a:pt x="20911" y="2025"/>
                    <a:pt x="20824" y="1723"/>
                    <a:pt x="20824" y="1350"/>
                  </a:cubicBezTo>
                  <a:moveTo>
                    <a:pt x="388" y="5400"/>
                  </a:moveTo>
                  <a:lnTo>
                    <a:pt x="388" y="4050"/>
                  </a:lnTo>
                  <a:cubicBezTo>
                    <a:pt x="388" y="3677"/>
                    <a:pt x="475" y="3375"/>
                    <a:pt x="582" y="3375"/>
                  </a:cubicBezTo>
                  <a:cubicBezTo>
                    <a:pt x="689" y="3375"/>
                    <a:pt x="776" y="3677"/>
                    <a:pt x="776" y="4050"/>
                  </a:cubicBezTo>
                  <a:cubicBezTo>
                    <a:pt x="776" y="4796"/>
                    <a:pt x="603" y="5400"/>
                    <a:pt x="388" y="5400"/>
                  </a:cubicBezTo>
                  <a:cubicBezTo>
                    <a:pt x="174" y="5400"/>
                    <a:pt x="0" y="4796"/>
                    <a:pt x="0" y="4050"/>
                  </a:cubicBezTo>
                  <a:moveTo>
                    <a:pt x="776" y="4050"/>
                  </a:moveTo>
                  <a:lnTo>
                    <a:pt x="776" y="18900"/>
                  </a:lnTo>
                </a:path>
              </a:pathLst>
            </a:custGeom>
            <a:noFill/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2757" name="ENGLISH /ə/"/>
            <p:cNvSpPr txBox="1"/>
            <p:nvPr/>
          </p:nvSpPr>
          <p:spPr>
            <a:xfrm>
              <a:off x="53577" y="53577"/>
              <a:ext cx="1410297" cy="288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ENGLISH /ə/</a:t>
              </a:r>
            </a:p>
          </p:txBody>
        </p:sp>
      </p:grpSp>
      <p:grpSp>
        <p:nvGrpSpPr>
          <p:cNvPr id="2761" name="Group"/>
          <p:cNvGrpSpPr/>
          <p:nvPr/>
        </p:nvGrpSpPr>
        <p:grpSpPr>
          <a:xfrm>
            <a:off x="4000496" y="4643446"/>
            <a:ext cx="1428751" cy="714376"/>
            <a:chOff x="0" y="0"/>
            <a:chExt cx="1428750" cy="714375"/>
          </a:xfrm>
        </p:grpSpPr>
        <p:sp>
          <p:nvSpPr>
            <p:cNvPr id="2759" name="Rectangle"/>
            <p:cNvSpPr/>
            <p:nvPr/>
          </p:nvSpPr>
          <p:spPr>
            <a:xfrm>
              <a:off x="0" y="0"/>
              <a:ext cx="1428750" cy="714375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 lang="en-EC" dirty="0"/>
            </a:p>
          </p:txBody>
        </p:sp>
        <p:sp>
          <p:nvSpPr>
            <p:cNvPr id="2760" name="Voiced, Simple,…"/>
            <p:cNvSpPr txBox="1"/>
            <p:nvPr/>
          </p:nvSpPr>
          <p:spPr>
            <a:xfrm>
              <a:off x="0" y="126357"/>
              <a:ext cx="1428750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mid-central, lax, neutral</a:t>
              </a:r>
            </a:p>
          </p:txBody>
        </p:sp>
      </p:grpSp>
      <p:sp>
        <p:nvSpPr>
          <p:cNvPr id="2762" name="."/>
          <p:cNvSpPr txBox="1"/>
          <p:nvPr/>
        </p:nvSpPr>
        <p:spPr>
          <a:xfrm>
            <a:off x="41059" y="5985"/>
            <a:ext cx="14648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.</a:t>
            </a:r>
          </a:p>
        </p:txBody>
      </p:sp>
      <p:grpSp>
        <p:nvGrpSpPr>
          <p:cNvPr id="2765" name="Group"/>
          <p:cNvGrpSpPr/>
          <p:nvPr/>
        </p:nvGrpSpPr>
        <p:grpSpPr>
          <a:xfrm>
            <a:off x="1845988" y="5819492"/>
            <a:ext cx="1143001" cy="571501"/>
            <a:chOff x="0" y="0"/>
            <a:chExt cx="1143000" cy="571500"/>
          </a:xfrm>
        </p:grpSpPr>
        <p:sp>
          <p:nvSpPr>
            <p:cNvPr id="2763" name="Rectangle"/>
            <p:cNvSpPr/>
            <p:nvPr/>
          </p:nvSpPr>
          <p:spPr>
            <a:xfrm>
              <a:off x="0" y="0"/>
              <a:ext cx="1143000" cy="5715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dirty="0"/>
            </a:p>
          </p:txBody>
        </p:sp>
        <p:sp>
          <p:nvSpPr>
            <p:cNvPr id="2764" name="[ə:]← vdc Lengthened."/>
            <p:cNvSpPr txBox="1"/>
            <p:nvPr/>
          </p:nvSpPr>
          <p:spPr>
            <a:xfrm>
              <a:off x="0" y="0"/>
              <a:ext cx="1143000" cy="430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100" b="1" dirty="0">
                  <a:solidFill>
                    <a:srgbClr val="000000"/>
                  </a:solidFill>
                </a:rPr>
                <a:t>[</a:t>
              </a:r>
              <a:r>
                <a:rPr lang="en-US" sz="1100" b="1"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ə</a:t>
              </a:r>
              <a:r>
                <a:rPr lang="en-US" sz="1100" b="1" dirty="0">
                  <a:solidFill>
                    <a:srgbClr val="000000"/>
                  </a:solidFill>
                </a:rPr>
                <a:t>]←</a:t>
              </a:r>
              <a:r>
                <a:rPr lang="en-US" sz="1100" dirty="0">
                  <a:solidFill>
                    <a:srgbClr val="000000"/>
                  </a:solidFill>
                </a:rPr>
                <a:t> vdc </a:t>
              </a:r>
              <a:r>
                <a:rPr lang="en-US" sz="1100" i="1" dirty="0">
                  <a:solidFill>
                    <a:srgbClr val="000000"/>
                  </a:solidFill>
                </a:rPr>
                <a:t>unlengthened</a:t>
              </a:r>
              <a:r>
                <a:rPr lang="en-US" sz="11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2768" name="Group"/>
          <p:cNvGrpSpPr/>
          <p:nvPr/>
        </p:nvGrpSpPr>
        <p:grpSpPr>
          <a:xfrm>
            <a:off x="3857658" y="5842379"/>
            <a:ext cx="1571589" cy="571501"/>
            <a:chOff x="0" y="0"/>
            <a:chExt cx="1143000" cy="571500"/>
          </a:xfrm>
        </p:grpSpPr>
        <p:sp>
          <p:nvSpPr>
            <p:cNvPr id="2766" name="Rectangle"/>
            <p:cNvSpPr/>
            <p:nvPr/>
          </p:nvSpPr>
          <p:spPr>
            <a:xfrm>
              <a:off x="0" y="0"/>
              <a:ext cx="1143000" cy="5715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dirty="0"/>
            </a:p>
          </p:txBody>
        </p:sp>
        <p:sp>
          <p:nvSpPr>
            <p:cNvPr id="2767" name="[ə]← vlc Unlengthened."/>
            <p:cNvSpPr txBox="1"/>
            <p:nvPr/>
          </p:nvSpPr>
          <p:spPr>
            <a:xfrm>
              <a:off x="0" y="0"/>
              <a:ext cx="1143000" cy="446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solidFill>
                    <a:schemeClr val="tx1"/>
                  </a:solidFill>
                  <a:sym typeface="Verdana"/>
                </a:rPr>
                <a:t>[</a:t>
              </a:r>
              <a:r>
                <a:rPr lang="en-US" sz="1200" dirty="0" err="1">
                  <a:solidFill>
                    <a:schemeClr val="tx1"/>
                  </a:solidFill>
                  <a:sym typeface="Verdana"/>
                </a:rPr>
                <a:t>ʌ</a:t>
              </a:r>
              <a:r>
                <a:rPr lang="en-US" sz="1200" dirty="0">
                  <a:solidFill>
                    <a:schemeClr val="tx1"/>
                  </a:solidFill>
                  <a:sym typeface="Verdana"/>
                </a:rPr>
                <a:t>ː] </a:t>
              </a:r>
              <a:r>
                <a:rPr lang="en-US" sz="1100" b="1" dirty="0">
                  <a:solidFill>
                    <a:srgbClr val="000000"/>
                  </a:solidFill>
                </a:rPr>
                <a:t>← </a:t>
              </a:r>
              <a:r>
                <a:rPr lang="en-US" sz="1100" dirty="0" err="1">
                  <a:solidFill>
                    <a:srgbClr val="000000"/>
                  </a:solidFill>
                </a:rPr>
                <a:t>vd.c</a:t>
              </a:r>
              <a:r>
                <a:rPr lang="en-US" sz="1100" dirty="0">
                  <a:solidFill>
                    <a:srgbClr val="000000"/>
                  </a:solidFill>
                </a:rPr>
                <a:t> </a:t>
              </a:r>
              <a:r>
                <a:rPr lang="en-US" sz="1100" i="1" dirty="0">
                  <a:solidFill>
                    <a:schemeClr val="tx1"/>
                  </a:solidFill>
                </a:rPr>
                <a:t>l</a:t>
              </a:r>
              <a:r>
                <a:rPr lang="en-US" sz="1100" i="1" dirty="0">
                  <a:solidFill>
                    <a:srgbClr val="000000"/>
                  </a:solidFill>
                </a:rPr>
                <a:t>engthened</a:t>
              </a:r>
              <a:r>
                <a:rPr lang="en-US" sz="1100" i="1" dirty="0">
                  <a:solidFill>
                    <a:schemeClr val="tx1"/>
                  </a:solidFill>
                </a:rPr>
                <a:t>, stressed</a:t>
              </a:r>
            </a:p>
          </p:txBody>
        </p:sp>
      </p:grpSp>
      <p:sp>
        <p:nvSpPr>
          <p:cNvPr id="2777" name="Line"/>
          <p:cNvSpPr/>
          <p:nvPr/>
        </p:nvSpPr>
        <p:spPr>
          <a:xfrm flipH="1">
            <a:off x="3357562" y="1000109"/>
            <a:ext cx="1098934" cy="117952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78" name="Line"/>
          <p:cNvSpPr/>
          <p:nvPr/>
        </p:nvSpPr>
        <p:spPr>
          <a:xfrm>
            <a:off x="4456497" y="1037951"/>
            <a:ext cx="1258504" cy="121312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781" name="Group"/>
          <p:cNvGrpSpPr/>
          <p:nvPr/>
        </p:nvGrpSpPr>
        <p:grpSpPr>
          <a:xfrm>
            <a:off x="2686049" y="3457139"/>
            <a:ext cx="3771901" cy="620681"/>
            <a:chOff x="0" y="0"/>
            <a:chExt cx="3771900" cy="620680"/>
          </a:xfrm>
        </p:grpSpPr>
        <p:sp>
          <p:nvSpPr>
            <p:cNvPr id="2779" name="Rectangle"/>
            <p:cNvSpPr/>
            <p:nvPr/>
          </p:nvSpPr>
          <p:spPr>
            <a:xfrm>
              <a:off x="0" y="0"/>
              <a:ext cx="3771900" cy="33496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6B565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80" name="PHONETIC AND PHONEMIC FEATURES"/>
            <p:cNvSpPr txBox="1"/>
            <p:nvPr/>
          </p:nvSpPr>
          <p:spPr>
            <a:xfrm>
              <a:off x="0" y="0"/>
              <a:ext cx="3771900" cy="620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1200" b="1" dirty="0">
                  <a:solidFill>
                    <a:srgbClr val="000000"/>
                  </a:solidFill>
                </a:rPr>
                <a:t>SPELLINGS</a:t>
              </a:r>
              <a:endParaRPr sz="1200" b="1" dirty="0">
                <a:solidFill>
                  <a:srgbClr val="000000"/>
                </a:solidFill>
              </a:endParaRP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400" b="1" dirty="0">
                <a:solidFill>
                  <a:srgbClr val="6B5650"/>
                </a:solidFill>
              </a:endParaRPr>
            </a:p>
          </p:txBody>
        </p:sp>
      </p:grpSp>
      <p:grpSp>
        <p:nvGrpSpPr>
          <p:cNvPr id="2787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785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86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pSp>
        <p:nvGrpSpPr>
          <p:cNvPr id="44" name="Group">
            <a:extLst>
              <a:ext uri="{FF2B5EF4-FFF2-40B4-BE49-F238E27FC236}">
                <a16:creationId xmlns:a16="http://schemas.microsoft.com/office/drawing/2014/main" id="{9770532D-C8B9-FAEC-633F-E7CCAFFE50C0}"/>
              </a:ext>
            </a:extLst>
          </p:cNvPr>
          <p:cNvGrpSpPr/>
          <p:nvPr/>
        </p:nvGrpSpPr>
        <p:grpSpPr>
          <a:xfrm>
            <a:off x="5738909" y="5842379"/>
            <a:ext cx="2609862" cy="615551"/>
            <a:chOff x="0" y="0"/>
            <a:chExt cx="1143000" cy="615550"/>
          </a:xfrm>
        </p:grpSpPr>
        <p:sp>
          <p:nvSpPr>
            <p:cNvPr id="45" name="Rectangle">
              <a:extLst>
                <a:ext uri="{FF2B5EF4-FFF2-40B4-BE49-F238E27FC236}">
                  <a16:creationId xmlns:a16="http://schemas.microsoft.com/office/drawing/2014/main" id="{07E78930-9601-C4FB-FCA0-4484153EE75D}"/>
                </a:ext>
              </a:extLst>
            </p:cNvPr>
            <p:cNvSpPr/>
            <p:nvPr/>
          </p:nvSpPr>
          <p:spPr>
            <a:xfrm>
              <a:off x="0" y="0"/>
              <a:ext cx="1143000" cy="5715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dirty="0"/>
            </a:p>
          </p:txBody>
        </p:sp>
        <p:sp>
          <p:nvSpPr>
            <p:cNvPr id="46" name="[ə]← vlc Unlengthened.">
              <a:extLst>
                <a:ext uri="{FF2B5EF4-FFF2-40B4-BE49-F238E27FC236}">
                  <a16:creationId xmlns:a16="http://schemas.microsoft.com/office/drawing/2014/main" id="{AA1EBD50-A74F-0E30-02DF-5DC35941771F}"/>
                </a:ext>
              </a:extLst>
            </p:cNvPr>
            <p:cNvSpPr txBox="1"/>
            <p:nvPr/>
          </p:nvSpPr>
          <p:spPr>
            <a:xfrm>
              <a:off x="0" y="0"/>
              <a:ext cx="1143000" cy="615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solidFill>
                    <a:schemeClr val="tx1"/>
                  </a:solidFill>
                  <a:sym typeface="Verdana"/>
                </a:rPr>
                <a:t>[</a:t>
              </a:r>
              <a:r>
                <a:rPr lang="en-US" sz="1200" dirty="0" err="1">
                  <a:solidFill>
                    <a:schemeClr val="tx1"/>
                  </a:solidFill>
                  <a:sym typeface="Verdana"/>
                </a:rPr>
                <a:t>ʌ</a:t>
              </a:r>
              <a:r>
                <a:rPr lang="en-US" sz="1200" dirty="0">
                  <a:solidFill>
                    <a:schemeClr val="tx1"/>
                  </a:solidFill>
                  <a:sym typeface="Verdana"/>
                </a:rPr>
                <a:t>] </a:t>
              </a:r>
              <a:r>
                <a:rPr lang="en-US" sz="1100" b="1" dirty="0">
                  <a:solidFill>
                    <a:srgbClr val="000000"/>
                  </a:solidFill>
                </a:rPr>
                <a:t>← </a:t>
              </a:r>
              <a:r>
                <a:rPr lang="en-US" sz="1100" dirty="0" err="1">
                  <a:solidFill>
                    <a:srgbClr val="000000"/>
                  </a:solidFill>
                </a:rPr>
                <a:t>vls.c</a:t>
              </a:r>
              <a:r>
                <a:rPr lang="en-US" sz="1100" dirty="0">
                  <a:solidFill>
                    <a:srgbClr val="000000"/>
                  </a:solidFill>
                </a:rPr>
                <a:t> </a:t>
              </a:r>
              <a:r>
                <a:rPr lang="en-US" sz="1100" i="1" dirty="0">
                  <a:solidFill>
                    <a:srgbClr val="000000"/>
                  </a:solidFill>
                </a:rPr>
                <a:t>un</a:t>
              </a:r>
              <a:r>
                <a:rPr lang="en-US" sz="1100" i="1" dirty="0">
                  <a:solidFill>
                    <a:schemeClr val="tx1"/>
                  </a:solidFill>
                </a:rPr>
                <a:t>l</a:t>
              </a:r>
              <a:r>
                <a:rPr lang="en-US" sz="1100" i="1" dirty="0">
                  <a:solidFill>
                    <a:srgbClr val="000000"/>
                  </a:solidFill>
                </a:rPr>
                <a:t>engthened</a:t>
              </a:r>
              <a:r>
                <a:rPr lang="en-US" sz="1100" i="1" dirty="0">
                  <a:solidFill>
                    <a:schemeClr val="tx1"/>
                  </a:solidFill>
                </a:rPr>
                <a:t>, stressed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" grpId="1" animBg="1" advAuto="0"/>
      <p:bldP spid="2750" grpId="5" animBg="1" advAuto="0"/>
      <p:bldP spid="2753" grpId="7" animBg="1" advAuto="0"/>
      <p:bldP spid="2758" grpId="12" animBg="1" advAuto="0"/>
      <p:bldP spid="2761" grpId="14" animBg="1" advAuto="0"/>
      <p:bldP spid="2765" grpId="16" animBg="1" advAuto="0"/>
      <p:bldP spid="2768" grpId="18" animBg="1" advAuto="0"/>
      <p:bldP spid="2777" grpId="4" animBg="1" advAuto="0"/>
      <p:bldP spid="2778" grpId="6" animBg="1" advAuto="0"/>
      <p:bldP spid="2781" grpId="10" animBg="1" advAuto="0"/>
      <p:bldP spid="2787" grpId="21" animBg="1" advAuto="0"/>
      <p:bldP spid="44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5" name="Group"/>
          <p:cNvGrpSpPr/>
          <p:nvPr/>
        </p:nvGrpSpPr>
        <p:grpSpPr>
          <a:xfrm>
            <a:off x="1285852" y="606421"/>
            <a:ext cx="6572295" cy="571503"/>
            <a:chOff x="0" y="0"/>
            <a:chExt cx="6572294" cy="571501"/>
          </a:xfrm>
        </p:grpSpPr>
        <p:sp>
          <p:nvSpPr>
            <p:cNvPr id="2793" name="Rectangle"/>
            <p:cNvSpPr/>
            <p:nvPr/>
          </p:nvSpPr>
          <p:spPr>
            <a:xfrm>
              <a:off x="0" y="0"/>
              <a:ext cx="6572295" cy="571502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94" name="SPANISH /o/ with ENGLISH /ɔ/ and /ow/"/>
            <p:cNvSpPr txBox="1"/>
            <p:nvPr/>
          </p:nvSpPr>
          <p:spPr>
            <a:xfrm>
              <a:off x="0" y="0"/>
              <a:ext cx="6572295" cy="396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SPANISH /o/ </a:t>
              </a:r>
              <a:r>
                <a:rPr lang="es-ES" sz="2000" b="1" dirty="0">
                  <a:solidFill>
                    <a:srgbClr val="373D54"/>
                  </a:solidFill>
                </a:rPr>
                <a:t>-</a:t>
              </a:r>
              <a:r>
                <a:rPr sz="2000" b="1" dirty="0">
                  <a:solidFill>
                    <a:srgbClr val="373D54"/>
                  </a:solidFill>
                </a:rPr>
                <a:t> ENGLISH /</a:t>
              </a:r>
              <a:r>
                <a:rPr sz="2000" b="1" dirty="0" err="1">
                  <a:solidFill>
                    <a:srgbClr val="373D54"/>
                  </a:solidFill>
                </a:rPr>
                <a:t>ɔ</a:t>
              </a:r>
              <a:r>
                <a:rPr sz="2000" b="1" dirty="0">
                  <a:solidFill>
                    <a:srgbClr val="373D54"/>
                  </a:solidFill>
                </a:rPr>
                <a:t>/</a:t>
              </a:r>
            </a:p>
          </p:txBody>
        </p:sp>
      </p:grpSp>
      <p:grpSp>
        <p:nvGrpSpPr>
          <p:cNvPr id="2798" name="Group"/>
          <p:cNvGrpSpPr/>
          <p:nvPr/>
        </p:nvGrpSpPr>
        <p:grpSpPr>
          <a:xfrm>
            <a:off x="1068375" y="1949433"/>
            <a:ext cx="1503360" cy="342901"/>
            <a:chOff x="0" y="0"/>
            <a:chExt cx="1503359" cy="342900"/>
          </a:xfrm>
        </p:grpSpPr>
        <p:sp>
          <p:nvSpPr>
            <p:cNvPr id="2796" name="Rectangle"/>
            <p:cNvSpPr/>
            <p:nvPr/>
          </p:nvSpPr>
          <p:spPr>
            <a:xfrm>
              <a:off x="-1" y="0"/>
              <a:ext cx="1503361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97" name="Spanish /o/"/>
            <p:cNvSpPr txBox="1"/>
            <p:nvPr/>
          </p:nvSpPr>
          <p:spPr>
            <a:xfrm>
              <a:off x="-1" y="0"/>
              <a:ext cx="1503361" cy="310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Spanish /</a:t>
              </a:r>
              <a:r>
                <a:rPr sz="1400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o</a:t>
              </a:r>
              <a:r>
                <a:rPr sz="1400" b="1"/>
                <a:t>/</a:t>
              </a:r>
            </a:p>
          </p:txBody>
        </p:sp>
      </p:grpSp>
      <p:grpSp>
        <p:nvGrpSpPr>
          <p:cNvPr id="2801" name="Group"/>
          <p:cNvGrpSpPr/>
          <p:nvPr/>
        </p:nvGrpSpPr>
        <p:grpSpPr>
          <a:xfrm>
            <a:off x="5843581" y="1941607"/>
            <a:ext cx="1714513" cy="342901"/>
            <a:chOff x="0" y="0"/>
            <a:chExt cx="1714512" cy="342900"/>
          </a:xfrm>
        </p:grpSpPr>
        <p:sp>
          <p:nvSpPr>
            <p:cNvPr id="2799" name="Rectangle"/>
            <p:cNvSpPr/>
            <p:nvPr/>
          </p:nvSpPr>
          <p:spPr>
            <a:xfrm>
              <a:off x="-1" y="0"/>
              <a:ext cx="1714514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00" name="English /ɔ/"/>
            <p:cNvSpPr txBox="1"/>
            <p:nvPr/>
          </p:nvSpPr>
          <p:spPr>
            <a:xfrm>
              <a:off x="-1" y="0"/>
              <a:ext cx="1714514" cy="3075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 dirty="0"/>
                <a:t>English /</a:t>
              </a:r>
              <a:r>
                <a:rPr sz="1400" b="1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ɔ</a:t>
              </a:r>
              <a:r>
                <a:rPr sz="1400" b="1" dirty="0"/>
                <a:t>/</a:t>
              </a:r>
            </a:p>
          </p:txBody>
        </p:sp>
      </p:grpSp>
      <p:grpSp>
        <p:nvGrpSpPr>
          <p:cNvPr id="2807" name="Group"/>
          <p:cNvGrpSpPr/>
          <p:nvPr/>
        </p:nvGrpSpPr>
        <p:grpSpPr>
          <a:xfrm>
            <a:off x="714348" y="2714619"/>
            <a:ext cx="2000251" cy="342901"/>
            <a:chOff x="0" y="0"/>
            <a:chExt cx="2000250" cy="342900"/>
          </a:xfrm>
        </p:grpSpPr>
        <p:sp>
          <p:nvSpPr>
            <p:cNvPr id="2805" name="Rectangle"/>
            <p:cNvSpPr/>
            <p:nvPr/>
          </p:nvSpPr>
          <p:spPr>
            <a:xfrm>
              <a:off x="0" y="0"/>
              <a:ext cx="2000250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90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2806" name="&lt;o&gt;        amor     /a’mor/"/>
            <p:cNvSpPr txBox="1"/>
            <p:nvPr/>
          </p:nvSpPr>
          <p:spPr>
            <a:xfrm>
              <a:off x="0" y="0"/>
              <a:ext cx="2000250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spcBef>
                  <a:spcPts val="1000"/>
                </a:spcBef>
                <a:defRPr sz="11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dirty="0">
                  <a:latin typeface="Lucida Sans Unicode" panose="020B0602030504020204" pitchFamily="34" charset="0"/>
                  <a:cs typeface="Lucida Sans Unicode" panose="020B0602030504020204" pitchFamily="34" charset="0"/>
                  <a:sym typeface="Lucida Sans Unicode"/>
                </a:rPr>
                <a:t>&lt;o&gt;        amor </a:t>
              </a:r>
              <a:r>
                <a:rPr lang="en-EC" sz="1200" dirty="0">
                  <a:latin typeface="Lucida Sans Unicode" panose="020B0602030504020204" pitchFamily="34" charset="0"/>
                  <a:cs typeface="Lucida Sans Unicode" panose="020B0602030504020204" pitchFamily="34" charset="0"/>
                  <a:sym typeface="Verdana"/>
                </a:rPr>
                <a:t>/aˈmoɾ/</a:t>
              </a:r>
              <a:endParaRPr sz="1200" dirty="0">
                <a:latin typeface="Lucida Sans Unicode" panose="020B0602030504020204" pitchFamily="34" charset="0"/>
                <a:cs typeface="Lucida Sans Unicode" panose="020B0602030504020204" pitchFamily="34" charset="0"/>
                <a:sym typeface="Lucida Sans Unicode"/>
              </a:endParaRPr>
            </a:p>
          </p:txBody>
        </p:sp>
      </p:grpSp>
      <p:grpSp>
        <p:nvGrpSpPr>
          <p:cNvPr id="2810" name="Group"/>
          <p:cNvGrpSpPr/>
          <p:nvPr/>
        </p:nvGrpSpPr>
        <p:grpSpPr>
          <a:xfrm>
            <a:off x="5448333" y="2775573"/>
            <a:ext cx="2643190" cy="1976821"/>
            <a:chOff x="-1" y="0"/>
            <a:chExt cx="2643189" cy="1976819"/>
          </a:xfrm>
        </p:grpSpPr>
        <p:sp>
          <p:nvSpPr>
            <p:cNvPr id="2808" name="Rectangle"/>
            <p:cNvSpPr/>
            <p:nvPr/>
          </p:nvSpPr>
          <p:spPr>
            <a:xfrm>
              <a:off x="-1" y="0"/>
              <a:ext cx="2643189" cy="178593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10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2809" name="&lt;a&gt; war /’wɔr/…"/>
            <p:cNvSpPr txBox="1"/>
            <p:nvPr/>
          </p:nvSpPr>
          <p:spPr>
            <a:xfrm>
              <a:off x="-1" y="0"/>
              <a:ext cx="2643189" cy="1976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EC" sz="11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&lt;a&gt;	war	/wɔɹ/</a:t>
              </a:r>
            </a:p>
            <a:p>
              <a:pPr>
                <a:lnSpc>
                  <a:spcPct val="150000"/>
                </a:lnSpc>
              </a:pPr>
              <a:r>
                <a:rPr lang="en-EC" sz="11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&lt;au&gt;	author	/ˈɔθ</a:t>
              </a:r>
              <a:r>
                <a:rPr lang="en-US" sz="1100" dirty="0" err="1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əɹ</a:t>
              </a:r>
              <a:r>
                <a:rPr lang="en-EC" sz="11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/</a:t>
              </a:r>
            </a:p>
            <a:p>
              <a:pPr>
                <a:lnSpc>
                  <a:spcPct val="150000"/>
                </a:lnSpc>
              </a:pPr>
              <a:r>
                <a:rPr lang="en-EC" sz="11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&lt;aw&gt;	awl	/ɔl/</a:t>
              </a:r>
            </a:p>
            <a:p>
              <a:pPr>
                <a:lnSpc>
                  <a:spcPct val="150000"/>
                </a:lnSpc>
              </a:pPr>
              <a:r>
                <a:rPr lang="en-EC" sz="11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&lt;o&gt;	dog	/dɔg/</a:t>
              </a:r>
            </a:p>
            <a:p>
              <a:pPr>
                <a:lnSpc>
                  <a:spcPct val="150000"/>
                </a:lnSpc>
              </a:pPr>
              <a:r>
                <a:rPr lang="en-EC" sz="11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&lt;oa&gt;	broad	/bɹɔd/</a:t>
              </a:r>
            </a:p>
            <a:p>
              <a:pPr>
                <a:lnSpc>
                  <a:spcPct val="150000"/>
                </a:lnSpc>
              </a:pPr>
              <a:r>
                <a:rPr lang="en-EC" sz="11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&lt;ou&gt;	ought	/ɔt/</a:t>
              </a:r>
            </a:p>
            <a:p>
              <a:pPr algn="just">
                <a:lnSpc>
                  <a:spcPct val="150000"/>
                </a:lnSpc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100" dirty="0"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endParaRPr>
            </a:p>
          </p:txBody>
        </p:sp>
      </p:grpSp>
      <p:grpSp>
        <p:nvGrpSpPr>
          <p:cNvPr id="2816" name="Group"/>
          <p:cNvGrpSpPr/>
          <p:nvPr/>
        </p:nvGrpSpPr>
        <p:grpSpPr>
          <a:xfrm>
            <a:off x="2489667" y="4836345"/>
            <a:ext cx="3771901" cy="620681"/>
            <a:chOff x="0" y="0"/>
            <a:chExt cx="3771900" cy="620680"/>
          </a:xfrm>
        </p:grpSpPr>
        <p:sp>
          <p:nvSpPr>
            <p:cNvPr id="2814" name="Rectangle"/>
            <p:cNvSpPr/>
            <p:nvPr/>
          </p:nvSpPr>
          <p:spPr>
            <a:xfrm>
              <a:off x="0" y="0"/>
              <a:ext cx="3771900" cy="334964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6B565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15" name="PHONETIC AND PHONEMIC FEATURES"/>
            <p:cNvSpPr txBox="1"/>
            <p:nvPr/>
          </p:nvSpPr>
          <p:spPr>
            <a:xfrm>
              <a:off x="0" y="0"/>
              <a:ext cx="3771900" cy="620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1200" b="1" dirty="0">
                  <a:solidFill>
                    <a:srgbClr val="000000"/>
                  </a:solidFill>
                </a:rPr>
                <a:t>SPELLINGS</a:t>
              </a:r>
              <a:endParaRPr sz="1200" b="1" dirty="0">
                <a:solidFill>
                  <a:srgbClr val="000000"/>
                </a:solidFill>
              </a:endParaRP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400" b="1" dirty="0">
                <a:solidFill>
                  <a:srgbClr val="6B5650"/>
                </a:solidFill>
              </a:endParaRPr>
            </a:p>
          </p:txBody>
        </p:sp>
      </p:grpSp>
      <p:grpSp>
        <p:nvGrpSpPr>
          <p:cNvPr id="2827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825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26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63677539-CA19-F991-F1DA-B097BF81A770}"/>
              </a:ext>
            </a:extLst>
          </p:cNvPr>
          <p:cNvCxnSpPr>
            <a:stCxn id="2793" idx="2"/>
            <a:endCxn id="2797" idx="0"/>
          </p:cNvCxnSpPr>
          <p:nvPr/>
        </p:nvCxnSpPr>
        <p:spPr>
          <a:xfrm rot="5400000">
            <a:off x="2810274" y="187707"/>
            <a:ext cx="771508" cy="2751945"/>
          </a:xfrm>
          <a:prstGeom prst="bentConnector3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92BDDDDD-4663-595D-12D9-7D55C4DE1F72}"/>
              </a:ext>
            </a:extLst>
          </p:cNvPr>
          <p:cNvCxnSpPr>
            <a:cxnSpLocks/>
            <a:stCxn id="2793" idx="2"/>
            <a:endCxn id="2799" idx="0"/>
          </p:cNvCxnSpPr>
          <p:nvPr/>
        </p:nvCxnSpPr>
        <p:spPr>
          <a:xfrm rot="16200000" flipH="1">
            <a:off x="5254578" y="495347"/>
            <a:ext cx="763682" cy="2128838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" grpId="1" animBg="1" advAuto="0"/>
      <p:bldP spid="2798" grpId="3" animBg="1" advAuto="0"/>
      <p:bldP spid="2801" grpId="7" animBg="1" advAuto="0"/>
      <p:bldP spid="2807" grpId="5" animBg="1" advAuto="0"/>
      <p:bldP spid="2810" grpId="9" animBg="1" advAuto="0"/>
      <p:bldP spid="2816" grpId="16" animBg="1" advAuto="0"/>
      <p:bldP spid="2827" grpId="18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2" name="Group"/>
          <p:cNvGrpSpPr/>
          <p:nvPr/>
        </p:nvGrpSpPr>
        <p:grpSpPr>
          <a:xfrm>
            <a:off x="1142976" y="571479"/>
            <a:ext cx="7215239" cy="857257"/>
            <a:chOff x="0" y="0"/>
            <a:chExt cx="7215238" cy="857256"/>
          </a:xfrm>
        </p:grpSpPr>
        <p:sp>
          <p:nvSpPr>
            <p:cNvPr id="2830" name="Rectangle"/>
            <p:cNvSpPr/>
            <p:nvPr/>
          </p:nvSpPr>
          <p:spPr>
            <a:xfrm>
              <a:off x="0" y="0"/>
              <a:ext cx="7215238" cy="85725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31" name="PHONETIC AND PHONEMIC FEATURES…"/>
            <p:cNvSpPr txBox="1"/>
            <p:nvPr/>
          </p:nvSpPr>
          <p:spPr>
            <a:xfrm>
              <a:off x="0" y="0"/>
              <a:ext cx="7215238" cy="836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PHONETIC AND PHONEMIC FEATURES</a:t>
              </a:r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SPANISH /o/ </a:t>
              </a:r>
              <a:r>
                <a:rPr lang="es-ES" sz="2000" b="1" dirty="0">
                  <a:solidFill>
                    <a:srgbClr val="373D54"/>
                  </a:solidFill>
                </a:rPr>
                <a:t>-</a:t>
              </a:r>
              <a:r>
                <a:rPr sz="2000" b="1" dirty="0">
                  <a:solidFill>
                    <a:srgbClr val="373D54"/>
                  </a:solidFill>
                </a:rPr>
                <a:t> ENGLISH /</a:t>
              </a:r>
              <a:r>
                <a:rPr sz="2000" b="1" dirty="0" err="1">
                  <a:solidFill>
                    <a:srgbClr val="373D54"/>
                  </a:solidFill>
                </a:rPr>
                <a:t>ɔ</a:t>
              </a:r>
              <a:r>
                <a:rPr sz="2000" b="1" dirty="0">
                  <a:solidFill>
                    <a:srgbClr val="373D54"/>
                  </a:solidFill>
                </a:rPr>
                <a:t>/</a:t>
              </a:r>
            </a:p>
          </p:txBody>
        </p:sp>
      </p:grpSp>
      <p:grpSp>
        <p:nvGrpSpPr>
          <p:cNvPr id="2837" name="Group"/>
          <p:cNvGrpSpPr/>
          <p:nvPr/>
        </p:nvGrpSpPr>
        <p:grpSpPr>
          <a:xfrm>
            <a:off x="1500166" y="1928802"/>
            <a:ext cx="1643074" cy="528639"/>
            <a:chOff x="0" y="0"/>
            <a:chExt cx="1643072" cy="528637"/>
          </a:xfrm>
        </p:grpSpPr>
        <p:sp>
          <p:nvSpPr>
            <p:cNvPr id="2833" name="Shape"/>
            <p:cNvSpPr/>
            <p:nvPr/>
          </p:nvSpPr>
          <p:spPr>
            <a:xfrm>
              <a:off x="0" y="0"/>
              <a:ext cx="1643073" cy="52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406" y="0"/>
                    <a:pt x="21166" y="0"/>
                  </a:cubicBezTo>
                  <a:cubicBezTo>
                    <a:pt x="20926" y="0"/>
                    <a:pt x="20731" y="604"/>
                    <a:pt x="20731" y="1350"/>
                  </a:cubicBezTo>
                  <a:lnTo>
                    <a:pt x="20731" y="2700"/>
                  </a:lnTo>
                  <a:lnTo>
                    <a:pt x="434" y="2700"/>
                  </a:lnTo>
                  <a:cubicBezTo>
                    <a:pt x="194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194" y="21600"/>
                    <a:pt x="434" y="21600"/>
                  </a:cubicBezTo>
                  <a:cubicBezTo>
                    <a:pt x="674" y="21600"/>
                    <a:pt x="869" y="20996"/>
                    <a:pt x="869" y="20250"/>
                  </a:cubicBezTo>
                  <a:lnTo>
                    <a:pt x="869" y="18900"/>
                  </a:lnTo>
                  <a:lnTo>
                    <a:pt x="21166" y="18900"/>
                  </a:lnTo>
                  <a:cubicBezTo>
                    <a:pt x="21406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34" name="Shape"/>
            <p:cNvSpPr/>
            <p:nvPr/>
          </p:nvSpPr>
          <p:spPr>
            <a:xfrm>
              <a:off x="33039" y="-1"/>
              <a:ext cx="1610035" cy="132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5" y="21600"/>
                    <a:pt x="443" y="19182"/>
                    <a:pt x="443" y="16200"/>
                  </a:cubicBezTo>
                  <a:cubicBezTo>
                    <a:pt x="443" y="14709"/>
                    <a:pt x="344" y="13500"/>
                    <a:pt x="222" y="13500"/>
                  </a:cubicBezTo>
                  <a:cubicBezTo>
                    <a:pt x="99" y="13500"/>
                    <a:pt x="0" y="14709"/>
                    <a:pt x="0" y="16200"/>
                  </a:cubicBezTo>
                  <a:close/>
                  <a:moveTo>
                    <a:pt x="21157" y="10800"/>
                  </a:moveTo>
                  <a:cubicBezTo>
                    <a:pt x="21402" y="10800"/>
                    <a:pt x="21600" y="8382"/>
                    <a:pt x="21600" y="5400"/>
                  </a:cubicBezTo>
                  <a:cubicBezTo>
                    <a:pt x="21600" y="2418"/>
                    <a:pt x="21402" y="0"/>
                    <a:pt x="21157" y="0"/>
                  </a:cubicBezTo>
                  <a:cubicBezTo>
                    <a:pt x="20912" y="0"/>
                    <a:pt x="20713" y="2418"/>
                    <a:pt x="20713" y="5400"/>
                  </a:cubicBezTo>
                  <a:cubicBezTo>
                    <a:pt x="20713" y="6891"/>
                    <a:pt x="20813" y="8100"/>
                    <a:pt x="20935" y="8100"/>
                  </a:cubicBezTo>
                  <a:cubicBezTo>
                    <a:pt x="21058" y="8100"/>
                    <a:pt x="21157" y="6891"/>
                    <a:pt x="21157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35" name="Shape"/>
            <p:cNvSpPr/>
            <p:nvPr/>
          </p:nvSpPr>
          <p:spPr>
            <a:xfrm>
              <a:off x="0" y="0"/>
              <a:ext cx="1643073" cy="52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194" y="2700"/>
                    <a:pt x="434" y="2700"/>
                  </a:cubicBezTo>
                  <a:lnTo>
                    <a:pt x="20731" y="2700"/>
                  </a:lnTo>
                  <a:lnTo>
                    <a:pt x="20731" y="1350"/>
                  </a:lnTo>
                  <a:cubicBezTo>
                    <a:pt x="20731" y="604"/>
                    <a:pt x="20926" y="0"/>
                    <a:pt x="21166" y="0"/>
                  </a:cubicBezTo>
                  <a:cubicBezTo>
                    <a:pt x="21406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406" y="18900"/>
                    <a:pt x="21166" y="18900"/>
                  </a:cubicBezTo>
                  <a:lnTo>
                    <a:pt x="869" y="18900"/>
                  </a:lnTo>
                  <a:lnTo>
                    <a:pt x="869" y="20250"/>
                  </a:lnTo>
                  <a:cubicBezTo>
                    <a:pt x="869" y="20996"/>
                    <a:pt x="674" y="21600"/>
                    <a:pt x="434" y="21600"/>
                  </a:cubicBezTo>
                  <a:cubicBezTo>
                    <a:pt x="194" y="21600"/>
                    <a:pt x="0" y="20996"/>
                    <a:pt x="0" y="20250"/>
                  </a:cubicBezTo>
                  <a:close/>
                  <a:moveTo>
                    <a:pt x="20731" y="2700"/>
                  </a:moveTo>
                  <a:lnTo>
                    <a:pt x="21166" y="2700"/>
                  </a:lnTo>
                  <a:cubicBezTo>
                    <a:pt x="21406" y="2700"/>
                    <a:pt x="21600" y="2096"/>
                    <a:pt x="21600" y="1350"/>
                  </a:cubicBezTo>
                  <a:moveTo>
                    <a:pt x="21166" y="2700"/>
                  </a:moveTo>
                  <a:lnTo>
                    <a:pt x="21166" y="1350"/>
                  </a:lnTo>
                  <a:cubicBezTo>
                    <a:pt x="21166" y="1723"/>
                    <a:pt x="21068" y="2025"/>
                    <a:pt x="20948" y="2025"/>
                  </a:cubicBezTo>
                  <a:cubicBezTo>
                    <a:pt x="20829" y="2025"/>
                    <a:pt x="20731" y="1723"/>
                    <a:pt x="20731" y="1350"/>
                  </a:cubicBezTo>
                  <a:moveTo>
                    <a:pt x="434" y="5400"/>
                  </a:moveTo>
                  <a:lnTo>
                    <a:pt x="434" y="4050"/>
                  </a:lnTo>
                  <a:cubicBezTo>
                    <a:pt x="434" y="3677"/>
                    <a:pt x="532" y="3375"/>
                    <a:pt x="652" y="3375"/>
                  </a:cubicBezTo>
                  <a:cubicBezTo>
                    <a:pt x="771" y="3375"/>
                    <a:pt x="869" y="3677"/>
                    <a:pt x="869" y="4050"/>
                  </a:cubicBezTo>
                  <a:cubicBezTo>
                    <a:pt x="869" y="4796"/>
                    <a:pt x="674" y="5400"/>
                    <a:pt x="434" y="5400"/>
                  </a:cubicBezTo>
                  <a:cubicBezTo>
                    <a:pt x="194" y="5400"/>
                    <a:pt x="0" y="4796"/>
                    <a:pt x="0" y="4050"/>
                  </a:cubicBezTo>
                  <a:moveTo>
                    <a:pt x="869" y="4050"/>
                  </a:moveTo>
                  <a:lnTo>
                    <a:pt x="869" y="18900"/>
                  </a:lnTo>
                </a:path>
              </a:pathLst>
            </a:custGeom>
            <a:noFill/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36" name="SPANISH /o/"/>
            <p:cNvSpPr txBox="1"/>
            <p:nvPr/>
          </p:nvSpPr>
          <p:spPr>
            <a:xfrm>
              <a:off x="66079" y="66079"/>
              <a:ext cx="1543955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200" b="1"/>
                <a:t>SPANISH /o/</a:t>
              </a:r>
            </a:p>
          </p:txBody>
        </p:sp>
      </p:grpSp>
      <p:grpSp>
        <p:nvGrpSpPr>
          <p:cNvPr id="2842" name="Group"/>
          <p:cNvGrpSpPr/>
          <p:nvPr/>
        </p:nvGrpSpPr>
        <p:grpSpPr>
          <a:xfrm>
            <a:off x="6286512" y="2000238"/>
            <a:ext cx="1857390" cy="457202"/>
            <a:chOff x="0" y="-1"/>
            <a:chExt cx="1857388" cy="457201"/>
          </a:xfrm>
        </p:grpSpPr>
        <p:sp>
          <p:nvSpPr>
            <p:cNvPr id="2838" name="Shape"/>
            <p:cNvSpPr/>
            <p:nvPr/>
          </p:nvSpPr>
          <p:spPr>
            <a:xfrm>
              <a:off x="0" y="0"/>
              <a:ext cx="1857388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451" y="0"/>
                    <a:pt x="21268" y="0"/>
                  </a:cubicBezTo>
                  <a:cubicBezTo>
                    <a:pt x="21084" y="0"/>
                    <a:pt x="20935" y="604"/>
                    <a:pt x="20935" y="1350"/>
                  </a:cubicBezTo>
                  <a:lnTo>
                    <a:pt x="20935" y="2700"/>
                  </a:lnTo>
                  <a:lnTo>
                    <a:pt x="332" y="2700"/>
                  </a:lnTo>
                  <a:cubicBezTo>
                    <a:pt x="149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149" y="21600"/>
                    <a:pt x="332" y="21600"/>
                  </a:cubicBezTo>
                  <a:cubicBezTo>
                    <a:pt x="516" y="21600"/>
                    <a:pt x="665" y="20996"/>
                    <a:pt x="665" y="20250"/>
                  </a:cubicBezTo>
                  <a:lnTo>
                    <a:pt x="665" y="18900"/>
                  </a:lnTo>
                  <a:lnTo>
                    <a:pt x="21268" y="18900"/>
                  </a:lnTo>
                  <a:cubicBezTo>
                    <a:pt x="21451" y="18900"/>
                    <a:pt x="21600" y="18296"/>
                    <a:pt x="21600" y="17550"/>
                  </a:cubicBezTo>
                  <a:close/>
                </a:path>
              </a:pathLst>
            </a:custGeom>
            <a:solidFill>
              <a:srgbClr val="FADA7A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39" name="Shape"/>
            <p:cNvSpPr/>
            <p:nvPr/>
          </p:nvSpPr>
          <p:spPr>
            <a:xfrm>
              <a:off x="28574" y="-1"/>
              <a:ext cx="182881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86" y="21600"/>
                    <a:pt x="338" y="19182"/>
                    <a:pt x="338" y="16200"/>
                  </a:cubicBezTo>
                  <a:cubicBezTo>
                    <a:pt x="338" y="14709"/>
                    <a:pt x="262" y="13500"/>
                    <a:pt x="169" y="13500"/>
                  </a:cubicBezTo>
                  <a:cubicBezTo>
                    <a:pt x="76" y="13500"/>
                    <a:pt x="0" y="14709"/>
                    <a:pt x="0" y="16200"/>
                  </a:cubicBezTo>
                  <a:close/>
                  <a:moveTo>
                    <a:pt x="21263" y="10800"/>
                  </a:moveTo>
                  <a:cubicBezTo>
                    <a:pt x="21449" y="10800"/>
                    <a:pt x="21600" y="8382"/>
                    <a:pt x="21600" y="5400"/>
                  </a:cubicBezTo>
                  <a:cubicBezTo>
                    <a:pt x="21600" y="2418"/>
                    <a:pt x="21449" y="0"/>
                    <a:pt x="21263" y="0"/>
                  </a:cubicBezTo>
                  <a:cubicBezTo>
                    <a:pt x="21076" y="0"/>
                    <a:pt x="20925" y="2418"/>
                    <a:pt x="20925" y="5400"/>
                  </a:cubicBezTo>
                  <a:cubicBezTo>
                    <a:pt x="20925" y="6891"/>
                    <a:pt x="21001" y="8100"/>
                    <a:pt x="21094" y="8100"/>
                  </a:cubicBezTo>
                  <a:cubicBezTo>
                    <a:pt x="21187" y="8100"/>
                    <a:pt x="21263" y="6891"/>
                    <a:pt x="21263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40" name="Shape"/>
            <p:cNvSpPr/>
            <p:nvPr/>
          </p:nvSpPr>
          <p:spPr>
            <a:xfrm>
              <a:off x="0" y="0"/>
              <a:ext cx="1857388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149" y="2700"/>
                    <a:pt x="332" y="2700"/>
                  </a:cubicBezTo>
                  <a:lnTo>
                    <a:pt x="20935" y="2700"/>
                  </a:lnTo>
                  <a:lnTo>
                    <a:pt x="20935" y="1350"/>
                  </a:lnTo>
                  <a:cubicBezTo>
                    <a:pt x="20935" y="604"/>
                    <a:pt x="21084" y="0"/>
                    <a:pt x="21268" y="0"/>
                  </a:cubicBezTo>
                  <a:cubicBezTo>
                    <a:pt x="21451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451" y="18900"/>
                    <a:pt x="21268" y="18900"/>
                  </a:cubicBezTo>
                  <a:lnTo>
                    <a:pt x="665" y="18900"/>
                  </a:lnTo>
                  <a:lnTo>
                    <a:pt x="665" y="20250"/>
                  </a:lnTo>
                  <a:cubicBezTo>
                    <a:pt x="665" y="20996"/>
                    <a:pt x="516" y="21600"/>
                    <a:pt x="332" y="21600"/>
                  </a:cubicBezTo>
                  <a:cubicBezTo>
                    <a:pt x="149" y="21600"/>
                    <a:pt x="0" y="20996"/>
                    <a:pt x="0" y="20250"/>
                  </a:cubicBezTo>
                  <a:close/>
                  <a:moveTo>
                    <a:pt x="20935" y="2700"/>
                  </a:moveTo>
                  <a:lnTo>
                    <a:pt x="21268" y="2700"/>
                  </a:lnTo>
                  <a:cubicBezTo>
                    <a:pt x="21451" y="2700"/>
                    <a:pt x="21600" y="2096"/>
                    <a:pt x="21600" y="1350"/>
                  </a:cubicBezTo>
                  <a:moveTo>
                    <a:pt x="21268" y="2700"/>
                  </a:moveTo>
                  <a:lnTo>
                    <a:pt x="21268" y="1350"/>
                  </a:lnTo>
                  <a:cubicBezTo>
                    <a:pt x="21268" y="1723"/>
                    <a:pt x="21193" y="2025"/>
                    <a:pt x="21102" y="2025"/>
                  </a:cubicBezTo>
                  <a:cubicBezTo>
                    <a:pt x="21010" y="2025"/>
                    <a:pt x="20935" y="1723"/>
                    <a:pt x="20935" y="1350"/>
                  </a:cubicBezTo>
                  <a:moveTo>
                    <a:pt x="332" y="5400"/>
                  </a:moveTo>
                  <a:lnTo>
                    <a:pt x="332" y="4050"/>
                  </a:lnTo>
                  <a:cubicBezTo>
                    <a:pt x="332" y="3677"/>
                    <a:pt x="407" y="3375"/>
                    <a:pt x="498" y="3375"/>
                  </a:cubicBezTo>
                  <a:cubicBezTo>
                    <a:pt x="590" y="3375"/>
                    <a:pt x="665" y="3677"/>
                    <a:pt x="665" y="4050"/>
                  </a:cubicBezTo>
                  <a:cubicBezTo>
                    <a:pt x="665" y="4796"/>
                    <a:pt x="516" y="5400"/>
                    <a:pt x="332" y="5400"/>
                  </a:cubicBezTo>
                  <a:cubicBezTo>
                    <a:pt x="149" y="5400"/>
                    <a:pt x="0" y="4796"/>
                    <a:pt x="0" y="4050"/>
                  </a:cubicBezTo>
                  <a:moveTo>
                    <a:pt x="665" y="4050"/>
                  </a:moveTo>
                  <a:lnTo>
                    <a:pt x="665" y="18900"/>
                  </a:lnTo>
                </a:path>
              </a:pathLst>
            </a:custGeom>
            <a:noFill/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41" name="ENGLISH"/>
            <p:cNvSpPr txBox="1"/>
            <p:nvPr/>
          </p:nvSpPr>
          <p:spPr>
            <a:xfrm>
              <a:off x="57150" y="57150"/>
              <a:ext cx="1771663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ENGLISH</a:t>
              </a:r>
              <a:r>
                <a:rPr lang="es-ES" sz="1400" b="1" dirty="0">
                  <a:solidFill>
                    <a:srgbClr val="000000"/>
                  </a:solidFill>
                </a:rPr>
                <a:t> </a:t>
              </a:r>
              <a:r>
                <a:rPr lang="en-US" dirty="0">
                  <a:solidFill>
                    <a:srgbClr val="373D54"/>
                  </a:solidFill>
                </a:rPr>
                <a:t>/</a:t>
              </a:r>
              <a:r>
                <a:rPr lang="en-US" dirty="0" err="1">
                  <a:solidFill>
                    <a:srgbClr val="373D54"/>
                  </a:solidFill>
                </a:rPr>
                <a:t>ɔ</a:t>
              </a:r>
              <a:r>
                <a:rPr lang="en-US" dirty="0">
                  <a:solidFill>
                    <a:srgbClr val="373D54"/>
                  </a:solidFill>
                </a:rPr>
                <a:t>/</a:t>
              </a:r>
              <a:endParaRPr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45" name="Group"/>
          <p:cNvGrpSpPr/>
          <p:nvPr/>
        </p:nvGrpSpPr>
        <p:grpSpPr>
          <a:xfrm>
            <a:off x="1214413" y="2714619"/>
            <a:ext cx="1785938" cy="714376"/>
            <a:chOff x="0" y="0"/>
            <a:chExt cx="1785936" cy="714375"/>
          </a:xfrm>
        </p:grpSpPr>
        <p:sp>
          <p:nvSpPr>
            <p:cNvPr id="2843" name="Rectangle"/>
            <p:cNvSpPr/>
            <p:nvPr/>
          </p:nvSpPr>
          <p:spPr>
            <a:xfrm>
              <a:off x="0" y="0"/>
              <a:ext cx="1785936" cy="714375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4" name="Voiced, Simple…"/>
            <p:cNvSpPr txBox="1"/>
            <p:nvPr/>
          </p:nvSpPr>
          <p:spPr>
            <a:xfrm>
              <a:off x="0" y="34024"/>
              <a:ext cx="1785936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mid-back, tense, rounded </a:t>
              </a:r>
            </a:p>
          </p:txBody>
        </p:sp>
      </p:grpSp>
      <p:grpSp>
        <p:nvGrpSpPr>
          <p:cNvPr id="2848" name="Group"/>
          <p:cNvGrpSpPr/>
          <p:nvPr/>
        </p:nvGrpSpPr>
        <p:grpSpPr>
          <a:xfrm>
            <a:off x="357175" y="4000478"/>
            <a:ext cx="1371601" cy="785844"/>
            <a:chOff x="0" y="-1"/>
            <a:chExt cx="1371600" cy="785843"/>
          </a:xfrm>
        </p:grpSpPr>
        <p:sp>
          <p:nvSpPr>
            <p:cNvPr id="2846" name="Rectangle"/>
            <p:cNvSpPr/>
            <p:nvPr/>
          </p:nvSpPr>
          <p:spPr>
            <a:xfrm>
              <a:off x="0" y="-1"/>
              <a:ext cx="1371600" cy="785843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7" name="[o] Voiced Simple, High-Front Tense Spread."/>
            <p:cNvSpPr txBox="1"/>
            <p:nvPr/>
          </p:nvSpPr>
          <p:spPr>
            <a:xfrm>
              <a:off x="0" y="-1"/>
              <a:ext cx="137160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[o]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/>
                </a:rPr>
                <a:t>unlengthened</a:t>
              </a:r>
              <a:endParaRPr lang="en-US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grpSp>
        <p:nvGrpSpPr>
          <p:cNvPr id="2851" name="Group"/>
          <p:cNvGrpSpPr/>
          <p:nvPr/>
        </p:nvGrpSpPr>
        <p:grpSpPr>
          <a:xfrm>
            <a:off x="2285983" y="4000503"/>
            <a:ext cx="1366839" cy="785820"/>
            <a:chOff x="0" y="0"/>
            <a:chExt cx="1366838" cy="785819"/>
          </a:xfrm>
        </p:grpSpPr>
        <p:sp>
          <p:nvSpPr>
            <p:cNvPr id="2849" name="Rectangle"/>
            <p:cNvSpPr/>
            <p:nvPr/>
          </p:nvSpPr>
          <p:spPr>
            <a:xfrm>
              <a:off x="0" y="0"/>
              <a:ext cx="1366838" cy="785819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0" name="[õ] Voiced Simple, High Front, Tense, Spread Nasal."/>
            <p:cNvSpPr txBox="1"/>
            <p:nvPr/>
          </p:nvSpPr>
          <p:spPr>
            <a:xfrm>
              <a:off x="0" y="0"/>
              <a:ext cx="1366838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õ</a:t>
              </a: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nasalized</a:t>
              </a:r>
            </a:p>
          </p:txBody>
        </p:sp>
      </p:grpSp>
      <p:grpSp>
        <p:nvGrpSpPr>
          <p:cNvPr id="2854" name="Group"/>
          <p:cNvGrpSpPr/>
          <p:nvPr/>
        </p:nvGrpSpPr>
        <p:grpSpPr>
          <a:xfrm>
            <a:off x="2321703" y="5210828"/>
            <a:ext cx="1911250" cy="566740"/>
            <a:chOff x="0" y="0"/>
            <a:chExt cx="1366838" cy="928694"/>
          </a:xfrm>
        </p:grpSpPr>
        <p:sp>
          <p:nvSpPr>
            <p:cNvPr id="2852" name="Rectangle"/>
            <p:cNvSpPr/>
            <p:nvPr/>
          </p:nvSpPr>
          <p:spPr>
            <a:xfrm>
              <a:off x="0" y="0"/>
              <a:ext cx="1366838" cy="928694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3" name="[ɔ] Voiced Simple, High Front, Tense, Spread Nasal."/>
            <p:cNvSpPr txBox="1"/>
            <p:nvPr/>
          </p:nvSpPr>
          <p:spPr>
            <a:xfrm>
              <a:off x="0" y="0"/>
              <a:ext cx="1366838" cy="553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[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ɔ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̃]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open, nasalized</a:t>
              </a:r>
              <a:endParaRPr lang="en-US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grpSp>
        <p:nvGrpSpPr>
          <p:cNvPr id="2857" name="Group"/>
          <p:cNvGrpSpPr/>
          <p:nvPr/>
        </p:nvGrpSpPr>
        <p:grpSpPr>
          <a:xfrm>
            <a:off x="5703045" y="3065097"/>
            <a:ext cx="3110062" cy="714376"/>
            <a:chOff x="0" y="0"/>
            <a:chExt cx="1785936" cy="714375"/>
          </a:xfrm>
        </p:grpSpPr>
        <p:sp>
          <p:nvSpPr>
            <p:cNvPr id="2855" name="Rectangle"/>
            <p:cNvSpPr/>
            <p:nvPr/>
          </p:nvSpPr>
          <p:spPr>
            <a:xfrm>
              <a:off x="0" y="0"/>
              <a:ext cx="1785936" cy="714375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 lang="en-EC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6" name="/ɔ/ Voiced, Simple,…"/>
            <p:cNvSpPr txBox="1"/>
            <p:nvPr/>
          </p:nvSpPr>
          <p:spPr>
            <a:xfrm>
              <a:off x="0" y="34024"/>
              <a:ext cx="1785936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/</a:t>
              </a:r>
              <a:r>
                <a:rPr lang="en-US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ɔ</a:t>
              </a:r>
              <a:r>
                <a:rPr lang="en-US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/</a:t>
              </a:r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endParaRPr lang="en-US" sz="1050" dirty="0">
                <a:solidFill>
                  <a:schemeClr val="accent3">
                    <a:lumOff val="44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endParaRPr>
            </a:p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mid</a:t>
              </a:r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-back, lax, rounded</a:t>
              </a:r>
            </a:p>
          </p:txBody>
        </p:sp>
      </p:grpSp>
      <p:grpSp>
        <p:nvGrpSpPr>
          <p:cNvPr id="2863" name="Group"/>
          <p:cNvGrpSpPr/>
          <p:nvPr/>
        </p:nvGrpSpPr>
        <p:grpSpPr>
          <a:xfrm>
            <a:off x="7472388" y="4326955"/>
            <a:ext cx="1028701" cy="571507"/>
            <a:chOff x="0" y="-1"/>
            <a:chExt cx="1028700" cy="571506"/>
          </a:xfrm>
        </p:grpSpPr>
        <p:sp>
          <p:nvSpPr>
            <p:cNvPr id="2861" name="Rectangle"/>
            <p:cNvSpPr/>
            <p:nvPr/>
          </p:nvSpPr>
          <p:spPr>
            <a:xfrm>
              <a:off x="0" y="-1"/>
              <a:ext cx="1028700" cy="571506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2" name="[ɔ:]← vdc Lengthened."/>
            <p:cNvSpPr txBox="1"/>
            <p:nvPr/>
          </p:nvSpPr>
          <p:spPr>
            <a:xfrm>
              <a:off x="0" y="-1"/>
              <a:ext cx="1028700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sz="1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ɔ</a:t>
              </a:r>
              <a:r>
                <a:rPr lang="en-US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:</a:t>
              </a:r>
              <a:r>
                <a:rPr lang="en-U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]←</a:t>
              </a:r>
              <a:r>
                <a: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vdc 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lengthened</a:t>
              </a:r>
              <a:r>
                <a: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.</a:t>
              </a:r>
            </a:p>
          </p:txBody>
        </p:sp>
      </p:grpSp>
      <p:grpSp>
        <p:nvGrpSpPr>
          <p:cNvPr id="2872" name="Group"/>
          <p:cNvGrpSpPr/>
          <p:nvPr/>
        </p:nvGrpSpPr>
        <p:grpSpPr>
          <a:xfrm>
            <a:off x="5972189" y="4326955"/>
            <a:ext cx="1285887" cy="571507"/>
            <a:chOff x="-1" y="-1"/>
            <a:chExt cx="1285886" cy="571506"/>
          </a:xfrm>
        </p:grpSpPr>
        <p:sp>
          <p:nvSpPr>
            <p:cNvPr id="2870" name="Rectangle"/>
            <p:cNvSpPr/>
            <p:nvPr/>
          </p:nvSpPr>
          <p:spPr>
            <a:xfrm>
              <a:off x="-1" y="-1"/>
              <a:ext cx="1285886" cy="571506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1" name="[ɔ]← vdc unlengthened."/>
            <p:cNvSpPr txBox="1"/>
            <p:nvPr/>
          </p:nvSpPr>
          <p:spPr>
            <a:xfrm>
              <a:off x="-1" y="-1"/>
              <a:ext cx="1285886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sz="1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ɔ</a:t>
              </a:r>
              <a:r>
                <a:rPr lang="en-U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]←</a:t>
              </a:r>
              <a:r>
                <a: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vd.c</a:t>
              </a:r>
              <a:r>
                <a: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un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lengthened</a:t>
              </a:r>
              <a:r>
                <a: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.</a:t>
              </a:r>
            </a:p>
          </p:txBody>
        </p:sp>
      </p:grpSp>
      <p:sp>
        <p:nvSpPr>
          <p:cNvPr id="2873" name="Line"/>
          <p:cNvSpPr/>
          <p:nvPr/>
        </p:nvSpPr>
        <p:spPr>
          <a:xfrm flipH="1">
            <a:off x="2128837" y="1428749"/>
            <a:ext cx="2622552" cy="566740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74" name="Line"/>
          <p:cNvSpPr/>
          <p:nvPr/>
        </p:nvSpPr>
        <p:spPr>
          <a:xfrm>
            <a:off x="4751388" y="1428750"/>
            <a:ext cx="2220913" cy="628650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75" name="Line"/>
          <p:cNvSpPr/>
          <p:nvPr/>
        </p:nvSpPr>
        <p:spPr>
          <a:xfrm flipH="1">
            <a:off x="2106613" y="2390774"/>
            <a:ext cx="22226" cy="3238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76" name="Line"/>
          <p:cNvSpPr/>
          <p:nvPr/>
        </p:nvSpPr>
        <p:spPr>
          <a:xfrm>
            <a:off x="7223115" y="2421879"/>
            <a:ext cx="0" cy="619187"/>
          </a:xfrm>
          <a:prstGeom prst="line">
            <a:avLst/>
          </a:prstGeom>
          <a:ln w="25400">
            <a:solidFill>
              <a:srgbClr val="B6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78" name="Line"/>
          <p:cNvSpPr/>
          <p:nvPr/>
        </p:nvSpPr>
        <p:spPr>
          <a:xfrm flipH="1">
            <a:off x="6486543" y="3755452"/>
            <a:ext cx="736601" cy="571502"/>
          </a:xfrm>
          <a:prstGeom prst="line">
            <a:avLst/>
          </a:prstGeom>
          <a:ln w="25400">
            <a:solidFill>
              <a:srgbClr val="B6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9" name="Line"/>
          <p:cNvSpPr/>
          <p:nvPr/>
        </p:nvSpPr>
        <p:spPr>
          <a:xfrm>
            <a:off x="7223143" y="3755453"/>
            <a:ext cx="620713" cy="571500"/>
          </a:xfrm>
          <a:prstGeom prst="line">
            <a:avLst/>
          </a:prstGeom>
          <a:ln w="25400">
            <a:solidFill>
              <a:srgbClr val="B6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82" name="Line"/>
          <p:cNvSpPr/>
          <p:nvPr/>
        </p:nvSpPr>
        <p:spPr>
          <a:xfrm flipH="1">
            <a:off x="1042988" y="3428999"/>
            <a:ext cx="1063626" cy="5715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83" name="Line"/>
          <p:cNvSpPr/>
          <p:nvPr/>
        </p:nvSpPr>
        <p:spPr>
          <a:xfrm>
            <a:off x="2106612" y="3429000"/>
            <a:ext cx="862013" cy="571500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87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885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86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pSp>
        <p:nvGrpSpPr>
          <p:cNvPr id="60" name="Group">
            <a:extLst>
              <a:ext uri="{FF2B5EF4-FFF2-40B4-BE49-F238E27FC236}">
                <a16:creationId xmlns:a16="http://schemas.microsoft.com/office/drawing/2014/main" id="{D9B4BE36-8317-D34E-47BB-5AE476F1E95B}"/>
              </a:ext>
            </a:extLst>
          </p:cNvPr>
          <p:cNvGrpSpPr/>
          <p:nvPr/>
        </p:nvGrpSpPr>
        <p:grpSpPr>
          <a:xfrm>
            <a:off x="459556" y="5185304"/>
            <a:ext cx="1366840" cy="460522"/>
            <a:chOff x="0" y="0"/>
            <a:chExt cx="1366838" cy="928694"/>
          </a:xfrm>
        </p:grpSpPr>
        <p:sp>
          <p:nvSpPr>
            <p:cNvPr id="61" name="Rectangle">
              <a:extLst>
                <a:ext uri="{FF2B5EF4-FFF2-40B4-BE49-F238E27FC236}">
                  <a16:creationId xmlns:a16="http://schemas.microsoft.com/office/drawing/2014/main" id="{EEF69BB6-6E39-9114-BD70-C9D7E8095175}"/>
                </a:ext>
              </a:extLst>
            </p:cNvPr>
            <p:cNvSpPr/>
            <p:nvPr/>
          </p:nvSpPr>
          <p:spPr>
            <a:xfrm>
              <a:off x="0" y="0"/>
              <a:ext cx="1366838" cy="928694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[ɔ] Voiced Simple, High Front, Tense, Spread Nasal.">
              <a:extLst>
                <a:ext uri="{FF2B5EF4-FFF2-40B4-BE49-F238E27FC236}">
                  <a16:creationId xmlns:a16="http://schemas.microsoft.com/office/drawing/2014/main" id="{F67E919C-0543-7985-3724-D526EBFD6920}"/>
                </a:ext>
              </a:extLst>
            </p:cNvPr>
            <p:cNvSpPr txBox="1"/>
            <p:nvPr/>
          </p:nvSpPr>
          <p:spPr>
            <a:xfrm>
              <a:off x="0" y="0"/>
              <a:ext cx="136683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[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ɔ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]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open.</a:t>
              </a:r>
              <a:endParaRPr lang="en-US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2" grpId="1" animBg="1" advAuto="0"/>
      <p:bldP spid="2837" grpId="3" animBg="1" advAuto="0"/>
      <p:bldP spid="2842" grpId="13" animBg="1" advAuto="0"/>
      <p:bldP spid="2845" grpId="5" animBg="1" advAuto="0"/>
      <p:bldP spid="2848" grpId="7" animBg="1" advAuto="0"/>
      <p:bldP spid="2851" grpId="11" animBg="1" advAuto="0"/>
      <p:bldP spid="2854" grpId="9" animBg="1" advAuto="0"/>
      <p:bldP spid="2857" grpId="15" animBg="1" advAuto="0"/>
      <p:bldP spid="2863" grpId="19" animBg="1" advAuto="0"/>
      <p:bldP spid="2872" grpId="17" animBg="1" advAuto="0"/>
      <p:bldP spid="2873" grpId="2" animBg="1" advAuto="0"/>
      <p:bldP spid="2874" grpId="12" animBg="1" advAuto="0"/>
      <p:bldP spid="2875" grpId="4" animBg="1" advAuto="0"/>
      <p:bldP spid="2876" grpId="14" animBg="1" advAuto="0"/>
      <p:bldP spid="2878" grpId="16" animBg="1" advAuto="0"/>
      <p:bldP spid="2879" grpId="18" animBg="1" advAuto="0"/>
      <p:bldP spid="2882" grpId="6" animBg="1" advAuto="0"/>
      <p:bldP spid="2883" grpId="10" animBg="1" advAuto="0"/>
      <p:bldP spid="2887" grpId="26" animBg="1" advAuto="0"/>
      <p:bldP spid="60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3" name="Group"/>
          <p:cNvGrpSpPr/>
          <p:nvPr/>
        </p:nvGrpSpPr>
        <p:grpSpPr>
          <a:xfrm>
            <a:off x="1357290" y="1000108"/>
            <a:ext cx="6572295" cy="463551"/>
            <a:chOff x="0" y="0"/>
            <a:chExt cx="6572294" cy="463550"/>
          </a:xfrm>
        </p:grpSpPr>
        <p:sp>
          <p:nvSpPr>
            <p:cNvPr id="2891" name="Rectangle"/>
            <p:cNvSpPr/>
            <p:nvPr/>
          </p:nvSpPr>
          <p:spPr>
            <a:xfrm>
              <a:off x="0" y="0"/>
              <a:ext cx="6572295" cy="46355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92" name="SPANISH /u/ with ENGLISH /Ʊ/ and /uw/"/>
            <p:cNvSpPr txBox="1"/>
            <p:nvPr/>
          </p:nvSpPr>
          <p:spPr>
            <a:xfrm>
              <a:off x="0" y="0"/>
              <a:ext cx="6572295" cy="396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SPANISH /u/ </a:t>
              </a:r>
              <a:r>
                <a:rPr lang="es-ES" sz="2000" b="1" dirty="0">
                  <a:solidFill>
                    <a:srgbClr val="373D54"/>
                  </a:solidFill>
                </a:rPr>
                <a:t>-</a:t>
              </a:r>
              <a:r>
                <a:rPr sz="2000" b="1" dirty="0">
                  <a:solidFill>
                    <a:srgbClr val="373D54"/>
                  </a:solidFill>
                </a:rPr>
                <a:t> ENGLISH /</a:t>
              </a:r>
              <a:r>
                <a:rPr sz="1600" b="1" dirty="0" err="1">
                  <a:solidFill>
                    <a:srgbClr val="373D54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Ʊ</a:t>
              </a:r>
              <a:r>
                <a:rPr sz="2000" b="1" dirty="0">
                  <a:solidFill>
                    <a:srgbClr val="373D54"/>
                  </a:solidFill>
                </a:rPr>
                <a:t>/ and /u/</a:t>
              </a:r>
            </a:p>
          </p:txBody>
        </p:sp>
      </p:grpSp>
      <p:grpSp>
        <p:nvGrpSpPr>
          <p:cNvPr id="2896" name="Group"/>
          <p:cNvGrpSpPr/>
          <p:nvPr/>
        </p:nvGrpSpPr>
        <p:grpSpPr>
          <a:xfrm>
            <a:off x="500032" y="1857363"/>
            <a:ext cx="1500202" cy="369330"/>
            <a:chOff x="-1" y="0"/>
            <a:chExt cx="1500200" cy="369329"/>
          </a:xfrm>
        </p:grpSpPr>
        <p:sp>
          <p:nvSpPr>
            <p:cNvPr id="2894" name="Rectangle"/>
            <p:cNvSpPr/>
            <p:nvPr/>
          </p:nvSpPr>
          <p:spPr>
            <a:xfrm>
              <a:off x="-1" y="0"/>
              <a:ext cx="1500200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5" name="Spanish /u/"/>
            <p:cNvSpPr txBox="1"/>
            <p:nvPr/>
          </p:nvSpPr>
          <p:spPr>
            <a:xfrm>
              <a:off x="-1" y="0"/>
              <a:ext cx="1500200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800" b="1">
                  <a:latin typeface="Arial" panose="020B0604020202020204" pitchFamily="34" charset="0"/>
                  <a:cs typeface="Arial" panose="020B0604020202020204" pitchFamily="34" charset="0"/>
                </a:rPr>
                <a:t>Spanish /u/</a:t>
              </a:r>
            </a:p>
          </p:txBody>
        </p:sp>
      </p:grpSp>
      <p:grpSp>
        <p:nvGrpSpPr>
          <p:cNvPr id="2899" name="Group"/>
          <p:cNvGrpSpPr/>
          <p:nvPr/>
        </p:nvGrpSpPr>
        <p:grpSpPr>
          <a:xfrm>
            <a:off x="3746490" y="1851007"/>
            <a:ext cx="1611329" cy="369330"/>
            <a:chOff x="-1" y="0"/>
            <a:chExt cx="1611328" cy="369329"/>
          </a:xfrm>
        </p:grpSpPr>
        <p:sp>
          <p:nvSpPr>
            <p:cNvPr id="2897" name="Rectangle"/>
            <p:cNvSpPr/>
            <p:nvPr/>
          </p:nvSpPr>
          <p:spPr>
            <a:xfrm>
              <a:off x="-1" y="0"/>
              <a:ext cx="1611328" cy="33655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8" name="English / Ʊ /"/>
            <p:cNvSpPr txBox="1"/>
            <p:nvPr/>
          </p:nvSpPr>
          <p:spPr>
            <a:xfrm>
              <a:off x="-1" y="0"/>
              <a:ext cx="1611328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>
                  <a:latin typeface="Arial" panose="020B0604020202020204" pitchFamily="34" charset="0"/>
                  <a:cs typeface="Arial" panose="020B0604020202020204" pitchFamily="34" charset="0"/>
                </a:rPr>
                <a:t>English / Ʊ</a:t>
              </a:r>
              <a:r>
                <a:rPr b="1">
                  <a:solidFill>
                    <a:srgbClr val="373D54"/>
                  </a:solidFill>
                  <a:latin typeface="Arial" panose="020B0604020202020204" pitchFamily="34" charset="0"/>
                  <a:ea typeface="Lucida Sans Unicode"/>
                  <a:cs typeface="Arial" panose="020B0604020202020204" pitchFamily="34" charset="0"/>
                  <a:sym typeface="Lucida Sans Unicode"/>
                </a:rPr>
                <a:t> </a:t>
              </a:r>
              <a:r>
                <a:rPr b="1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</p:grpSp>
      <p:grpSp>
        <p:nvGrpSpPr>
          <p:cNvPr id="2902" name="Group"/>
          <p:cNvGrpSpPr/>
          <p:nvPr/>
        </p:nvGrpSpPr>
        <p:grpSpPr>
          <a:xfrm>
            <a:off x="6234941" y="1851007"/>
            <a:ext cx="2500299" cy="646329"/>
            <a:chOff x="-1" y="0"/>
            <a:chExt cx="2085982" cy="646327"/>
          </a:xfrm>
        </p:grpSpPr>
        <p:sp>
          <p:nvSpPr>
            <p:cNvPr id="2900" name="Rectangle"/>
            <p:cNvSpPr/>
            <p:nvPr/>
          </p:nvSpPr>
          <p:spPr>
            <a:xfrm>
              <a:off x="-1" y="0"/>
              <a:ext cx="2085982" cy="342900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1" name="English /uw/"/>
            <p:cNvSpPr txBox="1"/>
            <p:nvPr/>
          </p:nvSpPr>
          <p:spPr>
            <a:xfrm>
              <a:off x="-1" y="0"/>
              <a:ext cx="2085982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English /u/</a:t>
              </a:r>
              <a:r>
                <a:rPr lang="es-E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sz="1800" baseline="30000" dirty="0" err="1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/ /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uw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endParaRPr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05" name="Group"/>
          <p:cNvGrpSpPr/>
          <p:nvPr/>
        </p:nvGrpSpPr>
        <p:grpSpPr>
          <a:xfrm>
            <a:off x="327259" y="2571743"/>
            <a:ext cx="2012686" cy="342902"/>
            <a:chOff x="0" y="0"/>
            <a:chExt cx="2125662" cy="342900"/>
          </a:xfrm>
        </p:grpSpPr>
        <p:sp>
          <p:nvSpPr>
            <p:cNvPr id="2903" name="Rectangle"/>
            <p:cNvSpPr/>
            <p:nvPr/>
          </p:nvSpPr>
          <p:spPr>
            <a:xfrm>
              <a:off x="0" y="0"/>
              <a:ext cx="2125662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4" name="&lt;u&gt;       puro           /’puro/"/>
            <p:cNvSpPr txBox="1"/>
            <p:nvPr/>
          </p:nvSpPr>
          <p:spPr>
            <a:xfrm>
              <a:off x="0" y="0"/>
              <a:ext cx="2125662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spcBef>
                  <a:spcPts val="1000"/>
                </a:spcBef>
                <a:defRPr sz="11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EC" sz="1600" dirty="0">
                  <a:latin typeface="Arial" panose="020B0604020202020204" pitchFamily="34" charset="0"/>
                  <a:cs typeface="Arial" panose="020B0604020202020204" pitchFamily="34" charset="0"/>
                  <a:sym typeface="Verdana"/>
                </a:rPr>
                <a:t>&lt;u&gt;  puro      /ˈpuɾo/</a:t>
              </a:r>
            </a:p>
          </p:txBody>
        </p:sp>
      </p:grpSp>
      <p:grpSp>
        <p:nvGrpSpPr>
          <p:cNvPr id="2908" name="Group"/>
          <p:cNvGrpSpPr/>
          <p:nvPr/>
        </p:nvGrpSpPr>
        <p:grpSpPr>
          <a:xfrm>
            <a:off x="2589196" y="2571742"/>
            <a:ext cx="3388092" cy="1643067"/>
            <a:chOff x="-1" y="-1"/>
            <a:chExt cx="2500315" cy="1643065"/>
          </a:xfrm>
        </p:grpSpPr>
        <p:sp>
          <p:nvSpPr>
            <p:cNvPr id="2906" name="Rectangle"/>
            <p:cNvSpPr/>
            <p:nvPr/>
          </p:nvSpPr>
          <p:spPr>
            <a:xfrm>
              <a:off x="-1" y="-1"/>
              <a:ext cx="2500315" cy="1643065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7" name="&lt;o&gt; woman       /’wƱmn/…"/>
            <p:cNvSpPr txBox="1"/>
            <p:nvPr/>
          </p:nvSpPr>
          <p:spPr>
            <a:xfrm>
              <a:off x="-1" y="-1"/>
              <a:ext cx="2500315" cy="15240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EC" sz="1600" dirty="0">
                  <a:latin typeface="Arial" panose="020B0604020202020204" pitchFamily="34" charset="0"/>
                  <a:cs typeface="Arial" panose="020B0604020202020204" pitchFamily="34" charset="0"/>
                </a:rPr>
                <a:t>&lt;o&gt;	woman       /ˈw</a:t>
              </a:r>
              <a:r>
                <a:rPr lang="en-EC" sz="1200" dirty="0">
                  <a:latin typeface="Arial" panose="020B0604020202020204" pitchFamily="34" charset="0"/>
                  <a:cs typeface="Arial" panose="020B0604020202020204" pitchFamily="34" charset="0"/>
                </a:rPr>
                <a:t>Ʊ</a:t>
              </a:r>
              <a:r>
                <a:rPr lang="en-EC" sz="1600" dirty="0">
                  <a:latin typeface="Arial" panose="020B0604020202020204" pitchFamily="34" charset="0"/>
                  <a:cs typeface="Arial" panose="020B0604020202020204" pitchFamily="34" charset="0"/>
                </a:rPr>
                <a:t>mən/</a:t>
              </a:r>
            </a:p>
            <a:p>
              <a:pPr>
                <a:lnSpc>
                  <a:spcPct val="150000"/>
                </a:lnSpc>
              </a:pPr>
              <a:r>
                <a:rPr lang="en-EC" sz="1600" dirty="0">
                  <a:latin typeface="Arial" panose="020B0604020202020204" pitchFamily="34" charset="0"/>
                  <a:cs typeface="Arial" panose="020B0604020202020204" pitchFamily="34" charset="0"/>
                </a:rPr>
                <a:t>&lt;oo&gt;	book           /b</a:t>
              </a:r>
              <a:r>
                <a:rPr lang="en-EC" sz="1200" dirty="0">
                  <a:latin typeface="Arial" panose="020B0604020202020204" pitchFamily="34" charset="0"/>
                  <a:cs typeface="Arial" panose="020B0604020202020204" pitchFamily="34" charset="0"/>
                </a:rPr>
                <a:t>Ʊ</a:t>
              </a:r>
              <a:r>
                <a:rPr lang="en-EC" sz="1600" dirty="0">
                  <a:latin typeface="Arial" panose="020B0604020202020204" pitchFamily="34" charset="0"/>
                  <a:cs typeface="Arial" panose="020B0604020202020204" pitchFamily="34" charset="0"/>
                </a:rPr>
                <a:t>k/</a:t>
              </a:r>
            </a:p>
            <a:p>
              <a:pPr>
                <a:lnSpc>
                  <a:spcPct val="150000"/>
                </a:lnSpc>
              </a:pPr>
              <a:r>
                <a:rPr lang="en-EC" sz="1600" dirty="0">
                  <a:latin typeface="Arial" panose="020B0604020202020204" pitchFamily="34" charset="0"/>
                  <a:cs typeface="Arial" panose="020B0604020202020204" pitchFamily="34" charset="0"/>
                </a:rPr>
                <a:t>&lt;ou&gt;	could           /k</a:t>
              </a:r>
              <a:r>
                <a:rPr lang="en-EC" sz="1200" dirty="0">
                  <a:latin typeface="Arial" panose="020B0604020202020204" pitchFamily="34" charset="0"/>
                  <a:cs typeface="Arial" panose="020B0604020202020204" pitchFamily="34" charset="0"/>
                </a:rPr>
                <a:t>Ʊ</a:t>
              </a:r>
              <a:r>
                <a:rPr lang="en-EC" sz="1600" dirty="0">
                  <a:latin typeface="Arial" panose="020B0604020202020204" pitchFamily="34" charset="0"/>
                  <a:cs typeface="Arial" panose="020B0604020202020204" pitchFamily="34" charset="0"/>
                </a:rPr>
                <a:t>d/</a:t>
              </a:r>
            </a:p>
            <a:p>
              <a:pPr>
                <a:lnSpc>
                  <a:spcPct val="150000"/>
                </a:lnSpc>
              </a:pPr>
              <a:r>
                <a:rPr lang="en-EC" sz="1600" dirty="0">
                  <a:latin typeface="Arial" panose="020B0604020202020204" pitchFamily="34" charset="0"/>
                  <a:cs typeface="Arial" panose="020B0604020202020204" pitchFamily="34" charset="0"/>
                </a:rPr>
                <a:t>&lt;u&gt;	put               /p</a:t>
              </a:r>
              <a:r>
                <a:rPr lang="en-EC" sz="1200" dirty="0">
                  <a:latin typeface="Arial" panose="020B0604020202020204" pitchFamily="34" charset="0"/>
                  <a:cs typeface="Arial" panose="020B0604020202020204" pitchFamily="34" charset="0"/>
                </a:rPr>
                <a:t>Ʊ</a:t>
              </a:r>
              <a:r>
                <a:rPr lang="en-EC" sz="1600" dirty="0">
                  <a:latin typeface="Arial" panose="020B0604020202020204" pitchFamily="34" charset="0"/>
                  <a:cs typeface="Arial" panose="020B0604020202020204" pitchFamily="34" charset="0"/>
                </a:rPr>
                <a:t>t/</a:t>
              </a:r>
            </a:p>
          </p:txBody>
        </p:sp>
      </p:grpSp>
      <p:grpSp>
        <p:nvGrpSpPr>
          <p:cNvPr id="2911" name="Group"/>
          <p:cNvGrpSpPr/>
          <p:nvPr/>
        </p:nvGrpSpPr>
        <p:grpSpPr>
          <a:xfrm>
            <a:off x="6072196" y="2571743"/>
            <a:ext cx="2825790" cy="2727092"/>
            <a:chOff x="-1" y="0"/>
            <a:chExt cx="2825789" cy="2357454"/>
          </a:xfrm>
        </p:grpSpPr>
        <p:sp>
          <p:nvSpPr>
            <p:cNvPr id="2909" name="Rectangle"/>
            <p:cNvSpPr/>
            <p:nvPr/>
          </p:nvSpPr>
          <p:spPr>
            <a:xfrm>
              <a:off x="-1" y="0"/>
              <a:ext cx="2825789" cy="2357454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0" name="&lt;eu&gt; pneumonia /’nyuw’mony/…"/>
            <p:cNvSpPr txBox="1"/>
            <p:nvPr/>
          </p:nvSpPr>
          <p:spPr>
            <a:xfrm>
              <a:off x="-1" y="0"/>
              <a:ext cx="2825789" cy="2275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EC" sz="1600" dirty="0">
                  <a:latin typeface="Arial" panose="020B0604020202020204" pitchFamily="34" charset="0"/>
                  <a:cs typeface="Arial" panose="020B0604020202020204" pitchFamily="34" charset="0"/>
                </a:rPr>
                <a:t>&lt;ew&gt;	few	/fjuw/</a:t>
              </a:r>
            </a:p>
            <a:p>
              <a:pPr>
                <a:lnSpc>
                  <a:spcPct val="150000"/>
                </a:lnSpc>
              </a:pPr>
              <a:r>
                <a:rPr lang="en-EC" sz="1600" dirty="0">
                  <a:latin typeface="Arial" panose="020B0604020202020204" pitchFamily="34" charset="0"/>
                  <a:cs typeface="Arial" panose="020B0604020202020204" pitchFamily="34" charset="0"/>
                </a:rPr>
                <a:t>&lt;o&gt;	do	/duw /</a:t>
              </a:r>
            </a:p>
            <a:p>
              <a:pPr>
                <a:lnSpc>
                  <a:spcPct val="150000"/>
                </a:lnSpc>
              </a:pPr>
              <a:r>
                <a:rPr lang="en-EC" sz="1600" dirty="0">
                  <a:latin typeface="Arial" panose="020B0604020202020204" pitchFamily="34" charset="0"/>
                  <a:cs typeface="Arial" panose="020B0604020202020204" pitchFamily="34" charset="0"/>
                </a:rPr>
                <a:t>&lt;oo&gt;	room	/ɹuwm/</a:t>
              </a:r>
            </a:p>
            <a:p>
              <a:pPr>
                <a:lnSpc>
                  <a:spcPct val="150000"/>
                </a:lnSpc>
              </a:pPr>
              <a:r>
                <a:rPr lang="en-EC" sz="1600" dirty="0">
                  <a:latin typeface="Arial" panose="020B0604020202020204" pitchFamily="34" charset="0"/>
                  <a:cs typeface="Arial" panose="020B0604020202020204" pitchFamily="34" charset="0"/>
                </a:rPr>
                <a:t>&lt;ou&gt;	you	/ʝuw/</a:t>
              </a:r>
            </a:p>
            <a:p>
              <a:pPr>
                <a:lnSpc>
                  <a:spcPct val="150000"/>
                </a:lnSpc>
              </a:pPr>
              <a:r>
                <a:rPr lang="en-EC" sz="1600" dirty="0">
                  <a:latin typeface="Arial" panose="020B0604020202020204" pitchFamily="34" charset="0"/>
                  <a:cs typeface="Arial" panose="020B0604020202020204" pitchFamily="34" charset="0"/>
                </a:rPr>
                <a:t>&lt;u&gt;	luke	/luk/</a:t>
              </a:r>
            </a:p>
            <a:p>
              <a:pPr>
                <a:lnSpc>
                  <a:spcPct val="150000"/>
                </a:lnSpc>
              </a:pPr>
              <a:r>
                <a:rPr lang="en-EC" sz="1600" dirty="0">
                  <a:latin typeface="Arial" panose="020B0604020202020204" pitchFamily="34" charset="0"/>
                  <a:cs typeface="Arial" panose="020B0604020202020204" pitchFamily="34" charset="0"/>
                </a:rPr>
                <a:t>&lt;ue&gt;	blue	/blu /</a:t>
              </a:r>
            </a:p>
            <a:p>
              <a:pPr>
                <a:lnSpc>
                  <a:spcPct val="150000"/>
                </a:lnSpc>
              </a:pPr>
              <a:r>
                <a:rPr lang="en-EC" sz="1600" dirty="0">
                  <a:latin typeface="Arial" panose="020B0604020202020204" pitchFamily="34" charset="0"/>
                  <a:cs typeface="Arial" panose="020B0604020202020204" pitchFamily="34" charset="0"/>
                </a:rPr>
                <a:t>&lt;ui&gt;	fruit	/fɹut/</a:t>
              </a:r>
              <a:endParaRPr sz="1600" dirty="0">
                <a:latin typeface="Arial" panose="020B0604020202020204" pitchFamily="34" charset="0"/>
                <a:ea typeface="Lucida Sans Unicode"/>
                <a:cs typeface="Arial" panose="020B0604020202020204" pitchFamily="34" charset="0"/>
                <a:sym typeface="Lucida Sans Unicode"/>
              </a:endParaRPr>
            </a:p>
          </p:txBody>
        </p:sp>
      </p:grpSp>
      <p:grpSp>
        <p:nvGrpSpPr>
          <p:cNvPr id="2915" name="Group"/>
          <p:cNvGrpSpPr/>
          <p:nvPr/>
        </p:nvGrpSpPr>
        <p:grpSpPr>
          <a:xfrm>
            <a:off x="2871800" y="5727441"/>
            <a:ext cx="3771901" cy="713014"/>
            <a:chOff x="0" y="0"/>
            <a:chExt cx="3771900" cy="713013"/>
          </a:xfrm>
        </p:grpSpPr>
        <p:sp>
          <p:nvSpPr>
            <p:cNvPr id="2913" name="Rectangle"/>
            <p:cNvSpPr/>
            <p:nvPr/>
          </p:nvSpPr>
          <p:spPr>
            <a:xfrm>
              <a:off x="0" y="0"/>
              <a:ext cx="3771900" cy="334964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6B565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4" name="PHONETIC AND PHONEMIC FEATURES"/>
            <p:cNvSpPr txBox="1"/>
            <p:nvPr/>
          </p:nvSpPr>
          <p:spPr>
            <a:xfrm>
              <a:off x="0" y="0"/>
              <a:ext cx="3771900" cy="7130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SPELLINGS</a:t>
              </a:r>
              <a:endParaRPr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600" b="1" dirty="0">
                <a:solidFill>
                  <a:srgbClr val="6B56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25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923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24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3" grpId="1" animBg="1" advAuto="0"/>
      <p:bldP spid="2896" grpId="3" animBg="1" advAuto="0"/>
      <p:bldP spid="2899" grpId="7" animBg="1" advAuto="0"/>
      <p:bldP spid="2902" grpId="11" animBg="1" advAuto="0"/>
      <p:bldP spid="2905" grpId="5" animBg="1" advAuto="0"/>
      <p:bldP spid="2908" grpId="9" animBg="1" advAuto="0"/>
      <p:bldP spid="2911" grpId="13" animBg="1" advAuto="0"/>
      <p:bldP spid="2915" grpId="16" animBg="1" advAuto="0"/>
      <p:bldP spid="2925" grpId="18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2" name="Group"/>
          <p:cNvGrpSpPr/>
          <p:nvPr/>
        </p:nvGrpSpPr>
        <p:grpSpPr>
          <a:xfrm>
            <a:off x="1714500" y="1857363"/>
            <a:ext cx="1257300" cy="600071"/>
            <a:chOff x="0" y="0"/>
            <a:chExt cx="1257300" cy="600070"/>
          </a:xfrm>
        </p:grpSpPr>
        <p:sp>
          <p:nvSpPr>
            <p:cNvPr id="2928" name="Shape"/>
            <p:cNvSpPr/>
            <p:nvPr/>
          </p:nvSpPr>
          <p:spPr>
            <a:xfrm>
              <a:off x="0" y="-1"/>
              <a:ext cx="1257300" cy="60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312" y="0"/>
                    <a:pt x="20956" y="0"/>
                  </a:cubicBezTo>
                  <a:cubicBezTo>
                    <a:pt x="20600" y="0"/>
                    <a:pt x="20311" y="604"/>
                    <a:pt x="20311" y="1350"/>
                  </a:cubicBezTo>
                  <a:lnTo>
                    <a:pt x="20311" y="2700"/>
                  </a:lnTo>
                  <a:lnTo>
                    <a:pt x="644" y="2700"/>
                  </a:lnTo>
                  <a:cubicBezTo>
                    <a:pt x="288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288" y="21600"/>
                    <a:pt x="644" y="21600"/>
                  </a:cubicBezTo>
                  <a:cubicBezTo>
                    <a:pt x="1000" y="21600"/>
                    <a:pt x="1289" y="20996"/>
                    <a:pt x="1289" y="20250"/>
                  </a:cubicBezTo>
                  <a:lnTo>
                    <a:pt x="1289" y="18900"/>
                  </a:lnTo>
                  <a:lnTo>
                    <a:pt x="20956" y="18900"/>
                  </a:lnTo>
                  <a:cubicBezTo>
                    <a:pt x="21312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29" name="Shape"/>
            <p:cNvSpPr/>
            <p:nvPr/>
          </p:nvSpPr>
          <p:spPr>
            <a:xfrm>
              <a:off x="37504" y="0"/>
              <a:ext cx="1219796" cy="15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7" y="21600"/>
                    <a:pt x="664" y="19182"/>
                    <a:pt x="664" y="16200"/>
                  </a:cubicBezTo>
                  <a:cubicBezTo>
                    <a:pt x="664" y="14709"/>
                    <a:pt x="515" y="13500"/>
                    <a:pt x="332" y="13500"/>
                  </a:cubicBezTo>
                  <a:cubicBezTo>
                    <a:pt x="149" y="13500"/>
                    <a:pt x="0" y="14709"/>
                    <a:pt x="0" y="16200"/>
                  </a:cubicBezTo>
                  <a:close/>
                  <a:moveTo>
                    <a:pt x="20936" y="10800"/>
                  </a:moveTo>
                  <a:cubicBezTo>
                    <a:pt x="21303" y="10800"/>
                    <a:pt x="21600" y="8382"/>
                    <a:pt x="21600" y="5400"/>
                  </a:cubicBezTo>
                  <a:cubicBezTo>
                    <a:pt x="21600" y="2418"/>
                    <a:pt x="21303" y="0"/>
                    <a:pt x="20936" y="0"/>
                  </a:cubicBezTo>
                  <a:cubicBezTo>
                    <a:pt x="20569" y="0"/>
                    <a:pt x="20272" y="2418"/>
                    <a:pt x="20272" y="5400"/>
                  </a:cubicBezTo>
                  <a:cubicBezTo>
                    <a:pt x="20272" y="6891"/>
                    <a:pt x="20420" y="8100"/>
                    <a:pt x="20604" y="8100"/>
                  </a:cubicBezTo>
                  <a:cubicBezTo>
                    <a:pt x="20787" y="8100"/>
                    <a:pt x="20936" y="6891"/>
                    <a:pt x="20936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30" name="Shape"/>
            <p:cNvSpPr/>
            <p:nvPr/>
          </p:nvSpPr>
          <p:spPr>
            <a:xfrm>
              <a:off x="0" y="-1"/>
              <a:ext cx="1257300" cy="60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288" y="2700"/>
                    <a:pt x="644" y="2700"/>
                  </a:cubicBezTo>
                  <a:lnTo>
                    <a:pt x="20311" y="2700"/>
                  </a:lnTo>
                  <a:lnTo>
                    <a:pt x="20311" y="1350"/>
                  </a:lnTo>
                  <a:cubicBezTo>
                    <a:pt x="20311" y="604"/>
                    <a:pt x="20600" y="0"/>
                    <a:pt x="20956" y="0"/>
                  </a:cubicBezTo>
                  <a:cubicBezTo>
                    <a:pt x="21312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312" y="18900"/>
                    <a:pt x="20956" y="18900"/>
                  </a:cubicBezTo>
                  <a:lnTo>
                    <a:pt x="1289" y="18900"/>
                  </a:lnTo>
                  <a:lnTo>
                    <a:pt x="1289" y="20250"/>
                  </a:lnTo>
                  <a:cubicBezTo>
                    <a:pt x="1289" y="20996"/>
                    <a:pt x="1000" y="21600"/>
                    <a:pt x="644" y="21600"/>
                  </a:cubicBezTo>
                  <a:cubicBezTo>
                    <a:pt x="288" y="21600"/>
                    <a:pt x="0" y="20996"/>
                    <a:pt x="0" y="20250"/>
                  </a:cubicBezTo>
                  <a:close/>
                  <a:moveTo>
                    <a:pt x="20311" y="2700"/>
                  </a:moveTo>
                  <a:lnTo>
                    <a:pt x="20956" y="2700"/>
                  </a:lnTo>
                  <a:cubicBezTo>
                    <a:pt x="21312" y="2700"/>
                    <a:pt x="21600" y="2096"/>
                    <a:pt x="21600" y="1350"/>
                  </a:cubicBezTo>
                  <a:moveTo>
                    <a:pt x="20956" y="2700"/>
                  </a:moveTo>
                  <a:lnTo>
                    <a:pt x="20956" y="1350"/>
                  </a:lnTo>
                  <a:cubicBezTo>
                    <a:pt x="20956" y="1723"/>
                    <a:pt x="20811" y="2025"/>
                    <a:pt x="20634" y="2025"/>
                  </a:cubicBezTo>
                  <a:cubicBezTo>
                    <a:pt x="20456" y="2025"/>
                    <a:pt x="20311" y="1723"/>
                    <a:pt x="20311" y="1350"/>
                  </a:cubicBezTo>
                  <a:moveTo>
                    <a:pt x="644" y="5400"/>
                  </a:moveTo>
                  <a:lnTo>
                    <a:pt x="644" y="4050"/>
                  </a:lnTo>
                  <a:cubicBezTo>
                    <a:pt x="644" y="3677"/>
                    <a:pt x="789" y="3375"/>
                    <a:pt x="966" y="3375"/>
                  </a:cubicBezTo>
                  <a:cubicBezTo>
                    <a:pt x="1144" y="3375"/>
                    <a:pt x="1289" y="3677"/>
                    <a:pt x="1289" y="4050"/>
                  </a:cubicBezTo>
                  <a:cubicBezTo>
                    <a:pt x="1289" y="4796"/>
                    <a:pt x="1000" y="5400"/>
                    <a:pt x="644" y="5400"/>
                  </a:cubicBezTo>
                  <a:cubicBezTo>
                    <a:pt x="288" y="5400"/>
                    <a:pt x="0" y="4796"/>
                    <a:pt x="0" y="4050"/>
                  </a:cubicBezTo>
                  <a:moveTo>
                    <a:pt x="1289" y="4050"/>
                  </a:moveTo>
                  <a:lnTo>
                    <a:pt x="1289" y="18900"/>
                  </a:lnTo>
                </a:path>
              </a:pathLst>
            </a:custGeom>
            <a:noFill/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31" name="SPANISH /u/"/>
            <p:cNvSpPr txBox="1"/>
            <p:nvPr/>
          </p:nvSpPr>
          <p:spPr>
            <a:xfrm>
              <a:off x="75008" y="75009"/>
              <a:ext cx="1144789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200" b="1"/>
                <a:t>SPANISH /u/</a:t>
              </a:r>
            </a:p>
          </p:txBody>
        </p:sp>
      </p:grpSp>
      <p:grpSp>
        <p:nvGrpSpPr>
          <p:cNvPr id="2937" name="Group"/>
          <p:cNvGrpSpPr/>
          <p:nvPr/>
        </p:nvGrpSpPr>
        <p:grpSpPr>
          <a:xfrm>
            <a:off x="5857872" y="1857362"/>
            <a:ext cx="1357334" cy="528635"/>
            <a:chOff x="-1" y="-1"/>
            <a:chExt cx="1357333" cy="528633"/>
          </a:xfrm>
        </p:grpSpPr>
        <p:sp>
          <p:nvSpPr>
            <p:cNvPr id="2933" name="Shape"/>
            <p:cNvSpPr/>
            <p:nvPr/>
          </p:nvSpPr>
          <p:spPr>
            <a:xfrm>
              <a:off x="-1" y="0"/>
              <a:ext cx="1357333" cy="5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365" y="0"/>
                    <a:pt x="21074" y="0"/>
                  </a:cubicBezTo>
                  <a:cubicBezTo>
                    <a:pt x="20784" y="0"/>
                    <a:pt x="20548" y="604"/>
                    <a:pt x="20548" y="1350"/>
                  </a:cubicBezTo>
                  <a:lnTo>
                    <a:pt x="20548" y="2700"/>
                  </a:lnTo>
                  <a:lnTo>
                    <a:pt x="526" y="2700"/>
                  </a:lnTo>
                  <a:cubicBezTo>
                    <a:pt x="235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235" y="21600"/>
                    <a:pt x="526" y="21600"/>
                  </a:cubicBezTo>
                  <a:cubicBezTo>
                    <a:pt x="816" y="21600"/>
                    <a:pt x="1052" y="20996"/>
                    <a:pt x="1052" y="20250"/>
                  </a:cubicBezTo>
                  <a:lnTo>
                    <a:pt x="1052" y="18900"/>
                  </a:lnTo>
                  <a:lnTo>
                    <a:pt x="21074" y="18900"/>
                  </a:lnTo>
                  <a:cubicBezTo>
                    <a:pt x="21365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34" name="Shape"/>
            <p:cNvSpPr/>
            <p:nvPr/>
          </p:nvSpPr>
          <p:spPr>
            <a:xfrm>
              <a:off x="33039" y="-2"/>
              <a:ext cx="1324293" cy="132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98" y="21600"/>
                    <a:pt x="539" y="19182"/>
                    <a:pt x="539" y="16200"/>
                  </a:cubicBezTo>
                  <a:cubicBezTo>
                    <a:pt x="539" y="14709"/>
                    <a:pt x="418" y="13500"/>
                    <a:pt x="269" y="13500"/>
                  </a:cubicBezTo>
                  <a:cubicBezTo>
                    <a:pt x="121" y="13500"/>
                    <a:pt x="0" y="14709"/>
                    <a:pt x="0" y="16200"/>
                  </a:cubicBezTo>
                  <a:close/>
                  <a:moveTo>
                    <a:pt x="21061" y="10800"/>
                  </a:moveTo>
                  <a:cubicBezTo>
                    <a:pt x="21359" y="10800"/>
                    <a:pt x="21600" y="8382"/>
                    <a:pt x="21600" y="5400"/>
                  </a:cubicBezTo>
                  <a:cubicBezTo>
                    <a:pt x="21600" y="2418"/>
                    <a:pt x="21359" y="0"/>
                    <a:pt x="21061" y="0"/>
                  </a:cubicBezTo>
                  <a:cubicBezTo>
                    <a:pt x="20763" y="0"/>
                    <a:pt x="20522" y="2418"/>
                    <a:pt x="20522" y="5400"/>
                  </a:cubicBezTo>
                  <a:cubicBezTo>
                    <a:pt x="20522" y="6891"/>
                    <a:pt x="20643" y="8100"/>
                    <a:pt x="20792" y="8100"/>
                  </a:cubicBezTo>
                  <a:cubicBezTo>
                    <a:pt x="20940" y="8100"/>
                    <a:pt x="21061" y="6891"/>
                    <a:pt x="21061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35" name="Shape"/>
            <p:cNvSpPr/>
            <p:nvPr/>
          </p:nvSpPr>
          <p:spPr>
            <a:xfrm>
              <a:off x="-2" y="0"/>
              <a:ext cx="1357335" cy="5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235" y="2700"/>
                    <a:pt x="526" y="2700"/>
                  </a:cubicBezTo>
                  <a:lnTo>
                    <a:pt x="20548" y="2700"/>
                  </a:lnTo>
                  <a:lnTo>
                    <a:pt x="20548" y="1350"/>
                  </a:lnTo>
                  <a:cubicBezTo>
                    <a:pt x="20548" y="604"/>
                    <a:pt x="20784" y="0"/>
                    <a:pt x="21074" y="0"/>
                  </a:cubicBezTo>
                  <a:cubicBezTo>
                    <a:pt x="21365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365" y="18900"/>
                    <a:pt x="21074" y="18900"/>
                  </a:cubicBezTo>
                  <a:lnTo>
                    <a:pt x="1052" y="18900"/>
                  </a:lnTo>
                  <a:lnTo>
                    <a:pt x="1052" y="20250"/>
                  </a:lnTo>
                  <a:cubicBezTo>
                    <a:pt x="1052" y="20996"/>
                    <a:pt x="816" y="21600"/>
                    <a:pt x="526" y="21600"/>
                  </a:cubicBezTo>
                  <a:cubicBezTo>
                    <a:pt x="235" y="21600"/>
                    <a:pt x="0" y="20996"/>
                    <a:pt x="0" y="20250"/>
                  </a:cubicBezTo>
                  <a:close/>
                  <a:moveTo>
                    <a:pt x="20548" y="2700"/>
                  </a:moveTo>
                  <a:lnTo>
                    <a:pt x="21074" y="2700"/>
                  </a:lnTo>
                  <a:cubicBezTo>
                    <a:pt x="21365" y="2700"/>
                    <a:pt x="21600" y="2096"/>
                    <a:pt x="21600" y="1350"/>
                  </a:cubicBezTo>
                  <a:moveTo>
                    <a:pt x="21074" y="2700"/>
                  </a:moveTo>
                  <a:lnTo>
                    <a:pt x="21074" y="1350"/>
                  </a:lnTo>
                  <a:cubicBezTo>
                    <a:pt x="21074" y="1723"/>
                    <a:pt x="20956" y="2025"/>
                    <a:pt x="20811" y="2025"/>
                  </a:cubicBezTo>
                  <a:cubicBezTo>
                    <a:pt x="20666" y="2025"/>
                    <a:pt x="20548" y="1723"/>
                    <a:pt x="20548" y="1350"/>
                  </a:cubicBezTo>
                  <a:moveTo>
                    <a:pt x="526" y="5400"/>
                  </a:moveTo>
                  <a:lnTo>
                    <a:pt x="526" y="4050"/>
                  </a:lnTo>
                  <a:cubicBezTo>
                    <a:pt x="526" y="3677"/>
                    <a:pt x="644" y="3375"/>
                    <a:pt x="789" y="3375"/>
                  </a:cubicBezTo>
                  <a:cubicBezTo>
                    <a:pt x="934" y="3375"/>
                    <a:pt x="1052" y="3677"/>
                    <a:pt x="1052" y="4050"/>
                  </a:cubicBezTo>
                  <a:cubicBezTo>
                    <a:pt x="1052" y="4796"/>
                    <a:pt x="816" y="5400"/>
                    <a:pt x="526" y="5400"/>
                  </a:cubicBezTo>
                  <a:cubicBezTo>
                    <a:pt x="235" y="5400"/>
                    <a:pt x="0" y="4796"/>
                    <a:pt x="0" y="4050"/>
                  </a:cubicBezTo>
                  <a:moveTo>
                    <a:pt x="1052" y="4050"/>
                  </a:moveTo>
                  <a:lnTo>
                    <a:pt x="1052" y="18900"/>
                  </a:lnTo>
                </a:path>
              </a:pathLst>
            </a:custGeom>
            <a:noFill/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36" name="ENGLISH"/>
            <p:cNvSpPr txBox="1"/>
            <p:nvPr/>
          </p:nvSpPr>
          <p:spPr>
            <a:xfrm>
              <a:off x="66078" y="66078"/>
              <a:ext cx="1258214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</a:t>
              </a:r>
            </a:p>
          </p:txBody>
        </p:sp>
      </p:grpSp>
      <p:grpSp>
        <p:nvGrpSpPr>
          <p:cNvPr id="2940" name="Group"/>
          <p:cNvGrpSpPr/>
          <p:nvPr/>
        </p:nvGrpSpPr>
        <p:grpSpPr>
          <a:xfrm>
            <a:off x="1571625" y="2857483"/>
            <a:ext cx="1428750" cy="857251"/>
            <a:chOff x="0" y="0"/>
            <a:chExt cx="1428750" cy="857250"/>
          </a:xfrm>
        </p:grpSpPr>
        <p:sp>
          <p:nvSpPr>
            <p:cNvPr id="2938" name="Rectangle"/>
            <p:cNvSpPr/>
            <p:nvPr/>
          </p:nvSpPr>
          <p:spPr>
            <a:xfrm>
              <a:off x="0" y="0"/>
              <a:ext cx="1428750" cy="85725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9" name="Voiced, Simple…"/>
            <p:cNvSpPr txBox="1"/>
            <p:nvPr/>
          </p:nvSpPr>
          <p:spPr>
            <a:xfrm>
              <a:off x="0" y="167017"/>
              <a:ext cx="1428750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high-back, tense, rounded </a:t>
              </a:r>
            </a:p>
          </p:txBody>
        </p:sp>
      </p:grpSp>
      <p:grpSp>
        <p:nvGrpSpPr>
          <p:cNvPr id="2943" name="Group"/>
          <p:cNvGrpSpPr/>
          <p:nvPr/>
        </p:nvGrpSpPr>
        <p:grpSpPr>
          <a:xfrm>
            <a:off x="4572000" y="2809057"/>
            <a:ext cx="1428750" cy="954105"/>
            <a:chOff x="0" y="25868"/>
            <a:chExt cx="1428750" cy="954103"/>
          </a:xfrm>
        </p:grpSpPr>
        <p:sp>
          <p:nvSpPr>
            <p:cNvPr id="2941" name="Rectangle"/>
            <p:cNvSpPr/>
            <p:nvPr/>
          </p:nvSpPr>
          <p:spPr>
            <a:xfrm>
              <a:off x="0" y="74294"/>
              <a:ext cx="1428750" cy="8572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 lang="en-EC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2" name="/Ʊ/ Voiced, Simple,…"/>
            <p:cNvSpPr txBox="1"/>
            <p:nvPr/>
          </p:nvSpPr>
          <p:spPr>
            <a:xfrm>
              <a:off x="0" y="25868"/>
              <a:ext cx="1428750" cy="954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/</a:t>
              </a:r>
              <a:r>
                <a:rPr lang="en-US" sz="14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ʊ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/</a:t>
              </a:r>
              <a:endParaRPr lang="en-US" sz="1400" dirty="0">
                <a:latin typeface="Times New Roman" panose="02020603050405020304" pitchFamily="18" charset="0"/>
                <a:ea typeface="Lucida Sans Unicode"/>
                <a:cs typeface="Times New Roman" panose="02020603050405020304" pitchFamily="18" charset="0"/>
                <a:sym typeface="Lucida Sans Unicode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high-back, lax, 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rounded</a:t>
              </a:r>
            </a:p>
          </p:txBody>
        </p:sp>
      </p:grpSp>
      <p:grpSp>
        <p:nvGrpSpPr>
          <p:cNvPr id="2946" name="Group"/>
          <p:cNvGrpSpPr/>
          <p:nvPr/>
        </p:nvGrpSpPr>
        <p:grpSpPr>
          <a:xfrm>
            <a:off x="7000891" y="2857495"/>
            <a:ext cx="1571639" cy="1000134"/>
            <a:chOff x="-1" y="0"/>
            <a:chExt cx="1571638" cy="1000132"/>
          </a:xfrm>
        </p:grpSpPr>
        <p:sp>
          <p:nvSpPr>
            <p:cNvPr id="2944" name="Rectangle"/>
            <p:cNvSpPr/>
            <p:nvPr/>
          </p:nvSpPr>
          <p:spPr>
            <a:xfrm>
              <a:off x="-1" y="0"/>
              <a:ext cx="1571638" cy="1000132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100"/>
              </a:pPr>
              <a:endParaRPr lang="en-EC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5" name="/uw/ Voiced, Complex,…"/>
            <p:cNvSpPr txBox="1"/>
            <p:nvPr/>
          </p:nvSpPr>
          <p:spPr>
            <a:xfrm>
              <a:off x="-1" y="238457"/>
              <a:ext cx="1571638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/</a:t>
              </a:r>
              <a:r>
                <a:rPr lang="en-US" sz="1400" dirty="0">
                  <a:latin typeface="Times New Roman" panose="02020603050405020304" pitchFamily="18" charset="0"/>
                  <a:ea typeface="MS Reference Sans Serif"/>
                  <a:cs typeface="Times New Roman" panose="02020603050405020304" pitchFamily="18" charset="0"/>
                  <a:sym typeface="MS Reference Sans Serif"/>
                </a:rPr>
                <a:t>u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/ high-back, tense, rounded</a:t>
              </a:r>
            </a:p>
          </p:txBody>
        </p:sp>
      </p:grpSp>
      <p:grpSp>
        <p:nvGrpSpPr>
          <p:cNvPr id="2949" name="Group"/>
          <p:cNvGrpSpPr/>
          <p:nvPr/>
        </p:nvGrpSpPr>
        <p:grpSpPr>
          <a:xfrm>
            <a:off x="4000500" y="4214794"/>
            <a:ext cx="1071567" cy="714404"/>
            <a:chOff x="0" y="-1"/>
            <a:chExt cx="1071566" cy="714403"/>
          </a:xfrm>
        </p:grpSpPr>
        <p:sp>
          <p:nvSpPr>
            <p:cNvPr id="2947" name="Rectangle"/>
            <p:cNvSpPr/>
            <p:nvPr/>
          </p:nvSpPr>
          <p:spPr>
            <a:xfrm>
              <a:off x="0" y="-1"/>
              <a:ext cx="1071566" cy="71440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8" name="[Ʊ:]← vdc Lengthened."/>
            <p:cNvSpPr txBox="1"/>
            <p:nvPr/>
          </p:nvSpPr>
          <p:spPr>
            <a:xfrm>
              <a:off x="0" y="-1"/>
              <a:ext cx="1071566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sz="14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ʊ</a:t>
              </a:r>
              <a:r>
                <a:rPr lang="en-US" sz="14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: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]←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vd.c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lengthened</a:t>
              </a:r>
              <a:r>
                <a:rPr lang="en-US" sz="14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.</a:t>
              </a:r>
            </a:p>
          </p:txBody>
        </p:sp>
      </p:grpSp>
      <p:grpSp>
        <p:nvGrpSpPr>
          <p:cNvPr id="2952" name="Group"/>
          <p:cNvGrpSpPr/>
          <p:nvPr/>
        </p:nvGrpSpPr>
        <p:grpSpPr>
          <a:xfrm>
            <a:off x="571500" y="4143357"/>
            <a:ext cx="1371600" cy="857279"/>
            <a:chOff x="0" y="0"/>
            <a:chExt cx="1371600" cy="857277"/>
          </a:xfrm>
        </p:grpSpPr>
        <p:sp>
          <p:nvSpPr>
            <p:cNvPr id="2950" name="Rectangle"/>
            <p:cNvSpPr/>
            <p:nvPr/>
          </p:nvSpPr>
          <p:spPr>
            <a:xfrm>
              <a:off x="0" y="0"/>
              <a:ext cx="1371600" cy="857277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1" name="[u] Voiced Simple, High-Front Tense Spread."/>
            <p:cNvSpPr txBox="1"/>
            <p:nvPr/>
          </p:nvSpPr>
          <p:spPr>
            <a:xfrm>
              <a:off x="0" y="0"/>
              <a:ext cx="1371600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[u] unlengthened</a:t>
              </a:r>
              <a:endParaRPr lang="en-US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grpSp>
        <p:nvGrpSpPr>
          <p:cNvPr id="2955" name="Group"/>
          <p:cNvGrpSpPr/>
          <p:nvPr/>
        </p:nvGrpSpPr>
        <p:grpSpPr>
          <a:xfrm>
            <a:off x="2214561" y="4143357"/>
            <a:ext cx="1366840" cy="857279"/>
            <a:chOff x="0" y="0"/>
            <a:chExt cx="1366838" cy="857277"/>
          </a:xfrm>
        </p:grpSpPr>
        <p:sp>
          <p:nvSpPr>
            <p:cNvPr id="2953" name="Rectangle"/>
            <p:cNvSpPr/>
            <p:nvPr/>
          </p:nvSpPr>
          <p:spPr>
            <a:xfrm>
              <a:off x="0" y="0"/>
              <a:ext cx="1366838" cy="857277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4" name="[ũ] Voiced Simple, High Front, Tense, Spread Nasal."/>
            <p:cNvSpPr txBox="1"/>
            <p:nvPr/>
          </p:nvSpPr>
          <p:spPr>
            <a:xfrm>
              <a:off x="0" y="0"/>
              <a:ext cx="1366838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ũ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nasalized</a:t>
              </a:r>
              <a:endParaRPr lang="en-US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grpSp>
        <p:nvGrpSpPr>
          <p:cNvPr id="2958" name="Group"/>
          <p:cNvGrpSpPr/>
          <p:nvPr/>
        </p:nvGrpSpPr>
        <p:grpSpPr>
          <a:xfrm>
            <a:off x="5214936" y="4214794"/>
            <a:ext cx="1285890" cy="714404"/>
            <a:chOff x="0" y="-1"/>
            <a:chExt cx="1285889" cy="714403"/>
          </a:xfrm>
        </p:grpSpPr>
        <p:sp>
          <p:nvSpPr>
            <p:cNvPr id="2956" name="Rectangle"/>
            <p:cNvSpPr/>
            <p:nvPr/>
          </p:nvSpPr>
          <p:spPr>
            <a:xfrm>
              <a:off x="0" y="-1"/>
              <a:ext cx="1285889" cy="71440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7" name="[Ʊ]← vlc Unlengthened."/>
            <p:cNvSpPr txBox="1"/>
            <p:nvPr/>
          </p:nvSpPr>
          <p:spPr>
            <a:xfrm>
              <a:off x="0" y="-1"/>
              <a:ext cx="1285889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sz="14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ʊ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]←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vls.c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unlengthened.</a:t>
              </a:r>
            </a:p>
          </p:txBody>
        </p:sp>
      </p:grpSp>
      <p:grpSp>
        <p:nvGrpSpPr>
          <p:cNvPr id="2961" name="Group"/>
          <p:cNvGrpSpPr/>
          <p:nvPr/>
        </p:nvGrpSpPr>
        <p:grpSpPr>
          <a:xfrm>
            <a:off x="5286375" y="5294748"/>
            <a:ext cx="1928832" cy="642945"/>
            <a:chOff x="-1" y="-1"/>
            <a:chExt cx="1143010" cy="642944"/>
          </a:xfrm>
        </p:grpSpPr>
        <p:sp>
          <p:nvSpPr>
            <p:cNvPr id="2959" name="Rectangle"/>
            <p:cNvSpPr/>
            <p:nvPr/>
          </p:nvSpPr>
          <p:spPr>
            <a:xfrm>
              <a:off x="-1" y="-1"/>
              <a:ext cx="1143010" cy="642944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0" name="[ou:]← vdc Lengthened."/>
            <p:cNvSpPr txBox="1"/>
            <p:nvPr/>
          </p:nvSpPr>
          <p:spPr>
            <a:xfrm>
              <a:off x="-1" y="-1"/>
              <a:ext cx="114301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[uː]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←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vd.c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lengthened.</a:t>
              </a:r>
            </a:p>
          </p:txBody>
        </p:sp>
      </p:grpSp>
      <p:grpSp>
        <p:nvGrpSpPr>
          <p:cNvPr id="2964" name="Group"/>
          <p:cNvGrpSpPr/>
          <p:nvPr/>
        </p:nvGrpSpPr>
        <p:grpSpPr>
          <a:xfrm>
            <a:off x="7500956" y="5214948"/>
            <a:ext cx="1214449" cy="642945"/>
            <a:chOff x="-1" y="-1"/>
            <a:chExt cx="1214448" cy="642944"/>
          </a:xfrm>
        </p:grpSpPr>
        <p:sp>
          <p:nvSpPr>
            <p:cNvPr id="2962" name="Rectangle"/>
            <p:cNvSpPr/>
            <p:nvPr/>
          </p:nvSpPr>
          <p:spPr>
            <a:xfrm>
              <a:off x="-1" y="-1"/>
              <a:ext cx="1214448" cy="642944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3" name="[ow]← vlc Unlengthened."/>
            <p:cNvSpPr txBox="1"/>
            <p:nvPr/>
          </p:nvSpPr>
          <p:spPr>
            <a:xfrm>
              <a:off x="-1" y="-1"/>
              <a:ext cx="1214448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[u]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←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vls.c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unl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engthened.</a:t>
              </a:r>
            </a:p>
          </p:txBody>
        </p:sp>
      </p:grpSp>
      <p:sp>
        <p:nvSpPr>
          <p:cNvPr id="2965" name="Line"/>
          <p:cNvSpPr/>
          <p:nvPr/>
        </p:nvSpPr>
        <p:spPr>
          <a:xfrm flipH="1">
            <a:off x="2928939" y="1406524"/>
            <a:ext cx="1671637" cy="7366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66" name="Line"/>
          <p:cNvSpPr/>
          <p:nvPr/>
        </p:nvSpPr>
        <p:spPr>
          <a:xfrm>
            <a:off x="4600574" y="1406525"/>
            <a:ext cx="1257301" cy="7143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67" name="Line"/>
          <p:cNvSpPr/>
          <p:nvPr/>
        </p:nvSpPr>
        <p:spPr>
          <a:xfrm flipH="1">
            <a:off x="2284412" y="2428874"/>
            <a:ext cx="1588" cy="42862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8" name="Line"/>
          <p:cNvSpPr/>
          <p:nvPr/>
        </p:nvSpPr>
        <p:spPr>
          <a:xfrm flipH="1">
            <a:off x="1643062" y="3714749"/>
            <a:ext cx="642938" cy="42862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" name="Line"/>
          <p:cNvSpPr/>
          <p:nvPr/>
        </p:nvSpPr>
        <p:spPr>
          <a:xfrm>
            <a:off x="2285999" y="3714750"/>
            <a:ext cx="500065" cy="428625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" name="Line"/>
          <p:cNvSpPr/>
          <p:nvPr/>
        </p:nvSpPr>
        <p:spPr>
          <a:xfrm flipH="1">
            <a:off x="4714874" y="3714750"/>
            <a:ext cx="571501" cy="50006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" name="Line"/>
          <p:cNvSpPr/>
          <p:nvPr/>
        </p:nvSpPr>
        <p:spPr>
          <a:xfrm>
            <a:off x="5286374" y="3714750"/>
            <a:ext cx="500064" cy="50006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2" name="Connection Line"/>
          <p:cNvSpPr/>
          <p:nvPr/>
        </p:nvSpPr>
        <p:spPr>
          <a:xfrm>
            <a:off x="6936324" y="3872728"/>
            <a:ext cx="778925" cy="1337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 lang="en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3" name="Connection Line"/>
          <p:cNvSpPr/>
          <p:nvPr/>
        </p:nvSpPr>
        <p:spPr>
          <a:xfrm>
            <a:off x="7715249" y="3857625"/>
            <a:ext cx="344799" cy="1352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 lang="en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4" name="Line"/>
          <p:cNvSpPr/>
          <p:nvPr/>
        </p:nvSpPr>
        <p:spPr>
          <a:xfrm flipH="1">
            <a:off x="5572125" y="2319337"/>
            <a:ext cx="965201" cy="53816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5" name="Line"/>
          <p:cNvSpPr/>
          <p:nvPr/>
        </p:nvSpPr>
        <p:spPr>
          <a:xfrm>
            <a:off x="6537325" y="2319337"/>
            <a:ext cx="1249386" cy="538160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78" name="Group"/>
          <p:cNvGrpSpPr/>
          <p:nvPr/>
        </p:nvGrpSpPr>
        <p:grpSpPr>
          <a:xfrm>
            <a:off x="2714625" y="1071562"/>
            <a:ext cx="3771900" cy="967741"/>
            <a:chOff x="0" y="0"/>
            <a:chExt cx="3771900" cy="967739"/>
          </a:xfrm>
        </p:grpSpPr>
        <p:sp>
          <p:nvSpPr>
            <p:cNvPr id="2976" name="Rectangle"/>
            <p:cNvSpPr/>
            <p:nvPr/>
          </p:nvSpPr>
          <p:spPr>
            <a:xfrm>
              <a:off x="0" y="0"/>
              <a:ext cx="3771900" cy="33496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6B565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77" name="PHONETIC AND PHONEMIC FEATURES"/>
            <p:cNvSpPr txBox="1"/>
            <p:nvPr/>
          </p:nvSpPr>
          <p:spPr>
            <a:xfrm>
              <a:off x="0" y="0"/>
              <a:ext cx="3771900" cy="967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</a:rPr>
                <a:t>PHONETIC AND PHONEMIC FEATURES</a:t>
              </a: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400" b="1">
                <a:solidFill>
                  <a:srgbClr val="6B5650"/>
                </a:solidFill>
              </a:endParaRPr>
            </a:p>
          </p:txBody>
        </p:sp>
      </p:grpSp>
      <p:grpSp>
        <p:nvGrpSpPr>
          <p:cNvPr id="2981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979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80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2000"/>
                                        <p:tgtEl>
                                          <p:spTgt spid="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200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2000"/>
                                        <p:tgtEl>
                                          <p:spTgt spid="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2" grpId="3" animBg="1" advAuto="0"/>
      <p:bldP spid="2937" grpId="11" animBg="1" advAuto="0"/>
      <p:bldP spid="2940" grpId="5" animBg="1" advAuto="0"/>
      <p:bldP spid="2943" grpId="13" animBg="1" advAuto="0"/>
      <p:bldP spid="2946" grpId="19" animBg="1" advAuto="0"/>
      <p:bldP spid="2949" grpId="15" animBg="1" advAuto="0"/>
      <p:bldP spid="2952" grpId="7" animBg="1" advAuto="0"/>
      <p:bldP spid="2955" grpId="9" animBg="1" advAuto="0"/>
      <p:bldP spid="2958" grpId="17" animBg="1" advAuto="0"/>
      <p:bldP spid="2961" grpId="21" animBg="1" advAuto="0"/>
      <p:bldP spid="2964" grpId="23" animBg="1" advAuto="0"/>
      <p:bldP spid="2965" grpId="2" animBg="1" advAuto="0"/>
      <p:bldP spid="2966" grpId="10" animBg="1" advAuto="0"/>
      <p:bldP spid="2967" grpId="4" animBg="1" advAuto="0"/>
      <p:bldP spid="2968" grpId="6" animBg="1" advAuto="0"/>
      <p:bldP spid="2969" grpId="8" animBg="1" advAuto="0"/>
      <p:bldP spid="2970" grpId="14" animBg="1" advAuto="0"/>
      <p:bldP spid="2971" grpId="16" animBg="1" advAuto="0"/>
      <p:bldP spid="2982" grpId="20" animBg="1" advAuto="0"/>
      <p:bldP spid="2983" grpId="22" animBg="1" advAuto="0"/>
      <p:bldP spid="2974" grpId="12" animBg="1" advAuto="0"/>
      <p:bldP spid="2975" grpId="18" animBg="1" advAuto="0"/>
      <p:bldP spid="2978" grpId="1" animBg="1" advAuto="0"/>
      <p:bldP spid="2981" grpId="24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0" name="Group"/>
          <p:cNvGrpSpPr/>
          <p:nvPr/>
        </p:nvGrpSpPr>
        <p:grpSpPr>
          <a:xfrm>
            <a:off x="1571623" y="571500"/>
            <a:ext cx="6357943" cy="571502"/>
            <a:chOff x="0" y="0"/>
            <a:chExt cx="6357941" cy="571501"/>
          </a:xfrm>
        </p:grpSpPr>
        <p:grpSp>
          <p:nvGrpSpPr>
            <p:cNvPr id="2236" name="Group"/>
            <p:cNvGrpSpPr/>
            <p:nvPr/>
          </p:nvGrpSpPr>
          <p:grpSpPr>
            <a:xfrm>
              <a:off x="0" y="0"/>
              <a:ext cx="6357941" cy="571501"/>
              <a:chOff x="-1" y="0"/>
              <a:chExt cx="6357940" cy="571500"/>
            </a:xfrm>
          </p:grpSpPr>
          <p:sp>
            <p:nvSpPr>
              <p:cNvPr id="2233" name="Shape"/>
              <p:cNvSpPr/>
              <p:nvPr/>
            </p:nvSpPr>
            <p:spPr>
              <a:xfrm>
                <a:off x="-1" y="0"/>
                <a:ext cx="6357940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46" y="0"/>
                      <a:pt x="21479" y="0"/>
                    </a:cubicBezTo>
                    <a:cubicBezTo>
                      <a:pt x="21412" y="0"/>
                      <a:pt x="21357" y="604"/>
                      <a:pt x="21357" y="1350"/>
                    </a:cubicBezTo>
                    <a:lnTo>
                      <a:pt x="21357" y="2700"/>
                    </a:lnTo>
                    <a:lnTo>
                      <a:pt x="121" y="2700"/>
                    </a:lnTo>
                    <a:cubicBezTo>
                      <a:pt x="54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54" y="21600"/>
                      <a:pt x="121" y="21600"/>
                    </a:cubicBezTo>
                    <a:cubicBezTo>
                      <a:pt x="188" y="21600"/>
                      <a:pt x="243" y="20996"/>
                      <a:pt x="243" y="20250"/>
                    </a:cubicBezTo>
                    <a:lnTo>
                      <a:pt x="243" y="18900"/>
                    </a:lnTo>
                    <a:lnTo>
                      <a:pt x="21479" y="18900"/>
                    </a:lnTo>
                    <a:cubicBezTo>
                      <a:pt x="21546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34" name="Shape"/>
              <p:cNvSpPr/>
              <p:nvPr/>
            </p:nvSpPr>
            <p:spPr>
              <a:xfrm>
                <a:off x="35718" y="-1"/>
                <a:ext cx="6322221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7" y="21600"/>
                      <a:pt x="122" y="19182"/>
                      <a:pt x="122" y="16200"/>
                    </a:cubicBezTo>
                    <a:cubicBezTo>
                      <a:pt x="122" y="14709"/>
                      <a:pt x="95" y="13500"/>
                      <a:pt x="61" y="13500"/>
                    </a:cubicBezTo>
                    <a:cubicBezTo>
                      <a:pt x="27" y="13500"/>
                      <a:pt x="0" y="14709"/>
                      <a:pt x="0" y="16200"/>
                    </a:cubicBezTo>
                    <a:close/>
                    <a:moveTo>
                      <a:pt x="21478" y="10800"/>
                    </a:moveTo>
                    <a:cubicBezTo>
                      <a:pt x="21545" y="10800"/>
                      <a:pt x="21600" y="8382"/>
                      <a:pt x="21600" y="5400"/>
                    </a:cubicBezTo>
                    <a:cubicBezTo>
                      <a:pt x="21600" y="2418"/>
                      <a:pt x="21545" y="0"/>
                      <a:pt x="21478" y="0"/>
                    </a:cubicBezTo>
                    <a:cubicBezTo>
                      <a:pt x="21411" y="0"/>
                      <a:pt x="21356" y="2418"/>
                      <a:pt x="21356" y="5400"/>
                    </a:cubicBezTo>
                    <a:cubicBezTo>
                      <a:pt x="21356" y="6891"/>
                      <a:pt x="21383" y="8100"/>
                      <a:pt x="21417" y="8100"/>
                    </a:cubicBezTo>
                    <a:cubicBezTo>
                      <a:pt x="21451" y="8100"/>
                      <a:pt x="21478" y="6891"/>
                      <a:pt x="21478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35" name="Shape"/>
              <p:cNvSpPr/>
              <p:nvPr/>
            </p:nvSpPr>
            <p:spPr>
              <a:xfrm>
                <a:off x="-2" y="0"/>
                <a:ext cx="6357942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54" y="2700"/>
                      <a:pt x="121" y="2700"/>
                    </a:cubicBezTo>
                    <a:lnTo>
                      <a:pt x="21357" y="2700"/>
                    </a:lnTo>
                    <a:lnTo>
                      <a:pt x="21357" y="1350"/>
                    </a:lnTo>
                    <a:cubicBezTo>
                      <a:pt x="21357" y="604"/>
                      <a:pt x="21412" y="0"/>
                      <a:pt x="21479" y="0"/>
                    </a:cubicBezTo>
                    <a:cubicBezTo>
                      <a:pt x="21546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46" y="18900"/>
                      <a:pt x="21479" y="18900"/>
                    </a:cubicBezTo>
                    <a:lnTo>
                      <a:pt x="243" y="18900"/>
                    </a:lnTo>
                    <a:lnTo>
                      <a:pt x="243" y="20250"/>
                    </a:lnTo>
                    <a:cubicBezTo>
                      <a:pt x="243" y="20996"/>
                      <a:pt x="188" y="21600"/>
                      <a:pt x="121" y="21600"/>
                    </a:cubicBezTo>
                    <a:cubicBezTo>
                      <a:pt x="54" y="21600"/>
                      <a:pt x="0" y="20996"/>
                      <a:pt x="0" y="20250"/>
                    </a:cubicBezTo>
                    <a:close/>
                    <a:moveTo>
                      <a:pt x="21357" y="2700"/>
                    </a:moveTo>
                    <a:lnTo>
                      <a:pt x="21479" y="2700"/>
                    </a:lnTo>
                    <a:cubicBezTo>
                      <a:pt x="21546" y="2700"/>
                      <a:pt x="21600" y="2096"/>
                      <a:pt x="21600" y="1350"/>
                    </a:cubicBezTo>
                    <a:moveTo>
                      <a:pt x="21479" y="2700"/>
                    </a:moveTo>
                    <a:lnTo>
                      <a:pt x="21479" y="1350"/>
                    </a:lnTo>
                    <a:cubicBezTo>
                      <a:pt x="21479" y="1723"/>
                      <a:pt x="21451" y="2025"/>
                      <a:pt x="21418" y="2025"/>
                    </a:cubicBezTo>
                    <a:cubicBezTo>
                      <a:pt x="21384" y="2025"/>
                      <a:pt x="21357" y="1723"/>
                      <a:pt x="21357" y="1350"/>
                    </a:cubicBezTo>
                    <a:moveTo>
                      <a:pt x="121" y="5400"/>
                    </a:moveTo>
                    <a:lnTo>
                      <a:pt x="121" y="4050"/>
                    </a:lnTo>
                    <a:cubicBezTo>
                      <a:pt x="121" y="3677"/>
                      <a:pt x="149" y="3375"/>
                      <a:pt x="182" y="3375"/>
                    </a:cubicBezTo>
                    <a:cubicBezTo>
                      <a:pt x="216" y="3375"/>
                      <a:pt x="243" y="3677"/>
                      <a:pt x="243" y="4050"/>
                    </a:cubicBezTo>
                    <a:cubicBezTo>
                      <a:pt x="243" y="4796"/>
                      <a:pt x="188" y="5400"/>
                      <a:pt x="121" y="5400"/>
                    </a:cubicBezTo>
                    <a:cubicBezTo>
                      <a:pt x="54" y="5400"/>
                      <a:pt x="0" y="4796"/>
                      <a:pt x="0" y="4050"/>
                    </a:cubicBezTo>
                    <a:moveTo>
                      <a:pt x="243" y="4050"/>
                    </a:moveTo>
                    <a:lnTo>
                      <a:pt x="243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2239" name="Group"/>
            <p:cNvGrpSpPr/>
            <p:nvPr/>
          </p:nvGrpSpPr>
          <p:grpSpPr>
            <a:xfrm>
              <a:off x="239103" y="87629"/>
              <a:ext cx="5868867" cy="400107"/>
              <a:chOff x="0" y="0"/>
              <a:chExt cx="5868866" cy="400106"/>
            </a:xfrm>
          </p:grpSpPr>
          <p:sp>
            <p:nvSpPr>
              <p:cNvPr id="2237" name="Rectangle"/>
              <p:cNvSpPr/>
              <p:nvPr/>
            </p:nvSpPr>
            <p:spPr>
              <a:xfrm>
                <a:off x="0" y="0"/>
                <a:ext cx="5868866" cy="342900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38" name="DIAGRAM OF THE ORGANS OF SPEECH"/>
              <p:cNvSpPr txBox="1"/>
              <p:nvPr/>
            </p:nvSpPr>
            <p:spPr>
              <a:xfrm>
                <a:off x="0" y="0"/>
                <a:ext cx="5868866" cy="4001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lang="es-ES" dirty="0"/>
                  <a:t>DIAGRAM OF THE </a:t>
                </a:r>
                <a:r>
                  <a:rPr sz="2000" dirty="0">
                    <a:solidFill>
                      <a:srgbClr val="373D54"/>
                    </a:solidFill>
                  </a:rPr>
                  <a:t>SPEECH</a:t>
                </a:r>
                <a:r>
                  <a:rPr lang="es-ES" sz="2000" dirty="0">
                    <a:solidFill>
                      <a:srgbClr val="373D54"/>
                    </a:solidFill>
                  </a:rPr>
                  <a:t> ORGANS</a:t>
                </a:r>
                <a:endParaRPr sz="2000" dirty="0">
                  <a:solidFill>
                    <a:srgbClr val="373D54"/>
                  </a:solidFill>
                </a:endParaRPr>
              </a:p>
            </p:txBody>
          </p:sp>
        </p:grpSp>
      </p:grpSp>
      <p:grpSp>
        <p:nvGrpSpPr>
          <p:cNvPr id="2243" name="Group"/>
          <p:cNvGrpSpPr/>
          <p:nvPr/>
        </p:nvGrpSpPr>
        <p:grpSpPr>
          <a:xfrm>
            <a:off x="1000100" y="1928802"/>
            <a:ext cx="3721101" cy="4114801"/>
            <a:chOff x="0" y="0"/>
            <a:chExt cx="3721100" cy="4114800"/>
          </a:xfrm>
        </p:grpSpPr>
        <p:sp>
          <p:nvSpPr>
            <p:cNvPr id="2241" name="Rectangle"/>
            <p:cNvSpPr/>
            <p:nvPr/>
          </p:nvSpPr>
          <p:spPr>
            <a:xfrm>
              <a:off x="0" y="0"/>
              <a:ext cx="3721100" cy="4114800"/>
            </a:xfrm>
            <a:prstGeom prst="rect">
              <a:avLst/>
            </a:prstGeom>
            <a:solidFill>
              <a:srgbClr val="D8D8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242" name="image44.png" descr="image4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721100" cy="4114800"/>
            </a:xfrm>
            <a:prstGeom prst="rect">
              <a:avLst/>
            </a:prstGeom>
            <a:ln w="9525" cap="flat">
              <a:solidFill>
                <a:srgbClr val="E3E5ED"/>
              </a:solidFill>
              <a:prstDash val="solid"/>
              <a:bevel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244" name="1"/>
          <p:cNvSpPr txBox="1"/>
          <p:nvPr/>
        </p:nvSpPr>
        <p:spPr>
          <a:xfrm>
            <a:off x="3786187" y="5572125"/>
            <a:ext cx="22860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/>
            </a:lvl1pPr>
          </a:lstStyle>
          <a:p>
            <a:pPr>
              <a:defRPr sz="1800"/>
            </a:pPr>
            <a:r>
              <a:rPr sz="1600"/>
              <a:t>1</a:t>
            </a:r>
          </a:p>
        </p:txBody>
      </p:sp>
      <p:sp>
        <p:nvSpPr>
          <p:cNvPr id="2245" name="2"/>
          <p:cNvSpPr txBox="1"/>
          <p:nvPr/>
        </p:nvSpPr>
        <p:spPr>
          <a:xfrm>
            <a:off x="2828925" y="41386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2</a:t>
            </a:r>
          </a:p>
        </p:txBody>
      </p:sp>
      <p:sp>
        <p:nvSpPr>
          <p:cNvPr id="2246" name="a"/>
          <p:cNvSpPr txBox="1"/>
          <p:nvPr/>
        </p:nvSpPr>
        <p:spPr>
          <a:xfrm>
            <a:off x="2447925" y="39100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a</a:t>
            </a:r>
          </a:p>
        </p:txBody>
      </p:sp>
      <p:sp>
        <p:nvSpPr>
          <p:cNvPr id="2247" name="c"/>
          <p:cNvSpPr txBox="1"/>
          <p:nvPr/>
        </p:nvSpPr>
        <p:spPr>
          <a:xfrm>
            <a:off x="3286125" y="39100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c</a:t>
            </a:r>
          </a:p>
        </p:txBody>
      </p:sp>
      <p:sp>
        <p:nvSpPr>
          <p:cNvPr id="2248" name="3"/>
          <p:cNvSpPr txBox="1"/>
          <p:nvPr/>
        </p:nvSpPr>
        <p:spPr>
          <a:xfrm>
            <a:off x="1857375" y="4071937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3</a:t>
            </a:r>
          </a:p>
        </p:txBody>
      </p:sp>
      <p:sp>
        <p:nvSpPr>
          <p:cNvPr id="2249" name="4"/>
          <p:cNvSpPr txBox="1"/>
          <p:nvPr/>
        </p:nvSpPr>
        <p:spPr>
          <a:xfrm>
            <a:off x="3590925" y="38338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4</a:t>
            </a:r>
          </a:p>
        </p:txBody>
      </p:sp>
      <p:sp>
        <p:nvSpPr>
          <p:cNvPr id="2250" name="5"/>
          <p:cNvSpPr txBox="1"/>
          <p:nvPr/>
        </p:nvSpPr>
        <p:spPr>
          <a:xfrm>
            <a:off x="2524125" y="52816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5</a:t>
            </a:r>
          </a:p>
        </p:txBody>
      </p:sp>
      <p:sp>
        <p:nvSpPr>
          <p:cNvPr id="2251" name="6"/>
          <p:cNvSpPr txBox="1"/>
          <p:nvPr/>
        </p:nvSpPr>
        <p:spPr>
          <a:xfrm>
            <a:off x="2828925" y="3071813"/>
            <a:ext cx="2286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/>
            </a:lvl1pPr>
          </a:lstStyle>
          <a:p>
            <a:pPr>
              <a:defRPr sz="1800"/>
            </a:pPr>
            <a:r>
              <a:rPr sz="1600"/>
              <a:t>6</a:t>
            </a:r>
          </a:p>
        </p:txBody>
      </p:sp>
      <p:sp>
        <p:nvSpPr>
          <p:cNvPr id="2252" name="a"/>
          <p:cNvSpPr txBox="1"/>
          <p:nvPr/>
        </p:nvSpPr>
        <p:spPr>
          <a:xfrm>
            <a:off x="2295525" y="33004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a</a:t>
            </a:r>
          </a:p>
        </p:txBody>
      </p:sp>
      <p:sp>
        <p:nvSpPr>
          <p:cNvPr id="2253" name="b"/>
          <p:cNvSpPr txBox="1"/>
          <p:nvPr/>
        </p:nvSpPr>
        <p:spPr>
          <a:xfrm>
            <a:off x="2828925" y="33004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b</a:t>
            </a:r>
          </a:p>
        </p:txBody>
      </p:sp>
      <p:sp>
        <p:nvSpPr>
          <p:cNvPr id="2254" name="b"/>
          <p:cNvSpPr txBox="1"/>
          <p:nvPr/>
        </p:nvSpPr>
        <p:spPr>
          <a:xfrm>
            <a:off x="2981325" y="38338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b</a:t>
            </a:r>
          </a:p>
        </p:txBody>
      </p:sp>
      <p:sp>
        <p:nvSpPr>
          <p:cNvPr id="2255" name="c"/>
          <p:cNvSpPr txBox="1"/>
          <p:nvPr/>
        </p:nvSpPr>
        <p:spPr>
          <a:xfrm>
            <a:off x="3362325" y="33766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c</a:t>
            </a:r>
          </a:p>
        </p:txBody>
      </p:sp>
      <p:sp>
        <p:nvSpPr>
          <p:cNvPr id="2256" name="7"/>
          <p:cNvSpPr txBox="1"/>
          <p:nvPr/>
        </p:nvSpPr>
        <p:spPr>
          <a:xfrm>
            <a:off x="1785938" y="3643312"/>
            <a:ext cx="228601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7</a:t>
            </a:r>
          </a:p>
        </p:txBody>
      </p:sp>
      <p:sp>
        <p:nvSpPr>
          <p:cNvPr id="2257" name="8"/>
          <p:cNvSpPr txBox="1"/>
          <p:nvPr/>
        </p:nvSpPr>
        <p:spPr>
          <a:xfrm>
            <a:off x="2066925" y="38338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/>
            </a:lvl1pPr>
          </a:lstStyle>
          <a:p>
            <a:pPr>
              <a:defRPr sz="1800"/>
            </a:pPr>
            <a:r>
              <a:rPr sz="1600"/>
              <a:t>8</a:t>
            </a:r>
          </a:p>
        </p:txBody>
      </p:sp>
      <p:sp>
        <p:nvSpPr>
          <p:cNvPr id="2258" name="9"/>
          <p:cNvSpPr txBox="1"/>
          <p:nvPr/>
        </p:nvSpPr>
        <p:spPr>
          <a:xfrm>
            <a:off x="2524125" y="2538413"/>
            <a:ext cx="2286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/>
            </a:lvl1pPr>
          </a:lstStyle>
          <a:p>
            <a:pPr>
              <a:defRPr sz="1800"/>
            </a:pPr>
            <a:r>
              <a:rPr sz="1600"/>
              <a:t>9</a:t>
            </a:r>
          </a:p>
        </p:txBody>
      </p:sp>
      <p:sp>
        <p:nvSpPr>
          <p:cNvPr id="2259" name="10"/>
          <p:cNvSpPr txBox="1"/>
          <p:nvPr/>
        </p:nvSpPr>
        <p:spPr>
          <a:xfrm>
            <a:off x="2600325" y="3529012"/>
            <a:ext cx="5334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/>
            </a:lvl1pPr>
          </a:lstStyle>
          <a:p>
            <a:pPr>
              <a:defRPr sz="1800"/>
            </a:pPr>
            <a:r>
              <a:rPr sz="1600"/>
              <a:t>10</a:t>
            </a:r>
          </a:p>
        </p:txBody>
      </p:sp>
      <p:sp>
        <p:nvSpPr>
          <p:cNvPr id="2260" name="11"/>
          <p:cNvSpPr txBox="1"/>
          <p:nvPr/>
        </p:nvSpPr>
        <p:spPr>
          <a:xfrm>
            <a:off x="2981325" y="5738812"/>
            <a:ext cx="5334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/>
            </a:lvl1pPr>
          </a:lstStyle>
          <a:p>
            <a:pPr>
              <a:defRPr sz="1800"/>
            </a:pPr>
            <a:r>
              <a:rPr sz="1600"/>
              <a:t>11</a:t>
            </a:r>
          </a:p>
        </p:txBody>
      </p:sp>
      <p:sp>
        <p:nvSpPr>
          <p:cNvPr id="2261" name="12"/>
          <p:cNvSpPr txBox="1"/>
          <p:nvPr/>
        </p:nvSpPr>
        <p:spPr>
          <a:xfrm>
            <a:off x="3971925" y="5510212"/>
            <a:ext cx="5334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/>
            </a:lvl1pPr>
          </a:lstStyle>
          <a:p>
            <a:pPr>
              <a:defRPr sz="1800"/>
            </a:pPr>
            <a:r>
              <a:rPr sz="1600"/>
              <a:t>12</a:t>
            </a:r>
          </a:p>
        </p:txBody>
      </p:sp>
      <p:sp>
        <p:nvSpPr>
          <p:cNvPr id="2262" name="13"/>
          <p:cNvSpPr txBox="1"/>
          <p:nvPr/>
        </p:nvSpPr>
        <p:spPr>
          <a:xfrm>
            <a:off x="1076325" y="3833812"/>
            <a:ext cx="5334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/>
            </a:lvl1pPr>
          </a:lstStyle>
          <a:p>
            <a:pPr>
              <a:defRPr sz="1800"/>
            </a:pPr>
            <a:r>
              <a:rPr sz="1600"/>
              <a:t>13</a:t>
            </a:r>
          </a:p>
        </p:txBody>
      </p:sp>
      <p:sp>
        <p:nvSpPr>
          <p:cNvPr id="2263" name="Rectangle"/>
          <p:cNvSpPr/>
          <p:nvPr/>
        </p:nvSpPr>
        <p:spPr>
          <a:xfrm>
            <a:off x="5214942" y="1214422"/>
            <a:ext cx="2928959" cy="5286412"/>
          </a:xfrm>
          <a:prstGeom prst="rect">
            <a:avLst/>
          </a:prstGeom>
          <a:solidFill>
            <a:srgbClr val="638CAE"/>
          </a:solidFill>
          <a:ln>
            <a:solidFill>
              <a:srgbClr val="B5806E"/>
            </a:solidFill>
            <a:bevel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64" name="Vocal cords…"/>
          <p:cNvSpPr txBox="1"/>
          <p:nvPr/>
        </p:nvSpPr>
        <p:spPr>
          <a:xfrm>
            <a:off x="5715000" y="1285860"/>
            <a:ext cx="3429000" cy="5350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spcBef>
                <a:spcPts val="700"/>
              </a:spcBef>
              <a:buSzPct val="100000"/>
              <a:buFont typeface="Times New Roman"/>
              <a:buAutoNum type="arabicPeriod"/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Vocal cords</a:t>
            </a:r>
          </a:p>
          <a:p>
            <a:pPr marL="228600" indent="-228600">
              <a:spcBef>
                <a:spcPts val="700"/>
              </a:spcBef>
              <a:buSzPct val="100000"/>
              <a:buFont typeface="Times New Roman"/>
              <a:buAutoNum type="arabicPeriod"/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tongue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	a. </a:t>
            </a:r>
            <a:r>
              <a:rPr sz="1200" dirty="0" err="1">
                <a:latin typeface="Times New Roman"/>
                <a:ea typeface="Times New Roman"/>
                <a:cs typeface="Times New Roman"/>
                <a:sym typeface="Times New Roman"/>
              </a:rPr>
              <a:t>apico</a:t>
            </a: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 segment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	b. </a:t>
            </a:r>
            <a:r>
              <a:rPr sz="1200" dirty="0" err="1">
                <a:latin typeface="Times New Roman"/>
                <a:ea typeface="Times New Roman"/>
                <a:cs typeface="Times New Roman"/>
                <a:sym typeface="Times New Roman"/>
              </a:rPr>
              <a:t>fronto</a:t>
            </a: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 segment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	c. </a:t>
            </a:r>
            <a:r>
              <a:rPr sz="1200" dirty="0" err="1">
                <a:latin typeface="Times New Roman"/>
                <a:ea typeface="Times New Roman"/>
                <a:cs typeface="Times New Roman"/>
                <a:sym typeface="Times New Roman"/>
              </a:rPr>
              <a:t>dorso</a:t>
            </a: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 segment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3. lower lip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4. uvula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5. jaw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6. palate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	a. alveolar section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	b. palatal section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	c. velar section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7. upper lip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8. teeth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9. nasal passage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10. oral passage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11. larynx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12. esophagus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13. air flow</a:t>
            </a:r>
          </a:p>
        </p:txBody>
      </p:sp>
      <p:sp>
        <p:nvSpPr>
          <p:cNvPr id="2265" name="4"/>
          <p:cNvSpPr txBox="1"/>
          <p:nvPr/>
        </p:nvSpPr>
        <p:spPr>
          <a:xfrm>
            <a:off x="3714750" y="3786187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4</a:t>
            </a:r>
          </a:p>
        </p:txBody>
      </p:sp>
      <p:grpSp>
        <p:nvGrpSpPr>
          <p:cNvPr id="2268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266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267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15E414B-086E-5544-A745-FCBF5E879836}"/>
              </a:ext>
            </a:extLst>
          </p:cNvPr>
          <p:cNvCxnSpPr>
            <a:cxnSpLocks/>
          </p:cNvCxnSpPr>
          <p:nvPr/>
        </p:nvCxnSpPr>
        <p:spPr>
          <a:xfrm>
            <a:off x="609600" y="3944006"/>
            <a:ext cx="4111601" cy="2949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65CED1E-8949-3540-B593-C77490030055}"/>
              </a:ext>
            </a:extLst>
          </p:cNvPr>
          <p:cNvSpPr txBox="1"/>
          <p:nvPr/>
        </p:nvSpPr>
        <p:spPr>
          <a:xfrm>
            <a:off x="140457" y="2847322"/>
            <a:ext cx="127002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Passive Articulators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E443D5-188C-9D43-8DA2-97DE6921E8D0}"/>
              </a:ext>
            </a:extLst>
          </p:cNvPr>
          <p:cNvSpPr txBox="1"/>
          <p:nvPr/>
        </p:nvSpPr>
        <p:spPr>
          <a:xfrm>
            <a:off x="169007" y="4303703"/>
            <a:ext cx="127002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Active Articulators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2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2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2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000"/>
                                        <p:tgtEl>
                                          <p:spTgt spid="2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2000"/>
                                        <p:tgtEl>
                                          <p:spTgt spid="2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2000"/>
                                        <p:tgtEl>
                                          <p:spTgt spid="2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0"/>
                                        <p:tgtEl>
                                          <p:spTgt spid="2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2000"/>
                                        <p:tgtEl>
                                          <p:spTgt spid="2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22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2000"/>
                                        <p:tgtEl>
                                          <p:spTgt spid="22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22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2000"/>
                                        <p:tgtEl>
                                          <p:spTgt spid="22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22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2000"/>
                                        <p:tgtEl>
                                          <p:spTgt spid="22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22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2000"/>
                                        <p:tgtEl>
                                          <p:spTgt spid="22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22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2000"/>
                                        <p:tgtEl>
                                          <p:spTgt spid="22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fill="hold"/>
                                        <p:tgtEl>
                                          <p:spTgt spid="22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2000"/>
                                        <p:tgtEl>
                                          <p:spTgt spid="22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fill="hold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9" fill="hold"/>
                                        <p:tgtEl>
                                          <p:spTgt spid="22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2000"/>
                                        <p:tgtEl>
                                          <p:spTgt spid="22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fill="hold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fill="hold"/>
                                        <p:tgtEl>
                                          <p:spTgt spid="226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2000"/>
                                        <p:tgtEl>
                                          <p:spTgt spid="226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fill="hold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1" fill="hold"/>
                                        <p:tgtEl>
                                          <p:spTgt spid="22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2000"/>
                                        <p:tgtEl>
                                          <p:spTgt spid="22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/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2" fill="hold"/>
                                        <p:tgtEl>
                                          <p:spTgt spid="22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2000"/>
                                        <p:tgtEl>
                                          <p:spTgt spid="22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fill="hold"/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20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0" grpId="1" animBg="1" advAuto="0"/>
      <p:bldP spid="2243" grpId="2" animBg="1" advAuto="0"/>
      <p:bldP spid="2244" grpId="5" animBg="1" advAuto="0"/>
      <p:bldP spid="2245" grpId="6" animBg="1" advAuto="0"/>
      <p:bldP spid="2246" grpId="7" animBg="1" advAuto="0"/>
      <p:bldP spid="2247" grpId="9" animBg="1" advAuto="0"/>
      <p:bldP spid="2248" grpId="10" animBg="1" advAuto="0"/>
      <p:bldP spid="2250" grpId="12" animBg="1" advAuto="0"/>
      <p:bldP spid="2251" grpId="13" animBg="1" advAuto="0"/>
      <p:bldP spid="2252" grpId="14" animBg="1" advAuto="0"/>
      <p:bldP spid="2253" grpId="15" animBg="1" advAuto="0"/>
      <p:bldP spid="2254" grpId="8" animBg="1" advAuto="0"/>
      <p:bldP spid="2255" grpId="16" animBg="1" advAuto="0"/>
      <p:bldP spid="2256" grpId="17" animBg="1" advAuto="0"/>
      <p:bldP spid="2257" grpId="18" animBg="1" advAuto="0"/>
      <p:bldP spid="2258" grpId="19" animBg="1" advAuto="0"/>
      <p:bldP spid="2259" grpId="20" animBg="1" advAuto="0"/>
      <p:bldP spid="2260" grpId="21" animBg="1" advAuto="0"/>
      <p:bldP spid="2261" grpId="22" animBg="1" advAuto="0"/>
      <p:bldP spid="2262" grpId="23" animBg="1" advAuto="0"/>
      <p:bldP spid="2263" grpId="3" animBg="1" advAuto="0"/>
      <p:bldP spid="2264" grpId="4" build="p" bldLvl="5" animBg="1" advAuto="0"/>
      <p:bldP spid="2265" grpId="11" animBg="1" advAuto="0"/>
      <p:bldP spid="2268" grpId="24" animBg="1" advAuto="0"/>
      <p:bldP spid="4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7" name="Group"/>
          <p:cNvGrpSpPr/>
          <p:nvPr/>
        </p:nvGrpSpPr>
        <p:grpSpPr>
          <a:xfrm>
            <a:off x="2285998" y="642937"/>
            <a:ext cx="4500567" cy="788036"/>
            <a:chOff x="0" y="0"/>
            <a:chExt cx="4500565" cy="788035"/>
          </a:xfrm>
        </p:grpSpPr>
        <p:grpSp>
          <p:nvGrpSpPr>
            <p:cNvPr id="2273" name="Group"/>
            <p:cNvGrpSpPr/>
            <p:nvPr/>
          </p:nvGrpSpPr>
          <p:grpSpPr>
            <a:xfrm>
              <a:off x="0" y="0"/>
              <a:ext cx="4500566" cy="571501"/>
              <a:chOff x="-1" y="0"/>
              <a:chExt cx="4500565" cy="571500"/>
            </a:xfrm>
          </p:grpSpPr>
          <p:sp>
            <p:nvSpPr>
              <p:cNvPr id="2270" name="Shape"/>
              <p:cNvSpPr/>
              <p:nvPr/>
            </p:nvSpPr>
            <p:spPr>
              <a:xfrm>
                <a:off x="0" y="0"/>
                <a:ext cx="4500563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23" y="0"/>
                      <a:pt x="21429" y="0"/>
                    </a:cubicBezTo>
                    <a:cubicBezTo>
                      <a:pt x="21334" y="0"/>
                      <a:pt x="21257" y="604"/>
                      <a:pt x="21257" y="1350"/>
                    </a:cubicBezTo>
                    <a:lnTo>
                      <a:pt x="21257" y="2700"/>
                    </a:lnTo>
                    <a:lnTo>
                      <a:pt x="171" y="2700"/>
                    </a:lnTo>
                    <a:cubicBezTo>
                      <a:pt x="77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77" y="21600"/>
                      <a:pt x="171" y="21600"/>
                    </a:cubicBezTo>
                    <a:cubicBezTo>
                      <a:pt x="266" y="21600"/>
                      <a:pt x="343" y="20996"/>
                      <a:pt x="343" y="20250"/>
                    </a:cubicBezTo>
                    <a:lnTo>
                      <a:pt x="343" y="18900"/>
                    </a:lnTo>
                    <a:lnTo>
                      <a:pt x="21429" y="18900"/>
                    </a:lnTo>
                    <a:cubicBezTo>
                      <a:pt x="21523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71" name="Shape"/>
              <p:cNvSpPr/>
              <p:nvPr/>
            </p:nvSpPr>
            <p:spPr>
              <a:xfrm>
                <a:off x="35718" y="-1"/>
                <a:ext cx="4464846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5" y="21600"/>
                      <a:pt x="173" y="19182"/>
                      <a:pt x="173" y="16200"/>
                    </a:cubicBezTo>
                    <a:cubicBezTo>
                      <a:pt x="173" y="14709"/>
                      <a:pt x="134" y="13500"/>
                      <a:pt x="86" y="13500"/>
                    </a:cubicBezTo>
                    <a:cubicBezTo>
                      <a:pt x="39" y="13500"/>
                      <a:pt x="0" y="14709"/>
                      <a:pt x="0" y="16200"/>
                    </a:cubicBezTo>
                    <a:close/>
                    <a:moveTo>
                      <a:pt x="21427" y="10800"/>
                    </a:moveTo>
                    <a:cubicBezTo>
                      <a:pt x="21523" y="10800"/>
                      <a:pt x="21600" y="8382"/>
                      <a:pt x="21600" y="5400"/>
                    </a:cubicBezTo>
                    <a:cubicBezTo>
                      <a:pt x="21600" y="2418"/>
                      <a:pt x="21523" y="0"/>
                      <a:pt x="21427" y="0"/>
                    </a:cubicBezTo>
                    <a:cubicBezTo>
                      <a:pt x="21332" y="0"/>
                      <a:pt x="21254" y="2418"/>
                      <a:pt x="21254" y="5400"/>
                    </a:cubicBezTo>
                    <a:cubicBezTo>
                      <a:pt x="21254" y="6891"/>
                      <a:pt x="21293" y="8100"/>
                      <a:pt x="21341" y="8100"/>
                    </a:cubicBezTo>
                    <a:cubicBezTo>
                      <a:pt x="21389" y="8100"/>
                      <a:pt x="21427" y="6891"/>
                      <a:pt x="21427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72" name="Shape"/>
              <p:cNvSpPr/>
              <p:nvPr/>
            </p:nvSpPr>
            <p:spPr>
              <a:xfrm>
                <a:off x="-2" y="0"/>
                <a:ext cx="4500567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77" y="2700"/>
                      <a:pt x="171" y="2700"/>
                    </a:cubicBezTo>
                    <a:lnTo>
                      <a:pt x="21257" y="2700"/>
                    </a:lnTo>
                    <a:lnTo>
                      <a:pt x="21257" y="1350"/>
                    </a:lnTo>
                    <a:cubicBezTo>
                      <a:pt x="21257" y="604"/>
                      <a:pt x="21334" y="0"/>
                      <a:pt x="21429" y="0"/>
                    </a:cubicBezTo>
                    <a:cubicBezTo>
                      <a:pt x="21523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23" y="18900"/>
                      <a:pt x="21429" y="18900"/>
                    </a:cubicBezTo>
                    <a:lnTo>
                      <a:pt x="343" y="18900"/>
                    </a:lnTo>
                    <a:lnTo>
                      <a:pt x="343" y="20250"/>
                    </a:lnTo>
                    <a:cubicBezTo>
                      <a:pt x="343" y="20996"/>
                      <a:pt x="266" y="21600"/>
                      <a:pt x="171" y="21600"/>
                    </a:cubicBezTo>
                    <a:cubicBezTo>
                      <a:pt x="77" y="21600"/>
                      <a:pt x="0" y="20996"/>
                      <a:pt x="0" y="20250"/>
                    </a:cubicBezTo>
                    <a:close/>
                    <a:moveTo>
                      <a:pt x="21257" y="2700"/>
                    </a:moveTo>
                    <a:lnTo>
                      <a:pt x="21429" y="2700"/>
                    </a:lnTo>
                    <a:cubicBezTo>
                      <a:pt x="21523" y="2700"/>
                      <a:pt x="21600" y="2096"/>
                      <a:pt x="21600" y="1350"/>
                    </a:cubicBezTo>
                    <a:moveTo>
                      <a:pt x="21429" y="2700"/>
                    </a:moveTo>
                    <a:lnTo>
                      <a:pt x="21429" y="1350"/>
                    </a:lnTo>
                    <a:cubicBezTo>
                      <a:pt x="21429" y="1723"/>
                      <a:pt x="21390" y="2025"/>
                      <a:pt x="21343" y="2025"/>
                    </a:cubicBezTo>
                    <a:cubicBezTo>
                      <a:pt x="21296" y="2025"/>
                      <a:pt x="21257" y="1723"/>
                      <a:pt x="21257" y="1350"/>
                    </a:cubicBezTo>
                    <a:moveTo>
                      <a:pt x="171" y="5400"/>
                    </a:moveTo>
                    <a:lnTo>
                      <a:pt x="171" y="4050"/>
                    </a:lnTo>
                    <a:cubicBezTo>
                      <a:pt x="171" y="3677"/>
                      <a:pt x="210" y="3375"/>
                      <a:pt x="257" y="3375"/>
                    </a:cubicBezTo>
                    <a:cubicBezTo>
                      <a:pt x="304" y="3375"/>
                      <a:pt x="343" y="3677"/>
                      <a:pt x="343" y="4050"/>
                    </a:cubicBezTo>
                    <a:cubicBezTo>
                      <a:pt x="343" y="4796"/>
                      <a:pt x="266" y="5400"/>
                      <a:pt x="171" y="5400"/>
                    </a:cubicBezTo>
                    <a:cubicBezTo>
                      <a:pt x="77" y="5400"/>
                      <a:pt x="0" y="4796"/>
                      <a:pt x="0" y="4050"/>
                    </a:cubicBezTo>
                    <a:moveTo>
                      <a:pt x="343" y="4050"/>
                    </a:moveTo>
                    <a:lnTo>
                      <a:pt x="343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2276" name="Group"/>
            <p:cNvGrpSpPr/>
            <p:nvPr/>
          </p:nvGrpSpPr>
          <p:grpSpPr>
            <a:xfrm>
              <a:off x="170214" y="86994"/>
              <a:ext cx="4154366" cy="701042"/>
              <a:chOff x="0" y="0"/>
              <a:chExt cx="4154365" cy="701040"/>
            </a:xfrm>
          </p:grpSpPr>
          <p:sp>
            <p:nvSpPr>
              <p:cNvPr id="2274" name="Rectangle"/>
              <p:cNvSpPr/>
              <p:nvPr/>
            </p:nvSpPr>
            <p:spPr>
              <a:xfrm>
                <a:off x="0" y="0"/>
                <a:ext cx="4154366" cy="342900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75" name="THE VOWEL INVENTORY"/>
              <p:cNvSpPr txBox="1"/>
              <p:nvPr/>
            </p:nvSpPr>
            <p:spPr>
              <a:xfrm>
                <a:off x="0" y="0"/>
                <a:ext cx="4154366" cy="701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THE VOWEL INVENTORY</a:t>
                </a:r>
              </a:p>
            </p:txBody>
          </p:sp>
        </p:grpSp>
      </p:grpSp>
      <p:grpSp>
        <p:nvGrpSpPr>
          <p:cNvPr id="2280" name="Group"/>
          <p:cNvGrpSpPr/>
          <p:nvPr/>
        </p:nvGrpSpPr>
        <p:grpSpPr>
          <a:xfrm>
            <a:off x="928687" y="3259724"/>
            <a:ext cx="2428876" cy="338552"/>
            <a:chOff x="0" y="-13571"/>
            <a:chExt cx="2428875" cy="338550"/>
          </a:xfrm>
        </p:grpSpPr>
        <p:sp>
          <p:nvSpPr>
            <p:cNvPr id="2278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279" name="VOWELS"/>
            <p:cNvSpPr txBox="1"/>
            <p:nvPr/>
          </p:nvSpPr>
          <p:spPr>
            <a:xfrm>
              <a:off x="0" y="-13571"/>
              <a:ext cx="2428875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VOWEL</a:t>
              </a:r>
            </a:p>
          </p:txBody>
        </p:sp>
      </p:grpSp>
      <p:grpSp>
        <p:nvGrpSpPr>
          <p:cNvPr id="2283" name="Group"/>
          <p:cNvGrpSpPr/>
          <p:nvPr/>
        </p:nvGrpSpPr>
        <p:grpSpPr>
          <a:xfrm>
            <a:off x="642937" y="3759787"/>
            <a:ext cx="3000376" cy="338552"/>
            <a:chOff x="0" y="-13571"/>
            <a:chExt cx="3000375" cy="338550"/>
          </a:xfrm>
        </p:grpSpPr>
        <p:sp>
          <p:nvSpPr>
            <p:cNvPr id="2281" name="Rectangle"/>
            <p:cNvSpPr/>
            <p:nvPr/>
          </p:nvSpPr>
          <p:spPr>
            <a:xfrm>
              <a:off x="0" y="12828"/>
              <a:ext cx="300037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282" name="is a speech sound produced"/>
            <p:cNvSpPr txBox="1"/>
            <p:nvPr/>
          </p:nvSpPr>
          <p:spPr>
            <a:xfrm>
              <a:off x="0" y="-13571"/>
              <a:ext cx="3000375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16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It</a:t>
              </a:r>
              <a:r>
                <a:rPr lang="es-E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is a speech sound produced</a:t>
              </a:r>
            </a:p>
          </p:txBody>
        </p:sp>
      </p:grpSp>
      <p:grpSp>
        <p:nvGrpSpPr>
          <p:cNvPr id="2287" name="Group"/>
          <p:cNvGrpSpPr/>
          <p:nvPr/>
        </p:nvGrpSpPr>
        <p:grpSpPr>
          <a:xfrm>
            <a:off x="5643569" y="3273294"/>
            <a:ext cx="2428876" cy="311409"/>
            <a:chOff x="0" y="0"/>
            <a:chExt cx="2428875" cy="311407"/>
          </a:xfrm>
        </p:grpSpPr>
        <p:sp>
          <p:nvSpPr>
            <p:cNvPr id="2285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286" name="DIPHTHONGS"/>
            <p:cNvSpPr txBox="1"/>
            <p:nvPr/>
          </p:nvSpPr>
          <p:spPr>
            <a:xfrm>
              <a:off x="0" y="-1"/>
              <a:ext cx="24288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>
                  <a:latin typeface="Times New Roman"/>
                  <a:ea typeface="Times New Roman"/>
                  <a:cs typeface="Times New Roman"/>
                  <a:sym typeface="Times New Roman"/>
                </a:rPr>
                <a:t>DIPHTHONGS</a:t>
              </a:r>
            </a:p>
          </p:txBody>
        </p:sp>
      </p:grpSp>
      <p:grpSp>
        <p:nvGrpSpPr>
          <p:cNvPr id="2290" name="Group"/>
          <p:cNvGrpSpPr/>
          <p:nvPr/>
        </p:nvGrpSpPr>
        <p:grpSpPr>
          <a:xfrm>
            <a:off x="642909" y="4273430"/>
            <a:ext cx="3000376" cy="311409"/>
            <a:chOff x="0" y="0"/>
            <a:chExt cx="3000375" cy="311407"/>
          </a:xfrm>
        </p:grpSpPr>
        <p:sp>
          <p:nvSpPr>
            <p:cNvPr id="2288" name="Rectangle"/>
            <p:cNvSpPr/>
            <p:nvPr/>
          </p:nvSpPr>
          <p:spPr>
            <a:xfrm>
              <a:off x="0" y="12825"/>
              <a:ext cx="3000375" cy="285758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289" name="by human beings when"/>
            <p:cNvSpPr txBox="1"/>
            <p:nvPr/>
          </p:nvSpPr>
          <p:spPr>
            <a:xfrm>
              <a:off x="0" y="-1"/>
              <a:ext cx="30003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by human beings when</a:t>
              </a:r>
            </a:p>
          </p:txBody>
        </p:sp>
      </p:grpSp>
      <p:grpSp>
        <p:nvGrpSpPr>
          <p:cNvPr id="2293" name="Group"/>
          <p:cNvGrpSpPr/>
          <p:nvPr/>
        </p:nvGrpSpPr>
        <p:grpSpPr>
          <a:xfrm>
            <a:off x="642909" y="4786322"/>
            <a:ext cx="3000376" cy="428626"/>
            <a:chOff x="0" y="55691"/>
            <a:chExt cx="3000375" cy="428625"/>
          </a:xfrm>
        </p:grpSpPr>
        <p:sp>
          <p:nvSpPr>
            <p:cNvPr id="2291" name="Rectangle"/>
            <p:cNvSpPr/>
            <p:nvPr/>
          </p:nvSpPr>
          <p:spPr>
            <a:xfrm>
              <a:off x="0" y="55691"/>
              <a:ext cx="3000375" cy="428626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292" name="breath flows out through mouth"/>
            <p:cNvSpPr txBox="1"/>
            <p:nvPr/>
          </p:nvSpPr>
          <p:spPr>
            <a:xfrm>
              <a:off x="0" y="114300"/>
              <a:ext cx="3000375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breath flows out through mouth</a:t>
              </a:r>
            </a:p>
          </p:txBody>
        </p:sp>
      </p:grpSp>
      <p:grpSp>
        <p:nvGrpSpPr>
          <p:cNvPr id="2296" name="Group"/>
          <p:cNvGrpSpPr/>
          <p:nvPr/>
        </p:nvGrpSpPr>
        <p:grpSpPr>
          <a:xfrm>
            <a:off x="642909" y="5344996"/>
            <a:ext cx="3000376" cy="311409"/>
            <a:chOff x="0" y="0"/>
            <a:chExt cx="3000375" cy="311407"/>
          </a:xfrm>
        </p:grpSpPr>
        <p:sp>
          <p:nvSpPr>
            <p:cNvPr id="2294" name="Rectangle"/>
            <p:cNvSpPr/>
            <p:nvPr/>
          </p:nvSpPr>
          <p:spPr>
            <a:xfrm>
              <a:off x="0" y="12828"/>
              <a:ext cx="300037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295" name="without being blocked by"/>
            <p:cNvSpPr txBox="1"/>
            <p:nvPr/>
          </p:nvSpPr>
          <p:spPr>
            <a:xfrm>
              <a:off x="0" y="-1"/>
              <a:ext cx="30003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without being blocked by</a:t>
              </a:r>
            </a:p>
          </p:txBody>
        </p:sp>
      </p:grpSp>
      <p:grpSp>
        <p:nvGrpSpPr>
          <p:cNvPr id="2299" name="Group"/>
          <p:cNvGrpSpPr/>
          <p:nvPr/>
        </p:nvGrpSpPr>
        <p:grpSpPr>
          <a:xfrm>
            <a:off x="642909" y="5845062"/>
            <a:ext cx="3000376" cy="311409"/>
            <a:chOff x="0" y="0"/>
            <a:chExt cx="3000375" cy="311407"/>
          </a:xfrm>
        </p:grpSpPr>
        <p:sp>
          <p:nvSpPr>
            <p:cNvPr id="2297" name="Rectangle"/>
            <p:cNvSpPr/>
            <p:nvPr/>
          </p:nvSpPr>
          <p:spPr>
            <a:xfrm>
              <a:off x="0" y="12828"/>
              <a:ext cx="300037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298" name="teeth, tongue nor lips"/>
            <p:cNvSpPr txBox="1"/>
            <p:nvPr/>
          </p:nvSpPr>
          <p:spPr>
            <a:xfrm>
              <a:off x="0" y="-1"/>
              <a:ext cx="30003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teeth, tongue nor lips</a:t>
              </a:r>
            </a:p>
          </p:txBody>
        </p:sp>
      </p:grpSp>
      <p:grpSp>
        <p:nvGrpSpPr>
          <p:cNvPr id="2306" name="Group"/>
          <p:cNvGrpSpPr/>
          <p:nvPr/>
        </p:nvGrpSpPr>
        <p:grpSpPr>
          <a:xfrm>
            <a:off x="5357812" y="3701920"/>
            <a:ext cx="3000376" cy="311409"/>
            <a:chOff x="0" y="0"/>
            <a:chExt cx="3000375" cy="311407"/>
          </a:xfrm>
        </p:grpSpPr>
        <p:sp>
          <p:nvSpPr>
            <p:cNvPr id="2304" name="Rectangle"/>
            <p:cNvSpPr/>
            <p:nvPr/>
          </p:nvSpPr>
          <p:spPr>
            <a:xfrm>
              <a:off x="0" y="12828"/>
              <a:ext cx="300037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05" name="When vowels occur"/>
            <p:cNvSpPr txBox="1"/>
            <p:nvPr/>
          </p:nvSpPr>
          <p:spPr>
            <a:xfrm>
              <a:off x="0" y="-1"/>
              <a:ext cx="30003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When vowels occur</a:t>
              </a:r>
            </a:p>
          </p:txBody>
        </p:sp>
      </p:grpSp>
      <p:grpSp>
        <p:nvGrpSpPr>
          <p:cNvPr id="2309" name="Group"/>
          <p:cNvGrpSpPr/>
          <p:nvPr/>
        </p:nvGrpSpPr>
        <p:grpSpPr>
          <a:xfrm>
            <a:off x="4180523" y="4373484"/>
            <a:ext cx="5212079" cy="369330"/>
            <a:chOff x="-501900" y="-4415"/>
            <a:chExt cx="4005287" cy="369328"/>
          </a:xfrm>
        </p:grpSpPr>
        <p:sp>
          <p:nvSpPr>
            <p:cNvPr id="2307" name="Rectangle"/>
            <p:cNvSpPr/>
            <p:nvPr/>
          </p:nvSpPr>
          <p:spPr>
            <a:xfrm>
              <a:off x="0" y="12825"/>
              <a:ext cx="3000375" cy="285758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08" name="in combinations, they are"/>
            <p:cNvSpPr txBox="1"/>
            <p:nvPr/>
          </p:nvSpPr>
          <p:spPr>
            <a:xfrm>
              <a:off x="-501900" y="-4415"/>
              <a:ext cx="4005287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/>
                </a:rPr>
                <a:t>in combinations</a:t>
              </a:r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/>
                </a:rPr>
                <a:t> (</a:t>
              </a:r>
              <a:r>
                <a:rPr lang="es-ES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/>
                </a:rPr>
                <a:t>strong</a:t>
              </a:r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s-E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weak</a:t>
              </a:r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/>
                </a:rPr>
                <a:t>, they are</a:t>
              </a:r>
            </a:p>
          </p:txBody>
        </p:sp>
      </p:grpSp>
      <p:grpSp>
        <p:nvGrpSpPr>
          <p:cNvPr id="2312" name="Group"/>
          <p:cNvGrpSpPr/>
          <p:nvPr/>
        </p:nvGrpSpPr>
        <p:grpSpPr>
          <a:xfrm>
            <a:off x="5357812" y="5033586"/>
            <a:ext cx="3000376" cy="311409"/>
            <a:chOff x="0" y="0"/>
            <a:chExt cx="3000375" cy="311407"/>
          </a:xfrm>
        </p:grpSpPr>
        <p:sp>
          <p:nvSpPr>
            <p:cNvPr id="2310" name="Rectangle"/>
            <p:cNvSpPr/>
            <p:nvPr/>
          </p:nvSpPr>
          <p:spPr>
            <a:xfrm>
              <a:off x="0" y="12828"/>
              <a:ext cx="300037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11" name="called diphthongs"/>
            <p:cNvSpPr txBox="1"/>
            <p:nvPr/>
          </p:nvSpPr>
          <p:spPr>
            <a:xfrm>
              <a:off x="0" y="-1"/>
              <a:ext cx="30003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called diphthongs</a:t>
              </a:r>
            </a:p>
          </p:txBody>
        </p:sp>
      </p:grpSp>
      <p:pic>
        <p:nvPicPr>
          <p:cNvPr id="2316" name="image45.png" descr="image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357297"/>
            <a:ext cx="3143240" cy="1658778"/>
          </a:xfrm>
          <a:prstGeom prst="rect">
            <a:avLst/>
          </a:prstGeom>
          <a:ln>
            <a:solidFill>
              <a:srgbClr val="D8D8DE"/>
            </a:solidFill>
            <a:miter/>
          </a:ln>
        </p:spPr>
      </p:pic>
      <p:sp>
        <p:nvSpPr>
          <p:cNvPr id="2317" name="Line"/>
          <p:cNvSpPr/>
          <p:nvPr/>
        </p:nvSpPr>
        <p:spPr>
          <a:xfrm rot="10800000" flipV="1">
            <a:off x="700090" y="928688"/>
            <a:ext cx="1585910" cy="250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8487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318" name="Line"/>
          <p:cNvSpPr/>
          <p:nvPr/>
        </p:nvSpPr>
        <p:spPr>
          <a:xfrm>
            <a:off x="6786563" y="928688"/>
            <a:ext cx="1514479" cy="250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834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321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319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320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7" grpId="1" animBg="1" advAuto="0"/>
      <p:bldP spid="2280" grpId="4" animBg="1" advAuto="0"/>
      <p:bldP spid="2283" grpId="6" animBg="1" advAuto="0"/>
      <p:bldP spid="2287" grpId="16" animBg="1" advAuto="0"/>
      <p:bldP spid="2290" grpId="8" animBg="1" advAuto="0"/>
      <p:bldP spid="2293" grpId="10" animBg="1" advAuto="0"/>
      <p:bldP spid="2296" grpId="12" animBg="1" advAuto="0"/>
      <p:bldP spid="2299" grpId="14" animBg="1" advAuto="0"/>
      <p:bldP spid="2306" grpId="18" animBg="1" advAuto="0"/>
      <p:bldP spid="2309" grpId="20" animBg="1" advAuto="0"/>
      <p:bldP spid="2312" grpId="22" animBg="1" advAuto="0"/>
      <p:bldP spid="2316" grpId="2" animBg="1" advAuto="0"/>
      <p:bldP spid="2317" grpId="3" animBg="1" advAuto="0"/>
      <p:bldP spid="2318" grpId="15" animBg="1" advAuto="0"/>
      <p:bldP spid="2321" grpId="2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roup"/>
          <p:cNvGrpSpPr/>
          <p:nvPr/>
        </p:nvGrpSpPr>
        <p:grpSpPr>
          <a:xfrm>
            <a:off x="2285998" y="642937"/>
            <a:ext cx="4500567" cy="788036"/>
            <a:chOff x="0" y="0"/>
            <a:chExt cx="4500565" cy="788035"/>
          </a:xfrm>
        </p:grpSpPr>
        <p:grpSp>
          <p:nvGrpSpPr>
            <p:cNvPr id="2326" name="Group"/>
            <p:cNvGrpSpPr/>
            <p:nvPr/>
          </p:nvGrpSpPr>
          <p:grpSpPr>
            <a:xfrm>
              <a:off x="0" y="0"/>
              <a:ext cx="4500566" cy="571501"/>
              <a:chOff x="-1" y="0"/>
              <a:chExt cx="4500565" cy="571500"/>
            </a:xfrm>
          </p:grpSpPr>
          <p:sp>
            <p:nvSpPr>
              <p:cNvPr id="2323" name="Shape"/>
              <p:cNvSpPr/>
              <p:nvPr/>
            </p:nvSpPr>
            <p:spPr>
              <a:xfrm>
                <a:off x="0" y="0"/>
                <a:ext cx="4500563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23" y="0"/>
                      <a:pt x="21429" y="0"/>
                    </a:cubicBezTo>
                    <a:cubicBezTo>
                      <a:pt x="21334" y="0"/>
                      <a:pt x="21257" y="604"/>
                      <a:pt x="21257" y="1350"/>
                    </a:cubicBezTo>
                    <a:lnTo>
                      <a:pt x="21257" y="2700"/>
                    </a:lnTo>
                    <a:lnTo>
                      <a:pt x="171" y="2700"/>
                    </a:lnTo>
                    <a:cubicBezTo>
                      <a:pt x="77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77" y="21600"/>
                      <a:pt x="171" y="21600"/>
                    </a:cubicBezTo>
                    <a:cubicBezTo>
                      <a:pt x="266" y="21600"/>
                      <a:pt x="343" y="20996"/>
                      <a:pt x="343" y="20250"/>
                    </a:cubicBezTo>
                    <a:lnTo>
                      <a:pt x="343" y="18900"/>
                    </a:lnTo>
                    <a:lnTo>
                      <a:pt x="21429" y="18900"/>
                    </a:lnTo>
                    <a:cubicBezTo>
                      <a:pt x="21523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324" name="Shape"/>
              <p:cNvSpPr/>
              <p:nvPr/>
            </p:nvSpPr>
            <p:spPr>
              <a:xfrm>
                <a:off x="35718" y="-1"/>
                <a:ext cx="4464846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5" y="21600"/>
                      <a:pt x="173" y="19182"/>
                      <a:pt x="173" y="16200"/>
                    </a:cubicBezTo>
                    <a:cubicBezTo>
                      <a:pt x="173" y="14709"/>
                      <a:pt x="134" y="13500"/>
                      <a:pt x="86" y="13500"/>
                    </a:cubicBezTo>
                    <a:cubicBezTo>
                      <a:pt x="39" y="13500"/>
                      <a:pt x="0" y="14709"/>
                      <a:pt x="0" y="16200"/>
                    </a:cubicBezTo>
                    <a:close/>
                    <a:moveTo>
                      <a:pt x="21427" y="10800"/>
                    </a:moveTo>
                    <a:cubicBezTo>
                      <a:pt x="21523" y="10800"/>
                      <a:pt x="21600" y="8382"/>
                      <a:pt x="21600" y="5400"/>
                    </a:cubicBezTo>
                    <a:cubicBezTo>
                      <a:pt x="21600" y="2418"/>
                      <a:pt x="21523" y="0"/>
                      <a:pt x="21427" y="0"/>
                    </a:cubicBezTo>
                    <a:cubicBezTo>
                      <a:pt x="21332" y="0"/>
                      <a:pt x="21254" y="2418"/>
                      <a:pt x="21254" y="5400"/>
                    </a:cubicBezTo>
                    <a:cubicBezTo>
                      <a:pt x="21254" y="6891"/>
                      <a:pt x="21293" y="8100"/>
                      <a:pt x="21341" y="8100"/>
                    </a:cubicBezTo>
                    <a:cubicBezTo>
                      <a:pt x="21389" y="8100"/>
                      <a:pt x="21427" y="6891"/>
                      <a:pt x="21427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325" name="Shape"/>
              <p:cNvSpPr/>
              <p:nvPr/>
            </p:nvSpPr>
            <p:spPr>
              <a:xfrm>
                <a:off x="-2" y="0"/>
                <a:ext cx="4500567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77" y="2700"/>
                      <a:pt x="171" y="2700"/>
                    </a:cubicBezTo>
                    <a:lnTo>
                      <a:pt x="21257" y="2700"/>
                    </a:lnTo>
                    <a:lnTo>
                      <a:pt x="21257" y="1350"/>
                    </a:lnTo>
                    <a:cubicBezTo>
                      <a:pt x="21257" y="604"/>
                      <a:pt x="21334" y="0"/>
                      <a:pt x="21429" y="0"/>
                    </a:cubicBezTo>
                    <a:cubicBezTo>
                      <a:pt x="21523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23" y="18900"/>
                      <a:pt x="21429" y="18900"/>
                    </a:cubicBezTo>
                    <a:lnTo>
                      <a:pt x="343" y="18900"/>
                    </a:lnTo>
                    <a:lnTo>
                      <a:pt x="343" y="20250"/>
                    </a:lnTo>
                    <a:cubicBezTo>
                      <a:pt x="343" y="20996"/>
                      <a:pt x="266" y="21600"/>
                      <a:pt x="171" y="21600"/>
                    </a:cubicBezTo>
                    <a:cubicBezTo>
                      <a:pt x="77" y="21600"/>
                      <a:pt x="0" y="20996"/>
                      <a:pt x="0" y="20250"/>
                    </a:cubicBezTo>
                    <a:close/>
                    <a:moveTo>
                      <a:pt x="21257" y="2700"/>
                    </a:moveTo>
                    <a:lnTo>
                      <a:pt x="21429" y="2700"/>
                    </a:lnTo>
                    <a:cubicBezTo>
                      <a:pt x="21523" y="2700"/>
                      <a:pt x="21600" y="2096"/>
                      <a:pt x="21600" y="1350"/>
                    </a:cubicBezTo>
                    <a:moveTo>
                      <a:pt x="21429" y="2700"/>
                    </a:moveTo>
                    <a:lnTo>
                      <a:pt x="21429" y="1350"/>
                    </a:lnTo>
                    <a:cubicBezTo>
                      <a:pt x="21429" y="1723"/>
                      <a:pt x="21390" y="2025"/>
                      <a:pt x="21343" y="2025"/>
                    </a:cubicBezTo>
                    <a:cubicBezTo>
                      <a:pt x="21296" y="2025"/>
                      <a:pt x="21257" y="1723"/>
                      <a:pt x="21257" y="1350"/>
                    </a:cubicBezTo>
                    <a:moveTo>
                      <a:pt x="171" y="5400"/>
                    </a:moveTo>
                    <a:lnTo>
                      <a:pt x="171" y="4050"/>
                    </a:lnTo>
                    <a:cubicBezTo>
                      <a:pt x="171" y="3677"/>
                      <a:pt x="210" y="3375"/>
                      <a:pt x="257" y="3375"/>
                    </a:cubicBezTo>
                    <a:cubicBezTo>
                      <a:pt x="304" y="3375"/>
                      <a:pt x="343" y="3677"/>
                      <a:pt x="343" y="4050"/>
                    </a:cubicBezTo>
                    <a:cubicBezTo>
                      <a:pt x="343" y="4796"/>
                      <a:pt x="266" y="5400"/>
                      <a:pt x="171" y="5400"/>
                    </a:cubicBezTo>
                    <a:cubicBezTo>
                      <a:pt x="77" y="5400"/>
                      <a:pt x="0" y="4796"/>
                      <a:pt x="0" y="4050"/>
                    </a:cubicBezTo>
                    <a:moveTo>
                      <a:pt x="343" y="4050"/>
                    </a:moveTo>
                    <a:lnTo>
                      <a:pt x="343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2329" name="Group"/>
            <p:cNvGrpSpPr/>
            <p:nvPr/>
          </p:nvGrpSpPr>
          <p:grpSpPr>
            <a:xfrm>
              <a:off x="170214" y="86994"/>
              <a:ext cx="4154366" cy="701042"/>
              <a:chOff x="0" y="0"/>
              <a:chExt cx="4154365" cy="701040"/>
            </a:xfrm>
          </p:grpSpPr>
          <p:sp>
            <p:nvSpPr>
              <p:cNvPr id="2327" name="Rectangle"/>
              <p:cNvSpPr/>
              <p:nvPr/>
            </p:nvSpPr>
            <p:spPr>
              <a:xfrm>
                <a:off x="0" y="0"/>
                <a:ext cx="4154366" cy="342900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328" name="VOWEL PRODUCTION"/>
              <p:cNvSpPr txBox="1"/>
              <p:nvPr/>
            </p:nvSpPr>
            <p:spPr>
              <a:xfrm>
                <a:off x="0" y="0"/>
                <a:ext cx="4154366" cy="701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VOWEL PRODUCTION</a:t>
                </a:r>
              </a:p>
            </p:txBody>
          </p:sp>
        </p:grpSp>
      </p:grpSp>
      <p:grpSp>
        <p:nvGrpSpPr>
          <p:cNvPr id="2333" name="Group"/>
          <p:cNvGrpSpPr/>
          <p:nvPr/>
        </p:nvGrpSpPr>
        <p:grpSpPr>
          <a:xfrm>
            <a:off x="1071562" y="1344484"/>
            <a:ext cx="2428876" cy="311408"/>
            <a:chOff x="0" y="0"/>
            <a:chExt cx="2428875" cy="311407"/>
          </a:xfrm>
        </p:grpSpPr>
        <p:sp>
          <p:nvSpPr>
            <p:cNvPr id="2331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32" name="Voicing"/>
            <p:cNvSpPr txBox="1"/>
            <p:nvPr/>
          </p:nvSpPr>
          <p:spPr>
            <a:xfrm>
              <a:off x="0" y="-1"/>
              <a:ext cx="24288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>
                  <a:latin typeface="Times New Roman"/>
                  <a:ea typeface="Times New Roman"/>
                  <a:cs typeface="Times New Roman"/>
                  <a:sym typeface="Times New Roman"/>
                </a:rPr>
                <a:t>Voicing</a:t>
              </a:r>
            </a:p>
          </p:txBody>
        </p:sp>
      </p:grpSp>
      <p:sp>
        <p:nvSpPr>
          <p:cNvPr id="2334" name="Line"/>
          <p:cNvSpPr/>
          <p:nvPr/>
        </p:nvSpPr>
        <p:spPr>
          <a:xfrm flipH="1">
            <a:off x="2285999" y="1143000"/>
            <a:ext cx="2251076" cy="21431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37" name="Group"/>
          <p:cNvGrpSpPr/>
          <p:nvPr/>
        </p:nvGrpSpPr>
        <p:grpSpPr>
          <a:xfrm>
            <a:off x="1071562" y="1730246"/>
            <a:ext cx="2428876" cy="540009"/>
            <a:chOff x="0" y="0"/>
            <a:chExt cx="2428875" cy="540007"/>
          </a:xfrm>
        </p:grpSpPr>
        <p:sp>
          <p:nvSpPr>
            <p:cNvPr id="2335" name="Rectangle"/>
            <p:cNvSpPr/>
            <p:nvPr/>
          </p:nvSpPr>
          <p:spPr>
            <a:xfrm>
              <a:off x="0" y="55691"/>
              <a:ext cx="2428875" cy="428626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36" name="Every vowel is voiced in both languages"/>
            <p:cNvSpPr txBox="1"/>
            <p:nvPr/>
          </p:nvSpPr>
          <p:spPr>
            <a:xfrm>
              <a:off x="0" y="0"/>
              <a:ext cx="2428875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Every vowel is voiced in both languages</a:t>
              </a:r>
            </a:p>
          </p:txBody>
        </p:sp>
      </p:grpSp>
      <p:sp>
        <p:nvSpPr>
          <p:cNvPr id="2338" name="Line"/>
          <p:cNvSpPr/>
          <p:nvPr/>
        </p:nvSpPr>
        <p:spPr>
          <a:xfrm flipH="1">
            <a:off x="2284412" y="1643063"/>
            <a:ext cx="1588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41" name="Group"/>
          <p:cNvGrpSpPr/>
          <p:nvPr/>
        </p:nvGrpSpPr>
        <p:grpSpPr>
          <a:xfrm>
            <a:off x="3786187" y="1308764"/>
            <a:ext cx="3000376" cy="311409"/>
            <a:chOff x="0" y="0"/>
            <a:chExt cx="3000375" cy="311407"/>
          </a:xfrm>
        </p:grpSpPr>
        <p:sp>
          <p:nvSpPr>
            <p:cNvPr id="2339" name="Rectangle"/>
            <p:cNvSpPr/>
            <p:nvPr/>
          </p:nvSpPr>
          <p:spPr>
            <a:xfrm>
              <a:off x="0" y="48548"/>
              <a:ext cx="3000375" cy="214312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40" name="Vowel Quality"/>
            <p:cNvSpPr txBox="1"/>
            <p:nvPr/>
          </p:nvSpPr>
          <p:spPr>
            <a:xfrm>
              <a:off x="0" y="0"/>
              <a:ext cx="3000375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>
                  <a:latin typeface="Times New Roman"/>
                  <a:ea typeface="Times New Roman"/>
                  <a:cs typeface="Times New Roman"/>
                  <a:sym typeface="Times New Roman"/>
                </a:rPr>
                <a:t>Vowel Quality</a:t>
              </a:r>
            </a:p>
          </p:txBody>
        </p:sp>
      </p:grpSp>
      <p:grpSp>
        <p:nvGrpSpPr>
          <p:cNvPr id="2344" name="Group"/>
          <p:cNvGrpSpPr/>
          <p:nvPr/>
        </p:nvGrpSpPr>
        <p:grpSpPr>
          <a:xfrm>
            <a:off x="3786187" y="1551787"/>
            <a:ext cx="1428751" cy="754051"/>
            <a:chOff x="0" y="94145"/>
            <a:chExt cx="1428750" cy="754049"/>
          </a:xfrm>
        </p:grpSpPr>
        <p:sp>
          <p:nvSpPr>
            <p:cNvPr id="2342" name="Rectangle"/>
            <p:cNvSpPr/>
            <p:nvPr/>
          </p:nvSpPr>
          <p:spPr>
            <a:xfrm>
              <a:off x="0" y="256857"/>
              <a:ext cx="1428750" cy="42862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43" name="Simple Vowels…"/>
            <p:cNvSpPr txBox="1"/>
            <p:nvPr/>
          </p:nvSpPr>
          <p:spPr>
            <a:xfrm>
              <a:off x="0" y="94145"/>
              <a:ext cx="1428750" cy="7540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6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16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Monphthongs</a:t>
              </a:r>
              <a:endParaRPr sz="16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(Pure vowels)</a:t>
              </a:r>
            </a:p>
          </p:txBody>
        </p:sp>
      </p:grpSp>
      <p:grpSp>
        <p:nvGrpSpPr>
          <p:cNvPr id="2347" name="Group"/>
          <p:cNvGrpSpPr/>
          <p:nvPr/>
        </p:nvGrpSpPr>
        <p:grpSpPr>
          <a:xfrm>
            <a:off x="2928938" y="2688224"/>
            <a:ext cx="1785937" cy="338552"/>
            <a:chOff x="-357187" y="-13571"/>
            <a:chExt cx="1785937" cy="338550"/>
          </a:xfrm>
        </p:grpSpPr>
        <p:sp>
          <p:nvSpPr>
            <p:cNvPr id="2345" name="Rectangle"/>
            <p:cNvSpPr/>
            <p:nvPr/>
          </p:nvSpPr>
          <p:spPr>
            <a:xfrm>
              <a:off x="0" y="12828"/>
              <a:ext cx="1428750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46" name="/a/,/e/,/i/,/o/,/u/"/>
            <p:cNvSpPr txBox="1"/>
            <p:nvPr/>
          </p:nvSpPr>
          <p:spPr>
            <a:xfrm>
              <a:off x="-357187" y="-13571"/>
              <a:ext cx="1785937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/a/,</a:t>
              </a:r>
              <a:r>
                <a:rPr lang="es-E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/e/,</a:t>
              </a:r>
              <a:r>
                <a:rPr lang="es-E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/</a:t>
              </a:r>
              <a:r>
                <a:rPr sz="16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/,</a:t>
              </a:r>
              <a:r>
                <a:rPr lang="es-E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/o/,</a:t>
              </a:r>
              <a:r>
                <a:rPr lang="es-E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/u/</a:t>
              </a:r>
            </a:p>
          </p:txBody>
        </p:sp>
      </p:grpSp>
      <p:grpSp>
        <p:nvGrpSpPr>
          <p:cNvPr id="2350" name="Group"/>
          <p:cNvGrpSpPr/>
          <p:nvPr/>
        </p:nvGrpSpPr>
        <p:grpSpPr>
          <a:xfrm>
            <a:off x="5165717" y="2797837"/>
            <a:ext cx="3000375" cy="338552"/>
            <a:chOff x="-1" y="-26707"/>
            <a:chExt cx="3000374" cy="338551"/>
          </a:xfrm>
        </p:grpSpPr>
        <p:sp>
          <p:nvSpPr>
            <p:cNvPr id="2348" name="Rectangle"/>
            <p:cNvSpPr/>
            <p:nvPr/>
          </p:nvSpPr>
          <p:spPr>
            <a:xfrm>
              <a:off x="0" y="19848"/>
              <a:ext cx="2357439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49" name="/a/,/æ/,/ɛ/,/ɪ/,/ɔ/,/Ə/,/Ʊ/"/>
            <p:cNvSpPr txBox="1"/>
            <p:nvPr/>
          </p:nvSpPr>
          <p:spPr>
            <a:xfrm>
              <a:off x="-1" y="-26707"/>
              <a:ext cx="3000374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1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/i/, </a:t>
              </a:r>
              <a:r>
                <a:rPr sz="1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/a/,/</a:t>
              </a:r>
              <a:r>
                <a:rPr sz="16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æ</a:t>
              </a:r>
              <a:r>
                <a:rPr sz="16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/,/</a:t>
              </a:r>
              <a:r>
                <a:rPr sz="16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ɛ</a:t>
              </a:r>
              <a:r>
                <a:rPr sz="14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/,/</a:t>
              </a:r>
              <a:r>
                <a:rPr sz="14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ɪ</a:t>
              </a:r>
              <a:r>
                <a:rPr sz="14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/,/</a:t>
              </a:r>
              <a:r>
                <a:rPr sz="14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ɔ</a:t>
              </a:r>
              <a:r>
                <a:rPr sz="14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/,/</a:t>
              </a:r>
              <a:r>
                <a:rPr sz="14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Ə</a:t>
              </a:r>
              <a:r>
                <a:rPr sz="14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/,/</a:t>
              </a:r>
              <a:r>
                <a:rPr sz="14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Ʊ</a:t>
              </a:r>
              <a:r>
                <a:rPr sz="14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/</a:t>
              </a:r>
              <a:r>
                <a:rPr lang="es-ES" sz="14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, /u/</a:t>
              </a:r>
              <a:endParaRPr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sp>
        <p:nvSpPr>
          <p:cNvPr id="2351" name="Line"/>
          <p:cNvSpPr/>
          <p:nvPr/>
        </p:nvSpPr>
        <p:spPr>
          <a:xfrm flipH="1">
            <a:off x="4500562" y="1571625"/>
            <a:ext cx="785813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52" name="Line"/>
          <p:cNvSpPr/>
          <p:nvPr/>
        </p:nvSpPr>
        <p:spPr>
          <a:xfrm>
            <a:off x="4537074" y="1143000"/>
            <a:ext cx="749301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55" name="Group"/>
          <p:cNvGrpSpPr/>
          <p:nvPr/>
        </p:nvGrpSpPr>
        <p:grpSpPr>
          <a:xfrm>
            <a:off x="5357812" y="1759537"/>
            <a:ext cx="1571626" cy="338552"/>
            <a:chOff x="0" y="-13572"/>
            <a:chExt cx="1571625" cy="338551"/>
          </a:xfrm>
        </p:grpSpPr>
        <p:sp>
          <p:nvSpPr>
            <p:cNvPr id="2353" name="Rectangle"/>
            <p:cNvSpPr/>
            <p:nvPr/>
          </p:nvSpPr>
          <p:spPr>
            <a:xfrm>
              <a:off x="0" y="12828"/>
              <a:ext cx="157162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54" name="Complex vowels"/>
            <p:cNvSpPr txBox="1"/>
            <p:nvPr/>
          </p:nvSpPr>
          <p:spPr>
            <a:xfrm>
              <a:off x="0" y="-13572"/>
              <a:ext cx="1571625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16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Diphthongs</a:t>
              </a:r>
              <a:endParaRPr sz="16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356" name="Line"/>
          <p:cNvSpPr/>
          <p:nvPr/>
        </p:nvSpPr>
        <p:spPr>
          <a:xfrm>
            <a:off x="5286374" y="1571625"/>
            <a:ext cx="857251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59" name="Group"/>
          <p:cNvGrpSpPr/>
          <p:nvPr/>
        </p:nvGrpSpPr>
        <p:grpSpPr>
          <a:xfrm>
            <a:off x="3500437" y="2273170"/>
            <a:ext cx="1000126" cy="311409"/>
            <a:chOff x="0" y="0"/>
            <a:chExt cx="1000125" cy="311407"/>
          </a:xfrm>
        </p:grpSpPr>
        <p:sp>
          <p:nvSpPr>
            <p:cNvPr id="2357" name="Rectangle"/>
            <p:cNvSpPr/>
            <p:nvPr/>
          </p:nvSpPr>
          <p:spPr>
            <a:xfrm>
              <a:off x="0" y="12828"/>
              <a:ext cx="100012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358" name="Spanish"/>
            <p:cNvSpPr txBox="1"/>
            <p:nvPr/>
          </p:nvSpPr>
          <p:spPr>
            <a:xfrm>
              <a:off x="0" y="-1"/>
              <a:ext cx="100012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>
                  <a:latin typeface="Times New Roman"/>
                  <a:ea typeface="Times New Roman"/>
                  <a:cs typeface="Times New Roman"/>
                  <a:sym typeface="Times New Roman"/>
                </a:rPr>
                <a:t>Spanish</a:t>
              </a:r>
            </a:p>
          </p:txBody>
        </p:sp>
      </p:grpSp>
      <p:grpSp>
        <p:nvGrpSpPr>
          <p:cNvPr id="2362" name="Group"/>
          <p:cNvGrpSpPr/>
          <p:nvPr/>
        </p:nvGrpSpPr>
        <p:grpSpPr>
          <a:xfrm>
            <a:off x="4786312" y="2273170"/>
            <a:ext cx="928688" cy="311409"/>
            <a:chOff x="0" y="0"/>
            <a:chExt cx="928687" cy="311407"/>
          </a:xfrm>
        </p:grpSpPr>
        <p:sp>
          <p:nvSpPr>
            <p:cNvPr id="2360" name="Rectangle"/>
            <p:cNvSpPr/>
            <p:nvPr/>
          </p:nvSpPr>
          <p:spPr>
            <a:xfrm>
              <a:off x="0" y="12828"/>
              <a:ext cx="928688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361" name="English"/>
            <p:cNvSpPr txBox="1"/>
            <p:nvPr/>
          </p:nvSpPr>
          <p:spPr>
            <a:xfrm>
              <a:off x="0" y="-1"/>
              <a:ext cx="928688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>
                  <a:latin typeface="Times New Roman"/>
                  <a:ea typeface="Times New Roman"/>
                  <a:cs typeface="Times New Roman"/>
                  <a:sym typeface="Times New Roman"/>
                </a:rPr>
                <a:t>English</a:t>
              </a:r>
            </a:p>
          </p:txBody>
        </p:sp>
      </p:grpSp>
      <p:sp>
        <p:nvSpPr>
          <p:cNvPr id="2363" name="Line"/>
          <p:cNvSpPr/>
          <p:nvPr/>
        </p:nvSpPr>
        <p:spPr>
          <a:xfrm>
            <a:off x="3998913" y="2188901"/>
            <a:ext cx="1586" cy="9709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64" name="Line"/>
          <p:cNvSpPr/>
          <p:nvPr/>
        </p:nvSpPr>
        <p:spPr>
          <a:xfrm>
            <a:off x="5000623" y="2171185"/>
            <a:ext cx="250827" cy="114815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65" name="Line"/>
          <p:cNvSpPr/>
          <p:nvPr/>
        </p:nvSpPr>
        <p:spPr>
          <a:xfrm flipH="1">
            <a:off x="3998913" y="2571749"/>
            <a:ext cx="1588" cy="14287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66" name="Line"/>
          <p:cNvSpPr/>
          <p:nvPr/>
        </p:nvSpPr>
        <p:spPr>
          <a:xfrm>
            <a:off x="5318236" y="2585042"/>
            <a:ext cx="1038113" cy="2852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69" name="Group"/>
          <p:cNvGrpSpPr/>
          <p:nvPr/>
        </p:nvGrpSpPr>
        <p:grpSpPr>
          <a:xfrm>
            <a:off x="5857875" y="2259599"/>
            <a:ext cx="3000375" cy="338552"/>
            <a:chOff x="0" y="-13571"/>
            <a:chExt cx="3000375" cy="338550"/>
          </a:xfrm>
        </p:grpSpPr>
        <p:sp>
          <p:nvSpPr>
            <p:cNvPr id="2367" name="Rectangle"/>
            <p:cNvSpPr/>
            <p:nvPr/>
          </p:nvSpPr>
          <p:spPr>
            <a:xfrm>
              <a:off x="0" y="12828"/>
              <a:ext cx="300037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8" name="/iy/,/ey/./ow/,/ay/,/ɔy/,/aw/,/uw/"/>
            <p:cNvSpPr txBox="1"/>
            <p:nvPr/>
          </p:nvSpPr>
          <p:spPr>
            <a:xfrm>
              <a:off x="0" y="-13571"/>
              <a:ext cx="3000375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/e</a:t>
              </a:r>
              <a:r>
                <a:rPr lang="es-ES" sz="1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j</a:t>
              </a:r>
              <a:r>
                <a:rPr sz="1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/</a:t>
              </a:r>
              <a:r>
                <a:rPr lang="es-ES" sz="1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, </a:t>
              </a:r>
              <a:r>
                <a:rPr sz="1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/ow/,</a:t>
              </a:r>
              <a:r>
                <a:rPr lang="es-ES" sz="1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sz="1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/a</a:t>
              </a:r>
              <a:r>
                <a:rPr lang="es-ES" sz="1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j</a:t>
              </a:r>
              <a:r>
                <a:rPr sz="1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,</a:t>
              </a:r>
              <a:r>
                <a:rPr lang="es-ES" sz="1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sz="1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/</a:t>
              </a:r>
              <a:r>
                <a:rPr sz="16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ɔ</a:t>
              </a:r>
              <a:r>
                <a:rPr lang="es-ES" sz="1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j</a:t>
              </a:r>
              <a:r>
                <a:rPr sz="1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,</a:t>
              </a:r>
              <a:r>
                <a:rPr lang="es-ES" sz="1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sz="1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/aw/,</a:t>
              </a:r>
              <a:r>
                <a:rPr lang="es-ES" sz="1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/j</a:t>
              </a:r>
              <a:r>
                <a:rPr lang="en-US" sz="12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Ə</a:t>
              </a:r>
              <a:r>
                <a:rPr lang="en-US" sz="16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  <a:endParaRPr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sp>
        <p:nvSpPr>
          <p:cNvPr id="2370" name="Line"/>
          <p:cNvSpPr/>
          <p:nvPr/>
        </p:nvSpPr>
        <p:spPr>
          <a:xfrm>
            <a:off x="6929437" y="1966988"/>
            <a:ext cx="428627" cy="3190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73" name="Group"/>
          <p:cNvGrpSpPr/>
          <p:nvPr/>
        </p:nvGrpSpPr>
        <p:grpSpPr>
          <a:xfrm>
            <a:off x="1071562" y="3188287"/>
            <a:ext cx="2428876" cy="338552"/>
            <a:chOff x="0" y="-13572"/>
            <a:chExt cx="2428875" cy="338551"/>
          </a:xfrm>
        </p:grpSpPr>
        <p:sp>
          <p:nvSpPr>
            <p:cNvPr id="2371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72" name="Tongue Position"/>
            <p:cNvSpPr txBox="1"/>
            <p:nvPr/>
          </p:nvSpPr>
          <p:spPr>
            <a:xfrm>
              <a:off x="0" y="-13572"/>
              <a:ext cx="2428875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Tongue </a:t>
              </a:r>
              <a:r>
                <a:rPr lang="es-ES" sz="1600" b="1" i="1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Height</a:t>
              </a:r>
              <a:endParaRPr sz="1600" b="1" i="1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76" name="Group"/>
          <p:cNvGrpSpPr/>
          <p:nvPr/>
        </p:nvGrpSpPr>
        <p:grpSpPr>
          <a:xfrm>
            <a:off x="785812" y="3581193"/>
            <a:ext cx="3000376" cy="338552"/>
            <a:chOff x="0" y="-13571"/>
            <a:chExt cx="3000375" cy="338550"/>
          </a:xfrm>
        </p:grpSpPr>
        <p:sp>
          <p:nvSpPr>
            <p:cNvPr id="2374" name="Rectangle"/>
            <p:cNvSpPr/>
            <p:nvPr/>
          </p:nvSpPr>
          <p:spPr>
            <a:xfrm>
              <a:off x="0" y="48548"/>
              <a:ext cx="3000375" cy="214312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75" name="High, middle, or low"/>
            <p:cNvSpPr txBox="1"/>
            <p:nvPr/>
          </p:nvSpPr>
          <p:spPr>
            <a:xfrm>
              <a:off x="0" y="-13571"/>
              <a:ext cx="3000375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High, mid, or low</a:t>
              </a:r>
            </a:p>
          </p:txBody>
        </p:sp>
      </p:grpSp>
      <p:sp>
        <p:nvSpPr>
          <p:cNvPr id="2377" name="Line"/>
          <p:cNvSpPr/>
          <p:nvPr/>
        </p:nvSpPr>
        <p:spPr>
          <a:xfrm flipH="1">
            <a:off x="2284413" y="3500437"/>
            <a:ext cx="1588" cy="14446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80" name="Group"/>
          <p:cNvGrpSpPr/>
          <p:nvPr/>
        </p:nvGrpSpPr>
        <p:grpSpPr>
          <a:xfrm>
            <a:off x="1071537" y="4173028"/>
            <a:ext cx="2428876" cy="369330"/>
            <a:chOff x="0" y="-28960"/>
            <a:chExt cx="2428875" cy="369328"/>
          </a:xfrm>
        </p:grpSpPr>
        <p:sp>
          <p:nvSpPr>
            <p:cNvPr id="2378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79" name="Area"/>
            <p:cNvSpPr txBox="1"/>
            <p:nvPr/>
          </p:nvSpPr>
          <p:spPr>
            <a:xfrm>
              <a:off x="0" y="-28960"/>
              <a:ext cx="2428875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Backness</a:t>
              </a:r>
              <a:endParaRPr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endParaRPr>
            </a:p>
          </p:txBody>
        </p:sp>
      </p:grpSp>
      <p:grpSp>
        <p:nvGrpSpPr>
          <p:cNvPr id="2383" name="Group"/>
          <p:cNvGrpSpPr/>
          <p:nvPr/>
        </p:nvGrpSpPr>
        <p:grpSpPr>
          <a:xfrm>
            <a:off x="785785" y="4696216"/>
            <a:ext cx="3000376" cy="465967"/>
            <a:chOff x="0" y="0"/>
            <a:chExt cx="3000375" cy="465965"/>
          </a:xfrm>
        </p:grpSpPr>
        <p:sp>
          <p:nvSpPr>
            <p:cNvPr id="2381" name="Rectangle"/>
            <p:cNvSpPr/>
            <p:nvPr/>
          </p:nvSpPr>
          <p:spPr>
            <a:xfrm>
              <a:off x="0" y="18667"/>
              <a:ext cx="3000375" cy="428632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382" name="In which the sound is produced. These are front, central or back"/>
            <p:cNvSpPr txBox="1"/>
            <p:nvPr/>
          </p:nvSpPr>
          <p:spPr>
            <a:xfrm>
              <a:off x="0" y="-1"/>
              <a:ext cx="3000375" cy="4659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>
                  <a:latin typeface="Times New Roman"/>
                  <a:ea typeface="Times New Roman"/>
                  <a:cs typeface="Times New Roman"/>
                  <a:sym typeface="Times New Roman"/>
                </a:rPr>
                <a:t>In which the sound is produced. These are front, central or back</a:t>
              </a:r>
            </a:p>
          </p:txBody>
        </p:sp>
      </p:grpSp>
      <p:sp>
        <p:nvSpPr>
          <p:cNvPr id="2384" name="Line"/>
          <p:cNvSpPr/>
          <p:nvPr/>
        </p:nvSpPr>
        <p:spPr>
          <a:xfrm>
            <a:off x="2286634" y="4501198"/>
            <a:ext cx="1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87" name="Group"/>
          <p:cNvGrpSpPr/>
          <p:nvPr/>
        </p:nvGrpSpPr>
        <p:grpSpPr>
          <a:xfrm>
            <a:off x="928662" y="5344996"/>
            <a:ext cx="2428876" cy="311409"/>
            <a:chOff x="0" y="0"/>
            <a:chExt cx="2428875" cy="311407"/>
          </a:xfrm>
        </p:grpSpPr>
        <p:sp>
          <p:nvSpPr>
            <p:cNvPr id="2385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86" name="Muscle Tension"/>
            <p:cNvSpPr txBox="1"/>
            <p:nvPr/>
          </p:nvSpPr>
          <p:spPr>
            <a:xfrm>
              <a:off x="0" y="-1"/>
              <a:ext cx="24288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>
                  <a:latin typeface="Times New Roman"/>
                  <a:ea typeface="Times New Roman"/>
                  <a:cs typeface="Times New Roman"/>
                  <a:sym typeface="Times New Roman"/>
                </a:rPr>
                <a:t>Muscle Tension</a:t>
              </a:r>
            </a:p>
          </p:txBody>
        </p:sp>
      </p:grpSp>
      <p:grpSp>
        <p:nvGrpSpPr>
          <p:cNvPr id="2390" name="Group"/>
          <p:cNvGrpSpPr/>
          <p:nvPr/>
        </p:nvGrpSpPr>
        <p:grpSpPr>
          <a:xfrm>
            <a:off x="500034" y="5857891"/>
            <a:ext cx="3286126" cy="428627"/>
            <a:chOff x="0" y="55691"/>
            <a:chExt cx="3286125" cy="428626"/>
          </a:xfrm>
        </p:grpSpPr>
        <p:sp>
          <p:nvSpPr>
            <p:cNvPr id="2388" name="Rectangle"/>
            <p:cNvSpPr/>
            <p:nvPr/>
          </p:nvSpPr>
          <p:spPr>
            <a:xfrm>
              <a:off x="0" y="55691"/>
              <a:ext cx="3286125" cy="428626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89" name="Whether tongue muscles are tense or lax"/>
            <p:cNvSpPr txBox="1"/>
            <p:nvPr/>
          </p:nvSpPr>
          <p:spPr>
            <a:xfrm>
              <a:off x="0" y="100729"/>
              <a:ext cx="3286125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Whether tongue muscle </a:t>
              </a:r>
              <a:r>
                <a:rPr lang="es-ES" sz="16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is</a:t>
              </a: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 tense or lax</a:t>
              </a:r>
            </a:p>
          </p:txBody>
        </p:sp>
      </p:grpSp>
      <p:sp>
        <p:nvSpPr>
          <p:cNvPr id="2391" name="Line"/>
          <p:cNvSpPr/>
          <p:nvPr/>
        </p:nvSpPr>
        <p:spPr>
          <a:xfrm>
            <a:off x="2143759" y="5644198"/>
            <a:ext cx="1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94" name="Group"/>
          <p:cNvGrpSpPr/>
          <p:nvPr/>
        </p:nvGrpSpPr>
        <p:grpSpPr>
          <a:xfrm>
            <a:off x="5357812" y="3259724"/>
            <a:ext cx="2428876" cy="338552"/>
            <a:chOff x="0" y="-13571"/>
            <a:chExt cx="2428875" cy="338550"/>
          </a:xfrm>
        </p:grpSpPr>
        <p:sp>
          <p:nvSpPr>
            <p:cNvPr id="2392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93" name="Lip shape"/>
            <p:cNvSpPr txBox="1"/>
            <p:nvPr/>
          </p:nvSpPr>
          <p:spPr>
            <a:xfrm>
              <a:off x="0" y="-13571"/>
              <a:ext cx="2428875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1600" b="1" i="1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Roundness</a:t>
              </a:r>
              <a:endParaRPr sz="1600" b="1" i="1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97" name="Group"/>
          <p:cNvGrpSpPr/>
          <p:nvPr/>
        </p:nvGrpSpPr>
        <p:grpSpPr>
          <a:xfrm>
            <a:off x="5072062" y="3714750"/>
            <a:ext cx="3000376" cy="428625"/>
            <a:chOff x="0" y="0"/>
            <a:chExt cx="3000375" cy="428625"/>
          </a:xfrm>
        </p:grpSpPr>
        <p:sp>
          <p:nvSpPr>
            <p:cNvPr id="2395" name="Rectangle"/>
            <p:cNvSpPr/>
            <p:nvPr/>
          </p:nvSpPr>
          <p:spPr>
            <a:xfrm>
              <a:off x="0" y="0"/>
              <a:ext cx="3000375" cy="428625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96" name="Be spread, neutral or rounded"/>
            <p:cNvSpPr txBox="1"/>
            <p:nvPr/>
          </p:nvSpPr>
          <p:spPr>
            <a:xfrm>
              <a:off x="0" y="29648"/>
              <a:ext cx="300037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/>
                <a:t>S</a:t>
              </a:r>
              <a:r>
                <a:rPr sz="16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pread</a:t>
              </a: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, neutral or rounded</a:t>
              </a:r>
            </a:p>
          </p:txBody>
        </p:sp>
      </p:grpSp>
      <p:sp>
        <p:nvSpPr>
          <p:cNvPr id="2398" name="Line"/>
          <p:cNvSpPr/>
          <p:nvPr/>
        </p:nvSpPr>
        <p:spPr>
          <a:xfrm flipH="1">
            <a:off x="6572249" y="3571875"/>
            <a:ext cx="1589" cy="14446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401" name="Group"/>
          <p:cNvGrpSpPr/>
          <p:nvPr/>
        </p:nvGrpSpPr>
        <p:grpSpPr>
          <a:xfrm>
            <a:off x="5357817" y="4844931"/>
            <a:ext cx="2428876" cy="311408"/>
            <a:chOff x="0" y="0"/>
            <a:chExt cx="2428875" cy="311407"/>
          </a:xfrm>
        </p:grpSpPr>
        <p:sp>
          <p:nvSpPr>
            <p:cNvPr id="2399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rgbClr val="FFEEC7"/>
                </a:gs>
                <a:gs pos="35000">
                  <a:srgbClr val="FFF3D7"/>
                </a:gs>
                <a:gs pos="100000">
                  <a:srgbClr val="FFFAF0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400" name="Vowel length"/>
            <p:cNvSpPr txBox="1"/>
            <p:nvPr/>
          </p:nvSpPr>
          <p:spPr>
            <a:xfrm>
              <a:off x="0" y="-1"/>
              <a:ext cx="24288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>
                  <a:latin typeface="Times New Roman"/>
                  <a:ea typeface="Times New Roman"/>
                  <a:cs typeface="Times New Roman"/>
                  <a:sym typeface="Times New Roman"/>
                </a:rPr>
                <a:t>Vowel length</a:t>
              </a:r>
            </a:p>
          </p:txBody>
        </p:sp>
      </p:grpSp>
      <p:grpSp>
        <p:nvGrpSpPr>
          <p:cNvPr id="2404" name="Group"/>
          <p:cNvGrpSpPr/>
          <p:nvPr/>
        </p:nvGrpSpPr>
        <p:grpSpPr>
          <a:xfrm>
            <a:off x="5072067" y="5230693"/>
            <a:ext cx="3000376" cy="540009"/>
            <a:chOff x="0" y="0"/>
            <a:chExt cx="3000375" cy="540007"/>
          </a:xfrm>
        </p:grpSpPr>
        <p:sp>
          <p:nvSpPr>
            <p:cNvPr id="2402" name="Rectangle"/>
            <p:cNvSpPr/>
            <p:nvPr/>
          </p:nvSpPr>
          <p:spPr>
            <a:xfrm>
              <a:off x="0" y="55691"/>
              <a:ext cx="3000375" cy="428626"/>
            </a:xfrm>
            <a:prstGeom prst="rect">
              <a:avLst/>
            </a:prstGeom>
            <a:gradFill flip="none" rotWithShape="1">
              <a:gsLst>
                <a:gs pos="0">
                  <a:srgbClr val="FFEEC7"/>
                </a:gs>
                <a:gs pos="35000">
                  <a:srgbClr val="FFF3D7"/>
                </a:gs>
                <a:gs pos="100000">
                  <a:srgbClr val="FFFAF0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403" name="Difference is created by voiced and non-voiced"/>
            <p:cNvSpPr txBox="1"/>
            <p:nvPr/>
          </p:nvSpPr>
          <p:spPr>
            <a:xfrm>
              <a:off x="0" y="0"/>
              <a:ext cx="3000375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Difference is created by voiced and non-voiced</a:t>
              </a:r>
            </a:p>
          </p:txBody>
        </p:sp>
      </p:grpSp>
      <p:sp>
        <p:nvSpPr>
          <p:cNvPr id="2405" name="Line"/>
          <p:cNvSpPr/>
          <p:nvPr/>
        </p:nvSpPr>
        <p:spPr>
          <a:xfrm flipH="1">
            <a:off x="6572249" y="5145088"/>
            <a:ext cx="1589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06" name="Line"/>
          <p:cNvSpPr/>
          <p:nvPr/>
        </p:nvSpPr>
        <p:spPr>
          <a:xfrm rot="10800000" flipV="1">
            <a:off x="842969" y="928687"/>
            <a:ext cx="1443031" cy="2428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8178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07" name="Line"/>
          <p:cNvSpPr/>
          <p:nvPr/>
        </p:nvSpPr>
        <p:spPr>
          <a:xfrm rot="10800000" flipV="1">
            <a:off x="614376" y="928687"/>
            <a:ext cx="1671624" cy="342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5692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08" name="Line"/>
          <p:cNvSpPr/>
          <p:nvPr/>
        </p:nvSpPr>
        <p:spPr>
          <a:xfrm rot="10800000" flipV="1">
            <a:off x="471490" y="928687"/>
            <a:ext cx="1814510" cy="457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6158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09" name="Line"/>
          <p:cNvSpPr/>
          <p:nvPr/>
        </p:nvSpPr>
        <p:spPr>
          <a:xfrm>
            <a:off x="6786563" y="928688"/>
            <a:ext cx="2171682" cy="250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9947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10" name="Line"/>
          <p:cNvSpPr/>
          <p:nvPr/>
        </p:nvSpPr>
        <p:spPr>
          <a:xfrm>
            <a:off x="6786563" y="928687"/>
            <a:ext cx="2264144" cy="4071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9541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413" name="Group"/>
          <p:cNvGrpSpPr/>
          <p:nvPr/>
        </p:nvGrpSpPr>
        <p:grpSpPr>
          <a:xfrm>
            <a:off x="5072067" y="5645824"/>
            <a:ext cx="3000376" cy="781309"/>
            <a:chOff x="0" y="0"/>
            <a:chExt cx="3000375" cy="781307"/>
          </a:xfrm>
        </p:grpSpPr>
        <p:sp>
          <p:nvSpPr>
            <p:cNvPr id="2411" name="Rectangle"/>
            <p:cNvSpPr/>
            <p:nvPr/>
          </p:nvSpPr>
          <p:spPr>
            <a:xfrm>
              <a:off x="0" y="283498"/>
              <a:ext cx="3000375" cy="214312"/>
            </a:xfrm>
            <a:prstGeom prst="rect">
              <a:avLst/>
            </a:prstGeom>
            <a:gradFill flip="none" rotWithShape="1">
              <a:gsLst>
                <a:gs pos="0">
                  <a:srgbClr val="FFEEC7"/>
                </a:gs>
                <a:gs pos="35000">
                  <a:srgbClr val="FFF3D7"/>
                </a:gs>
                <a:gs pos="100000">
                  <a:srgbClr val="FFFAF0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412" name="consonants that follow vowels"/>
            <p:cNvSpPr txBox="1"/>
            <p:nvPr/>
          </p:nvSpPr>
          <p:spPr>
            <a:xfrm>
              <a:off x="0" y="-1"/>
              <a:ext cx="3000375" cy="78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600" dirty="0"/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consonants that follow vowels</a:t>
              </a:r>
            </a:p>
          </p:txBody>
        </p:sp>
      </p:grpSp>
      <p:sp>
        <p:nvSpPr>
          <p:cNvPr id="2414" name="Line"/>
          <p:cNvSpPr/>
          <p:nvPr/>
        </p:nvSpPr>
        <p:spPr>
          <a:xfrm flipH="1">
            <a:off x="6572250" y="5716587"/>
            <a:ext cx="1588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417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415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416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2000"/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2000"/>
                                        <p:tgtEl>
                                          <p:spTgt spid="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2000"/>
                                        <p:tgtEl>
                                          <p:spTgt spid="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fill="hold" grpId="2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fill="hold" grpId="2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2000"/>
                                        <p:tgtEl>
                                          <p:spTgt spid="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fill="hold" grpId="3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3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2000"/>
                                        <p:tgtEl>
                                          <p:spTgt spid="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fill="hold" grpId="3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fill="hold" grpId="3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2000"/>
                                        <p:tgtEl>
                                          <p:spTgt spid="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fill="hold" grpId="3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3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2000"/>
                                        <p:tgtEl>
                                          <p:spTgt spid="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fill="hold" grpId="3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fill="hold" grpId="3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2000"/>
                                        <p:tgtEl>
                                          <p:spTgt spid="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fill="hold" grpId="3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3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2000"/>
                                        <p:tgtEl>
                                          <p:spTgt spid="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fill="hold" grpId="4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ntr" fill="hold" grpId="4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fill="hold"/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2000"/>
                                        <p:tgtEl>
                                          <p:spTgt spid="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fill="hold" grpId="4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1" fill="hold"/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ntr" fill="hold" grpId="4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20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ntr" fill="hold" grpId="4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2000"/>
                                        <p:tgtEl>
                                          <p:spTgt spid="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0" grpId="1" animBg="1" advAuto="0"/>
      <p:bldP spid="2333" grpId="3" animBg="1" advAuto="0"/>
      <p:bldP spid="2334" grpId="2" animBg="1" advAuto="0"/>
      <p:bldP spid="2337" grpId="5" animBg="1" advAuto="0"/>
      <p:bldP spid="2338" grpId="4" animBg="1" advAuto="0"/>
      <p:bldP spid="2341" grpId="7" animBg="1" advAuto="0"/>
      <p:bldP spid="2344" grpId="9" animBg="1" advAuto="0"/>
      <p:bldP spid="2347" grpId="13" animBg="1" advAuto="0"/>
      <p:bldP spid="2350" grpId="17" animBg="1" advAuto="0"/>
      <p:bldP spid="2351" grpId="8" animBg="1" advAuto="0"/>
      <p:bldP spid="2352" grpId="6" animBg="1" advAuto="0"/>
      <p:bldP spid="2355" grpId="19" animBg="1" advAuto="0"/>
      <p:bldP spid="2356" grpId="18" animBg="1" advAuto="0"/>
      <p:bldP spid="2359" grpId="11" animBg="1" advAuto="0"/>
      <p:bldP spid="2362" grpId="15" animBg="1" advAuto="0"/>
      <p:bldP spid="2363" grpId="10" animBg="1" advAuto="0"/>
      <p:bldP spid="2364" grpId="14" animBg="1" advAuto="0"/>
      <p:bldP spid="2365" grpId="12" animBg="1" advAuto="0"/>
      <p:bldP spid="2366" grpId="16" animBg="1" advAuto="0"/>
      <p:bldP spid="2369" grpId="21" animBg="1" advAuto="0"/>
      <p:bldP spid="2370" grpId="20" animBg="1" advAuto="0"/>
      <p:bldP spid="2373" grpId="23" animBg="1" advAuto="0"/>
      <p:bldP spid="2376" grpId="25" animBg="1" advAuto="0"/>
      <p:bldP spid="2377" grpId="24" animBg="1" advAuto="0"/>
      <p:bldP spid="2380" grpId="27" animBg="1" advAuto="0"/>
      <p:bldP spid="2383" grpId="29" animBg="1" advAuto="0"/>
      <p:bldP spid="2384" grpId="28" animBg="1" advAuto="0"/>
      <p:bldP spid="2387" grpId="31" animBg="1" advAuto="0"/>
      <p:bldP spid="2390" grpId="33" animBg="1" advAuto="0"/>
      <p:bldP spid="2391" grpId="32" animBg="1" advAuto="0"/>
      <p:bldP spid="2394" grpId="35" animBg="1" advAuto="0"/>
      <p:bldP spid="2397" grpId="37" animBg="1" advAuto="0"/>
      <p:bldP spid="2398" grpId="36" animBg="1" advAuto="0"/>
      <p:bldP spid="2401" grpId="39" animBg="1" advAuto="0"/>
      <p:bldP spid="2404" grpId="41" animBg="1" advAuto="0"/>
      <p:bldP spid="2405" grpId="40" animBg="1" advAuto="0"/>
      <p:bldP spid="2406" grpId="22" animBg="1" advAuto="0"/>
      <p:bldP spid="2407" grpId="26" animBg="1" advAuto="0"/>
      <p:bldP spid="2408" grpId="30" animBg="1" advAuto="0"/>
      <p:bldP spid="2409" grpId="34" animBg="1" advAuto="0"/>
      <p:bldP spid="2410" grpId="38" animBg="1" advAuto="0"/>
      <p:bldP spid="2413" grpId="43" animBg="1" advAuto="0"/>
      <p:bldP spid="2414" grpId="42" animBg="1" advAuto="0"/>
      <p:bldP spid="2417" grpId="4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pronounce monophthong in English | JustPronounce">
            <a:extLst>
              <a:ext uri="{FF2B5EF4-FFF2-40B4-BE49-F238E27FC236}">
                <a16:creationId xmlns:a16="http://schemas.microsoft.com/office/drawing/2014/main" id="{11855C6A-28C2-9B44-DE40-C1BB96810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mium Vector | Watch now video play button icon. vector">
            <a:hlinkClick r:id="rId3"/>
            <a:extLst>
              <a:ext uri="{FF2B5EF4-FFF2-40B4-BE49-F238E27FC236}">
                <a16:creationId xmlns:a16="http://schemas.microsoft.com/office/drawing/2014/main" id="{77F5C753-21BF-2A57-98A6-E5F406C02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t="37280" r="14674" b="27158"/>
          <a:stretch/>
        </p:blipFill>
        <p:spPr bwMode="auto">
          <a:xfrm>
            <a:off x="7785461" y="549123"/>
            <a:ext cx="1097281" cy="35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798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6" name="Group"/>
          <p:cNvGrpSpPr/>
          <p:nvPr/>
        </p:nvGrpSpPr>
        <p:grpSpPr>
          <a:xfrm>
            <a:off x="419265" y="327901"/>
            <a:ext cx="8296140" cy="795512"/>
            <a:chOff x="0" y="0"/>
            <a:chExt cx="6858003" cy="795511"/>
          </a:xfrm>
        </p:grpSpPr>
        <p:grpSp>
          <p:nvGrpSpPr>
            <p:cNvPr id="2422" name="Group"/>
            <p:cNvGrpSpPr/>
            <p:nvPr/>
          </p:nvGrpSpPr>
          <p:grpSpPr>
            <a:xfrm>
              <a:off x="0" y="0"/>
              <a:ext cx="6858003" cy="571501"/>
              <a:chOff x="-1" y="0"/>
              <a:chExt cx="6858002" cy="571500"/>
            </a:xfrm>
          </p:grpSpPr>
          <p:sp>
            <p:nvSpPr>
              <p:cNvPr id="2419" name="Shape"/>
              <p:cNvSpPr/>
              <p:nvPr/>
            </p:nvSpPr>
            <p:spPr>
              <a:xfrm>
                <a:off x="0" y="0"/>
                <a:ext cx="6858000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50" y="0"/>
                      <a:pt x="21488" y="0"/>
                    </a:cubicBezTo>
                    <a:cubicBezTo>
                      <a:pt x="21425" y="0"/>
                      <a:pt x="21375" y="604"/>
                      <a:pt x="21375" y="1350"/>
                    </a:cubicBezTo>
                    <a:lnTo>
                      <a:pt x="21375" y="2700"/>
                    </a:lnTo>
                    <a:lnTo>
                      <a:pt x="113" y="2700"/>
                    </a:lnTo>
                    <a:cubicBezTo>
                      <a:pt x="50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50" y="21600"/>
                      <a:pt x="113" y="21600"/>
                    </a:cubicBezTo>
                    <a:cubicBezTo>
                      <a:pt x="175" y="21600"/>
                      <a:pt x="225" y="20996"/>
                      <a:pt x="225" y="20250"/>
                    </a:cubicBezTo>
                    <a:lnTo>
                      <a:pt x="225" y="18900"/>
                    </a:lnTo>
                    <a:lnTo>
                      <a:pt x="21488" y="18900"/>
                    </a:lnTo>
                    <a:cubicBezTo>
                      <a:pt x="21550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420" name="Shape"/>
              <p:cNvSpPr/>
              <p:nvPr/>
            </p:nvSpPr>
            <p:spPr>
              <a:xfrm>
                <a:off x="35718" y="-1"/>
                <a:ext cx="6822283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2" y="21600"/>
                      <a:pt x="113" y="19182"/>
                      <a:pt x="113" y="16200"/>
                    </a:cubicBezTo>
                    <a:cubicBezTo>
                      <a:pt x="113" y="14709"/>
                      <a:pt x="88" y="13500"/>
                      <a:pt x="57" y="13500"/>
                    </a:cubicBezTo>
                    <a:cubicBezTo>
                      <a:pt x="25" y="13500"/>
                      <a:pt x="0" y="14709"/>
                      <a:pt x="0" y="16200"/>
                    </a:cubicBezTo>
                    <a:close/>
                    <a:moveTo>
                      <a:pt x="21487" y="10800"/>
                    </a:moveTo>
                    <a:cubicBezTo>
                      <a:pt x="21549" y="10800"/>
                      <a:pt x="21600" y="8382"/>
                      <a:pt x="21600" y="5400"/>
                    </a:cubicBezTo>
                    <a:cubicBezTo>
                      <a:pt x="21600" y="2418"/>
                      <a:pt x="21549" y="0"/>
                      <a:pt x="21487" y="0"/>
                    </a:cubicBezTo>
                    <a:cubicBezTo>
                      <a:pt x="21424" y="0"/>
                      <a:pt x="21374" y="2418"/>
                      <a:pt x="21374" y="5400"/>
                    </a:cubicBezTo>
                    <a:cubicBezTo>
                      <a:pt x="21374" y="6891"/>
                      <a:pt x="21399" y="8100"/>
                      <a:pt x="21430" y="8100"/>
                    </a:cubicBezTo>
                    <a:cubicBezTo>
                      <a:pt x="21462" y="8100"/>
                      <a:pt x="21487" y="6891"/>
                      <a:pt x="21487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421" name="Shape"/>
              <p:cNvSpPr/>
              <p:nvPr/>
            </p:nvSpPr>
            <p:spPr>
              <a:xfrm>
                <a:off x="-2" y="0"/>
                <a:ext cx="6858004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50" y="2700"/>
                      <a:pt x="113" y="2700"/>
                    </a:cubicBezTo>
                    <a:lnTo>
                      <a:pt x="21375" y="2700"/>
                    </a:lnTo>
                    <a:lnTo>
                      <a:pt x="21375" y="1350"/>
                    </a:lnTo>
                    <a:cubicBezTo>
                      <a:pt x="21375" y="604"/>
                      <a:pt x="21425" y="0"/>
                      <a:pt x="21487" y="0"/>
                    </a:cubicBezTo>
                    <a:cubicBezTo>
                      <a:pt x="21550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50" y="18900"/>
                      <a:pt x="21487" y="18900"/>
                    </a:cubicBezTo>
                    <a:lnTo>
                      <a:pt x="225" y="18900"/>
                    </a:lnTo>
                    <a:lnTo>
                      <a:pt x="225" y="20250"/>
                    </a:lnTo>
                    <a:cubicBezTo>
                      <a:pt x="225" y="20996"/>
                      <a:pt x="175" y="21600"/>
                      <a:pt x="113" y="21600"/>
                    </a:cubicBezTo>
                    <a:cubicBezTo>
                      <a:pt x="50" y="21600"/>
                      <a:pt x="0" y="20996"/>
                      <a:pt x="0" y="20250"/>
                    </a:cubicBezTo>
                    <a:close/>
                    <a:moveTo>
                      <a:pt x="21375" y="2700"/>
                    </a:moveTo>
                    <a:lnTo>
                      <a:pt x="21487" y="2700"/>
                    </a:lnTo>
                    <a:cubicBezTo>
                      <a:pt x="21550" y="2700"/>
                      <a:pt x="21600" y="2096"/>
                      <a:pt x="21600" y="1350"/>
                    </a:cubicBezTo>
                    <a:moveTo>
                      <a:pt x="21487" y="2700"/>
                    </a:moveTo>
                    <a:lnTo>
                      <a:pt x="21487" y="1350"/>
                    </a:lnTo>
                    <a:cubicBezTo>
                      <a:pt x="21487" y="1723"/>
                      <a:pt x="21462" y="2025"/>
                      <a:pt x="21431" y="2025"/>
                    </a:cubicBezTo>
                    <a:cubicBezTo>
                      <a:pt x="21400" y="2025"/>
                      <a:pt x="21375" y="1723"/>
                      <a:pt x="21375" y="1350"/>
                    </a:cubicBezTo>
                    <a:moveTo>
                      <a:pt x="113" y="5400"/>
                    </a:moveTo>
                    <a:lnTo>
                      <a:pt x="113" y="4050"/>
                    </a:lnTo>
                    <a:cubicBezTo>
                      <a:pt x="113" y="3677"/>
                      <a:pt x="138" y="3375"/>
                      <a:pt x="169" y="3375"/>
                    </a:cubicBezTo>
                    <a:cubicBezTo>
                      <a:pt x="200" y="3375"/>
                      <a:pt x="225" y="3677"/>
                      <a:pt x="225" y="4050"/>
                    </a:cubicBezTo>
                    <a:cubicBezTo>
                      <a:pt x="225" y="4796"/>
                      <a:pt x="175" y="5400"/>
                      <a:pt x="113" y="5400"/>
                    </a:cubicBezTo>
                    <a:cubicBezTo>
                      <a:pt x="50" y="5400"/>
                      <a:pt x="0" y="4796"/>
                      <a:pt x="0" y="4050"/>
                    </a:cubicBezTo>
                    <a:moveTo>
                      <a:pt x="225" y="4050"/>
                    </a:moveTo>
                    <a:lnTo>
                      <a:pt x="225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2425" name="Group"/>
            <p:cNvGrpSpPr/>
            <p:nvPr/>
          </p:nvGrpSpPr>
          <p:grpSpPr>
            <a:xfrm>
              <a:off x="257908" y="87629"/>
              <a:ext cx="6330463" cy="707882"/>
              <a:chOff x="0" y="0"/>
              <a:chExt cx="6330462" cy="707880"/>
            </a:xfrm>
          </p:grpSpPr>
          <p:sp>
            <p:nvSpPr>
              <p:cNvPr id="2423" name="Rectangle"/>
              <p:cNvSpPr/>
              <p:nvPr/>
            </p:nvSpPr>
            <p:spPr>
              <a:xfrm>
                <a:off x="0" y="0"/>
                <a:ext cx="6330462" cy="342900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424" name="ENGLISH VOWEL PHONEME QUADRANT"/>
              <p:cNvSpPr txBox="1"/>
              <p:nvPr/>
            </p:nvSpPr>
            <p:spPr>
              <a:xfrm>
                <a:off x="0" y="0"/>
                <a:ext cx="6330462" cy="7078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 dirty="0">
                    <a:solidFill>
                      <a:srgbClr val="373D54"/>
                    </a:solidFill>
                  </a:rPr>
                  <a:t>ENGLISH </a:t>
                </a:r>
                <a:r>
                  <a:rPr lang="es-ES" sz="2000" b="1" dirty="0">
                    <a:solidFill>
                      <a:srgbClr val="373D54"/>
                    </a:solidFill>
                  </a:rPr>
                  <a:t>– SPANISH </a:t>
                </a:r>
                <a:r>
                  <a:rPr sz="2000" b="1" dirty="0">
                    <a:solidFill>
                      <a:srgbClr val="373D54"/>
                    </a:solidFill>
                  </a:rPr>
                  <a:t>VOWEL PHONEME QUADRANT</a:t>
                </a:r>
              </a:p>
            </p:txBody>
          </p:sp>
        </p:grpSp>
      </p:grpSp>
      <p:grpSp>
        <p:nvGrpSpPr>
          <p:cNvPr id="2429" name="Group"/>
          <p:cNvGrpSpPr/>
          <p:nvPr/>
        </p:nvGrpSpPr>
        <p:grpSpPr>
          <a:xfrm>
            <a:off x="876834" y="4735820"/>
            <a:ext cx="3286139" cy="311409"/>
            <a:chOff x="0" y="0"/>
            <a:chExt cx="3286138" cy="311407"/>
          </a:xfrm>
        </p:grpSpPr>
        <p:sp>
          <p:nvSpPr>
            <p:cNvPr id="2427" name="Rectangle"/>
            <p:cNvSpPr/>
            <p:nvPr/>
          </p:nvSpPr>
          <p:spPr>
            <a:xfrm>
              <a:off x="0" y="12827"/>
              <a:ext cx="3286139" cy="285754"/>
            </a:xfrm>
            <a:prstGeom prst="rect">
              <a:avLst/>
            </a:prstGeom>
            <a:gradFill flip="none" rotWithShape="1">
              <a:gsLst>
                <a:gs pos="0">
                  <a:srgbClr val="987409"/>
                </a:gs>
                <a:gs pos="50000">
                  <a:srgbClr val="DCA80E"/>
                </a:gs>
                <a:gs pos="100000">
                  <a:srgbClr val="FFC518"/>
                </a:gs>
              </a:gsLst>
              <a:lin ang="108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428" name="not all dialects of English maintain"/>
            <p:cNvSpPr txBox="1"/>
            <p:nvPr/>
          </p:nvSpPr>
          <p:spPr>
            <a:xfrm>
              <a:off x="0" y="0"/>
              <a:ext cx="3286139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not all dialects of English maintain</a:t>
              </a:r>
            </a:p>
          </p:txBody>
        </p:sp>
      </p:grpSp>
      <p:grpSp>
        <p:nvGrpSpPr>
          <p:cNvPr id="2432" name="Group"/>
          <p:cNvGrpSpPr/>
          <p:nvPr/>
        </p:nvGrpSpPr>
        <p:grpSpPr>
          <a:xfrm>
            <a:off x="4899413" y="4708702"/>
            <a:ext cx="3286126" cy="540009"/>
            <a:chOff x="0" y="0"/>
            <a:chExt cx="3286125" cy="540007"/>
          </a:xfrm>
        </p:grpSpPr>
        <p:sp>
          <p:nvSpPr>
            <p:cNvPr id="2430" name="Rectangle"/>
            <p:cNvSpPr/>
            <p:nvPr/>
          </p:nvSpPr>
          <p:spPr>
            <a:xfrm>
              <a:off x="0" y="55691"/>
              <a:ext cx="3286125" cy="428626"/>
            </a:xfrm>
            <a:prstGeom prst="rect">
              <a:avLst/>
            </a:prstGeom>
            <a:gradFill flip="none" rotWithShape="1">
              <a:gsLst>
                <a:gs pos="0">
                  <a:srgbClr val="987409"/>
                </a:gs>
                <a:gs pos="50000">
                  <a:srgbClr val="DCA80E"/>
                </a:gs>
                <a:gs pos="100000">
                  <a:srgbClr val="FFC518"/>
                </a:gs>
              </a:gsLst>
              <a:lin ang="108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431" name="a distinction between the lax mid back vowel [ɔ]"/>
            <p:cNvSpPr txBox="1"/>
            <p:nvPr/>
          </p:nvSpPr>
          <p:spPr>
            <a:xfrm>
              <a:off x="0" y="0"/>
              <a:ext cx="3286125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a distinction between the lax mid back vowel [</a:t>
              </a:r>
              <a:r>
                <a:rPr sz="16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ɔ</a:t>
              </a: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</a:p>
          </p:txBody>
        </p:sp>
      </p:grpSp>
      <p:grpSp>
        <p:nvGrpSpPr>
          <p:cNvPr id="2435" name="Group"/>
          <p:cNvGrpSpPr/>
          <p:nvPr/>
        </p:nvGrpSpPr>
        <p:grpSpPr>
          <a:xfrm>
            <a:off x="876848" y="5263892"/>
            <a:ext cx="3286126" cy="311409"/>
            <a:chOff x="0" y="0"/>
            <a:chExt cx="3286125" cy="311407"/>
          </a:xfrm>
        </p:grpSpPr>
        <p:sp>
          <p:nvSpPr>
            <p:cNvPr id="2433" name="Rectangle"/>
            <p:cNvSpPr/>
            <p:nvPr/>
          </p:nvSpPr>
          <p:spPr>
            <a:xfrm>
              <a:off x="0" y="12828"/>
              <a:ext cx="3286125" cy="285751"/>
            </a:xfrm>
            <a:prstGeom prst="rect">
              <a:avLst/>
            </a:prstGeom>
            <a:gradFill flip="none" rotWithShape="1">
              <a:gsLst>
                <a:gs pos="0">
                  <a:srgbClr val="987409"/>
                </a:gs>
                <a:gs pos="50000">
                  <a:srgbClr val="DCA80E"/>
                </a:gs>
                <a:gs pos="100000">
                  <a:srgbClr val="FFC518"/>
                </a:gs>
              </a:gsLst>
              <a:lin ang="108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434" name="and low vowel [a]"/>
            <p:cNvSpPr txBox="1"/>
            <p:nvPr/>
          </p:nvSpPr>
          <p:spPr>
            <a:xfrm>
              <a:off x="0" y="-1"/>
              <a:ext cx="328612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and low vowel [a]</a:t>
              </a:r>
            </a:p>
          </p:txBody>
        </p:sp>
      </p:grpSp>
      <p:grpSp>
        <p:nvGrpSpPr>
          <p:cNvPr id="2442" name="Group"/>
          <p:cNvGrpSpPr/>
          <p:nvPr/>
        </p:nvGrpSpPr>
        <p:grpSpPr>
          <a:xfrm>
            <a:off x="4899413" y="5365715"/>
            <a:ext cx="3286126" cy="311409"/>
            <a:chOff x="0" y="0"/>
            <a:chExt cx="3286125" cy="311407"/>
          </a:xfrm>
        </p:grpSpPr>
        <p:sp>
          <p:nvSpPr>
            <p:cNvPr id="2440" name="Rectangle"/>
            <p:cNvSpPr/>
            <p:nvPr/>
          </p:nvSpPr>
          <p:spPr>
            <a:xfrm>
              <a:off x="0" y="12828"/>
              <a:ext cx="3286125" cy="285751"/>
            </a:xfrm>
            <a:prstGeom prst="rect">
              <a:avLst/>
            </a:prstGeom>
            <a:gradFill flip="none" rotWithShape="1">
              <a:gsLst>
                <a:gs pos="0">
                  <a:srgbClr val="987409"/>
                </a:gs>
                <a:gs pos="50000">
                  <a:srgbClr val="DCA80E"/>
                </a:gs>
                <a:gs pos="100000">
                  <a:srgbClr val="FFC518"/>
                </a:gs>
              </a:gsLst>
              <a:lin ang="108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441" name="these merging dialects"/>
            <p:cNvSpPr txBox="1"/>
            <p:nvPr/>
          </p:nvSpPr>
          <p:spPr>
            <a:xfrm>
              <a:off x="0" y="-1"/>
              <a:ext cx="328612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these merging dialects</a:t>
              </a:r>
            </a:p>
          </p:txBody>
        </p:sp>
      </p:grpSp>
      <p:grpSp>
        <p:nvGrpSpPr>
          <p:cNvPr id="2445" name="Group"/>
          <p:cNvGrpSpPr/>
          <p:nvPr/>
        </p:nvGrpSpPr>
        <p:grpSpPr>
          <a:xfrm>
            <a:off x="876834" y="5809557"/>
            <a:ext cx="3286126" cy="311409"/>
            <a:chOff x="0" y="0"/>
            <a:chExt cx="3286125" cy="311407"/>
          </a:xfrm>
        </p:grpSpPr>
        <p:sp>
          <p:nvSpPr>
            <p:cNvPr id="2443" name="Rectangle"/>
            <p:cNvSpPr/>
            <p:nvPr/>
          </p:nvSpPr>
          <p:spPr>
            <a:xfrm>
              <a:off x="0" y="12828"/>
              <a:ext cx="3286125" cy="285751"/>
            </a:xfrm>
            <a:prstGeom prst="rect">
              <a:avLst/>
            </a:prstGeom>
            <a:gradFill flip="none" rotWithShape="1">
              <a:gsLst>
                <a:gs pos="0">
                  <a:srgbClr val="987409"/>
                </a:gs>
                <a:gs pos="50000">
                  <a:srgbClr val="DCA80E"/>
                </a:gs>
                <a:gs pos="100000">
                  <a:srgbClr val="FFC518"/>
                </a:gs>
              </a:gsLst>
              <a:lin ang="108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444" name="do not have [ɔ]"/>
            <p:cNvSpPr txBox="1"/>
            <p:nvPr/>
          </p:nvSpPr>
          <p:spPr>
            <a:xfrm>
              <a:off x="0" y="-1"/>
              <a:ext cx="328612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do not have [ɔ]</a:t>
              </a:r>
            </a:p>
          </p:txBody>
        </p:sp>
      </p:grpSp>
      <p:grpSp>
        <p:nvGrpSpPr>
          <p:cNvPr id="2448" name="Group"/>
          <p:cNvGrpSpPr/>
          <p:nvPr/>
        </p:nvGrpSpPr>
        <p:grpSpPr>
          <a:xfrm>
            <a:off x="4817055" y="5520881"/>
            <a:ext cx="3898349" cy="1169549"/>
            <a:chOff x="-14" y="106637"/>
            <a:chExt cx="3286139" cy="1169547"/>
          </a:xfrm>
        </p:grpSpPr>
        <p:sp>
          <p:nvSpPr>
            <p:cNvPr id="2446" name="Rectangle"/>
            <p:cNvSpPr/>
            <p:nvPr/>
          </p:nvSpPr>
          <p:spPr>
            <a:xfrm>
              <a:off x="0" y="477098"/>
              <a:ext cx="3286125" cy="428626"/>
            </a:xfrm>
            <a:prstGeom prst="rect">
              <a:avLst/>
            </a:prstGeom>
            <a:gradFill flip="none" rotWithShape="1">
              <a:gsLst>
                <a:gs pos="0">
                  <a:srgbClr val="987409"/>
                </a:gs>
                <a:gs pos="50000">
                  <a:srgbClr val="DCA80E"/>
                </a:gs>
                <a:gs pos="100000">
                  <a:srgbClr val="FFC518"/>
                </a:gs>
              </a:gsLst>
              <a:lin ang="108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447" name="words like caught and dawn are pronounced with [a]"/>
            <p:cNvSpPr txBox="1"/>
            <p:nvPr/>
          </p:nvSpPr>
          <p:spPr>
            <a:xfrm>
              <a:off x="-14" y="106637"/>
              <a:ext cx="3286139" cy="11695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400" dirty="0"/>
            </a:p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400" dirty="0"/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dirty="0"/>
                <a:t> </a:t>
              </a:r>
              <a:r>
                <a:rPr sz="1400" dirty="0">
                  <a:latin typeface="Times New Roman"/>
                  <a:ea typeface="Times New Roman"/>
                  <a:cs typeface="Times New Roman"/>
                  <a:sym typeface="Times New Roman"/>
                </a:rPr>
                <a:t>words like caught and dawn are pronounced with [a]</a:t>
              </a:r>
            </a:p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400" dirty="0"/>
            </a:p>
          </p:txBody>
        </p:sp>
      </p:grpSp>
      <p:grpSp>
        <p:nvGrpSpPr>
          <p:cNvPr id="2454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452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453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F5447CD-C7B4-144B-D7A8-0DC71F2D8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56" y="965999"/>
            <a:ext cx="3553097" cy="2599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E358A94-E48D-5D6B-50F5-EB8FD4FF6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127" y="1035896"/>
            <a:ext cx="2888525" cy="2410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57C001-32CD-3DF0-C372-98A6F8D1E454}"/>
              </a:ext>
            </a:extLst>
          </p:cNvPr>
          <p:cNvSpPr txBox="1"/>
          <p:nvPr/>
        </p:nvSpPr>
        <p:spPr>
          <a:xfrm>
            <a:off x="2576929" y="3736026"/>
            <a:ext cx="41992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Mejía, P. (2013). </a:t>
            </a:r>
            <a:r>
              <a:rPr kumimoji="0" lang="en-EC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Contrastive Phonology.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9" grpId="4" animBg="1" advAuto="0"/>
      <p:bldP spid="2432" grpId="6" animBg="1" advAuto="0"/>
      <p:bldP spid="2435" grpId="8" animBg="1" advAuto="0"/>
      <p:bldP spid="2442" grpId="10" animBg="1" advAuto="0"/>
      <p:bldP spid="2445" grpId="12" animBg="1" advAuto="0"/>
      <p:bldP spid="2448" grpId="14" animBg="1" advAuto="0"/>
      <p:bldP spid="2454" grpId="15" animBg="1" advAuto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roup"/>
          <p:cNvGrpSpPr/>
          <p:nvPr/>
        </p:nvGrpSpPr>
        <p:grpSpPr>
          <a:xfrm>
            <a:off x="2089934" y="1226994"/>
            <a:ext cx="5214955" cy="500068"/>
            <a:chOff x="0" y="0"/>
            <a:chExt cx="4786346" cy="500066"/>
          </a:xfrm>
        </p:grpSpPr>
        <p:sp>
          <p:nvSpPr>
            <p:cNvPr id="2456" name="Rectangle"/>
            <p:cNvSpPr/>
            <p:nvPr/>
          </p:nvSpPr>
          <p:spPr>
            <a:xfrm>
              <a:off x="0" y="0"/>
              <a:ext cx="4786346" cy="500066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7" name="SPANISH /i/ with ENGLISH /iy/ and /ɪ/"/>
            <p:cNvSpPr txBox="1"/>
            <p:nvPr/>
          </p:nvSpPr>
          <p:spPr>
            <a:xfrm>
              <a:off x="0" y="0"/>
              <a:ext cx="4786346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SPANISH /</a:t>
              </a:r>
              <a:r>
                <a:rPr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  <a:r>
                <a:rPr lang="es-E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ENGLISH </a:t>
              </a:r>
              <a:r>
                <a:rPr lang="es-E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/i/, </a:t>
              </a:r>
              <a:r>
                <a:rPr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1400" dirty="0">
                  <a:latin typeface="Times New Roman" panose="02020603050405020304" pitchFamily="18" charset="0"/>
                  <a:ea typeface="MS Reference Sans Serif"/>
                  <a:cs typeface="Times New Roman" panose="02020603050405020304" pitchFamily="18" charset="0"/>
                  <a:sym typeface="MS Reference Sans Serif"/>
                </a:rPr>
                <a:t> </a:t>
              </a:r>
              <a:r>
                <a:rPr lang="en-US" sz="1400" dirty="0" err="1">
                  <a:latin typeface="Times New Roman" panose="02020603050405020304" pitchFamily="18" charset="0"/>
                  <a:ea typeface="MS Reference Sans Serif"/>
                  <a:cs typeface="Times New Roman" panose="02020603050405020304" pitchFamily="18" charset="0"/>
                  <a:sym typeface="MS Reference Sans Serif"/>
                </a:rPr>
                <a:t>ɪ</a:t>
              </a:r>
              <a:r>
                <a:rPr lang="en-US" sz="1400" b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s-E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/</a:t>
              </a:r>
              <a:r>
                <a:rPr lang="en-US" sz="1400" dirty="0" err="1">
                  <a:latin typeface="Times New Roman" panose="02020603050405020304" pitchFamily="18" charset="0"/>
                  <a:ea typeface="MS Reference Sans Serif"/>
                  <a:cs typeface="Times New Roman" panose="02020603050405020304" pitchFamily="18" charset="0"/>
                  <a:sym typeface="MS Reference Sans Serif"/>
                </a:rPr>
                <a:t>ɪ</a:t>
              </a:r>
              <a:r>
                <a:rPr lang="en-US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s-E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/</a:t>
              </a:r>
              <a:r>
                <a:rPr sz="1400" dirty="0" err="1">
                  <a:latin typeface="Times New Roman" panose="02020603050405020304" pitchFamily="18" charset="0"/>
                  <a:ea typeface="MS Reference Sans Serif"/>
                  <a:cs typeface="Times New Roman" panose="02020603050405020304" pitchFamily="18" charset="0"/>
                  <a:sym typeface="MS Reference Sans Serif"/>
                </a:rPr>
                <a:t>ɪ</a:t>
              </a:r>
              <a:r>
                <a:rPr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</p:txBody>
        </p:sp>
      </p:grpSp>
      <p:grpSp>
        <p:nvGrpSpPr>
          <p:cNvPr id="2461" name="Group"/>
          <p:cNvGrpSpPr/>
          <p:nvPr/>
        </p:nvGrpSpPr>
        <p:grpSpPr>
          <a:xfrm>
            <a:off x="642909" y="1857363"/>
            <a:ext cx="1500183" cy="342901"/>
            <a:chOff x="0" y="0"/>
            <a:chExt cx="1500181" cy="342900"/>
          </a:xfrm>
        </p:grpSpPr>
        <p:sp>
          <p:nvSpPr>
            <p:cNvPr id="2459" name="Rectangle"/>
            <p:cNvSpPr/>
            <p:nvPr/>
          </p:nvSpPr>
          <p:spPr>
            <a:xfrm>
              <a:off x="0" y="0"/>
              <a:ext cx="1500182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0" name="Spanish /i/"/>
            <p:cNvSpPr txBox="1"/>
            <p:nvPr/>
          </p:nvSpPr>
          <p:spPr>
            <a:xfrm>
              <a:off x="0" y="0"/>
              <a:ext cx="1500182" cy="310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Spanish /</a:t>
              </a:r>
              <a:r>
                <a:rPr sz="1400" b="1">
                  <a:latin typeface="Times New Roman" panose="02020603050405020304" pitchFamily="18" charset="0"/>
                  <a:ea typeface="MS Reference Sans Serif"/>
                  <a:cs typeface="Times New Roman" panose="02020603050405020304" pitchFamily="18" charset="0"/>
                  <a:sym typeface="MS Reference Sans Serif"/>
                </a:rPr>
                <a:t>i</a:t>
              </a:r>
              <a:r>
                <a:rPr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</p:txBody>
        </p:sp>
      </p:grpSp>
      <p:grpSp>
        <p:nvGrpSpPr>
          <p:cNvPr id="2464" name="Group"/>
          <p:cNvGrpSpPr/>
          <p:nvPr/>
        </p:nvGrpSpPr>
        <p:grpSpPr>
          <a:xfrm>
            <a:off x="3364153" y="1928802"/>
            <a:ext cx="1714513" cy="342901"/>
            <a:chOff x="0" y="0"/>
            <a:chExt cx="1714512" cy="342900"/>
          </a:xfrm>
        </p:grpSpPr>
        <p:sp>
          <p:nvSpPr>
            <p:cNvPr id="2462" name="Rectangle"/>
            <p:cNvSpPr/>
            <p:nvPr/>
          </p:nvSpPr>
          <p:spPr>
            <a:xfrm>
              <a:off x="-1" y="0"/>
              <a:ext cx="1714514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3" name="English /ɪy/"/>
            <p:cNvSpPr txBox="1"/>
            <p:nvPr/>
          </p:nvSpPr>
          <p:spPr>
            <a:xfrm>
              <a:off x="-1" y="0"/>
              <a:ext cx="1714514" cy="310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English /</a:t>
              </a:r>
              <a:r>
                <a:rPr lang="es-ES" sz="1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MS Reference Sans Serif"/>
                </a:rPr>
                <a:t>i</a:t>
              </a:r>
              <a:r>
                <a:rPr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</p:txBody>
        </p:sp>
      </p:grpSp>
      <p:grpSp>
        <p:nvGrpSpPr>
          <p:cNvPr id="2467" name="Group"/>
          <p:cNvGrpSpPr/>
          <p:nvPr/>
        </p:nvGrpSpPr>
        <p:grpSpPr>
          <a:xfrm>
            <a:off x="7072330" y="1877367"/>
            <a:ext cx="1428761" cy="342901"/>
            <a:chOff x="0" y="0"/>
            <a:chExt cx="1428759" cy="342900"/>
          </a:xfrm>
        </p:grpSpPr>
        <p:sp>
          <p:nvSpPr>
            <p:cNvPr id="2465" name="Rectangle"/>
            <p:cNvSpPr/>
            <p:nvPr/>
          </p:nvSpPr>
          <p:spPr>
            <a:xfrm>
              <a:off x="0" y="0"/>
              <a:ext cx="1428760" cy="342900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6" name="English /ɪ/"/>
            <p:cNvSpPr txBox="1"/>
            <p:nvPr/>
          </p:nvSpPr>
          <p:spPr>
            <a:xfrm>
              <a:off x="0" y="0"/>
              <a:ext cx="1428760" cy="310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English /</a:t>
              </a:r>
              <a:r>
                <a:rPr sz="1400">
                  <a:latin typeface="Times New Roman" panose="02020603050405020304" pitchFamily="18" charset="0"/>
                  <a:ea typeface="MS Reference Sans Serif"/>
                  <a:cs typeface="Times New Roman" panose="02020603050405020304" pitchFamily="18" charset="0"/>
                  <a:sym typeface="MS Reference Sans Serif"/>
                </a:rPr>
                <a:t>ɪ</a:t>
              </a:r>
              <a:r>
                <a:rPr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</p:txBody>
        </p:sp>
      </p:grpSp>
      <p:grpSp>
        <p:nvGrpSpPr>
          <p:cNvPr id="2470" name="Group"/>
          <p:cNvGrpSpPr/>
          <p:nvPr/>
        </p:nvGrpSpPr>
        <p:grpSpPr>
          <a:xfrm>
            <a:off x="357157" y="2500305"/>
            <a:ext cx="2000251" cy="342901"/>
            <a:chOff x="0" y="0"/>
            <a:chExt cx="2000250" cy="342900"/>
          </a:xfrm>
        </p:grpSpPr>
        <p:sp>
          <p:nvSpPr>
            <p:cNvPr id="2468" name="Rectangle"/>
            <p:cNvSpPr/>
            <p:nvPr/>
          </p:nvSpPr>
          <p:spPr>
            <a:xfrm>
              <a:off x="0" y="0"/>
              <a:ext cx="2000250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9" name="&lt;ɪ&gt;     ira        /’ira/"/>
            <p:cNvSpPr txBox="1"/>
            <p:nvPr/>
          </p:nvSpPr>
          <p:spPr>
            <a:xfrm>
              <a:off x="0" y="0"/>
              <a:ext cx="2000250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1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&lt;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i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&gt;    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ira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        /ˈ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iɾa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/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  <a:sym typeface="Lucida Sans Unicode"/>
              </a:endParaRPr>
            </a:p>
          </p:txBody>
        </p:sp>
      </p:grpSp>
      <p:grpSp>
        <p:nvGrpSpPr>
          <p:cNvPr id="2473" name="Group"/>
          <p:cNvGrpSpPr/>
          <p:nvPr/>
        </p:nvGrpSpPr>
        <p:grpSpPr>
          <a:xfrm>
            <a:off x="2933316" y="2500304"/>
            <a:ext cx="2643191" cy="3071816"/>
            <a:chOff x="-1" y="-1"/>
            <a:chExt cx="2643189" cy="3071815"/>
          </a:xfrm>
        </p:grpSpPr>
        <p:sp>
          <p:nvSpPr>
            <p:cNvPr id="2471" name="Rectangle"/>
            <p:cNvSpPr/>
            <p:nvPr/>
          </p:nvSpPr>
          <p:spPr>
            <a:xfrm>
              <a:off x="-1" y="-1"/>
              <a:ext cx="2643189" cy="3071815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2" name="&lt;ee&gt; week /’wiyk/…"/>
            <p:cNvSpPr txBox="1"/>
            <p:nvPr/>
          </p:nvSpPr>
          <p:spPr>
            <a:xfrm>
              <a:off x="-1" y="-1"/>
              <a:ext cx="2643189" cy="3046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&lt;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ee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&gt;	week	/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w</a:t>
              </a:r>
              <a:r>
                <a:rPr lang="en-US"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i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k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&lt;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ea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&gt;	tea	/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t</a:t>
              </a:r>
              <a:r>
                <a:rPr lang="en-US"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i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&lt;e&gt;	these	/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δ</a:t>
              </a:r>
              <a:r>
                <a:rPr lang="en-US"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i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z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&lt;y&gt;	money	/</a:t>
              </a:r>
              <a:r>
                <a:rPr lang="en-EC" sz="11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ˈ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man</a:t>
              </a:r>
              <a:r>
                <a:rPr lang="en-US"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i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&lt;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ie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&gt;	believe	/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bɪ</a:t>
              </a:r>
              <a:r>
                <a:rPr lang="en-EC" sz="11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ˈ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l</a:t>
              </a:r>
              <a:r>
                <a:rPr lang="en-US"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i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v/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&lt;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ei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&gt;	receive	/</a:t>
              </a:r>
              <a:r>
                <a:rPr lang="en-US" sz="1050" dirty="0" err="1">
                  <a:sym typeface="Verdana"/>
                </a:rPr>
                <a:t>ɹ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ɪ</a:t>
              </a:r>
              <a:r>
                <a:rPr lang="en-EC" sz="11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ˈ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s</a:t>
              </a:r>
              <a:r>
                <a:rPr lang="en-US"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i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v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&lt;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i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&gt;	ski	/sk</a:t>
              </a:r>
              <a:r>
                <a:rPr lang="en-US"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i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&lt;ey&gt;	key	/k</a:t>
              </a:r>
              <a:r>
                <a:rPr lang="en-US"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i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&lt;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eo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&gt;	people	/</a:t>
              </a:r>
              <a:r>
                <a:rPr lang="en-EC" sz="11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ˈ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p</a:t>
              </a:r>
              <a:r>
                <a:rPr lang="en-US"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i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pəl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&lt;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oe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&gt;	amoeba	/a</a:t>
              </a:r>
              <a:r>
                <a:rPr lang="en-EC" sz="11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ˈ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m</a:t>
              </a:r>
              <a:r>
                <a:rPr lang="en-US"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i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bə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</a:p>
          </p:txBody>
        </p:sp>
      </p:grpSp>
      <p:grpSp>
        <p:nvGrpSpPr>
          <p:cNvPr id="2476" name="Group"/>
          <p:cNvGrpSpPr/>
          <p:nvPr/>
        </p:nvGrpSpPr>
        <p:grpSpPr>
          <a:xfrm>
            <a:off x="6088462" y="2500305"/>
            <a:ext cx="2714626" cy="2143126"/>
            <a:chOff x="0" y="0"/>
            <a:chExt cx="2714625" cy="2143125"/>
          </a:xfrm>
        </p:grpSpPr>
        <p:sp>
          <p:nvSpPr>
            <p:cNvPr id="2474" name="Rectangle"/>
            <p:cNvSpPr/>
            <p:nvPr/>
          </p:nvSpPr>
          <p:spPr>
            <a:xfrm>
              <a:off x="0" y="0"/>
              <a:ext cx="2714625" cy="2143125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5" name="&lt;i&gt; sit            /’sɪt/…"/>
            <p:cNvSpPr txBox="1"/>
            <p:nvPr/>
          </p:nvSpPr>
          <p:spPr>
            <a:xfrm>
              <a:off x="0" y="0"/>
              <a:ext cx="2714625" cy="2046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&lt;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i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&gt;	sit            /</a:t>
              </a:r>
              <a:r>
                <a:rPr lang="en-EC" sz="11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ˈ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sɪt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&lt;y&gt;	rhythm     /</a:t>
              </a:r>
              <a:r>
                <a:rPr lang="en-EC" sz="11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ˈ</a:t>
              </a:r>
              <a:r>
                <a:rPr lang="en-US" sz="1050" dirty="0" err="1">
                  <a:sym typeface="Verdana"/>
                </a:rPr>
                <a:t>ɹ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ɪδəm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&lt;u&gt;	bu</a:t>
              </a:r>
              <a:r>
                <a:rPr lang="en-US"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sy</a:t>
              </a:r>
              <a:r>
                <a:rPr lang="en-EC"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         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  <a:r>
                <a:rPr lang="en-EC" sz="11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ˈ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bɪzɪ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&lt;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ui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&gt;	build</a:t>
              </a:r>
              <a:r>
                <a:rPr lang="es-ES"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         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  <a:r>
                <a:rPr lang="en-EC" sz="11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ˈ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bɪld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&lt;e&gt;	economy   /</a:t>
              </a:r>
              <a:r>
                <a:rPr lang="en-US"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ɪ</a:t>
              </a:r>
              <a:r>
                <a:rPr lang="en-EC" sz="11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ˈ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kanəm</a:t>
              </a:r>
              <a:r>
                <a:rPr lang="es-ES"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i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&lt;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ee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&gt;	deer</a:t>
              </a:r>
              <a:r>
                <a:rPr lang="es-ES"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          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  <a:r>
                <a:rPr lang="en-EC" sz="11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ˈ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dɪə</a:t>
              </a:r>
              <a:r>
                <a:rPr lang="en-US" sz="1000" dirty="0" err="1">
                  <a:sym typeface="Verdana"/>
                </a:rPr>
                <a:t>ɹ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&lt;o&gt;	women      /</a:t>
              </a:r>
              <a:r>
                <a:rPr lang="en-EC" sz="11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ˈ</a:t>
              </a:r>
              <a:r>
                <a:rPr sz="1100" dirty="0" err="1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wɪmɪn</a:t>
              </a:r>
              <a:r>
                <a:rPr sz="1100" dirty="0"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/</a:t>
              </a:r>
            </a:p>
          </p:txBody>
        </p:sp>
      </p:grpSp>
      <p:grpSp>
        <p:nvGrpSpPr>
          <p:cNvPr id="2479" name="Group"/>
          <p:cNvGrpSpPr/>
          <p:nvPr/>
        </p:nvGrpSpPr>
        <p:grpSpPr>
          <a:xfrm>
            <a:off x="2746364" y="5737209"/>
            <a:ext cx="3771901" cy="743791"/>
            <a:chOff x="0" y="0"/>
            <a:chExt cx="3771900" cy="743790"/>
          </a:xfrm>
        </p:grpSpPr>
        <p:sp>
          <p:nvSpPr>
            <p:cNvPr id="2477" name="Rectangle"/>
            <p:cNvSpPr/>
            <p:nvPr/>
          </p:nvSpPr>
          <p:spPr>
            <a:xfrm>
              <a:off x="0" y="0"/>
              <a:ext cx="3771900" cy="334997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6B565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8" name="PHONETIC AND PHONEMIC FEATURES"/>
            <p:cNvSpPr txBox="1"/>
            <p:nvPr/>
          </p:nvSpPr>
          <p:spPr>
            <a:xfrm>
              <a:off x="0" y="0"/>
              <a:ext cx="3771900" cy="7437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SPELLINGS</a:t>
              </a:r>
              <a:endParaRPr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b="1" dirty="0">
                <a:solidFill>
                  <a:srgbClr val="6B56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91" name="Group"/>
          <p:cNvGrpSpPr/>
          <p:nvPr/>
        </p:nvGrpSpPr>
        <p:grpSpPr>
          <a:xfrm>
            <a:off x="1057493" y="246843"/>
            <a:ext cx="7429504" cy="571501"/>
            <a:chOff x="-1" y="0"/>
            <a:chExt cx="7429502" cy="571500"/>
          </a:xfrm>
        </p:grpSpPr>
        <p:grpSp>
          <p:nvGrpSpPr>
            <p:cNvPr id="2487" name="Group"/>
            <p:cNvGrpSpPr/>
            <p:nvPr/>
          </p:nvGrpSpPr>
          <p:grpSpPr>
            <a:xfrm>
              <a:off x="-2" y="-1"/>
              <a:ext cx="7429504" cy="571501"/>
              <a:chOff x="-1" y="0"/>
              <a:chExt cx="7429502" cy="571500"/>
            </a:xfrm>
          </p:grpSpPr>
          <p:sp>
            <p:nvSpPr>
              <p:cNvPr id="2484" name="Shape"/>
              <p:cNvSpPr/>
              <p:nvPr/>
            </p:nvSpPr>
            <p:spPr>
              <a:xfrm>
                <a:off x="0" y="0"/>
                <a:ext cx="7429500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54" y="0"/>
                      <a:pt x="21496" y="0"/>
                    </a:cubicBezTo>
                    <a:cubicBezTo>
                      <a:pt x="21439" y="0"/>
                      <a:pt x="21392" y="604"/>
                      <a:pt x="21392" y="1350"/>
                    </a:cubicBezTo>
                    <a:lnTo>
                      <a:pt x="21392" y="2700"/>
                    </a:lnTo>
                    <a:lnTo>
                      <a:pt x="104" y="2700"/>
                    </a:lnTo>
                    <a:cubicBezTo>
                      <a:pt x="46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46" y="21600"/>
                      <a:pt x="104" y="21600"/>
                    </a:cubicBezTo>
                    <a:cubicBezTo>
                      <a:pt x="161" y="21600"/>
                      <a:pt x="208" y="20996"/>
                      <a:pt x="208" y="20250"/>
                    </a:cubicBezTo>
                    <a:lnTo>
                      <a:pt x="208" y="18900"/>
                    </a:lnTo>
                    <a:lnTo>
                      <a:pt x="21496" y="18900"/>
                    </a:lnTo>
                    <a:cubicBezTo>
                      <a:pt x="21554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485" name="Shape"/>
              <p:cNvSpPr/>
              <p:nvPr/>
            </p:nvSpPr>
            <p:spPr>
              <a:xfrm>
                <a:off x="35718" y="-1"/>
                <a:ext cx="7393783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58" y="21600"/>
                      <a:pt x="104" y="19182"/>
                      <a:pt x="104" y="16200"/>
                    </a:cubicBezTo>
                    <a:cubicBezTo>
                      <a:pt x="104" y="14709"/>
                      <a:pt x="81" y="13500"/>
                      <a:pt x="52" y="13500"/>
                    </a:cubicBezTo>
                    <a:cubicBezTo>
                      <a:pt x="23" y="13500"/>
                      <a:pt x="0" y="14709"/>
                      <a:pt x="0" y="16200"/>
                    </a:cubicBezTo>
                    <a:close/>
                    <a:moveTo>
                      <a:pt x="21496" y="10800"/>
                    </a:moveTo>
                    <a:cubicBezTo>
                      <a:pt x="21553" y="10800"/>
                      <a:pt x="21600" y="8382"/>
                      <a:pt x="21600" y="5400"/>
                    </a:cubicBezTo>
                    <a:cubicBezTo>
                      <a:pt x="21600" y="2418"/>
                      <a:pt x="21553" y="0"/>
                      <a:pt x="21496" y="0"/>
                    </a:cubicBezTo>
                    <a:cubicBezTo>
                      <a:pt x="21438" y="0"/>
                      <a:pt x="21391" y="2418"/>
                      <a:pt x="21391" y="5400"/>
                    </a:cubicBezTo>
                    <a:cubicBezTo>
                      <a:pt x="21391" y="6891"/>
                      <a:pt x="21415" y="8100"/>
                      <a:pt x="21443" y="8100"/>
                    </a:cubicBezTo>
                    <a:cubicBezTo>
                      <a:pt x="21472" y="8100"/>
                      <a:pt x="21496" y="6891"/>
                      <a:pt x="21496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486" name="Shape"/>
              <p:cNvSpPr/>
              <p:nvPr/>
            </p:nvSpPr>
            <p:spPr>
              <a:xfrm>
                <a:off x="-2" y="0"/>
                <a:ext cx="7429504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46" y="2700"/>
                      <a:pt x="104" y="2700"/>
                    </a:cubicBezTo>
                    <a:lnTo>
                      <a:pt x="21392" y="2700"/>
                    </a:lnTo>
                    <a:lnTo>
                      <a:pt x="21392" y="1350"/>
                    </a:lnTo>
                    <a:cubicBezTo>
                      <a:pt x="21392" y="604"/>
                      <a:pt x="21439" y="0"/>
                      <a:pt x="21496" y="0"/>
                    </a:cubicBezTo>
                    <a:cubicBezTo>
                      <a:pt x="21554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54" y="18900"/>
                      <a:pt x="21496" y="18900"/>
                    </a:cubicBezTo>
                    <a:lnTo>
                      <a:pt x="208" y="18900"/>
                    </a:lnTo>
                    <a:lnTo>
                      <a:pt x="208" y="20250"/>
                    </a:lnTo>
                    <a:cubicBezTo>
                      <a:pt x="208" y="20996"/>
                      <a:pt x="161" y="21600"/>
                      <a:pt x="104" y="21600"/>
                    </a:cubicBezTo>
                    <a:cubicBezTo>
                      <a:pt x="46" y="21600"/>
                      <a:pt x="0" y="20996"/>
                      <a:pt x="0" y="20250"/>
                    </a:cubicBezTo>
                    <a:close/>
                    <a:moveTo>
                      <a:pt x="21392" y="2700"/>
                    </a:moveTo>
                    <a:lnTo>
                      <a:pt x="21496" y="2700"/>
                    </a:lnTo>
                    <a:cubicBezTo>
                      <a:pt x="21554" y="2700"/>
                      <a:pt x="21600" y="2096"/>
                      <a:pt x="21600" y="1350"/>
                    </a:cubicBezTo>
                    <a:moveTo>
                      <a:pt x="21496" y="2700"/>
                    </a:moveTo>
                    <a:lnTo>
                      <a:pt x="21496" y="1350"/>
                    </a:lnTo>
                    <a:cubicBezTo>
                      <a:pt x="21496" y="1723"/>
                      <a:pt x="21473" y="2025"/>
                      <a:pt x="21444" y="2025"/>
                    </a:cubicBezTo>
                    <a:cubicBezTo>
                      <a:pt x="21416" y="2025"/>
                      <a:pt x="21392" y="1723"/>
                      <a:pt x="21392" y="1350"/>
                    </a:cubicBezTo>
                    <a:moveTo>
                      <a:pt x="104" y="5400"/>
                    </a:moveTo>
                    <a:lnTo>
                      <a:pt x="104" y="4050"/>
                    </a:lnTo>
                    <a:cubicBezTo>
                      <a:pt x="104" y="3677"/>
                      <a:pt x="127" y="3375"/>
                      <a:pt x="156" y="3375"/>
                    </a:cubicBezTo>
                    <a:cubicBezTo>
                      <a:pt x="184" y="3375"/>
                      <a:pt x="208" y="3677"/>
                      <a:pt x="208" y="4050"/>
                    </a:cubicBezTo>
                    <a:cubicBezTo>
                      <a:pt x="208" y="4796"/>
                      <a:pt x="161" y="5400"/>
                      <a:pt x="104" y="5400"/>
                    </a:cubicBezTo>
                    <a:cubicBezTo>
                      <a:pt x="46" y="5400"/>
                      <a:pt x="0" y="4796"/>
                      <a:pt x="0" y="4050"/>
                    </a:cubicBezTo>
                    <a:moveTo>
                      <a:pt x="208" y="4050"/>
                    </a:moveTo>
                    <a:lnTo>
                      <a:pt x="208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2490" name="Group"/>
            <p:cNvGrpSpPr/>
            <p:nvPr/>
          </p:nvGrpSpPr>
          <p:grpSpPr>
            <a:xfrm>
              <a:off x="279400" y="86994"/>
              <a:ext cx="6858000" cy="396242"/>
              <a:chOff x="0" y="0"/>
              <a:chExt cx="6858000" cy="396240"/>
            </a:xfrm>
          </p:grpSpPr>
          <p:sp>
            <p:nvSpPr>
              <p:cNvPr id="2488" name="Rectangle"/>
              <p:cNvSpPr/>
              <p:nvPr/>
            </p:nvSpPr>
            <p:spPr>
              <a:xfrm>
                <a:off x="0" y="0"/>
                <a:ext cx="6858000" cy="342900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489" name="PHONEMIC AND PHONETIC VOWEL CONTRAST"/>
              <p:cNvSpPr txBox="1"/>
              <p:nvPr/>
            </p:nvSpPr>
            <p:spPr>
              <a:xfrm>
                <a:off x="0" y="0"/>
                <a:ext cx="6858000" cy="396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PHONEMIC AND PHONETIC VOWEL CONTRAST</a:t>
                </a:r>
              </a:p>
            </p:txBody>
          </p:sp>
        </p:grpSp>
      </p:grpSp>
      <p:grpSp>
        <p:nvGrpSpPr>
          <p:cNvPr id="2499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497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8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" grpId="3" animBg="1" advAuto="0"/>
      <p:bldP spid="2461" grpId="5" animBg="1" advAuto="0"/>
      <p:bldP spid="2464" grpId="9" animBg="1" advAuto="0"/>
      <p:bldP spid="2467" grpId="13" animBg="1" advAuto="0"/>
      <p:bldP spid="2470" grpId="7" animBg="1" advAuto="0"/>
      <p:bldP spid="2473" grpId="11" animBg="1" advAuto="0"/>
      <p:bldP spid="2476" grpId="15" animBg="1" advAuto="0"/>
      <p:bldP spid="2479" grpId="18" animBg="1" advAuto="0"/>
      <p:bldP spid="2491" grpId="1" animBg="1" advAuto="0"/>
      <p:bldP spid="2499" grpId="19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5" name="Group"/>
          <p:cNvGrpSpPr/>
          <p:nvPr/>
        </p:nvGrpSpPr>
        <p:grpSpPr>
          <a:xfrm>
            <a:off x="987420" y="2145744"/>
            <a:ext cx="1681187" cy="742944"/>
            <a:chOff x="0" y="0"/>
            <a:chExt cx="1257300" cy="742943"/>
          </a:xfrm>
        </p:grpSpPr>
        <p:sp>
          <p:nvSpPr>
            <p:cNvPr id="2501" name="Shape"/>
            <p:cNvSpPr/>
            <p:nvPr/>
          </p:nvSpPr>
          <p:spPr>
            <a:xfrm>
              <a:off x="0" y="-1"/>
              <a:ext cx="1257300" cy="74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243" y="0"/>
                    <a:pt x="20802" y="0"/>
                  </a:cubicBezTo>
                  <a:cubicBezTo>
                    <a:pt x="20362" y="0"/>
                    <a:pt x="20005" y="604"/>
                    <a:pt x="20005" y="1350"/>
                  </a:cubicBezTo>
                  <a:lnTo>
                    <a:pt x="20005" y="2700"/>
                  </a:lnTo>
                  <a:lnTo>
                    <a:pt x="798" y="2700"/>
                  </a:lnTo>
                  <a:cubicBezTo>
                    <a:pt x="357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357" y="21600"/>
                    <a:pt x="798" y="21600"/>
                  </a:cubicBezTo>
                  <a:cubicBezTo>
                    <a:pt x="1238" y="21600"/>
                    <a:pt x="1595" y="20996"/>
                    <a:pt x="1595" y="20250"/>
                  </a:cubicBezTo>
                  <a:lnTo>
                    <a:pt x="1595" y="18900"/>
                  </a:lnTo>
                  <a:lnTo>
                    <a:pt x="20802" y="18900"/>
                  </a:lnTo>
                  <a:cubicBezTo>
                    <a:pt x="21243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02" name="Shape"/>
            <p:cNvSpPr/>
            <p:nvPr/>
          </p:nvSpPr>
          <p:spPr>
            <a:xfrm>
              <a:off x="46433" y="-1"/>
              <a:ext cx="1210868" cy="185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57" y="21600"/>
                    <a:pt x="828" y="19182"/>
                    <a:pt x="828" y="16200"/>
                  </a:cubicBezTo>
                  <a:cubicBezTo>
                    <a:pt x="828" y="14709"/>
                    <a:pt x="643" y="13500"/>
                    <a:pt x="414" y="13500"/>
                  </a:cubicBezTo>
                  <a:cubicBezTo>
                    <a:pt x="185" y="13500"/>
                    <a:pt x="0" y="14709"/>
                    <a:pt x="0" y="16200"/>
                  </a:cubicBezTo>
                  <a:close/>
                  <a:moveTo>
                    <a:pt x="20772" y="10800"/>
                  </a:moveTo>
                  <a:cubicBezTo>
                    <a:pt x="21229" y="10800"/>
                    <a:pt x="21600" y="8382"/>
                    <a:pt x="21600" y="5400"/>
                  </a:cubicBezTo>
                  <a:cubicBezTo>
                    <a:pt x="21600" y="2418"/>
                    <a:pt x="21229" y="0"/>
                    <a:pt x="20772" y="0"/>
                  </a:cubicBezTo>
                  <a:cubicBezTo>
                    <a:pt x="20314" y="0"/>
                    <a:pt x="19943" y="2418"/>
                    <a:pt x="19943" y="5400"/>
                  </a:cubicBezTo>
                  <a:cubicBezTo>
                    <a:pt x="19943" y="6891"/>
                    <a:pt x="20129" y="8100"/>
                    <a:pt x="20358" y="8100"/>
                  </a:cubicBezTo>
                  <a:cubicBezTo>
                    <a:pt x="20586" y="8100"/>
                    <a:pt x="20772" y="6891"/>
                    <a:pt x="20772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03" name="Shape"/>
            <p:cNvSpPr/>
            <p:nvPr/>
          </p:nvSpPr>
          <p:spPr>
            <a:xfrm>
              <a:off x="0" y="-1"/>
              <a:ext cx="1257300" cy="74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357" y="2700"/>
                    <a:pt x="798" y="2700"/>
                  </a:cubicBezTo>
                  <a:lnTo>
                    <a:pt x="20005" y="2700"/>
                  </a:lnTo>
                  <a:lnTo>
                    <a:pt x="20005" y="1350"/>
                  </a:lnTo>
                  <a:cubicBezTo>
                    <a:pt x="20005" y="604"/>
                    <a:pt x="20362" y="0"/>
                    <a:pt x="20802" y="0"/>
                  </a:cubicBezTo>
                  <a:cubicBezTo>
                    <a:pt x="21243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243" y="18900"/>
                    <a:pt x="20802" y="18900"/>
                  </a:cubicBezTo>
                  <a:lnTo>
                    <a:pt x="1595" y="18900"/>
                  </a:lnTo>
                  <a:lnTo>
                    <a:pt x="1595" y="20250"/>
                  </a:lnTo>
                  <a:cubicBezTo>
                    <a:pt x="1595" y="20996"/>
                    <a:pt x="1238" y="21600"/>
                    <a:pt x="798" y="21600"/>
                  </a:cubicBezTo>
                  <a:cubicBezTo>
                    <a:pt x="357" y="21600"/>
                    <a:pt x="0" y="20996"/>
                    <a:pt x="0" y="20250"/>
                  </a:cubicBezTo>
                  <a:close/>
                  <a:moveTo>
                    <a:pt x="20005" y="2700"/>
                  </a:moveTo>
                  <a:lnTo>
                    <a:pt x="20802" y="2700"/>
                  </a:lnTo>
                  <a:cubicBezTo>
                    <a:pt x="21243" y="2700"/>
                    <a:pt x="21600" y="2096"/>
                    <a:pt x="21600" y="1350"/>
                  </a:cubicBezTo>
                  <a:moveTo>
                    <a:pt x="20802" y="2700"/>
                  </a:moveTo>
                  <a:lnTo>
                    <a:pt x="20802" y="1350"/>
                  </a:lnTo>
                  <a:cubicBezTo>
                    <a:pt x="20802" y="1723"/>
                    <a:pt x="20624" y="2025"/>
                    <a:pt x="20403" y="2025"/>
                  </a:cubicBezTo>
                  <a:cubicBezTo>
                    <a:pt x="20183" y="2025"/>
                    <a:pt x="20005" y="1723"/>
                    <a:pt x="20005" y="1350"/>
                  </a:cubicBezTo>
                  <a:moveTo>
                    <a:pt x="798" y="5400"/>
                  </a:moveTo>
                  <a:lnTo>
                    <a:pt x="798" y="4050"/>
                  </a:lnTo>
                  <a:cubicBezTo>
                    <a:pt x="798" y="3677"/>
                    <a:pt x="976" y="3375"/>
                    <a:pt x="1197" y="3375"/>
                  </a:cubicBezTo>
                  <a:cubicBezTo>
                    <a:pt x="1417" y="3375"/>
                    <a:pt x="1595" y="3677"/>
                    <a:pt x="1595" y="4050"/>
                  </a:cubicBezTo>
                  <a:cubicBezTo>
                    <a:pt x="1595" y="4796"/>
                    <a:pt x="1238" y="5400"/>
                    <a:pt x="798" y="5400"/>
                  </a:cubicBezTo>
                  <a:cubicBezTo>
                    <a:pt x="357" y="5400"/>
                    <a:pt x="0" y="4796"/>
                    <a:pt x="0" y="4050"/>
                  </a:cubicBezTo>
                  <a:moveTo>
                    <a:pt x="1595" y="4050"/>
                  </a:moveTo>
                  <a:lnTo>
                    <a:pt x="1595" y="18900"/>
                  </a:lnTo>
                </a:path>
              </a:pathLst>
            </a:custGeom>
            <a:noFill/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04" name="SPANISH /i/"/>
            <p:cNvSpPr txBox="1"/>
            <p:nvPr/>
          </p:nvSpPr>
          <p:spPr>
            <a:xfrm>
              <a:off x="92867" y="92867"/>
              <a:ext cx="11180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 dirty="0"/>
                <a:t>SPANISH /</a:t>
              </a:r>
              <a:r>
                <a:rPr sz="1400" b="1" dirty="0" err="1"/>
                <a:t>i</a:t>
              </a:r>
              <a:r>
                <a:rPr sz="1400" b="1" dirty="0"/>
                <a:t>/</a:t>
              </a:r>
            </a:p>
          </p:txBody>
        </p:sp>
      </p:grpSp>
      <p:grpSp>
        <p:nvGrpSpPr>
          <p:cNvPr id="2510" name="Group"/>
          <p:cNvGrpSpPr/>
          <p:nvPr/>
        </p:nvGrpSpPr>
        <p:grpSpPr>
          <a:xfrm>
            <a:off x="5452246" y="2164381"/>
            <a:ext cx="2166938" cy="936782"/>
            <a:chOff x="-2" y="-1"/>
            <a:chExt cx="1428764" cy="936781"/>
          </a:xfrm>
        </p:grpSpPr>
        <p:sp>
          <p:nvSpPr>
            <p:cNvPr id="2506" name="Shape"/>
            <p:cNvSpPr/>
            <p:nvPr/>
          </p:nvSpPr>
          <p:spPr>
            <a:xfrm>
              <a:off x="0" y="-1"/>
              <a:ext cx="1428760" cy="60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346" y="0"/>
                    <a:pt x="21033" y="0"/>
                  </a:cubicBezTo>
                  <a:cubicBezTo>
                    <a:pt x="20720" y="0"/>
                    <a:pt x="20466" y="604"/>
                    <a:pt x="20466" y="1350"/>
                  </a:cubicBezTo>
                  <a:lnTo>
                    <a:pt x="20466" y="2700"/>
                  </a:lnTo>
                  <a:lnTo>
                    <a:pt x="567" y="2700"/>
                  </a:lnTo>
                  <a:cubicBezTo>
                    <a:pt x="254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254" y="21600"/>
                    <a:pt x="567" y="21600"/>
                  </a:cubicBezTo>
                  <a:cubicBezTo>
                    <a:pt x="880" y="21600"/>
                    <a:pt x="1134" y="20996"/>
                    <a:pt x="1134" y="20250"/>
                  </a:cubicBezTo>
                  <a:lnTo>
                    <a:pt x="1134" y="18900"/>
                  </a:lnTo>
                  <a:lnTo>
                    <a:pt x="21033" y="18900"/>
                  </a:lnTo>
                  <a:cubicBezTo>
                    <a:pt x="21346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07" name="Shape"/>
            <p:cNvSpPr/>
            <p:nvPr/>
          </p:nvSpPr>
          <p:spPr>
            <a:xfrm>
              <a:off x="37504" y="-1"/>
              <a:ext cx="1391257" cy="15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22" y="21600"/>
                    <a:pt x="582" y="19182"/>
                    <a:pt x="582" y="16200"/>
                  </a:cubicBezTo>
                  <a:cubicBezTo>
                    <a:pt x="582" y="14709"/>
                    <a:pt x="452" y="13500"/>
                    <a:pt x="291" y="13500"/>
                  </a:cubicBezTo>
                  <a:cubicBezTo>
                    <a:pt x="130" y="13500"/>
                    <a:pt x="0" y="14709"/>
                    <a:pt x="0" y="16200"/>
                  </a:cubicBezTo>
                  <a:close/>
                  <a:moveTo>
                    <a:pt x="21018" y="10800"/>
                  </a:moveTo>
                  <a:cubicBezTo>
                    <a:pt x="21339" y="10800"/>
                    <a:pt x="21600" y="8382"/>
                    <a:pt x="21600" y="5400"/>
                  </a:cubicBezTo>
                  <a:cubicBezTo>
                    <a:pt x="21600" y="2418"/>
                    <a:pt x="21339" y="0"/>
                    <a:pt x="21018" y="0"/>
                  </a:cubicBezTo>
                  <a:cubicBezTo>
                    <a:pt x="20696" y="0"/>
                    <a:pt x="20435" y="2418"/>
                    <a:pt x="20435" y="5400"/>
                  </a:cubicBezTo>
                  <a:cubicBezTo>
                    <a:pt x="20435" y="6891"/>
                    <a:pt x="20566" y="8100"/>
                    <a:pt x="20727" y="8100"/>
                  </a:cubicBezTo>
                  <a:cubicBezTo>
                    <a:pt x="20887" y="8100"/>
                    <a:pt x="21018" y="6891"/>
                    <a:pt x="21018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08" name="Shape"/>
            <p:cNvSpPr/>
            <p:nvPr/>
          </p:nvSpPr>
          <p:spPr>
            <a:xfrm>
              <a:off x="-2" y="-1"/>
              <a:ext cx="1428764" cy="60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254" y="2700"/>
                    <a:pt x="567" y="2700"/>
                  </a:cubicBezTo>
                  <a:lnTo>
                    <a:pt x="20466" y="2700"/>
                  </a:lnTo>
                  <a:lnTo>
                    <a:pt x="20466" y="1350"/>
                  </a:lnTo>
                  <a:cubicBezTo>
                    <a:pt x="20466" y="604"/>
                    <a:pt x="20720" y="0"/>
                    <a:pt x="21033" y="0"/>
                  </a:cubicBezTo>
                  <a:cubicBezTo>
                    <a:pt x="21346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346" y="18900"/>
                    <a:pt x="21033" y="18900"/>
                  </a:cubicBezTo>
                  <a:lnTo>
                    <a:pt x="1134" y="18900"/>
                  </a:lnTo>
                  <a:lnTo>
                    <a:pt x="1134" y="20250"/>
                  </a:lnTo>
                  <a:cubicBezTo>
                    <a:pt x="1134" y="20996"/>
                    <a:pt x="880" y="21600"/>
                    <a:pt x="567" y="21600"/>
                  </a:cubicBezTo>
                  <a:cubicBezTo>
                    <a:pt x="254" y="21600"/>
                    <a:pt x="0" y="20996"/>
                    <a:pt x="0" y="20250"/>
                  </a:cubicBezTo>
                  <a:close/>
                  <a:moveTo>
                    <a:pt x="20466" y="2700"/>
                  </a:moveTo>
                  <a:lnTo>
                    <a:pt x="21033" y="2700"/>
                  </a:lnTo>
                  <a:cubicBezTo>
                    <a:pt x="21346" y="2700"/>
                    <a:pt x="21600" y="2096"/>
                    <a:pt x="21600" y="1350"/>
                  </a:cubicBezTo>
                  <a:moveTo>
                    <a:pt x="21033" y="2700"/>
                  </a:moveTo>
                  <a:lnTo>
                    <a:pt x="21033" y="1350"/>
                  </a:lnTo>
                  <a:cubicBezTo>
                    <a:pt x="21033" y="1723"/>
                    <a:pt x="20906" y="2025"/>
                    <a:pt x="20749" y="2025"/>
                  </a:cubicBezTo>
                  <a:cubicBezTo>
                    <a:pt x="20593" y="2025"/>
                    <a:pt x="20466" y="1723"/>
                    <a:pt x="20466" y="1350"/>
                  </a:cubicBezTo>
                  <a:moveTo>
                    <a:pt x="567" y="5400"/>
                  </a:moveTo>
                  <a:lnTo>
                    <a:pt x="567" y="4050"/>
                  </a:lnTo>
                  <a:cubicBezTo>
                    <a:pt x="567" y="3677"/>
                    <a:pt x="694" y="3375"/>
                    <a:pt x="851" y="3375"/>
                  </a:cubicBezTo>
                  <a:cubicBezTo>
                    <a:pt x="1007" y="3375"/>
                    <a:pt x="1134" y="3677"/>
                    <a:pt x="1134" y="4050"/>
                  </a:cubicBezTo>
                  <a:cubicBezTo>
                    <a:pt x="1134" y="4796"/>
                    <a:pt x="880" y="5400"/>
                    <a:pt x="567" y="5400"/>
                  </a:cubicBezTo>
                  <a:cubicBezTo>
                    <a:pt x="254" y="5400"/>
                    <a:pt x="0" y="4796"/>
                    <a:pt x="0" y="4050"/>
                  </a:cubicBezTo>
                  <a:moveTo>
                    <a:pt x="1134" y="4050"/>
                  </a:moveTo>
                  <a:lnTo>
                    <a:pt x="1134" y="18900"/>
                  </a:lnTo>
                </a:path>
              </a:pathLst>
            </a:custGeom>
            <a:noFill/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09" name="ENGLISH"/>
            <p:cNvSpPr txBox="1"/>
            <p:nvPr/>
          </p:nvSpPr>
          <p:spPr>
            <a:xfrm>
              <a:off x="75009" y="75009"/>
              <a:ext cx="1316247" cy="861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 dirty="0"/>
                <a:t>ENGLISH</a:t>
              </a:r>
              <a:r>
                <a:rPr lang="es-ES" sz="1400" b="1" dirty="0"/>
                <a:t> </a:t>
              </a:r>
              <a:r>
                <a:rPr lang="en-US" dirty="0"/>
                <a:t>/</a:t>
              </a:r>
              <a:r>
                <a:rPr lang="en-US" dirty="0" err="1"/>
                <a:t>i</a:t>
              </a:r>
              <a:r>
                <a:rPr lang="en-US" dirty="0"/>
                <a:t>/- </a:t>
              </a:r>
              <a:r>
                <a:rPr lang="en-US" dirty="0"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lang="en-US" dirty="0" err="1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ɪ</a:t>
              </a:r>
              <a:r>
                <a:rPr lang="en-US" dirty="0">
                  <a:latin typeface="Arial"/>
                  <a:ea typeface="Arial"/>
                  <a:cs typeface="Arial"/>
                  <a:sym typeface="Arial"/>
                </a:rPr>
                <a:t>/</a:t>
              </a:r>
              <a:endParaRPr lang="en-US" dirty="0"/>
            </a:p>
            <a:p>
              <a:pPr>
                <a:defRPr sz="1800" b="0"/>
              </a:pPr>
              <a:endParaRPr sz="1400" b="1" dirty="0"/>
            </a:p>
          </p:txBody>
        </p:sp>
      </p:grpSp>
      <p:grpSp>
        <p:nvGrpSpPr>
          <p:cNvPr id="2513" name="Group"/>
          <p:cNvGrpSpPr/>
          <p:nvPr/>
        </p:nvGrpSpPr>
        <p:grpSpPr>
          <a:xfrm>
            <a:off x="857227" y="3643295"/>
            <a:ext cx="1857376" cy="785816"/>
            <a:chOff x="0" y="84613"/>
            <a:chExt cx="1857375" cy="785814"/>
          </a:xfrm>
        </p:grpSpPr>
        <p:sp>
          <p:nvSpPr>
            <p:cNvPr id="2511" name="Rectangle"/>
            <p:cNvSpPr/>
            <p:nvPr/>
          </p:nvSpPr>
          <p:spPr>
            <a:xfrm>
              <a:off x="0" y="84613"/>
              <a:ext cx="1857375" cy="785814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100"/>
              </a:pPr>
              <a:endParaRPr lang="en-EC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2" name="Voiced, Simple…"/>
            <p:cNvSpPr txBox="1"/>
            <p:nvPr/>
          </p:nvSpPr>
          <p:spPr>
            <a:xfrm>
              <a:off x="0" y="339022"/>
              <a:ext cx="1857375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high-front, tense, spread.</a:t>
              </a:r>
            </a:p>
          </p:txBody>
        </p:sp>
      </p:grpSp>
      <p:grpSp>
        <p:nvGrpSpPr>
          <p:cNvPr id="2516" name="Group"/>
          <p:cNvGrpSpPr/>
          <p:nvPr/>
        </p:nvGrpSpPr>
        <p:grpSpPr>
          <a:xfrm>
            <a:off x="357164" y="4786295"/>
            <a:ext cx="1371601" cy="685801"/>
            <a:chOff x="0" y="0"/>
            <a:chExt cx="1371600" cy="685800"/>
          </a:xfrm>
        </p:grpSpPr>
        <p:sp>
          <p:nvSpPr>
            <p:cNvPr id="2514" name="Rectangle"/>
            <p:cNvSpPr/>
            <p:nvPr/>
          </p:nvSpPr>
          <p:spPr>
            <a:xfrm>
              <a:off x="0" y="0"/>
              <a:ext cx="1371600" cy="6858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5" name="[i] Voiced Simple, High-Front Tense Spread."/>
            <p:cNvSpPr txBox="1"/>
            <p:nvPr/>
          </p:nvSpPr>
          <p:spPr>
            <a:xfrm>
              <a:off x="0" y="0"/>
              <a:ext cx="1371600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/>
                </a:rPr>
                <a:t>unlengthened</a:t>
              </a:r>
              <a:endParaRPr lang="en-US" sz="1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grpSp>
        <p:nvGrpSpPr>
          <p:cNvPr id="2519" name="Group"/>
          <p:cNvGrpSpPr/>
          <p:nvPr/>
        </p:nvGrpSpPr>
        <p:grpSpPr>
          <a:xfrm>
            <a:off x="1843065" y="4786295"/>
            <a:ext cx="1622465" cy="685802"/>
            <a:chOff x="0" y="0"/>
            <a:chExt cx="1366838" cy="685800"/>
          </a:xfrm>
        </p:grpSpPr>
        <p:sp>
          <p:nvSpPr>
            <p:cNvPr id="2517" name="Rectangle"/>
            <p:cNvSpPr/>
            <p:nvPr/>
          </p:nvSpPr>
          <p:spPr>
            <a:xfrm>
              <a:off x="0" y="0"/>
              <a:ext cx="1366838" cy="6858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8" name="[ ĩ ] Voiced Simple, High Front, Tense, Spread Nasal."/>
            <p:cNvSpPr txBox="1"/>
            <p:nvPr/>
          </p:nvSpPr>
          <p:spPr>
            <a:xfrm>
              <a:off x="0" y="0"/>
              <a:ext cx="1366838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 </a:t>
              </a:r>
              <a:r>
                <a:rPr lang="en-US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ĩ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]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nasalized</a:t>
              </a:r>
              <a:endParaRPr lang="en-US" sz="1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grpSp>
        <p:nvGrpSpPr>
          <p:cNvPr id="2522" name="Group"/>
          <p:cNvGrpSpPr/>
          <p:nvPr/>
        </p:nvGrpSpPr>
        <p:grpSpPr>
          <a:xfrm>
            <a:off x="4357671" y="3357545"/>
            <a:ext cx="1500190" cy="1071566"/>
            <a:chOff x="0" y="15030"/>
            <a:chExt cx="1500188" cy="1071564"/>
          </a:xfrm>
        </p:grpSpPr>
        <p:sp>
          <p:nvSpPr>
            <p:cNvPr id="2520" name="Rectangle"/>
            <p:cNvSpPr/>
            <p:nvPr/>
          </p:nvSpPr>
          <p:spPr>
            <a:xfrm>
              <a:off x="0" y="15030"/>
              <a:ext cx="1500188" cy="1071564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 lang="en-EC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1" name="/iy/ Voiced, Complex (adjacent glide),…"/>
            <p:cNvSpPr txBox="1"/>
            <p:nvPr/>
          </p:nvSpPr>
          <p:spPr>
            <a:xfrm>
              <a:off x="0" y="227649"/>
              <a:ext cx="1500188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/</a:t>
              </a:r>
              <a:r>
                <a:rPr lang="en-US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MS Reference Sans Serif"/>
                </a:rPr>
                <a:t>i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/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high-front, tense, spread</a:t>
              </a:r>
            </a:p>
          </p:txBody>
        </p:sp>
      </p:grpSp>
      <p:grpSp>
        <p:nvGrpSpPr>
          <p:cNvPr id="2525" name="Group"/>
          <p:cNvGrpSpPr/>
          <p:nvPr/>
        </p:nvGrpSpPr>
        <p:grpSpPr>
          <a:xfrm>
            <a:off x="6929422" y="3357545"/>
            <a:ext cx="1500189" cy="1071565"/>
            <a:chOff x="0" y="0"/>
            <a:chExt cx="1500188" cy="1071563"/>
          </a:xfrm>
        </p:grpSpPr>
        <p:sp>
          <p:nvSpPr>
            <p:cNvPr id="2523" name="Rectangle"/>
            <p:cNvSpPr/>
            <p:nvPr/>
          </p:nvSpPr>
          <p:spPr>
            <a:xfrm>
              <a:off x="0" y="0"/>
              <a:ext cx="1500188" cy="107156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 lang="en-EC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4" name="/ɪ/ Voiced, Simple,…"/>
            <p:cNvSpPr txBox="1"/>
            <p:nvPr/>
          </p:nvSpPr>
          <p:spPr>
            <a:xfrm>
              <a:off x="0" y="304950"/>
              <a:ext cx="1500188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/</a:t>
              </a:r>
              <a:r>
                <a:rPr lang="en-US" sz="1200" dirty="0" err="1">
                  <a:latin typeface="Times New Roman" panose="02020603050405020304" pitchFamily="18" charset="0"/>
                  <a:ea typeface="MS Reference Sans Serif"/>
                  <a:cs typeface="Times New Roman" panose="02020603050405020304" pitchFamily="18" charset="0"/>
                  <a:sym typeface="MS Reference Sans Serif"/>
                </a:rPr>
                <a:t>ɪ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/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high-front, lax, spread</a:t>
              </a:r>
            </a:p>
          </p:txBody>
        </p:sp>
      </p:grpSp>
      <p:grpSp>
        <p:nvGrpSpPr>
          <p:cNvPr id="2528" name="Group"/>
          <p:cNvGrpSpPr/>
          <p:nvPr/>
        </p:nvGrpSpPr>
        <p:grpSpPr>
          <a:xfrm>
            <a:off x="3857609" y="5000609"/>
            <a:ext cx="1028701" cy="461663"/>
            <a:chOff x="0" y="0"/>
            <a:chExt cx="1028700" cy="461662"/>
          </a:xfrm>
        </p:grpSpPr>
        <p:sp>
          <p:nvSpPr>
            <p:cNvPr id="2526" name="Rectangle"/>
            <p:cNvSpPr/>
            <p:nvPr/>
          </p:nvSpPr>
          <p:spPr>
            <a:xfrm>
              <a:off x="0" y="0"/>
              <a:ext cx="1028700" cy="4572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7" name="[i:]← vdc Lengthened."/>
            <p:cNvSpPr txBox="1"/>
            <p:nvPr/>
          </p:nvSpPr>
          <p:spPr>
            <a:xfrm>
              <a:off x="0" y="0"/>
              <a:ext cx="1028700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i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ː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]←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vd.c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lengthened</a:t>
              </a:r>
              <a:r>
                <a:rPr lang="en-US" sz="12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.</a:t>
              </a:r>
            </a:p>
          </p:txBody>
        </p:sp>
      </p:grpSp>
      <p:grpSp>
        <p:nvGrpSpPr>
          <p:cNvPr id="2531" name="Group"/>
          <p:cNvGrpSpPr/>
          <p:nvPr/>
        </p:nvGrpSpPr>
        <p:grpSpPr>
          <a:xfrm>
            <a:off x="5143484" y="5000609"/>
            <a:ext cx="1143001" cy="461663"/>
            <a:chOff x="0" y="0"/>
            <a:chExt cx="1143000" cy="461662"/>
          </a:xfrm>
        </p:grpSpPr>
        <p:sp>
          <p:nvSpPr>
            <p:cNvPr id="2529" name="Rectangle"/>
            <p:cNvSpPr/>
            <p:nvPr/>
          </p:nvSpPr>
          <p:spPr>
            <a:xfrm>
              <a:off x="0" y="0"/>
              <a:ext cx="1143000" cy="4572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0" name="[i]← vlc Unlengthened."/>
            <p:cNvSpPr txBox="1"/>
            <p:nvPr/>
          </p:nvSpPr>
          <p:spPr>
            <a:xfrm>
              <a:off x="0" y="0"/>
              <a:ext cx="1143000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i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]←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vls.c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unlengthened.</a:t>
              </a:r>
            </a:p>
          </p:txBody>
        </p:sp>
      </p:grpSp>
      <p:grpSp>
        <p:nvGrpSpPr>
          <p:cNvPr id="2534" name="Group"/>
          <p:cNvGrpSpPr/>
          <p:nvPr/>
        </p:nvGrpSpPr>
        <p:grpSpPr>
          <a:xfrm>
            <a:off x="6643671" y="5000609"/>
            <a:ext cx="1028701" cy="461663"/>
            <a:chOff x="0" y="0"/>
            <a:chExt cx="1028700" cy="461662"/>
          </a:xfrm>
        </p:grpSpPr>
        <p:sp>
          <p:nvSpPr>
            <p:cNvPr id="2532" name="Rectangle"/>
            <p:cNvSpPr/>
            <p:nvPr/>
          </p:nvSpPr>
          <p:spPr>
            <a:xfrm>
              <a:off x="0" y="0"/>
              <a:ext cx="1028700" cy="4572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3" name="[I:]← vdc Lengthened."/>
            <p:cNvSpPr txBox="1"/>
            <p:nvPr/>
          </p:nvSpPr>
          <p:spPr>
            <a:xfrm>
              <a:off x="0" y="0"/>
              <a:ext cx="1028700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:]←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vd.c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lengthened.</a:t>
              </a:r>
            </a:p>
          </p:txBody>
        </p:sp>
      </p:grpSp>
      <p:grpSp>
        <p:nvGrpSpPr>
          <p:cNvPr id="2537" name="Group"/>
          <p:cNvGrpSpPr/>
          <p:nvPr/>
        </p:nvGrpSpPr>
        <p:grpSpPr>
          <a:xfrm>
            <a:off x="7786671" y="5000609"/>
            <a:ext cx="1143001" cy="461663"/>
            <a:chOff x="0" y="0"/>
            <a:chExt cx="1143000" cy="461662"/>
          </a:xfrm>
        </p:grpSpPr>
        <p:sp>
          <p:nvSpPr>
            <p:cNvPr id="2535" name="Rectangle"/>
            <p:cNvSpPr/>
            <p:nvPr/>
          </p:nvSpPr>
          <p:spPr>
            <a:xfrm>
              <a:off x="0" y="0"/>
              <a:ext cx="1143000" cy="4572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EC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6" name="[I]← vlc Unlengthened."/>
            <p:cNvSpPr txBox="1"/>
            <p:nvPr/>
          </p:nvSpPr>
          <p:spPr>
            <a:xfrm>
              <a:off x="0" y="0"/>
              <a:ext cx="1143000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]←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vl.c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unl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engthened.</a:t>
              </a:r>
            </a:p>
          </p:txBody>
        </p:sp>
      </p:grpSp>
      <p:sp>
        <p:nvSpPr>
          <p:cNvPr id="2538" name="Line"/>
          <p:cNvSpPr/>
          <p:nvPr/>
        </p:nvSpPr>
        <p:spPr>
          <a:xfrm>
            <a:off x="4314824" y="1357313"/>
            <a:ext cx="2471739" cy="860426"/>
          </a:xfrm>
          <a:prstGeom prst="line">
            <a:avLst/>
          </a:prstGeom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39" name="Line"/>
          <p:cNvSpPr/>
          <p:nvPr/>
        </p:nvSpPr>
        <p:spPr>
          <a:xfrm flipH="1">
            <a:off x="1843088" y="1357313"/>
            <a:ext cx="2471737" cy="877887"/>
          </a:xfrm>
          <a:prstGeom prst="line">
            <a:avLst/>
          </a:prstGeom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40" name="Line"/>
          <p:cNvSpPr/>
          <p:nvPr/>
        </p:nvSpPr>
        <p:spPr>
          <a:xfrm>
            <a:off x="1785938" y="4429124"/>
            <a:ext cx="928688" cy="357189"/>
          </a:xfrm>
          <a:prstGeom prst="line">
            <a:avLst/>
          </a:prstGeom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1" name="Line"/>
          <p:cNvSpPr/>
          <p:nvPr/>
        </p:nvSpPr>
        <p:spPr>
          <a:xfrm flipH="1">
            <a:off x="1042988" y="4429125"/>
            <a:ext cx="742951" cy="357189"/>
          </a:xfrm>
          <a:prstGeom prst="line">
            <a:avLst/>
          </a:prstGeom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2" name="Line"/>
          <p:cNvSpPr/>
          <p:nvPr/>
        </p:nvSpPr>
        <p:spPr>
          <a:xfrm>
            <a:off x="5108575" y="4429124"/>
            <a:ext cx="606426" cy="571501"/>
          </a:xfrm>
          <a:prstGeom prst="line">
            <a:avLst/>
          </a:prstGeom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3" name="Line"/>
          <p:cNvSpPr/>
          <p:nvPr/>
        </p:nvSpPr>
        <p:spPr>
          <a:xfrm flipH="1">
            <a:off x="4500563" y="4429125"/>
            <a:ext cx="608013" cy="571500"/>
          </a:xfrm>
          <a:prstGeom prst="line">
            <a:avLst/>
          </a:prstGeom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4" name="Line"/>
          <p:cNvSpPr/>
          <p:nvPr/>
        </p:nvSpPr>
        <p:spPr>
          <a:xfrm>
            <a:off x="7680325" y="4429124"/>
            <a:ext cx="677864" cy="571501"/>
          </a:xfrm>
          <a:prstGeom prst="line">
            <a:avLst/>
          </a:prstGeom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5" name="Line"/>
          <p:cNvSpPr/>
          <p:nvPr/>
        </p:nvSpPr>
        <p:spPr>
          <a:xfrm flipH="1">
            <a:off x="7158038" y="4429124"/>
            <a:ext cx="522288" cy="571501"/>
          </a:xfrm>
          <a:prstGeom prst="line">
            <a:avLst/>
          </a:prstGeom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48" name="Group"/>
          <p:cNvGrpSpPr/>
          <p:nvPr/>
        </p:nvGrpSpPr>
        <p:grpSpPr>
          <a:xfrm>
            <a:off x="2428875" y="879475"/>
            <a:ext cx="3771900" cy="967740"/>
            <a:chOff x="0" y="0"/>
            <a:chExt cx="3771900" cy="967739"/>
          </a:xfrm>
        </p:grpSpPr>
        <p:sp>
          <p:nvSpPr>
            <p:cNvPr id="2546" name="Rectangle"/>
            <p:cNvSpPr/>
            <p:nvPr/>
          </p:nvSpPr>
          <p:spPr>
            <a:xfrm>
              <a:off x="0" y="0"/>
              <a:ext cx="3771900" cy="477838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6B565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47" name="PHONETIC AND PHONEMIC FEATURES"/>
            <p:cNvSpPr txBox="1"/>
            <p:nvPr/>
          </p:nvSpPr>
          <p:spPr>
            <a:xfrm>
              <a:off x="0" y="0"/>
              <a:ext cx="3771900" cy="967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</a:rPr>
                <a:t>PHONETIC AND PHONEMIC FEATURES</a:t>
              </a: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400" b="1">
                <a:solidFill>
                  <a:srgbClr val="6B5650"/>
                </a:solidFill>
              </a:endParaRPr>
            </a:p>
          </p:txBody>
        </p:sp>
      </p:grpSp>
      <p:sp>
        <p:nvSpPr>
          <p:cNvPr id="2549" name="Line"/>
          <p:cNvSpPr/>
          <p:nvPr/>
        </p:nvSpPr>
        <p:spPr>
          <a:xfrm rot="5400000">
            <a:off x="1574005" y="2069307"/>
            <a:ext cx="619127" cy="2166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370"/>
                  <a:pt x="10800" y="21086"/>
                </a:cubicBezTo>
                <a:lnTo>
                  <a:pt x="10800" y="11259"/>
                </a:lnTo>
                <a:cubicBezTo>
                  <a:pt x="10800" y="10975"/>
                  <a:pt x="5965" y="10745"/>
                  <a:pt x="0" y="10745"/>
                </a:cubicBezTo>
                <a:cubicBezTo>
                  <a:pt x="5965" y="10745"/>
                  <a:pt x="10800" y="10515"/>
                  <a:pt x="10800" y="10231"/>
                </a:cubicBezTo>
                <a:lnTo>
                  <a:pt x="10800" y="514"/>
                </a:lnTo>
                <a:cubicBezTo>
                  <a:pt x="10800" y="230"/>
                  <a:pt x="15635" y="0"/>
                  <a:pt x="21600" y="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550" name="Line"/>
          <p:cNvSpPr/>
          <p:nvPr/>
        </p:nvSpPr>
        <p:spPr>
          <a:xfrm rot="5400000">
            <a:off x="6500812" y="1214437"/>
            <a:ext cx="357189" cy="3357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514"/>
                  <a:pt x="10800" y="21409"/>
                </a:cubicBezTo>
                <a:lnTo>
                  <a:pt x="10800" y="10937"/>
                </a:lnTo>
                <a:cubicBezTo>
                  <a:pt x="10800" y="10831"/>
                  <a:pt x="5965" y="10745"/>
                  <a:pt x="0" y="10745"/>
                </a:cubicBezTo>
                <a:cubicBezTo>
                  <a:pt x="5965" y="10745"/>
                  <a:pt x="10800" y="10659"/>
                  <a:pt x="10800" y="10554"/>
                </a:cubicBezTo>
                <a:lnTo>
                  <a:pt x="10800" y="191"/>
                </a:lnTo>
                <a:cubicBezTo>
                  <a:pt x="10800" y="86"/>
                  <a:pt x="15635" y="0"/>
                  <a:pt x="21600" y="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pSp>
        <p:nvGrpSpPr>
          <p:cNvPr id="2553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551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52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2000"/>
                                        <p:tgtEl>
                                          <p:spTgt spid="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5" grpId="3" animBg="1" advAuto="0"/>
      <p:bldP spid="2510" grpId="11" animBg="1" advAuto="0"/>
      <p:bldP spid="2513" grpId="5" animBg="1" advAuto="0"/>
      <p:bldP spid="2516" grpId="7" animBg="1" advAuto="0"/>
      <p:bldP spid="2519" grpId="9" animBg="1" advAuto="0"/>
      <p:bldP spid="2522" grpId="13" animBg="1" advAuto="0"/>
      <p:bldP spid="2525" grpId="18" animBg="1" advAuto="0"/>
      <p:bldP spid="2528" grpId="15" animBg="1" advAuto="0"/>
      <p:bldP spid="2531" grpId="17" animBg="1" advAuto="0"/>
      <p:bldP spid="2534" grpId="20" animBg="1" advAuto="0"/>
      <p:bldP spid="2537" grpId="22" animBg="1" advAuto="0"/>
      <p:bldP spid="2538" grpId="10" animBg="1" advAuto="0"/>
      <p:bldP spid="2539" grpId="2" animBg="1" advAuto="0"/>
      <p:bldP spid="2540" grpId="8" animBg="1" advAuto="0"/>
      <p:bldP spid="2541" grpId="6" animBg="1" advAuto="0"/>
      <p:bldP spid="2542" grpId="16" animBg="1" advAuto="0"/>
      <p:bldP spid="2543" grpId="14" animBg="1" advAuto="0"/>
      <p:bldP spid="2544" grpId="21" animBg="1" advAuto="0"/>
      <p:bldP spid="2545" grpId="19" animBg="1" advAuto="0"/>
      <p:bldP spid="2548" grpId="1" animBg="1" advAuto="0"/>
      <p:bldP spid="2549" grpId="4" animBg="1" advAuto="0"/>
      <p:bldP spid="2550" grpId="12" animBg="1" advAuto="0"/>
      <p:bldP spid="2553" grpId="2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7" name="Group"/>
          <p:cNvGrpSpPr/>
          <p:nvPr/>
        </p:nvGrpSpPr>
        <p:grpSpPr>
          <a:xfrm>
            <a:off x="1357289" y="714356"/>
            <a:ext cx="6286546" cy="500067"/>
            <a:chOff x="0" y="0"/>
            <a:chExt cx="6286544" cy="500065"/>
          </a:xfrm>
        </p:grpSpPr>
        <p:sp>
          <p:nvSpPr>
            <p:cNvPr id="2555" name="Rectangle"/>
            <p:cNvSpPr/>
            <p:nvPr/>
          </p:nvSpPr>
          <p:spPr>
            <a:xfrm>
              <a:off x="-1" y="0"/>
              <a:ext cx="6286546" cy="50006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56" name="SPANISH /e/ with ENGLISH /ey/ and / Ɛ"/>
            <p:cNvSpPr txBox="1"/>
            <p:nvPr/>
          </p:nvSpPr>
          <p:spPr>
            <a:xfrm>
              <a:off x="-1" y="51788"/>
              <a:ext cx="6286546" cy="396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SPANISH /e/ </a:t>
              </a:r>
              <a:r>
                <a:rPr lang="es-ES" sz="2000" b="1" dirty="0">
                  <a:solidFill>
                    <a:srgbClr val="373D54"/>
                  </a:solidFill>
                </a:rPr>
                <a:t>-</a:t>
              </a:r>
              <a:r>
                <a:rPr sz="2000" b="1" dirty="0">
                  <a:solidFill>
                    <a:srgbClr val="373D54"/>
                  </a:solidFill>
                </a:rPr>
                <a:t> ENGLISH</a:t>
              </a:r>
              <a:r>
                <a:rPr lang="es-ES" sz="2000" b="1" dirty="0">
                  <a:solidFill>
                    <a:srgbClr val="373D54"/>
                  </a:solidFill>
                </a:rPr>
                <a:t> </a:t>
              </a:r>
              <a:r>
                <a:rPr sz="2000" b="1" dirty="0">
                  <a:solidFill>
                    <a:srgbClr val="373D54"/>
                  </a:solidFill>
                </a:rPr>
                <a:t>/</a:t>
              </a:r>
              <a:r>
                <a:rPr sz="2000" b="1" dirty="0" err="1">
                  <a:solidFill>
                    <a:srgbClr val="373D54"/>
                  </a:solidFill>
                </a:rPr>
                <a:t>Ɛ</a:t>
              </a:r>
              <a:r>
                <a:rPr lang="es-ES" sz="2000" b="1" dirty="0">
                  <a:solidFill>
                    <a:srgbClr val="373D54"/>
                  </a:solidFill>
                </a:rPr>
                <a:t>/</a:t>
              </a:r>
              <a:r>
                <a:rPr sz="2000" b="1" dirty="0">
                  <a:solidFill>
                    <a:srgbClr val="373D54"/>
                  </a:solidFill>
                </a:rPr>
                <a:t> </a:t>
              </a:r>
            </a:p>
          </p:txBody>
        </p:sp>
      </p:grpSp>
      <p:grpSp>
        <p:nvGrpSpPr>
          <p:cNvPr id="2560" name="Group"/>
          <p:cNvGrpSpPr/>
          <p:nvPr/>
        </p:nvGrpSpPr>
        <p:grpSpPr>
          <a:xfrm>
            <a:off x="925512" y="1677988"/>
            <a:ext cx="1143001" cy="342901"/>
            <a:chOff x="0" y="0"/>
            <a:chExt cx="1143000" cy="342900"/>
          </a:xfrm>
        </p:grpSpPr>
        <p:sp>
          <p:nvSpPr>
            <p:cNvPr id="2558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</a:pPr>
              <a:endParaRPr/>
            </a:p>
          </p:txBody>
        </p:sp>
        <p:sp>
          <p:nvSpPr>
            <p:cNvPr id="2559" name="Spanish /e/"/>
            <p:cNvSpPr txBox="1"/>
            <p:nvPr/>
          </p:nvSpPr>
          <p:spPr>
            <a:xfrm>
              <a:off x="0" y="0"/>
              <a:ext cx="11430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sz="1400" b="1">
                  <a:latin typeface="Calibri"/>
                  <a:ea typeface="Calibri"/>
                  <a:cs typeface="Calibri"/>
                  <a:sym typeface="Calibri"/>
                </a:rPr>
                <a:t>Spanish /</a:t>
              </a:r>
              <a:r>
                <a:rPr sz="1400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e</a:t>
              </a:r>
              <a:r>
                <a:rPr sz="1400" b="1">
                  <a:latin typeface="Calibri"/>
                  <a:ea typeface="Calibri"/>
                  <a:cs typeface="Calibri"/>
                  <a:sym typeface="Calibri"/>
                </a:rPr>
                <a:t>/</a:t>
              </a:r>
            </a:p>
          </p:txBody>
        </p:sp>
      </p:grpSp>
      <p:grpSp>
        <p:nvGrpSpPr>
          <p:cNvPr id="2563" name="Group"/>
          <p:cNvGrpSpPr/>
          <p:nvPr/>
        </p:nvGrpSpPr>
        <p:grpSpPr>
          <a:xfrm>
            <a:off x="925512" y="1677988"/>
            <a:ext cx="1143001" cy="342901"/>
            <a:chOff x="0" y="0"/>
            <a:chExt cx="1143000" cy="342900"/>
          </a:xfrm>
        </p:grpSpPr>
        <p:sp>
          <p:nvSpPr>
            <p:cNvPr id="2561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</a:pPr>
              <a:endParaRPr/>
            </a:p>
          </p:txBody>
        </p:sp>
        <p:sp>
          <p:nvSpPr>
            <p:cNvPr id="2562" name="Spanish /e/"/>
            <p:cNvSpPr txBox="1"/>
            <p:nvPr/>
          </p:nvSpPr>
          <p:spPr>
            <a:xfrm>
              <a:off x="0" y="0"/>
              <a:ext cx="11430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sz="1400" b="1">
                  <a:latin typeface="Calibri"/>
                  <a:ea typeface="Calibri"/>
                  <a:cs typeface="Calibri"/>
                  <a:sym typeface="Calibri"/>
                </a:rPr>
                <a:t>Spanish /</a:t>
              </a:r>
              <a:r>
                <a:rPr sz="1400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e</a:t>
              </a:r>
              <a:r>
                <a:rPr sz="1400" b="1">
                  <a:latin typeface="Calibri"/>
                  <a:ea typeface="Calibri"/>
                  <a:cs typeface="Calibri"/>
                  <a:sym typeface="Calibri"/>
                </a:rPr>
                <a:t>/</a:t>
              </a:r>
            </a:p>
          </p:txBody>
        </p:sp>
      </p:grpSp>
      <p:grpSp>
        <p:nvGrpSpPr>
          <p:cNvPr id="2566" name="Group"/>
          <p:cNvGrpSpPr/>
          <p:nvPr/>
        </p:nvGrpSpPr>
        <p:grpSpPr>
          <a:xfrm>
            <a:off x="925497" y="1677970"/>
            <a:ext cx="1717677" cy="342901"/>
            <a:chOff x="0" y="0"/>
            <a:chExt cx="1717675" cy="342900"/>
          </a:xfrm>
        </p:grpSpPr>
        <p:sp>
          <p:nvSpPr>
            <p:cNvPr id="2564" name="Rectangle"/>
            <p:cNvSpPr/>
            <p:nvPr/>
          </p:nvSpPr>
          <p:spPr>
            <a:xfrm>
              <a:off x="0" y="0"/>
              <a:ext cx="1717676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65" name="Spanish /e/"/>
            <p:cNvSpPr txBox="1"/>
            <p:nvPr/>
          </p:nvSpPr>
          <p:spPr>
            <a:xfrm>
              <a:off x="0" y="0"/>
              <a:ext cx="1717676" cy="310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Spanish /</a:t>
              </a:r>
              <a:r>
                <a:rPr sz="1400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e</a:t>
              </a:r>
              <a:r>
                <a:rPr sz="1400" b="1"/>
                <a:t>/</a:t>
              </a:r>
            </a:p>
          </p:txBody>
        </p:sp>
      </p:grpSp>
      <p:grpSp>
        <p:nvGrpSpPr>
          <p:cNvPr id="2572" name="Group"/>
          <p:cNvGrpSpPr/>
          <p:nvPr/>
        </p:nvGrpSpPr>
        <p:grpSpPr>
          <a:xfrm>
            <a:off x="6929453" y="1714487"/>
            <a:ext cx="1357323" cy="342901"/>
            <a:chOff x="0" y="0"/>
            <a:chExt cx="1357321" cy="342900"/>
          </a:xfrm>
        </p:grpSpPr>
        <p:sp>
          <p:nvSpPr>
            <p:cNvPr id="2570" name="Rectangle"/>
            <p:cNvSpPr/>
            <p:nvPr/>
          </p:nvSpPr>
          <p:spPr>
            <a:xfrm>
              <a:off x="0" y="0"/>
              <a:ext cx="1357322" cy="342900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71" name="English / Ɛ /"/>
            <p:cNvSpPr txBox="1"/>
            <p:nvPr/>
          </p:nvSpPr>
          <p:spPr>
            <a:xfrm>
              <a:off x="0" y="0"/>
              <a:ext cx="1357322" cy="294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300" b="1"/>
                <a:t>English / </a:t>
              </a:r>
              <a:r>
                <a:rPr sz="13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Ɛ</a:t>
              </a:r>
              <a:r>
                <a:rPr sz="1300" b="1"/>
                <a:t> /</a:t>
              </a:r>
            </a:p>
          </p:txBody>
        </p:sp>
      </p:grpSp>
      <p:grpSp>
        <p:nvGrpSpPr>
          <p:cNvPr id="2575" name="Group"/>
          <p:cNvGrpSpPr/>
          <p:nvPr/>
        </p:nvGrpSpPr>
        <p:grpSpPr>
          <a:xfrm>
            <a:off x="571471" y="2428868"/>
            <a:ext cx="1857376" cy="307775"/>
            <a:chOff x="0" y="0"/>
            <a:chExt cx="1857375" cy="307774"/>
          </a:xfrm>
        </p:grpSpPr>
        <p:sp>
          <p:nvSpPr>
            <p:cNvPr id="2573" name="Rectangle"/>
            <p:cNvSpPr/>
            <p:nvPr/>
          </p:nvSpPr>
          <p:spPr>
            <a:xfrm>
              <a:off x="0" y="0"/>
              <a:ext cx="1857375" cy="28575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74" name="&lt;e&gt;     tren     /’tren/"/>
            <p:cNvSpPr txBox="1"/>
            <p:nvPr/>
          </p:nvSpPr>
          <p:spPr>
            <a:xfrm>
              <a:off x="0" y="0"/>
              <a:ext cx="1857375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spcBef>
                  <a:spcPts val="1000"/>
                </a:spcBef>
                <a:defRPr sz="11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&lt;e&gt;     </a:t>
              </a:r>
              <a:r>
                <a:rPr sz="11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tren</a:t>
              </a:r>
              <a:r>
                <a:rPr sz="11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	    /</a:t>
              </a:r>
              <a:r>
                <a:rPr sz="11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t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ɾ</a:t>
              </a:r>
              <a:r>
                <a:rPr sz="11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en</a:t>
              </a:r>
              <a:r>
                <a:rPr sz="11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</p:txBody>
        </p:sp>
      </p:grpSp>
      <p:grpSp>
        <p:nvGrpSpPr>
          <p:cNvPr id="2581" name="Group"/>
          <p:cNvGrpSpPr/>
          <p:nvPr/>
        </p:nvGrpSpPr>
        <p:grpSpPr>
          <a:xfrm>
            <a:off x="6215074" y="2500305"/>
            <a:ext cx="2500313" cy="1571647"/>
            <a:chOff x="0" y="0"/>
            <a:chExt cx="2500312" cy="1571646"/>
          </a:xfrm>
        </p:grpSpPr>
        <p:sp>
          <p:nvSpPr>
            <p:cNvPr id="2579" name="Rectangle"/>
            <p:cNvSpPr/>
            <p:nvPr/>
          </p:nvSpPr>
          <p:spPr>
            <a:xfrm>
              <a:off x="0" y="0"/>
              <a:ext cx="2500312" cy="1571646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80" name="&lt;e&gt; let /’lƐt/…"/>
            <p:cNvSpPr txBox="1"/>
            <p:nvPr/>
          </p:nvSpPr>
          <p:spPr>
            <a:xfrm>
              <a:off x="0" y="0"/>
              <a:ext cx="2500312" cy="14978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&lt;e&gt;	let	/</a:t>
              </a:r>
              <a:r>
                <a:rPr sz="11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l</a:t>
              </a:r>
              <a:r>
                <a:rPr sz="9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Ɛ</a:t>
              </a:r>
              <a:r>
                <a:rPr sz="11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t</a:t>
              </a: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&lt;</a:t>
              </a:r>
              <a:r>
                <a:rPr sz="11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ea</a:t>
              </a: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&gt;	head	/</a:t>
              </a:r>
              <a:r>
                <a:rPr sz="11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h</a:t>
              </a:r>
              <a:r>
                <a:rPr lang="en-US" sz="9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Ɛ</a:t>
              </a:r>
              <a:r>
                <a:rPr sz="11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d</a:t>
              </a: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&lt;ai&gt;	said	/</a:t>
              </a:r>
              <a:r>
                <a:rPr sz="11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s</a:t>
              </a:r>
              <a:r>
                <a:rPr sz="9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Ɛ</a:t>
              </a:r>
              <a:r>
                <a:rPr sz="11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d</a:t>
              </a: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&lt;a&gt;	many           /’</a:t>
              </a:r>
              <a:r>
                <a:rPr sz="11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m</a:t>
              </a:r>
              <a:r>
                <a:rPr sz="10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Ɛ</a:t>
              </a:r>
              <a:r>
                <a:rPr sz="11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nɪ</a:t>
              </a: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&lt;</a:t>
              </a:r>
              <a:r>
                <a:rPr sz="11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ie</a:t>
              </a: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&gt;	friend          /</a:t>
              </a:r>
              <a:r>
                <a:rPr sz="11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f</a:t>
              </a:r>
              <a:r>
                <a:rPr lang="en-US" sz="1200" dirty="0" err="1">
                  <a:latin typeface="Lucida Sans Unicode" panose="020B0602030504020204" pitchFamily="34" charset="0"/>
                  <a:cs typeface="Lucida Sans Unicode" panose="020B0602030504020204" pitchFamily="34" charset="0"/>
                  <a:sym typeface="Verdana"/>
                </a:rPr>
                <a:t>ɹ</a:t>
              </a:r>
              <a:r>
                <a:rPr sz="10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Ɛ</a:t>
              </a:r>
              <a:r>
                <a:rPr sz="1100" dirty="0" err="1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nd</a:t>
              </a:r>
              <a:r>
                <a:rPr sz="1100" dirty="0">
                  <a:latin typeface="Lucida Sans Unicode" panose="020B0602030504020204" pitchFamily="34" charset="0"/>
                  <a:ea typeface="Lucida Sans Unicode"/>
                  <a:cs typeface="Lucida Sans Unicode" panose="020B0602030504020204" pitchFamily="34" charset="0"/>
                  <a:sym typeface="Lucida Sans Unicode"/>
                </a:rPr>
                <a:t>/</a:t>
              </a:r>
            </a:p>
          </p:txBody>
        </p:sp>
      </p:grpSp>
      <p:grpSp>
        <p:nvGrpSpPr>
          <p:cNvPr id="2584" name="Group"/>
          <p:cNvGrpSpPr/>
          <p:nvPr/>
        </p:nvGrpSpPr>
        <p:grpSpPr>
          <a:xfrm>
            <a:off x="2857500" y="5572125"/>
            <a:ext cx="3771900" cy="967740"/>
            <a:chOff x="0" y="0"/>
            <a:chExt cx="3771900" cy="967739"/>
          </a:xfrm>
        </p:grpSpPr>
        <p:sp>
          <p:nvSpPr>
            <p:cNvPr id="2582" name="Rectangle"/>
            <p:cNvSpPr/>
            <p:nvPr/>
          </p:nvSpPr>
          <p:spPr>
            <a:xfrm>
              <a:off x="0" y="0"/>
              <a:ext cx="3771900" cy="334964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6B565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83" name="PHONETIC AND PHONEMIC FEATURES"/>
            <p:cNvSpPr txBox="1"/>
            <p:nvPr/>
          </p:nvSpPr>
          <p:spPr>
            <a:xfrm>
              <a:off x="0" y="0"/>
              <a:ext cx="3771900" cy="967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</a:rPr>
                <a:t>PHONETIC AND PHONEMIC FEATURES</a:t>
              </a: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400" b="1">
                <a:solidFill>
                  <a:srgbClr val="6B5650"/>
                </a:solidFill>
              </a:endParaRPr>
            </a:p>
          </p:txBody>
        </p:sp>
      </p:grpSp>
      <p:sp>
        <p:nvSpPr>
          <p:cNvPr id="2585" name="Line"/>
          <p:cNvSpPr/>
          <p:nvPr/>
        </p:nvSpPr>
        <p:spPr>
          <a:xfrm rot="5400000">
            <a:off x="2767013" y="-55562"/>
            <a:ext cx="463551" cy="3003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587" name="Line"/>
          <p:cNvSpPr/>
          <p:nvPr/>
        </p:nvSpPr>
        <p:spPr>
          <a:xfrm rot="16200000" flipH="1">
            <a:off x="5722144" y="-7145"/>
            <a:ext cx="500063" cy="2943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588" name="Line"/>
          <p:cNvSpPr/>
          <p:nvPr/>
        </p:nvSpPr>
        <p:spPr>
          <a:xfrm rot="16200000" flipH="1">
            <a:off x="665956" y="3548857"/>
            <a:ext cx="3025776" cy="1357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589" name="Line"/>
          <p:cNvSpPr/>
          <p:nvPr/>
        </p:nvSpPr>
        <p:spPr>
          <a:xfrm rot="5400000">
            <a:off x="6213476" y="4487861"/>
            <a:ext cx="1668462" cy="836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590" name="Line"/>
          <p:cNvSpPr/>
          <p:nvPr/>
        </p:nvSpPr>
        <p:spPr>
          <a:xfrm>
            <a:off x="1497013" y="2020887"/>
            <a:ext cx="3175" cy="4079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92" name="Line"/>
          <p:cNvSpPr/>
          <p:nvPr/>
        </p:nvSpPr>
        <p:spPr>
          <a:xfrm>
            <a:off x="7443788" y="2057399"/>
            <a:ext cx="22226" cy="4429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95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593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94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7" grpId="1" animBg="1" advAuto="0"/>
      <p:bldP spid="2560" grpId="3" animBg="1" advAuto="0"/>
      <p:bldP spid="2563" grpId="4" animBg="1" advAuto="0"/>
      <p:bldP spid="2566" grpId="5" animBg="1" advAuto="0"/>
      <p:bldP spid="2572" grpId="13" animBg="1" advAuto="0"/>
      <p:bldP spid="2575" grpId="7" animBg="1" advAuto="0"/>
      <p:bldP spid="2581" grpId="15" animBg="1" advAuto="0"/>
      <p:bldP spid="2584" grpId="18" animBg="1" advAuto="0"/>
      <p:bldP spid="2585" grpId="2" animBg="1" advAuto="0"/>
      <p:bldP spid="2587" grpId="12" animBg="1" advAuto="0"/>
      <p:bldP spid="2588" grpId="16" animBg="1" advAuto="0"/>
      <p:bldP spid="2589" grpId="17" animBg="1" advAuto="0"/>
      <p:bldP spid="2590" grpId="6" animBg="1" advAuto="0"/>
      <p:bldP spid="2592" grpId="14" animBg="1" advAuto="0"/>
      <p:bldP spid="2595" grpId="20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318233</TotalTime>
  <Words>1477</Words>
  <Application>Microsoft Macintosh PowerPoint</Application>
  <PresentationFormat>On-screen Show (4:3)</PresentationFormat>
  <Paragraphs>253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Helvetica</vt:lpstr>
      <vt:lpstr>Helvetica Neue</vt:lpstr>
      <vt:lpstr>Lucida Sans Unicode</vt:lpstr>
      <vt:lpstr>MS Reference Sans Serif</vt:lpstr>
      <vt:lpstr>Times New Roman</vt:lpstr>
      <vt:lpstr>Verdana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MSc. Pablo Mejía Maldonado</cp:lastModifiedBy>
  <cp:revision>488</cp:revision>
  <dcterms:modified xsi:type="dcterms:W3CDTF">2022-12-01T12:07:58Z</dcterms:modified>
</cp:coreProperties>
</file>