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467" r:id="rId2"/>
    <p:sldId id="456" r:id="rId3"/>
    <p:sldId id="345" r:id="rId4"/>
    <p:sldId id="346" r:id="rId5"/>
    <p:sldId id="347" r:id="rId6"/>
    <p:sldId id="457" r:id="rId7"/>
    <p:sldId id="348" r:id="rId8"/>
    <p:sldId id="458" r:id="rId9"/>
    <p:sldId id="350" r:id="rId10"/>
    <p:sldId id="351" r:id="rId11"/>
    <p:sldId id="352" r:id="rId12"/>
    <p:sldId id="353" r:id="rId13"/>
    <p:sldId id="354" r:id="rId14"/>
    <p:sldId id="355" r:id="rId15"/>
    <p:sldId id="459" r:id="rId16"/>
    <p:sldId id="356" r:id="rId17"/>
    <p:sldId id="357" r:id="rId18"/>
    <p:sldId id="358" r:id="rId19"/>
    <p:sldId id="359" r:id="rId20"/>
    <p:sldId id="468" r:id="rId21"/>
    <p:sldId id="472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0F0"/>
    <a:srgbClr val="D7FF6B"/>
    <a:srgbClr val="FFFF18"/>
    <a:srgbClr val="EE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34547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bevel/>
            </a:ln>
          </a:left>
          <a:right>
            <a:ln w="9525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69"/>
    <p:restoredTop sz="93171"/>
  </p:normalViewPr>
  <p:slideViewPr>
    <p:cSldViewPr snapToGrid="0" snapToObjects="1">
      <p:cViewPr varScale="1">
        <p:scale>
          <a:sx n="39" d="100"/>
          <a:sy n="39" d="100"/>
        </p:scale>
        <p:origin x="168" y="6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Hintergrund" descr="Hintergr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Himmel2" descr="Himmel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5550"/>
            <a:ext cx="91440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chatten" descr="schatt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5550"/>
            <a:ext cx="9144000" cy="12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432550" y="6191250"/>
            <a:ext cx="2419350" cy="30321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727075" y="0"/>
            <a:ext cx="6757989" cy="2403475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7075" y="2571750"/>
            <a:ext cx="6764339" cy="248761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500"/>
              </a:spcBef>
              <a:buClrTx/>
              <a:buSzTx/>
              <a:buNone/>
              <a:defRPr sz="2200" b="1"/>
            </a:lvl1pPr>
            <a:lvl2pPr marL="340518" indent="-148431">
              <a:spcBef>
                <a:spcPts val="500"/>
              </a:spcBef>
              <a:buClrTx/>
              <a:defRPr sz="2200" b="1"/>
            </a:lvl2pPr>
            <a:lvl3pPr marL="547026" indent="-164438">
              <a:spcBef>
                <a:spcPts val="500"/>
              </a:spcBef>
              <a:buClrTx/>
              <a:defRPr sz="2200" b="1"/>
            </a:lvl3pPr>
            <a:lvl4pPr marL="771366" indent="-207804">
              <a:spcBef>
                <a:spcPts val="500"/>
              </a:spcBef>
              <a:buClrTx/>
              <a:defRPr sz="2200" b="1"/>
            </a:lvl4pPr>
            <a:lvl5pPr marL="982821" indent="-228759">
              <a:spcBef>
                <a:spcPts val="500"/>
              </a:spcBef>
              <a:buClrTx/>
              <a:defRPr sz="2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6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6705600" y="0"/>
            <a:ext cx="2100264" cy="61198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230188"/>
            <a:ext cx="6149975" cy="66278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0" name="Rounded Rectangle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722376" y="105705"/>
            <a:ext cx="7772401" cy="354330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algn="r">
              <a:defRPr sz="4500">
                <a:solidFill>
                  <a:srgbClr val="838E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2376" y="3685032"/>
            <a:ext cx="7772401" cy="2628901"/>
          </a:xfrm>
          <a:prstGeom prst="rect">
            <a:avLst/>
          </a:prstGeom>
        </p:spPr>
        <p:txBody>
          <a:bodyPr/>
          <a:lstStyle>
            <a:lvl1pPr marL="0" indent="36576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3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418596" y="434162"/>
            <a:ext cx="8306810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468343" y="3214115"/>
            <a:ext cx="8183882" cy="23911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43" y="5624483"/>
            <a:ext cx="8183882" cy="1233517"/>
          </a:xfrm>
          <a:prstGeom prst="rect">
            <a:avLst/>
          </a:prstGeom>
        </p:spPr>
        <p:txBody>
          <a:bodyPr/>
          <a:lstStyle>
            <a:lvl1pPr marL="0" marR="36576" indent="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36576" indent="3476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36576" indent="60325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36576" indent="841375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36576" indent="10969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5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6" name="Title Text"/>
          <p:cNvSpPr txBox="1">
            <a:spLocks noGrp="1"/>
          </p:cNvSpPr>
          <p:nvPr>
            <p:ph type="title"/>
          </p:nvPr>
        </p:nvSpPr>
        <p:spPr>
          <a:xfrm>
            <a:off x="503237" y="4952905"/>
            <a:ext cx="8183563" cy="108435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351" y="530351"/>
            <a:ext cx="3931922" cy="4422554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1pPr>
            <a:lvl2pPr marL="584056" indent="-236393">
              <a:spcBef>
                <a:spcPts val="200"/>
              </a:spcBef>
              <a:buClr>
                <a:srgbClr val="727CA3"/>
              </a:buClr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2pPr>
            <a:lvl3pPr marL="840581" indent="-237331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3pPr>
            <a:lvl4pPr marL="1105077" indent="-263702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4pPr>
            <a:lvl5pPr marL="1360664" indent="-263702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6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502919" y="3268979"/>
            <a:ext cx="8183882" cy="276606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7223" y="0"/>
            <a:ext cx="3931922" cy="195103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  <a:lvl2pPr marL="0" indent="3476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2pPr>
            <a:lvl3pPr marL="0" indent="60325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3pPr>
            <a:lvl4pPr marL="0" indent="841375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4pPr>
            <a:lvl5pPr marL="0" indent="10969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8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8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5538784" y="0"/>
            <a:ext cx="2971801" cy="144780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>
                <a:solidFill>
                  <a:srgbClr val="727CA3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38847" y="1447802"/>
            <a:ext cx="2971801" cy="5410199"/>
          </a:xfrm>
          <a:prstGeom prst="rect">
            <a:avLst/>
          </a:prstGeom>
        </p:spPr>
        <p:txBody>
          <a:bodyPr lIns="45719" tIns="45719" rIns="45719" bIns="45719"/>
          <a:lstStyle>
            <a:lvl1pPr marL="0" marR="18288" indent="18288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0" marR="18288" indent="3476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marL="0" marR="18288" indent="603250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marL="0" marR="18288" indent="841375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marL="0" marR="18288" indent="10969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4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0" name="Shape"/>
          <p:cNvSpPr/>
          <p:nvPr/>
        </p:nvSpPr>
        <p:spPr>
          <a:xfrm>
            <a:off x="6400800" y="433387"/>
            <a:ext cx="2324100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84594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62712" y="533400"/>
            <a:ext cx="2240281" cy="447865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45719">
              <a:spcBef>
                <a:spcPts val="0"/>
              </a:spcBef>
              <a:buClrTx/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0"/>
              </a:spcBef>
              <a:buClrTx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58838" indent="-255588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5361" indent="-283986">
              <a:spcBef>
                <a:spcPts val="0"/>
              </a:spcBef>
              <a:buClrTx/>
              <a:buSzPct val="112000"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80948" indent="-283986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3" name="Title Text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1981200" cy="579120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Body Level One…"/>
          <p:cNvSpPr txBox="1">
            <a:spLocks noGrp="1"/>
          </p:cNvSpPr>
          <p:nvPr>
            <p:ph type="body" idx="1"/>
          </p:nvPr>
        </p:nvSpPr>
        <p:spPr>
          <a:xfrm>
            <a:off x="533400" y="533401"/>
            <a:ext cx="5943600" cy="6324600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5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6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7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1090612"/>
            <a:ext cx="4122739" cy="576738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12485" indent="-220398">
              <a:spcBef>
                <a:spcPts val="600"/>
              </a:spcBef>
              <a:defRPr sz="2800"/>
            </a:lvl2pPr>
            <a:lvl3pPr marL="633730" indent="-251143">
              <a:spcBef>
                <a:spcPts val="600"/>
              </a:spcBef>
              <a:defRPr sz="2800"/>
            </a:lvl3pPr>
            <a:lvl4pPr marL="857426" indent="-293864">
              <a:spcBef>
                <a:spcPts val="600"/>
              </a:spcBef>
              <a:defRPr sz="2800"/>
            </a:lvl4pPr>
            <a:lvl5pPr marL="1077560" indent="-323497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8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9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0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07987" indent="-215900">
              <a:spcBef>
                <a:spcPts val="700"/>
              </a:spcBef>
              <a:defRPr sz="3200"/>
            </a:lvl2pPr>
            <a:lvl3pPr marL="621770" indent="-239183">
              <a:spcBef>
                <a:spcPts val="700"/>
              </a:spcBef>
              <a:defRPr sz="3200"/>
            </a:lvl3pPr>
            <a:lvl4pPr marL="865822" indent="-302260">
              <a:spcBef>
                <a:spcPts val="700"/>
              </a:spcBef>
              <a:defRPr sz="3200"/>
            </a:lvl4pPr>
            <a:lvl5pPr marL="1086802" indent="-33274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3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4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5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Hintergrund" descr="Hintergrund"/>
          <p:cNvPicPr>
            <a:picLocks noChangeAspect="1"/>
          </p:cNvPicPr>
          <p:nvPr/>
        </p:nvPicPr>
        <p:blipFill>
          <a:blip r:embed="rId24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chatten" descr="schatten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6" name="PP small" descr="PP small"/>
          <p:cNvPicPr>
            <a:picLocks noChangeAspect="1"/>
          </p:cNvPicPr>
          <p:nvPr/>
        </p:nvPicPr>
        <p:blipFill>
          <a:blip r:embed="rId26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P small" descr="PP small"/>
          <p:cNvPicPr>
            <a:picLocks noChangeAspect="1"/>
          </p:cNvPicPr>
          <p:nvPr/>
        </p:nvPicPr>
        <p:blipFill>
          <a:blip r:embed="rId26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905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27024" marR="0" indent="-134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32077" marR="0" indent="-14949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752475" marR="0" indent="-18891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62025" marR="0" indent="-2079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4423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95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3567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8139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7Jh9Bbjts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undsofspeech.uiowa.edu/resources/english/english.htm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youtube.com/watch?v=05f62-73nrY&amp;list=PLYJV5Moz9cfwyAsThcgTTW6UW7-zPZp9M" TargetMode="External"/><Relationship Id="rId4" Type="http://schemas.openxmlformats.org/officeDocument/2006/relationships/hyperlink" Target="http://soundsofspeech.uiowa.edu/resources/english/english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ny823720nz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hde9Sg75Nn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youtube.com/watch?v=wINb4HFguck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youtube.com/watch?v=k8ImSmVOSVA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sofspeech.uiowa.edu/Spanish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youtube.com/watch?v=05f62-73nr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youtube.com/watch?v=qC0l6GQZtM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youtube.com/watch?v=EZb_EWVCUoE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sofspeech.uiowa.edu/Spanish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hyperlink" Target="https://www.youtube.com/watch?v=dV6At0g4n78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gif"/><Relationship Id="rId4" Type="http://schemas.openxmlformats.org/officeDocument/2006/relationships/hyperlink" Target="https://www.youtube.com/watch?v=DM_gN6imoC8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5f62-73nrY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A8F7A6-20C8-5243-A69E-B5C34DF82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" t="2381" r="40886" b="50000"/>
          <a:stretch/>
        </p:blipFill>
        <p:spPr>
          <a:xfrm>
            <a:off x="1114778" y="1562100"/>
            <a:ext cx="6912000" cy="311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CDB034-B939-F84C-8239-2D73C5142DC4}"/>
              </a:ext>
            </a:extLst>
          </p:cNvPr>
          <p:cNvSpPr txBox="1"/>
          <p:nvPr/>
        </p:nvSpPr>
        <p:spPr>
          <a:xfrm>
            <a:off x="2164673" y="4848749"/>
            <a:ext cx="49851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</a:t>
            </a: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artial obstruction of the air stream  = long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4A6E9-C48C-28CE-28B4-A0B94CFC6C46}"/>
              </a:ext>
            </a:extLst>
          </p:cNvPr>
          <p:cNvSpPr txBox="1"/>
          <p:nvPr/>
        </p:nvSpPr>
        <p:spPr>
          <a:xfrm>
            <a:off x="1392929" y="5866842"/>
            <a:ext cx="652864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Pablo Mejía Maldonado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2B3F9-B294-06FD-6B2B-6A232947AA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906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8" name="Group"/>
          <p:cNvGrpSpPr/>
          <p:nvPr/>
        </p:nvGrpSpPr>
        <p:grpSpPr>
          <a:xfrm>
            <a:off x="3000375" y="642917"/>
            <a:ext cx="3771900" cy="523241"/>
            <a:chOff x="0" y="0"/>
            <a:chExt cx="3771900" cy="523240"/>
          </a:xfrm>
        </p:grpSpPr>
        <p:sp>
          <p:nvSpPr>
            <p:cNvPr id="4036" name="Rectangle"/>
            <p:cNvSpPr/>
            <p:nvPr/>
          </p:nvSpPr>
          <p:spPr>
            <a:xfrm>
              <a:off x="0" y="0"/>
              <a:ext cx="3771900" cy="48579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037" name="PHONEMIC AND PHONET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PHONEMIC AND PHONETIC DISTRIBUTION</a:t>
              </a:r>
            </a:p>
          </p:txBody>
        </p:sp>
      </p:grpSp>
      <p:grpSp>
        <p:nvGrpSpPr>
          <p:cNvPr id="4041" name="Group"/>
          <p:cNvGrpSpPr/>
          <p:nvPr/>
        </p:nvGrpSpPr>
        <p:grpSpPr>
          <a:xfrm>
            <a:off x="496483" y="1480820"/>
            <a:ext cx="1371601" cy="342901"/>
            <a:chOff x="0" y="0"/>
            <a:chExt cx="1371600" cy="342900"/>
          </a:xfrm>
        </p:grpSpPr>
        <p:sp>
          <p:nvSpPr>
            <p:cNvPr id="4039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solidFill>
              <a:srgbClr val="FADA7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040" name="Spanish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</a:t>
              </a:r>
            </a:p>
          </p:txBody>
        </p:sp>
      </p:grpSp>
      <p:grpSp>
        <p:nvGrpSpPr>
          <p:cNvPr id="4044" name="Group"/>
          <p:cNvGrpSpPr/>
          <p:nvPr/>
        </p:nvGrpSpPr>
        <p:grpSpPr>
          <a:xfrm>
            <a:off x="6786578" y="1357297"/>
            <a:ext cx="1428760" cy="342901"/>
            <a:chOff x="0" y="0"/>
            <a:chExt cx="1428759" cy="342900"/>
          </a:xfrm>
        </p:grpSpPr>
        <p:sp>
          <p:nvSpPr>
            <p:cNvPr id="4042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043" name="English /v/"/>
            <p:cNvSpPr txBox="1"/>
            <p:nvPr/>
          </p:nvSpPr>
          <p:spPr>
            <a:xfrm>
              <a:off x="0" y="0"/>
              <a:ext cx="142876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/v/</a:t>
              </a:r>
            </a:p>
          </p:txBody>
        </p:sp>
      </p:grpSp>
      <p:graphicFrame>
        <p:nvGraphicFramePr>
          <p:cNvPr id="4045" name="Table"/>
          <p:cNvGraphicFramePr/>
          <p:nvPr>
            <p:extLst>
              <p:ext uri="{D42A27DB-BD31-4B8C-83A1-F6EECF244321}">
                <p14:modId xmlns:p14="http://schemas.microsoft.com/office/powerpoint/2010/main" val="2465298303"/>
              </p:ext>
            </p:extLst>
          </p:nvPr>
        </p:nvGraphicFramePr>
        <p:xfrm>
          <a:off x="2268938" y="2064721"/>
          <a:ext cx="6446468" cy="190900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18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/v/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v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ækjwm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v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ækjʊ̯m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/ˌ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æ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v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əˈkadow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[ˌ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æ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v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əˈkaːɾoʊ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̯]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 /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ɪmˈpɹu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v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 [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ɪmˈpɹ̥uː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v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048" name="Group"/>
          <p:cNvGrpSpPr/>
          <p:nvPr/>
        </p:nvGrpSpPr>
        <p:grpSpPr>
          <a:xfrm>
            <a:off x="425045" y="2623828"/>
            <a:ext cx="1571626" cy="1428751"/>
            <a:chOff x="0" y="0"/>
            <a:chExt cx="1571625" cy="1428750"/>
          </a:xfrm>
        </p:grpSpPr>
        <p:sp>
          <p:nvSpPr>
            <p:cNvPr id="4046" name="Rectangle"/>
            <p:cNvSpPr/>
            <p:nvPr/>
          </p:nvSpPr>
          <p:spPr>
            <a:xfrm>
              <a:off x="0" y="0"/>
              <a:ext cx="1571625" cy="1428750"/>
            </a:xfrm>
            <a:prstGeom prst="rect">
              <a:avLst/>
            </a:prstGeom>
            <a:solidFill>
              <a:srgbClr val="FADA7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047" name="X"/>
            <p:cNvSpPr txBox="1"/>
            <p:nvPr/>
          </p:nvSpPr>
          <p:spPr>
            <a:xfrm>
              <a:off x="0" y="0"/>
              <a:ext cx="1571625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000" b="1"/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3200" b="1">
                  <a:solidFill>
                    <a:srgbClr val="000000"/>
                  </a:solidFill>
                </a:rPr>
                <a:t>X</a:t>
              </a:r>
              <a:r>
                <a:rPr sz="1400" b="1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4051" name="Group"/>
          <p:cNvGrpSpPr/>
          <p:nvPr/>
        </p:nvGrpSpPr>
        <p:grpSpPr>
          <a:xfrm>
            <a:off x="2375316" y="4357694"/>
            <a:ext cx="5982901" cy="500064"/>
            <a:chOff x="-92852" y="0"/>
            <a:chExt cx="2521745" cy="500063"/>
          </a:xfrm>
        </p:grpSpPr>
        <p:sp>
          <p:nvSpPr>
            <p:cNvPr id="4049" name="Rectangle"/>
            <p:cNvSpPr/>
            <p:nvPr/>
          </p:nvSpPr>
          <p:spPr>
            <a:xfrm>
              <a:off x="0" y="0"/>
              <a:ext cx="2428893" cy="50006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0" name="Phonemic distribution is  Total"/>
            <p:cNvSpPr txBox="1"/>
            <p:nvPr/>
          </p:nvSpPr>
          <p:spPr>
            <a:xfrm>
              <a:off x="-92852" y="0"/>
              <a:ext cx="252174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/v/ </a:t>
              </a:r>
              <a:r>
                <a:rPr lang="es-E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Broad/</a:t>
              </a:r>
              <a:r>
                <a:rPr lang="es-E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</a:t>
              </a: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 </a:t>
              </a:r>
              <a:r>
                <a:rPr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</p:grpSp>
      <p:grpSp>
        <p:nvGrpSpPr>
          <p:cNvPr id="4054" name="Group"/>
          <p:cNvGrpSpPr/>
          <p:nvPr/>
        </p:nvGrpSpPr>
        <p:grpSpPr>
          <a:xfrm>
            <a:off x="2595610" y="5357826"/>
            <a:ext cx="5834044" cy="500064"/>
            <a:chOff x="0" y="0"/>
            <a:chExt cx="2643206" cy="500063"/>
          </a:xfrm>
        </p:grpSpPr>
        <p:sp>
          <p:nvSpPr>
            <p:cNvPr id="4052" name="Rectangle"/>
            <p:cNvSpPr/>
            <p:nvPr/>
          </p:nvSpPr>
          <p:spPr>
            <a:xfrm>
              <a:off x="0" y="0"/>
              <a:ext cx="2643206" cy="50006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3" name="Phonetic distribution is Total."/>
            <p:cNvSpPr txBox="1"/>
            <p:nvPr/>
          </p:nvSpPr>
          <p:spPr>
            <a:xfrm>
              <a:off x="0" y="0"/>
              <a:ext cx="2643206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/v/ </a:t>
              </a:r>
              <a:r>
                <a:rPr lang="es-E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Narrow/</a:t>
              </a:r>
              <a:r>
                <a:rPr lang="es-E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</a:t>
              </a: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</a:t>
              </a:r>
              <a:r>
                <a:rPr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065" name="Connection Line"/>
          <p:cNvSpPr/>
          <p:nvPr/>
        </p:nvSpPr>
        <p:spPr>
          <a:xfrm>
            <a:off x="1182305" y="904240"/>
            <a:ext cx="1804735" cy="576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4056" name="Line"/>
          <p:cNvSpPr/>
          <p:nvPr/>
        </p:nvSpPr>
        <p:spPr>
          <a:xfrm>
            <a:off x="1182305" y="1823733"/>
            <a:ext cx="28576" cy="8001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66" name="Connection Line"/>
          <p:cNvSpPr/>
          <p:nvPr/>
        </p:nvSpPr>
        <p:spPr>
          <a:xfrm>
            <a:off x="6784340" y="904240"/>
            <a:ext cx="716281" cy="447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4058" name="Line"/>
          <p:cNvSpPr/>
          <p:nvPr/>
        </p:nvSpPr>
        <p:spPr>
          <a:xfrm>
            <a:off x="7357427" y="1368266"/>
            <a:ext cx="1" cy="30003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59" name="Line"/>
          <p:cNvSpPr/>
          <p:nvPr/>
        </p:nvSpPr>
        <p:spPr>
          <a:xfrm flipH="1">
            <a:off x="7215206" y="3929065"/>
            <a:ext cx="1588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75688EE-CE0F-EB4D-95A9-B5E1597D6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5" y="626813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1E5A56-309B-A4C2-F60E-24276958BB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10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8" grpId="1" animBg="1" advAuto="0"/>
      <p:bldP spid="4041" grpId="3" animBg="1" advAuto="0"/>
      <p:bldP spid="4044" grpId="7" animBg="1" advAuto="0"/>
      <p:bldP spid="4045" grpId="9" animBg="1" advAuto="0"/>
      <p:bldP spid="4048" grpId="5" animBg="1" advAuto="0"/>
      <p:bldP spid="4051" grpId="11" animBg="1" advAuto="0"/>
      <p:bldP spid="4054" grpId="13" animBg="1" advAuto="0"/>
      <p:bldP spid="4065" grpId="2" animBg="1" advAuto="0"/>
      <p:bldP spid="4056" grpId="4" animBg="1" advAuto="0"/>
      <p:bldP spid="4066" grpId="6" animBg="1" advAuto="0"/>
      <p:bldP spid="4058" grpId="8" animBg="1" advAuto="0"/>
      <p:bldP spid="4059" grpId="1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8" name="Rectangle"/>
          <p:cNvSpPr/>
          <p:nvPr/>
        </p:nvSpPr>
        <p:spPr>
          <a:xfrm>
            <a:off x="1528330" y="2780819"/>
            <a:ext cx="4786346" cy="2844914"/>
          </a:xfrm>
          <a:prstGeom prst="rect">
            <a:avLst/>
          </a:prstGeom>
          <a:gradFill>
            <a:gsLst>
              <a:gs pos="0">
                <a:srgbClr val="F8FFB8"/>
              </a:gs>
              <a:gs pos="35000">
                <a:srgbClr val="FAFFCC"/>
              </a:gs>
              <a:gs pos="100000">
                <a:srgbClr val="FDFFEB"/>
              </a:gs>
            </a:gsLst>
            <a:lin ang="16200000"/>
          </a:gradFill>
          <a:ln>
            <a:solidFill>
              <a:srgbClr val="CFD775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tabLst>
                <a:tab pos="3289300" algn="r"/>
              </a:tabLst>
            </a:pPr>
            <a:endParaRPr lang="en-US" dirty="0"/>
          </a:p>
          <a:p>
            <a:pPr>
              <a:tabLst>
                <a:tab pos="3289300" algn="r"/>
              </a:tabLst>
            </a:pPr>
            <a:r>
              <a:rPr lang="en-US" sz="2800" dirty="0"/>
              <a:t>    ---               </a:t>
            </a:r>
            <a:r>
              <a:rPr lang="en-US" sz="2800" dirty="0" err="1"/>
              <a:t>Ø</a:t>
            </a:r>
            <a:r>
              <a:rPr lang="en-US" sz="2800" dirty="0"/>
              <a:t> 		 /v/ </a:t>
            </a:r>
          </a:p>
          <a:p>
            <a:pPr>
              <a:tabLst>
                <a:tab pos="3289300" algn="r"/>
              </a:tabLst>
            </a:pPr>
            <a:r>
              <a:rPr lang="en-US" sz="2800" dirty="0"/>
              <a:t>                            </a:t>
            </a:r>
          </a:p>
          <a:p>
            <a:pPr>
              <a:tabLst>
                <a:tab pos="3289300" algn="r"/>
              </a:tabLst>
            </a:pPr>
            <a:r>
              <a:rPr lang="en-US" sz="2800" dirty="0"/>
              <a:t>    ---               </a:t>
            </a:r>
            <a:r>
              <a:rPr lang="en-US" sz="2800" dirty="0" err="1"/>
              <a:t>Ø</a:t>
            </a:r>
            <a:r>
              <a:rPr lang="en-US" sz="2800" dirty="0"/>
              <a:t> 		 [v-]</a:t>
            </a:r>
          </a:p>
          <a:p>
            <a:pPr>
              <a:tabLst>
                <a:tab pos="3289300" algn="r"/>
              </a:tabLst>
            </a:pPr>
            <a:r>
              <a:rPr lang="en-US" sz="2800" dirty="0"/>
              <a:t>    ---               </a:t>
            </a:r>
            <a:r>
              <a:rPr lang="en-US" sz="2800" dirty="0" err="1"/>
              <a:t>Ø</a:t>
            </a:r>
            <a:r>
              <a:rPr lang="en-US" sz="2800" dirty="0"/>
              <a:t> 		[-v-]</a:t>
            </a:r>
          </a:p>
          <a:p>
            <a:pPr>
              <a:tabLst>
                <a:tab pos="3289300" algn="r"/>
              </a:tabLst>
            </a:pPr>
            <a:r>
              <a:rPr lang="en-US" sz="2800" dirty="0"/>
              <a:t>    ---               </a:t>
            </a:r>
            <a:r>
              <a:rPr lang="en-US" sz="2800" dirty="0" err="1"/>
              <a:t>Ø</a:t>
            </a:r>
            <a:r>
              <a:rPr lang="en-US" sz="2800" dirty="0"/>
              <a:t> 		 [-v]</a:t>
            </a:r>
          </a:p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71" name="Group"/>
          <p:cNvGrpSpPr/>
          <p:nvPr/>
        </p:nvGrpSpPr>
        <p:grpSpPr>
          <a:xfrm>
            <a:off x="2764645" y="447350"/>
            <a:ext cx="3771900" cy="571505"/>
            <a:chOff x="0" y="0"/>
            <a:chExt cx="3771900" cy="571504"/>
          </a:xfrm>
        </p:grpSpPr>
        <p:sp>
          <p:nvSpPr>
            <p:cNvPr id="4069" name="Rectangle"/>
            <p:cNvSpPr/>
            <p:nvPr/>
          </p:nvSpPr>
          <p:spPr>
            <a:xfrm>
              <a:off x="0" y="-1"/>
              <a:ext cx="3771900" cy="57150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070" name="CONTRASTIVE  TRANSFER ANALYSIS"/>
            <p:cNvSpPr txBox="1"/>
            <p:nvPr/>
          </p:nvSpPr>
          <p:spPr>
            <a:xfrm>
              <a:off x="0" y="-1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4074" name="Group"/>
          <p:cNvGrpSpPr/>
          <p:nvPr/>
        </p:nvGrpSpPr>
        <p:grpSpPr>
          <a:xfrm>
            <a:off x="1178694" y="1618826"/>
            <a:ext cx="1643073" cy="428629"/>
            <a:chOff x="0" y="0"/>
            <a:chExt cx="1643072" cy="428628"/>
          </a:xfrm>
        </p:grpSpPr>
        <p:sp>
          <p:nvSpPr>
            <p:cNvPr id="4072" name="Rectangle"/>
            <p:cNvSpPr/>
            <p:nvPr/>
          </p:nvSpPr>
          <p:spPr>
            <a:xfrm>
              <a:off x="0" y="-1"/>
              <a:ext cx="1643073" cy="42863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073" name="Spanish /v/"/>
            <p:cNvSpPr txBox="1"/>
            <p:nvPr/>
          </p:nvSpPr>
          <p:spPr>
            <a:xfrm>
              <a:off x="0" y="-1"/>
              <a:ext cx="164307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/v/</a:t>
              </a:r>
            </a:p>
          </p:txBody>
        </p:sp>
      </p:grpSp>
      <p:grpSp>
        <p:nvGrpSpPr>
          <p:cNvPr id="4077" name="Group"/>
          <p:cNvGrpSpPr/>
          <p:nvPr/>
        </p:nvGrpSpPr>
        <p:grpSpPr>
          <a:xfrm>
            <a:off x="4546863" y="1618825"/>
            <a:ext cx="1357323" cy="414339"/>
            <a:chOff x="0" y="0"/>
            <a:chExt cx="1357321" cy="414337"/>
          </a:xfrm>
        </p:grpSpPr>
        <p:sp>
          <p:nvSpPr>
            <p:cNvPr id="4075" name="Rectangle"/>
            <p:cNvSpPr/>
            <p:nvPr/>
          </p:nvSpPr>
          <p:spPr>
            <a:xfrm>
              <a:off x="0" y="0"/>
              <a:ext cx="1357322" cy="414338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076" name="English /v/"/>
            <p:cNvSpPr txBox="1"/>
            <p:nvPr/>
          </p:nvSpPr>
          <p:spPr>
            <a:xfrm>
              <a:off x="0" y="0"/>
              <a:ext cx="1357322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/v/</a:t>
              </a:r>
            </a:p>
          </p:txBody>
        </p:sp>
      </p:grpSp>
      <p:grpSp>
        <p:nvGrpSpPr>
          <p:cNvPr id="408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07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08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1646DC-6F84-A54E-ABF9-3DE524CD7FA9}"/>
              </a:ext>
            </a:extLst>
          </p:cNvPr>
          <p:cNvSpPr txBox="1"/>
          <p:nvPr/>
        </p:nvSpPr>
        <p:spPr>
          <a:xfrm>
            <a:off x="6458370" y="4833438"/>
            <a:ext cx="5181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[-f 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BC497-D263-B846-A801-44CC0C6B0AEE}"/>
              </a:ext>
            </a:extLst>
          </p:cNvPr>
          <p:cNvSpPr txBox="1"/>
          <p:nvPr/>
        </p:nvSpPr>
        <p:spPr>
          <a:xfrm>
            <a:off x="652046" y="571717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BF3B2-D97E-C04B-AB12-8160E9DFDB6E}"/>
              </a:ext>
            </a:extLst>
          </p:cNvPr>
          <p:cNvSpPr txBox="1"/>
          <p:nvPr/>
        </p:nvSpPr>
        <p:spPr>
          <a:xfrm>
            <a:off x="6451866" y="4694938"/>
            <a:ext cx="51816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6905C-92A2-1A45-8357-0879711DD4BB}"/>
              </a:ext>
            </a:extLst>
          </p:cNvPr>
          <p:cNvSpPr txBox="1"/>
          <p:nvPr/>
        </p:nvSpPr>
        <p:spPr>
          <a:xfrm>
            <a:off x="4986999" y="2258431"/>
            <a:ext cx="68327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dirty="0"/>
              <a:t>&lt; v &gt;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B8ED61-8A0B-054E-AE51-AD941A53990C}"/>
              </a:ext>
            </a:extLst>
          </p:cNvPr>
          <p:cNvSpPr txBox="1"/>
          <p:nvPr/>
        </p:nvSpPr>
        <p:spPr>
          <a:xfrm>
            <a:off x="5790012" y="4786115"/>
            <a:ext cx="51816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3600" dirty="0">
                <a:solidFill>
                  <a:srgbClr val="FF0000"/>
                </a:solidFill>
              </a:rPr>
              <a:t>√</a:t>
            </a:r>
            <a:endParaRPr kumimoji="0" lang="en-EC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32CE301-3C38-A340-BA96-8C44FCB8A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6" y="400770"/>
            <a:ext cx="983142" cy="7414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30DC97-9EC1-C129-B2FD-21351368EB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591009" y="6328387"/>
            <a:ext cx="457201" cy="226986"/>
          </a:xfrm>
        </p:spPr>
        <p:txBody>
          <a:bodyPr/>
          <a:lstStyle/>
          <a:p>
            <a:fld id="{86CB4B4D-7CA3-9044-876B-883B54F8677D}" type="slidenum">
              <a:rPr lang="en-EC" smtClean="0"/>
              <a:t>11</a:t>
            </a:fld>
            <a:endParaRPr lang="en-EC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B0F37E-3CBF-90CF-3E5A-EE4C319944E1}"/>
              </a:ext>
            </a:extLst>
          </p:cNvPr>
          <p:cNvSpPr txBox="1"/>
          <p:nvPr/>
        </p:nvSpPr>
        <p:spPr>
          <a:xfrm>
            <a:off x="7126003" y="4912852"/>
            <a:ext cx="184441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&lt;= Common mistake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4EE3E5-2F9B-C29C-F3A8-5165CA44D1A9}"/>
              </a:ext>
            </a:extLst>
          </p:cNvPr>
          <p:cNvSpPr txBox="1"/>
          <p:nvPr/>
        </p:nvSpPr>
        <p:spPr>
          <a:xfrm>
            <a:off x="7048648" y="5341267"/>
            <a:ext cx="185242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&lt;= Corrective Phonetics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8" grpId="5" animBg="1" advAuto="0"/>
      <p:bldP spid="4071" grpId="1" animBg="1" advAuto="0"/>
      <p:bldP spid="4074" grpId="2" animBg="1" advAuto="0"/>
      <p:bldP spid="4077" grpId="3" animBg="1" advAuto="0"/>
      <p:bldP spid="4081" grpId="6" animBg="1" advAuto="0"/>
      <p:bldP spid="2" grpId="0"/>
      <p:bldP spid="5" grpId="0"/>
      <p:bldP spid="20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5" name="Group"/>
          <p:cNvGrpSpPr/>
          <p:nvPr/>
        </p:nvGrpSpPr>
        <p:grpSpPr>
          <a:xfrm>
            <a:off x="2000231" y="428784"/>
            <a:ext cx="5357841" cy="857257"/>
            <a:chOff x="0" y="0"/>
            <a:chExt cx="5357840" cy="857256"/>
          </a:xfrm>
        </p:grpSpPr>
        <p:sp>
          <p:nvSpPr>
            <p:cNvPr id="4083" name="Rectangle"/>
            <p:cNvSpPr/>
            <p:nvPr/>
          </p:nvSpPr>
          <p:spPr>
            <a:xfrm>
              <a:off x="-1" y="-1"/>
              <a:ext cx="5357842" cy="857258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084" name="/s/ PRODUCTION PICTURE…"/>
            <p:cNvSpPr txBox="1"/>
            <p:nvPr/>
          </p:nvSpPr>
          <p:spPr>
            <a:xfrm>
              <a:off x="-1" y="78108"/>
              <a:ext cx="5357842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>
                  <a:solidFill>
                    <a:srgbClr val="373D54"/>
                  </a:solidFill>
                </a:rPr>
                <a:t>/s/ PRODUCTION PICTURE</a:t>
              </a:r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>
                  <a:solidFill>
                    <a:srgbClr val="373D54"/>
                  </a:solidFill>
                </a:rPr>
                <a:t>Spanish-English </a:t>
              </a:r>
            </a:p>
          </p:txBody>
        </p:sp>
      </p:grpSp>
      <p:sp>
        <p:nvSpPr>
          <p:cNvPr id="4087" name="Text"/>
          <p:cNvSpPr txBox="1"/>
          <p:nvPr/>
        </p:nvSpPr>
        <p:spPr>
          <a:xfrm>
            <a:off x="0" y="-442031"/>
            <a:ext cx="1270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br/>
            <a:endParaRPr/>
          </a:p>
        </p:txBody>
      </p:sp>
      <p:sp>
        <p:nvSpPr>
          <p:cNvPr id="4090" name="Text"/>
          <p:cNvSpPr txBox="1"/>
          <p:nvPr/>
        </p:nvSpPr>
        <p:spPr>
          <a:xfrm>
            <a:off x="0" y="-442031"/>
            <a:ext cx="1270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br/>
            <a:endParaRPr/>
          </a:p>
        </p:txBody>
      </p:sp>
      <p:grpSp>
        <p:nvGrpSpPr>
          <p:cNvPr id="4093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091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092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4094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1C5DCB-52D5-3F43-88EC-6441061B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0" y="1878570"/>
            <a:ext cx="4279900" cy="3644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71CCA3-C383-9447-A04A-6C106E16BB31}"/>
              </a:ext>
            </a:extLst>
          </p:cNvPr>
          <p:cNvSpPr txBox="1"/>
          <p:nvPr/>
        </p:nvSpPr>
        <p:spPr>
          <a:xfrm>
            <a:off x="1028700" y="5778500"/>
            <a:ext cx="66167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voiceless, </a:t>
            </a:r>
            <a:r>
              <a:rPr lang="en-US" dirty="0" err="1"/>
              <a:t>apico</a:t>
            </a:r>
            <a:r>
              <a:rPr lang="en-US" dirty="0"/>
              <a:t>-alveolar, oral, fricative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234EE6-400C-CD43-9C0D-98490E763251}"/>
              </a:ext>
            </a:extLst>
          </p:cNvPr>
          <p:cNvCxnSpPr>
            <a:cxnSpLocks/>
          </p:cNvCxnSpPr>
          <p:nvPr/>
        </p:nvCxnSpPr>
        <p:spPr>
          <a:xfrm flipV="1">
            <a:off x="3086100" y="4497049"/>
            <a:ext cx="1950595" cy="139575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1460A8-2D72-C849-8D72-981BF70B5F80}"/>
              </a:ext>
            </a:extLst>
          </p:cNvPr>
          <p:cNvCxnSpPr>
            <a:cxnSpLocks/>
          </p:cNvCxnSpPr>
          <p:nvPr/>
        </p:nvCxnSpPr>
        <p:spPr>
          <a:xfrm flipV="1">
            <a:off x="3657600" y="3207895"/>
            <a:ext cx="149902" cy="275527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27F045-19A9-8843-9C07-B39528C47C08}"/>
              </a:ext>
            </a:extLst>
          </p:cNvPr>
          <p:cNvCxnSpPr>
            <a:cxnSpLocks/>
          </p:cNvCxnSpPr>
          <p:nvPr/>
        </p:nvCxnSpPr>
        <p:spPr>
          <a:xfrm flipH="1" flipV="1">
            <a:off x="3807502" y="3023231"/>
            <a:ext cx="654050" cy="286957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34CF8C-42EB-8D49-8C6D-41FB221CCF34}"/>
              </a:ext>
            </a:extLst>
          </p:cNvPr>
          <p:cNvCxnSpPr>
            <a:cxnSpLocks/>
          </p:cNvCxnSpPr>
          <p:nvPr/>
        </p:nvCxnSpPr>
        <p:spPr>
          <a:xfrm flipH="1" flipV="1">
            <a:off x="4461552" y="2952865"/>
            <a:ext cx="725046" cy="293993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966E6E6-5008-884F-8C0E-C83390884A97}"/>
              </a:ext>
            </a:extLst>
          </p:cNvPr>
          <p:cNvCxnSpPr>
            <a:cxnSpLocks/>
          </p:cNvCxnSpPr>
          <p:nvPr/>
        </p:nvCxnSpPr>
        <p:spPr>
          <a:xfrm flipH="1" flipV="1">
            <a:off x="3807502" y="3207895"/>
            <a:ext cx="2096072" cy="264871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C2040-4587-F7A2-01F4-D7B1871490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12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" grpId="1" animBg="1" advAuto="0"/>
      <p:bldP spid="4093" grpId="4" animBg="1" advAuto="0"/>
      <p:bldP spid="4094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"/>
          <p:cNvGrpSpPr/>
          <p:nvPr/>
        </p:nvGrpSpPr>
        <p:grpSpPr>
          <a:xfrm>
            <a:off x="3214688" y="571499"/>
            <a:ext cx="3500438" cy="357190"/>
            <a:chOff x="0" y="0"/>
            <a:chExt cx="3500437" cy="357188"/>
          </a:xfrm>
        </p:grpSpPr>
        <p:sp>
          <p:nvSpPr>
            <p:cNvPr id="4096" name="Rectangle"/>
            <p:cNvSpPr/>
            <p:nvPr/>
          </p:nvSpPr>
          <p:spPr>
            <a:xfrm>
              <a:off x="-1" y="-1"/>
              <a:ext cx="3500439" cy="35719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097" name="SPANISH and ENGLISH /s/"/>
            <p:cNvSpPr txBox="1"/>
            <p:nvPr/>
          </p:nvSpPr>
          <p:spPr>
            <a:xfrm>
              <a:off x="-1" y="-1"/>
              <a:ext cx="3500439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/s/</a:t>
              </a:r>
            </a:p>
          </p:txBody>
        </p:sp>
      </p:grpSp>
      <p:grpSp>
        <p:nvGrpSpPr>
          <p:cNvPr id="4101" name="Group"/>
          <p:cNvGrpSpPr/>
          <p:nvPr/>
        </p:nvGrpSpPr>
        <p:grpSpPr>
          <a:xfrm>
            <a:off x="1125492" y="1214421"/>
            <a:ext cx="3472016" cy="400108"/>
            <a:chOff x="-1" y="0"/>
            <a:chExt cx="1785952" cy="400107"/>
          </a:xfrm>
          <a:noFill/>
        </p:grpSpPr>
        <p:sp>
          <p:nvSpPr>
            <p:cNvPr id="4099" name="Rectangle"/>
            <p:cNvSpPr/>
            <p:nvPr/>
          </p:nvSpPr>
          <p:spPr>
            <a:xfrm>
              <a:off x="-1" y="0"/>
              <a:ext cx="1785952" cy="342900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0" name="Spanish /s/"/>
            <p:cNvSpPr txBox="1"/>
            <p:nvPr/>
          </p:nvSpPr>
          <p:spPr>
            <a:xfrm>
              <a:off x="-1" y="0"/>
              <a:ext cx="1785952" cy="40010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/s/</a:t>
              </a:r>
            </a:p>
          </p:txBody>
        </p:sp>
      </p:grpSp>
      <p:grpSp>
        <p:nvGrpSpPr>
          <p:cNvPr id="4104" name="Group"/>
          <p:cNvGrpSpPr/>
          <p:nvPr/>
        </p:nvGrpSpPr>
        <p:grpSpPr>
          <a:xfrm>
            <a:off x="6786577" y="1142984"/>
            <a:ext cx="1500200" cy="342901"/>
            <a:chOff x="0" y="0"/>
            <a:chExt cx="1500198" cy="342900"/>
          </a:xfrm>
        </p:grpSpPr>
        <p:sp>
          <p:nvSpPr>
            <p:cNvPr id="4102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103" name="English /s/"/>
            <p:cNvSpPr txBox="1"/>
            <p:nvPr/>
          </p:nvSpPr>
          <p:spPr>
            <a:xfrm>
              <a:off x="-1" y="0"/>
              <a:ext cx="15002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/s/</a:t>
              </a:r>
            </a:p>
          </p:txBody>
        </p:sp>
      </p:grpSp>
      <p:grpSp>
        <p:nvGrpSpPr>
          <p:cNvPr id="4107" name="Group"/>
          <p:cNvGrpSpPr/>
          <p:nvPr/>
        </p:nvGrpSpPr>
        <p:grpSpPr>
          <a:xfrm>
            <a:off x="284813" y="1714487"/>
            <a:ext cx="4721902" cy="428628"/>
            <a:chOff x="0" y="21907"/>
            <a:chExt cx="2428875" cy="428626"/>
          </a:xfrm>
          <a:noFill/>
        </p:grpSpPr>
        <p:sp>
          <p:nvSpPr>
            <p:cNvPr id="4105" name="Rectangle"/>
            <p:cNvSpPr/>
            <p:nvPr/>
          </p:nvSpPr>
          <p:spPr>
            <a:xfrm>
              <a:off x="0" y="21907"/>
              <a:ext cx="2428875" cy="428626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6" name="/s/ Voiceless, apico-alveolar, oral, fricative"/>
            <p:cNvSpPr txBox="1"/>
            <p:nvPr/>
          </p:nvSpPr>
          <p:spPr>
            <a:xfrm>
              <a:off x="0" y="36168"/>
              <a:ext cx="2428875" cy="40010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l"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/s/ voiceless, </a:t>
              </a:r>
              <a:r>
                <a:rPr lang="en-US" sz="2000" b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n-US" sz="20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-alveolar, oral, fricative</a:t>
              </a:r>
            </a:p>
          </p:txBody>
        </p:sp>
      </p:grpSp>
      <p:grpSp>
        <p:nvGrpSpPr>
          <p:cNvPr id="4110" name="Group"/>
          <p:cNvGrpSpPr/>
          <p:nvPr/>
        </p:nvGrpSpPr>
        <p:grpSpPr>
          <a:xfrm>
            <a:off x="284813" y="2357428"/>
            <a:ext cx="5143530" cy="428631"/>
            <a:chOff x="0" y="28255"/>
            <a:chExt cx="2428875" cy="428630"/>
          </a:xfrm>
          <a:noFill/>
        </p:grpSpPr>
        <p:sp>
          <p:nvSpPr>
            <p:cNvPr id="4108" name="Rectangle"/>
            <p:cNvSpPr/>
            <p:nvPr/>
          </p:nvSpPr>
          <p:spPr>
            <a:xfrm>
              <a:off x="0" y="28255"/>
              <a:ext cx="2428875" cy="428630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9" name="[s] Vl. c. Voiceless, apico-alveolar, oral, fricative"/>
            <p:cNvSpPr txBox="1"/>
            <p:nvPr/>
          </p:nvSpPr>
          <p:spPr>
            <a:xfrm>
              <a:off x="0" y="42517"/>
              <a:ext cx="2428875" cy="40010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[s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] 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voiceless,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-alveolar, oral, fricative</a:t>
              </a:r>
            </a:p>
          </p:txBody>
        </p:sp>
      </p:grpSp>
      <p:sp>
        <p:nvSpPr>
          <p:cNvPr id="4111" name="Rectangle"/>
          <p:cNvSpPr/>
          <p:nvPr/>
        </p:nvSpPr>
        <p:spPr>
          <a:xfrm>
            <a:off x="5733143" y="1770469"/>
            <a:ext cx="2982262" cy="839695"/>
          </a:xfrm>
          <a:prstGeom prst="rect">
            <a:avLst/>
          </a:prstGeom>
          <a:gradFill flip="none" rotWithShape="1">
            <a:gsLst>
              <a:gs pos="0">
                <a:srgbClr val="F8FFB8"/>
              </a:gs>
              <a:gs pos="35000">
                <a:srgbClr val="FAFFCC"/>
              </a:gs>
              <a:gs pos="100000">
                <a:srgbClr val="FDFFEB"/>
              </a:gs>
            </a:gsLst>
            <a:lin ang="16200000" scaled="0"/>
          </a:gradFill>
          <a:ln w="9525" cap="flat">
            <a:solidFill>
              <a:srgbClr val="CFD775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1000"/>
              </a:spcBef>
              <a:defRPr sz="1200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/s/ Voiceless,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apico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-alveolar, oral, fricative</a:t>
            </a:r>
          </a:p>
        </p:txBody>
      </p:sp>
      <p:sp>
        <p:nvSpPr>
          <p:cNvPr id="4114" name="Rectangle"/>
          <p:cNvSpPr/>
          <p:nvPr/>
        </p:nvSpPr>
        <p:spPr>
          <a:xfrm>
            <a:off x="5724057" y="2893219"/>
            <a:ext cx="2982262" cy="781394"/>
          </a:xfrm>
          <a:prstGeom prst="rect">
            <a:avLst/>
          </a:prstGeom>
          <a:gradFill flip="none" rotWithShape="1">
            <a:gsLst>
              <a:gs pos="0">
                <a:srgbClr val="F8FFB8"/>
              </a:gs>
              <a:gs pos="35000">
                <a:srgbClr val="FAFFCC"/>
              </a:gs>
              <a:gs pos="100000">
                <a:srgbClr val="FDFFEB"/>
              </a:gs>
            </a:gsLst>
            <a:lin ang="16200000" scaled="0"/>
          </a:gradFill>
          <a:ln w="9525" cap="flat">
            <a:solidFill>
              <a:srgbClr val="CFD775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1000"/>
              </a:spcBef>
              <a:defRPr sz="1200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[s] Voiceless,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apico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-alveolar, oral, fricative</a:t>
            </a:r>
          </a:p>
        </p:txBody>
      </p:sp>
      <p:grpSp>
        <p:nvGrpSpPr>
          <p:cNvPr id="4119" name="Group"/>
          <p:cNvGrpSpPr/>
          <p:nvPr/>
        </p:nvGrpSpPr>
        <p:grpSpPr>
          <a:xfrm>
            <a:off x="284813" y="3000371"/>
            <a:ext cx="5143530" cy="428631"/>
            <a:chOff x="0" y="21980"/>
            <a:chExt cx="2428875" cy="428629"/>
          </a:xfrm>
          <a:noFill/>
        </p:grpSpPr>
        <p:sp>
          <p:nvSpPr>
            <p:cNvPr id="4117" name="Rectangle"/>
            <p:cNvSpPr/>
            <p:nvPr/>
          </p:nvSpPr>
          <p:spPr>
            <a:xfrm>
              <a:off x="0" y="21980"/>
              <a:ext cx="2428875" cy="428629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8" name="[-s ̪-] t. Voiceless, apico-dental, oral, fricative."/>
            <p:cNvSpPr txBox="1"/>
            <p:nvPr/>
          </p:nvSpPr>
          <p:spPr>
            <a:xfrm>
              <a:off x="0" y="36242"/>
              <a:ext cx="2428875" cy="40010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[-</a:t>
              </a:r>
              <a:r>
                <a:rPr lang="en-US" dirty="0">
                  <a:solidFill>
                    <a:schemeClr val="tx1"/>
                  </a:solidFill>
                  <a:sym typeface="Verdana"/>
                </a:rPr>
                <a:t>s̪ 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 [ t ] 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voiceless,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dental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oral, fricative.</a:t>
              </a:r>
            </a:p>
          </p:txBody>
        </p:sp>
      </p:grpSp>
      <p:grpSp>
        <p:nvGrpSpPr>
          <p:cNvPr id="4122" name="Group"/>
          <p:cNvGrpSpPr/>
          <p:nvPr/>
        </p:nvGrpSpPr>
        <p:grpSpPr>
          <a:xfrm>
            <a:off x="284813" y="3621854"/>
            <a:ext cx="5143530" cy="400108"/>
            <a:chOff x="0" y="36166"/>
            <a:chExt cx="2428875" cy="400107"/>
          </a:xfrm>
          <a:noFill/>
        </p:grpSpPr>
        <p:sp>
          <p:nvSpPr>
            <p:cNvPr id="4120" name="Rectangle"/>
            <p:cNvSpPr/>
            <p:nvPr/>
          </p:nvSpPr>
          <p:spPr>
            <a:xfrm>
              <a:off x="0" y="57625"/>
              <a:ext cx="2428875" cy="357189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1" name="[-z-] Vd.c. Voiced, apico-alveolar, oral, fricative"/>
            <p:cNvSpPr txBox="1"/>
            <p:nvPr/>
          </p:nvSpPr>
          <p:spPr>
            <a:xfrm>
              <a:off x="0" y="36166"/>
              <a:ext cx="2428875" cy="40010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[-z-]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vd.c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voiced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-alveolar, oral, fricative</a:t>
              </a:r>
            </a:p>
          </p:txBody>
        </p:sp>
      </p:grpSp>
      <p:grpSp>
        <p:nvGrpSpPr>
          <p:cNvPr id="4125" name="Group"/>
          <p:cNvGrpSpPr/>
          <p:nvPr/>
        </p:nvGrpSpPr>
        <p:grpSpPr>
          <a:xfrm>
            <a:off x="284813" y="5479241"/>
            <a:ext cx="5143530" cy="400108"/>
            <a:chOff x="0" y="-21460"/>
            <a:chExt cx="2428875" cy="400107"/>
          </a:xfrm>
          <a:noFill/>
        </p:grpSpPr>
        <p:sp>
          <p:nvSpPr>
            <p:cNvPr id="4123" name="Rectangle"/>
            <p:cNvSpPr/>
            <p:nvPr/>
          </p:nvSpPr>
          <p:spPr>
            <a:xfrm>
              <a:off x="0" y="-1"/>
              <a:ext cx="2428875" cy="357189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4" name="[Ø ] zero  allophone"/>
            <p:cNvSpPr txBox="1"/>
            <p:nvPr/>
          </p:nvSpPr>
          <p:spPr>
            <a:xfrm>
              <a:off x="0" y="-21460"/>
              <a:ext cx="2428875" cy="40010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[-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ø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 zero  allophone 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COAST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28" name="Group"/>
          <p:cNvGrpSpPr/>
          <p:nvPr/>
        </p:nvGrpSpPr>
        <p:grpSpPr>
          <a:xfrm>
            <a:off x="284813" y="4214816"/>
            <a:ext cx="5143530" cy="428628"/>
            <a:chOff x="0" y="21981"/>
            <a:chExt cx="2428875" cy="428626"/>
          </a:xfrm>
          <a:noFill/>
        </p:grpSpPr>
        <p:sp>
          <p:nvSpPr>
            <p:cNvPr id="4126" name="Rectangle"/>
            <p:cNvSpPr/>
            <p:nvPr/>
          </p:nvSpPr>
          <p:spPr>
            <a:xfrm>
              <a:off x="0" y="21981"/>
              <a:ext cx="2428875" cy="428626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7" name="[ -z̪ -]d. Voiced, apico-dental, oral, fricative"/>
            <p:cNvSpPr txBox="1"/>
            <p:nvPr/>
          </p:nvSpPr>
          <p:spPr>
            <a:xfrm>
              <a:off x="0" y="36242"/>
              <a:ext cx="2428875" cy="40010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 -z̪ -] 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 d ] voiced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dental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oral, fricative</a:t>
              </a:r>
            </a:p>
          </p:txBody>
        </p:sp>
      </p:grpSp>
      <p:grpSp>
        <p:nvGrpSpPr>
          <p:cNvPr id="4131" name="Group"/>
          <p:cNvGrpSpPr/>
          <p:nvPr/>
        </p:nvGrpSpPr>
        <p:grpSpPr>
          <a:xfrm>
            <a:off x="284813" y="4907738"/>
            <a:ext cx="5143530" cy="400108"/>
            <a:chOff x="0" y="-21459"/>
            <a:chExt cx="2428875" cy="400107"/>
          </a:xfrm>
          <a:noFill/>
        </p:grpSpPr>
        <p:sp>
          <p:nvSpPr>
            <p:cNvPr id="4129" name="Rectangle"/>
            <p:cNvSpPr/>
            <p:nvPr/>
          </p:nvSpPr>
          <p:spPr>
            <a:xfrm>
              <a:off x="0" y="-1"/>
              <a:ext cx="2428875" cy="357190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0" name="[h] aspirated “s”"/>
            <p:cNvSpPr txBox="1"/>
            <p:nvPr/>
          </p:nvSpPr>
          <p:spPr>
            <a:xfrm>
              <a:off x="0" y="-21459"/>
              <a:ext cx="2428875" cy="40010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[h]  glottal (aspirated “s”) 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COAST</a:t>
              </a:r>
            </a:p>
          </p:txBody>
        </p:sp>
      </p:grpSp>
      <p:sp>
        <p:nvSpPr>
          <p:cNvPr id="4132" name="Line"/>
          <p:cNvSpPr/>
          <p:nvPr/>
        </p:nvSpPr>
        <p:spPr>
          <a:xfrm>
            <a:off x="2742349" y="1557337"/>
            <a:ext cx="55553" cy="228601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3" name="Line"/>
          <p:cNvSpPr/>
          <p:nvPr/>
        </p:nvSpPr>
        <p:spPr>
          <a:xfrm flipH="1">
            <a:off x="2783630" y="2143125"/>
            <a:ext cx="3089" cy="214314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4" name="Line"/>
          <p:cNvSpPr/>
          <p:nvPr/>
        </p:nvSpPr>
        <p:spPr>
          <a:xfrm flipH="1">
            <a:off x="2783633" y="2786063"/>
            <a:ext cx="3087" cy="214312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5" name="Line"/>
          <p:cNvSpPr/>
          <p:nvPr/>
        </p:nvSpPr>
        <p:spPr>
          <a:xfrm flipH="1">
            <a:off x="2783633" y="3430587"/>
            <a:ext cx="3087" cy="214312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6" name="Line"/>
          <p:cNvSpPr/>
          <p:nvPr/>
        </p:nvSpPr>
        <p:spPr>
          <a:xfrm flipH="1">
            <a:off x="2783633" y="4002087"/>
            <a:ext cx="3087" cy="214312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" name="Line"/>
          <p:cNvSpPr/>
          <p:nvPr/>
        </p:nvSpPr>
        <p:spPr>
          <a:xfrm flipH="1">
            <a:off x="2783631" y="4645025"/>
            <a:ext cx="3091" cy="285750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8" name="Line"/>
          <p:cNvSpPr/>
          <p:nvPr/>
        </p:nvSpPr>
        <p:spPr>
          <a:xfrm flipH="1">
            <a:off x="2783633" y="5287962"/>
            <a:ext cx="3087" cy="214312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9" name="Line"/>
          <p:cNvSpPr/>
          <p:nvPr/>
        </p:nvSpPr>
        <p:spPr>
          <a:xfrm flipH="1">
            <a:off x="7429519" y="2357430"/>
            <a:ext cx="1588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0" name="Line"/>
          <p:cNvSpPr/>
          <p:nvPr/>
        </p:nvSpPr>
        <p:spPr>
          <a:xfrm rot="10800000" flipV="1">
            <a:off x="2757488" y="749300"/>
            <a:ext cx="457201" cy="465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41" name="Line"/>
          <p:cNvSpPr/>
          <p:nvPr/>
        </p:nvSpPr>
        <p:spPr>
          <a:xfrm>
            <a:off x="6715125" y="749300"/>
            <a:ext cx="642939" cy="39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142" name="Line"/>
          <p:cNvSpPr/>
          <p:nvPr/>
        </p:nvSpPr>
        <p:spPr>
          <a:xfrm>
            <a:off x="7358698" y="1191260"/>
            <a:ext cx="1" cy="2286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4CD707-9791-8645-8503-5A1E4AB0F3F9}"/>
              </a:ext>
            </a:extLst>
          </p:cNvPr>
          <p:cNvCxnSpPr>
            <a:cxnSpLocks/>
          </p:cNvCxnSpPr>
          <p:nvPr/>
        </p:nvCxnSpPr>
        <p:spPr>
          <a:xfrm>
            <a:off x="4884821" y="2643181"/>
            <a:ext cx="974558" cy="37145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ight Brace 4">
            <a:extLst>
              <a:ext uri="{FF2B5EF4-FFF2-40B4-BE49-F238E27FC236}">
                <a16:creationId xmlns:a16="http://schemas.microsoft.com/office/drawing/2014/main" id="{A1FACE85-F032-2D45-B216-98AA85C39CD7}"/>
              </a:ext>
            </a:extLst>
          </p:cNvPr>
          <p:cNvSpPr/>
          <p:nvPr/>
        </p:nvSpPr>
        <p:spPr>
          <a:xfrm>
            <a:off x="5546558" y="3000371"/>
            <a:ext cx="177499" cy="3143254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E4BD9-61FF-FF42-8F09-CAD25E3D9B83}"/>
              </a:ext>
            </a:extLst>
          </p:cNvPr>
          <p:cNvSpPr txBox="1"/>
          <p:nvPr/>
        </p:nvSpPr>
        <p:spPr>
          <a:xfrm>
            <a:off x="5944366" y="4229077"/>
            <a:ext cx="84221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DF88F15-2822-DB4C-949B-24FC47CB1E4A}"/>
              </a:ext>
            </a:extLst>
          </p:cNvPr>
          <p:cNvCxnSpPr>
            <a:cxnSpLocks/>
          </p:cNvCxnSpPr>
          <p:nvPr/>
        </p:nvCxnSpPr>
        <p:spPr>
          <a:xfrm>
            <a:off x="4798257" y="1914541"/>
            <a:ext cx="925800" cy="39996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92A9D-6433-50E4-6970-4200282AB8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13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 animBg="1" advAuto="0"/>
      <p:bldP spid="4101" grpId="3" animBg="1" advAuto="0"/>
      <p:bldP spid="4104" grpId="19" animBg="1" advAuto="0"/>
      <p:bldP spid="4107" grpId="5" animBg="1" advAuto="0"/>
      <p:bldP spid="4110" grpId="7" animBg="1" advAuto="0"/>
      <p:bldP spid="4119" grpId="9" animBg="1" advAuto="0"/>
      <p:bldP spid="4122" grpId="11" animBg="1" advAuto="0"/>
      <p:bldP spid="4125" grpId="17" animBg="1" advAuto="0"/>
      <p:bldP spid="4128" grpId="13" animBg="1" advAuto="0"/>
      <p:bldP spid="4131" grpId="15" animBg="1" advAuto="0"/>
      <p:bldP spid="4132" grpId="4" animBg="1" advAuto="0"/>
      <p:bldP spid="4133" grpId="6" animBg="1" advAuto="0"/>
      <p:bldP spid="4134" grpId="8" animBg="1" advAuto="0"/>
      <p:bldP spid="4135" grpId="10" animBg="1" advAuto="0"/>
      <p:bldP spid="4136" grpId="12" animBg="1" advAuto="0"/>
      <p:bldP spid="4137" grpId="14" animBg="1" advAuto="0"/>
      <p:bldP spid="4138" grpId="16" animBg="1" advAuto="0"/>
      <p:bldP spid="4139" grpId="22" animBg="1" advAuto="0"/>
      <p:bldP spid="4140" grpId="2" animBg="1" advAuto="0"/>
      <p:bldP spid="4141" grpId="18" animBg="1" advAuto="0"/>
      <p:bldP spid="4142" grpId="20" animBg="1" advAuto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0" name="Group"/>
          <p:cNvGrpSpPr/>
          <p:nvPr/>
        </p:nvGrpSpPr>
        <p:grpSpPr>
          <a:xfrm>
            <a:off x="3000375" y="357188"/>
            <a:ext cx="3771900" cy="523241"/>
            <a:chOff x="0" y="0"/>
            <a:chExt cx="3771900" cy="523240"/>
          </a:xfrm>
        </p:grpSpPr>
        <p:sp>
          <p:nvSpPr>
            <p:cNvPr id="4148" name="Rectangle"/>
            <p:cNvSpPr/>
            <p:nvPr/>
          </p:nvSpPr>
          <p:spPr>
            <a:xfrm>
              <a:off x="0" y="0"/>
              <a:ext cx="3771900" cy="50004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149" name="PHONEMIC AND PHONET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PHONEMIC AND PHONETIC DISTRIBUTION</a:t>
              </a:r>
            </a:p>
          </p:txBody>
        </p:sp>
      </p:grpSp>
      <p:grpSp>
        <p:nvGrpSpPr>
          <p:cNvPr id="4153" name="Group"/>
          <p:cNvGrpSpPr/>
          <p:nvPr/>
        </p:nvGrpSpPr>
        <p:grpSpPr>
          <a:xfrm>
            <a:off x="414318" y="391079"/>
            <a:ext cx="1728791" cy="342901"/>
            <a:chOff x="0" y="0"/>
            <a:chExt cx="1728790" cy="342900"/>
          </a:xfrm>
        </p:grpSpPr>
        <p:sp>
          <p:nvSpPr>
            <p:cNvPr id="4151" name="Rectangle"/>
            <p:cNvSpPr/>
            <p:nvPr/>
          </p:nvSpPr>
          <p:spPr>
            <a:xfrm>
              <a:off x="-1" y="0"/>
              <a:ext cx="1728792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152" name="Spanish /s/"/>
            <p:cNvSpPr txBox="1"/>
            <p:nvPr/>
          </p:nvSpPr>
          <p:spPr>
            <a:xfrm>
              <a:off x="-1" y="0"/>
              <a:ext cx="1728792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/s/</a:t>
              </a:r>
            </a:p>
          </p:txBody>
        </p:sp>
      </p:grpSp>
      <p:graphicFrame>
        <p:nvGraphicFramePr>
          <p:cNvPr id="4158" name="Table"/>
          <p:cNvGraphicFramePr/>
          <p:nvPr>
            <p:extLst>
              <p:ext uri="{D42A27DB-BD31-4B8C-83A1-F6EECF244321}">
                <p14:modId xmlns:p14="http://schemas.microsoft.com/office/powerpoint/2010/main" val="3506319280"/>
              </p:ext>
            </p:extLst>
          </p:nvPr>
        </p:nvGraphicFramePr>
        <p:xfrm>
          <a:off x="285751" y="985213"/>
          <a:ext cx="8501093" cy="375999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33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1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2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/s/</a:t>
                      </a: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[s] </a:t>
                      </a: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s̪</a:t>
                      </a: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[z] </a:t>
                      </a: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z̪ ]</a:t>
                      </a: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h</a:t>
                      </a: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</a:t>
                      </a:r>
                      <a:r>
                        <a:rPr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59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</a:t>
                      </a: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ed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ɛ</a:t>
                      </a:r>
                      <a:r>
                        <a:rPr lang="el-GR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θ]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77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M+Vl.c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59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M+Vd.c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zn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800" b="0" dirty="0"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  <a:sym typeface="Lucida Sans Unicode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h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84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M+t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lang="es-E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s̪t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kumimoji="0" lang="es-E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kumimoji="0" lang="es-E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h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lang="es-E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051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M+d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de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de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kumimoji="0" lang="es-E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kumimoji="0" lang="es-E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kumimoji="0" lang="es-E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dɛ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z̪d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e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dɛ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h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de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051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</a:t>
                      </a: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tɾe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tɾ̥e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kumimoji="0" lang="es-E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kumimoji="0" lang="es-E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kumimoji="0" lang="es-E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kumimoji="0" lang="es-E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tɾ̥e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ø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161" name="Group"/>
          <p:cNvGrpSpPr/>
          <p:nvPr/>
        </p:nvGrpSpPr>
        <p:grpSpPr>
          <a:xfrm>
            <a:off x="414317" y="5153191"/>
            <a:ext cx="5395384" cy="646329"/>
            <a:chOff x="0" y="-1"/>
            <a:chExt cx="3714776" cy="646327"/>
          </a:xfrm>
        </p:grpSpPr>
        <p:sp>
          <p:nvSpPr>
            <p:cNvPr id="4159" name="Rectangle"/>
            <p:cNvSpPr/>
            <p:nvPr/>
          </p:nvSpPr>
          <p:spPr>
            <a:xfrm>
              <a:off x="0" y="-1"/>
              <a:ext cx="3714776" cy="35719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/>
            </a:p>
          </p:txBody>
        </p:sp>
        <p:sp>
          <p:nvSpPr>
            <p:cNvPr id="4160" name="Phonemic distribution is  Total"/>
            <p:cNvSpPr txBox="1"/>
            <p:nvPr/>
          </p:nvSpPr>
          <p:spPr>
            <a:xfrm>
              <a:off x="0" y="-1"/>
              <a:ext cx="3714776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l"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/s/ </a:t>
              </a:r>
              <a:r>
                <a:rPr lang="es-ES" sz="1800" b="1" dirty="0">
                  <a:solidFill>
                    <a:srgbClr val="000000"/>
                  </a:solidFill>
                </a:rPr>
                <a:t>Broad/</a:t>
              </a:r>
              <a:r>
                <a:rPr lang="es-ES" sz="1800" b="1" dirty="0" err="1">
                  <a:solidFill>
                    <a:srgbClr val="000000"/>
                  </a:solidFill>
                </a:rPr>
                <a:t>Phonemic</a:t>
              </a:r>
              <a:r>
                <a:rPr sz="1800" b="1" dirty="0">
                  <a:solidFill>
                    <a:srgbClr val="000000"/>
                  </a:solidFill>
                </a:rPr>
                <a:t> distribution is  </a:t>
              </a:r>
              <a:r>
                <a:rPr sz="1800" b="1" i="1" dirty="0">
                  <a:solidFill>
                    <a:srgbClr val="000000"/>
                  </a:solidFill>
                </a:rPr>
                <a:t>Total</a:t>
              </a:r>
            </a:p>
          </p:txBody>
        </p:sp>
      </p:grpSp>
      <p:grpSp>
        <p:nvGrpSpPr>
          <p:cNvPr id="4164" name="Group"/>
          <p:cNvGrpSpPr/>
          <p:nvPr/>
        </p:nvGrpSpPr>
        <p:grpSpPr>
          <a:xfrm>
            <a:off x="414317" y="5601800"/>
            <a:ext cx="8372527" cy="648214"/>
            <a:chOff x="0" y="-1"/>
            <a:chExt cx="3714750" cy="642939"/>
          </a:xfrm>
        </p:grpSpPr>
        <p:sp>
          <p:nvSpPr>
            <p:cNvPr id="4162" name="Rectangle"/>
            <p:cNvSpPr/>
            <p:nvPr/>
          </p:nvSpPr>
          <p:spPr>
            <a:xfrm>
              <a:off x="0" y="-1"/>
              <a:ext cx="3714750" cy="642939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163" name="Phonetic distribution  is Partial, complementary and free variation."/>
            <p:cNvSpPr txBox="1"/>
            <p:nvPr/>
          </p:nvSpPr>
          <p:spPr>
            <a:xfrm>
              <a:off x="0" y="-1"/>
              <a:ext cx="3714750" cy="641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/s/ </a:t>
              </a:r>
              <a:r>
                <a:rPr lang="es-ES" sz="1800" b="1" dirty="0">
                  <a:solidFill>
                    <a:srgbClr val="000000"/>
                  </a:solidFill>
                </a:rPr>
                <a:t>Narrow/</a:t>
              </a:r>
              <a:r>
                <a:rPr lang="es-ES" sz="1800" b="1" dirty="0" err="1">
                  <a:solidFill>
                    <a:srgbClr val="000000"/>
                  </a:solidFill>
                </a:rPr>
                <a:t>Phonetic</a:t>
              </a:r>
              <a:r>
                <a:rPr sz="1800" b="1" dirty="0">
                  <a:solidFill>
                    <a:srgbClr val="000000"/>
                  </a:solidFill>
                </a:rPr>
                <a:t> distribution  is </a:t>
              </a:r>
              <a:r>
                <a:rPr lang="es-ES" sz="1800" b="1" i="1" dirty="0">
                  <a:solidFill>
                    <a:srgbClr val="000000"/>
                  </a:solidFill>
                </a:rPr>
                <a:t>Total</a:t>
              </a:r>
              <a:r>
                <a:rPr sz="1800" b="1" dirty="0">
                  <a:solidFill>
                    <a:srgbClr val="000000"/>
                  </a:solidFill>
                </a:rPr>
                <a:t>, complementary and free variation.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F54B78-7C56-5D4A-BBD0-D6DBDFD62246}"/>
              </a:ext>
            </a:extLst>
          </p:cNvPr>
          <p:cNvSpPr txBox="1"/>
          <p:nvPr/>
        </p:nvSpPr>
        <p:spPr>
          <a:xfrm>
            <a:off x="7483907" y="4811771"/>
            <a:ext cx="7771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Coast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AD3DA1-D6F4-2A4C-96A4-D083EB71E01E}"/>
              </a:ext>
            </a:extLst>
          </p:cNvPr>
          <p:cNvSpPr txBox="1"/>
          <p:nvPr/>
        </p:nvSpPr>
        <p:spPr>
          <a:xfrm>
            <a:off x="4410611" y="4827087"/>
            <a:ext cx="7771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Andes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0B339C9-46BC-674F-A823-1CE80147B03F}"/>
              </a:ext>
            </a:extLst>
          </p:cNvPr>
          <p:cNvSpPr/>
          <p:nvPr/>
        </p:nvSpPr>
        <p:spPr>
          <a:xfrm rot="16200000">
            <a:off x="4546023" y="2564297"/>
            <a:ext cx="340302" cy="4112202"/>
          </a:xfrm>
          <a:prstGeom prst="leftBrac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A4622794-E550-D84F-A7D2-A3C9AC91C3FE}"/>
              </a:ext>
            </a:extLst>
          </p:cNvPr>
          <p:cNvSpPr/>
          <p:nvPr/>
        </p:nvSpPr>
        <p:spPr>
          <a:xfrm rot="16200000">
            <a:off x="7702347" y="3814873"/>
            <a:ext cx="340302" cy="1685819"/>
          </a:xfrm>
          <a:prstGeom prst="leftBrac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4A01BD-8F80-8E4B-977D-2EE14B0D482C}"/>
              </a:ext>
            </a:extLst>
          </p:cNvPr>
          <p:cNvSpPr txBox="1"/>
          <p:nvPr/>
        </p:nvSpPr>
        <p:spPr>
          <a:xfrm>
            <a:off x="5828721" y="4849987"/>
            <a:ext cx="10142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Geolect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3AFE7-DD06-6553-D9C4-D79407B035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14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0" grpId="1" animBg="1" advAuto="0"/>
      <p:bldP spid="4153" grpId="3" animBg="1" advAuto="0"/>
      <p:bldP spid="4158" grpId="5" animBg="1" advAuto="0"/>
      <p:bldP spid="4161" grpId="7" animBg="1" advAuto="0"/>
      <p:bldP spid="4164" grpId="9" animBg="1" advAuto="0"/>
      <p:bldP spid="2" grpId="0"/>
      <p:bldP spid="20" grpId="0"/>
      <p:bldP spid="3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0" name="Group"/>
          <p:cNvGrpSpPr/>
          <p:nvPr/>
        </p:nvGrpSpPr>
        <p:grpSpPr>
          <a:xfrm>
            <a:off x="3000375" y="357188"/>
            <a:ext cx="3771900" cy="523241"/>
            <a:chOff x="0" y="0"/>
            <a:chExt cx="3771900" cy="523240"/>
          </a:xfrm>
        </p:grpSpPr>
        <p:sp>
          <p:nvSpPr>
            <p:cNvPr id="4148" name="Rectangle"/>
            <p:cNvSpPr/>
            <p:nvPr/>
          </p:nvSpPr>
          <p:spPr>
            <a:xfrm>
              <a:off x="0" y="0"/>
              <a:ext cx="3771900" cy="50004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149" name="PHONEMIC AND PHONET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PHONEMIC AND PHONETIC DISTRIBUTION</a:t>
              </a:r>
            </a:p>
          </p:txBody>
        </p:sp>
      </p:grpSp>
      <p:grpSp>
        <p:nvGrpSpPr>
          <p:cNvPr id="4156" name="Group"/>
          <p:cNvGrpSpPr/>
          <p:nvPr/>
        </p:nvGrpSpPr>
        <p:grpSpPr>
          <a:xfrm>
            <a:off x="622561" y="514332"/>
            <a:ext cx="1357323" cy="342901"/>
            <a:chOff x="0" y="0"/>
            <a:chExt cx="1357321" cy="342900"/>
          </a:xfrm>
        </p:grpSpPr>
        <p:sp>
          <p:nvSpPr>
            <p:cNvPr id="4154" name="Rectangle"/>
            <p:cNvSpPr/>
            <p:nvPr/>
          </p:nvSpPr>
          <p:spPr>
            <a:xfrm>
              <a:off x="0" y="0"/>
              <a:ext cx="1357322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155" name="English /s/"/>
            <p:cNvSpPr txBox="1"/>
            <p:nvPr/>
          </p:nvSpPr>
          <p:spPr>
            <a:xfrm>
              <a:off x="0" y="0"/>
              <a:ext cx="1357322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 dirty="0"/>
                <a:t>English /s/</a:t>
              </a:r>
            </a:p>
          </p:txBody>
        </p:sp>
      </p:grpSp>
      <p:graphicFrame>
        <p:nvGraphicFramePr>
          <p:cNvPr id="4157" name="Table"/>
          <p:cNvGraphicFramePr/>
          <p:nvPr>
            <p:extLst>
              <p:ext uri="{D42A27DB-BD31-4B8C-83A1-F6EECF244321}">
                <p14:modId xmlns:p14="http://schemas.microsoft.com/office/powerpoint/2010/main" val="3134121533"/>
              </p:ext>
            </p:extLst>
          </p:nvPr>
        </p:nvGraphicFramePr>
        <p:xfrm>
          <a:off x="1420847" y="1548177"/>
          <a:ext cx="6704607" cy="20726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9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/s/</a:t>
                      </a: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</a:t>
                      </a: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       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s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ʌməɹ</a:t>
                      </a: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s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ʌːmɚ</a:t>
                      </a: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əˈ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s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ajd</a:t>
                      </a: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əˈ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s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aɪ</a:t>
                      </a: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̯ːd]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kəˈnɛkt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</a:t>
                      </a: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 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 [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kʰəˈnɛkt</a:t>
                      </a:r>
                      <a:r>
                        <a:rPr lang="en-US" sz="2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s</a:t>
                      </a: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 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167" name="Group"/>
          <p:cNvGrpSpPr/>
          <p:nvPr/>
        </p:nvGrpSpPr>
        <p:grpSpPr>
          <a:xfrm>
            <a:off x="1175618" y="4288565"/>
            <a:ext cx="5834782" cy="830995"/>
            <a:chOff x="-1" y="-1"/>
            <a:chExt cx="2571770" cy="830994"/>
          </a:xfrm>
        </p:grpSpPr>
        <p:sp>
          <p:nvSpPr>
            <p:cNvPr id="4165" name="Rectangle"/>
            <p:cNvSpPr/>
            <p:nvPr/>
          </p:nvSpPr>
          <p:spPr>
            <a:xfrm>
              <a:off x="-1" y="-1"/>
              <a:ext cx="2571770" cy="571508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6" name="Phonemic distribution is  Total"/>
            <p:cNvSpPr txBox="1"/>
            <p:nvPr/>
          </p:nvSpPr>
          <p:spPr>
            <a:xfrm>
              <a:off x="-1" y="-1"/>
              <a:ext cx="2571770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/s/ </a:t>
              </a:r>
              <a:r>
                <a:rPr lang="es-E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B</a:t>
              </a:r>
              <a:r>
                <a:rPr lang="es-E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road/</a:t>
              </a:r>
              <a:r>
                <a:rPr lang="es-E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</a:t>
              </a: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 </a:t>
              </a:r>
              <a:r>
                <a:rPr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</p:grpSp>
      <p:grpSp>
        <p:nvGrpSpPr>
          <p:cNvPr id="4170" name="Group"/>
          <p:cNvGrpSpPr/>
          <p:nvPr/>
        </p:nvGrpSpPr>
        <p:grpSpPr>
          <a:xfrm>
            <a:off x="1175658" y="5206349"/>
            <a:ext cx="5834742" cy="830995"/>
            <a:chOff x="0" y="-1"/>
            <a:chExt cx="2571750" cy="830994"/>
          </a:xfrm>
        </p:grpSpPr>
        <p:sp>
          <p:nvSpPr>
            <p:cNvPr id="4168" name="Rectangle"/>
            <p:cNvSpPr/>
            <p:nvPr/>
          </p:nvSpPr>
          <p:spPr>
            <a:xfrm>
              <a:off x="0" y="-1"/>
              <a:ext cx="2571750" cy="64294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9" name="Phonetic distribution is Total."/>
            <p:cNvSpPr txBox="1"/>
            <p:nvPr/>
          </p:nvSpPr>
          <p:spPr>
            <a:xfrm>
              <a:off x="0" y="-1"/>
              <a:ext cx="2571750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/s/ </a:t>
              </a:r>
              <a:r>
                <a:rPr lang="es-E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Narrow/</a:t>
              </a:r>
              <a:r>
                <a:rPr lang="es-E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</a:t>
              </a: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</a:t>
              </a:r>
              <a:r>
                <a:rPr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C99D07-914E-017F-1415-92FE587387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15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397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0" grpId="0" animBg="1" advAuto="0"/>
      <p:bldP spid="4156" grpId="0" animBg="1" advAuto="0"/>
      <p:bldP spid="4157" grpId="0" animBg="1" advAuto="0"/>
      <p:bldP spid="4167" grpId="0" animBg="1" advAuto="0"/>
      <p:bldP spid="4170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9" name="Group"/>
          <p:cNvGrpSpPr/>
          <p:nvPr/>
        </p:nvGrpSpPr>
        <p:grpSpPr>
          <a:xfrm>
            <a:off x="2784916" y="384822"/>
            <a:ext cx="3771901" cy="523241"/>
            <a:chOff x="0" y="0"/>
            <a:chExt cx="3771900" cy="523240"/>
          </a:xfrm>
        </p:grpSpPr>
        <p:sp>
          <p:nvSpPr>
            <p:cNvPr id="4187" name="Rectangle"/>
            <p:cNvSpPr/>
            <p:nvPr/>
          </p:nvSpPr>
          <p:spPr>
            <a:xfrm>
              <a:off x="0" y="0"/>
              <a:ext cx="3771900" cy="48579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188" name="CONTRASTIVE  TRANSFER ANALYSIS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4192" name="Group"/>
          <p:cNvGrpSpPr/>
          <p:nvPr/>
        </p:nvGrpSpPr>
        <p:grpSpPr>
          <a:xfrm>
            <a:off x="778537" y="926366"/>
            <a:ext cx="1714495" cy="342901"/>
            <a:chOff x="0" y="0"/>
            <a:chExt cx="1714493" cy="342900"/>
          </a:xfrm>
        </p:grpSpPr>
        <p:sp>
          <p:nvSpPr>
            <p:cNvPr id="4190" name="Rectangle"/>
            <p:cNvSpPr/>
            <p:nvPr/>
          </p:nvSpPr>
          <p:spPr>
            <a:xfrm>
              <a:off x="0" y="0"/>
              <a:ext cx="1714494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191" name="Spanish / s /"/>
            <p:cNvSpPr txBox="1"/>
            <p:nvPr/>
          </p:nvSpPr>
          <p:spPr>
            <a:xfrm>
              <a:off x="0" y="0"/>
              <a:ext cx="171449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Spanish / s /</a:t>
              </a:r>
            </a:p>
          </p:txBody>
        </p:sp>
      </p:grpSp>
      <p:grpSp>
        <p:nvGrpSpPr>
          <p:cNvPr id="4195" name="Group"/>
          <p:cNvGrpSpPr/>
          <p:nvPr/>
        </p:nvGrpSpPr>
        <p:grpSpPr>
          <a:xfrm>
            <a:off x="6784521" y="754916"/>
            <a:ext cx="1500210" cy="342901"/>
            <a:chOff x="0" y="0"/>
            <a:chExt cx="1500209" cy="342900"/>
          </a:xfrm>
        </p:grpSpPr>
        <p:sp>
          <p:nvSpPr>
            <p:cNvPr id="4193" name="Rectangle"/>
            <p:cNvSpPr/>
            <p:nvPr/>
          </p:nvSpPr>
          <p:spPr>
            <a:xfrm>
              <a:off x="0" y="0"/>
              <a:ext cx="1500210" cy="342900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194" name="English / s /"/>
            <p:cNvSpPr txBox="1"/>
            <p:nvPr/>
          </p:nvSpPr>
          <p:spPr>
            <a:xfrm>
              <a:off x="0" y="0"/>
              <a:ext cx="150021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/ s /</a:t>
              </a:r>
            </a:p>
          </p:txBody>
        </p:sp>
      </p:grpSp>
      <p:grpSp>
        <p:nvGrpSpPr>
          <p:cNvPr id="4199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19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19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16" name="Table">
            <a:extLst>
              <a:ext uri="{FF2B5EF4-FFF2-40B4-BE49-F238E27FC236}">
                <a16:creationId xmlns:a16="http://schemas.microsoft.com/office/drawing/2014/main" id="{7E52119A-718F-FA4F-A7FE-441E2C997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355591"/>
              </p:ext>
            </p:extLst>
          </p:nvPr>
        </p:nvGraphicFramePr>
        <p:xfrm>
          <a:off x="2976494" y="926902"/>
          <a:ext cx="3191011" cy="378930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81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46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Spanish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English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36">
                <a:tc>
                  <a:txBody>
                    <a:bodyPr/>
                    <a:lstStyle/>
                    <a:p>
                      <a:pPr algn="ctr">
                        <a:tabLst>
                          <a:tab pos="3289300" algn="r"/>
                        </a:tabLst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/s/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+</a:t>
                      </a:r>
                      <a:endParaRPr sz="20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/s/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883">
                <a:tc>
                  <a:txBody>
                    <a:bodyPr/>
                    <a:lstStyle/>
                    <a:p>
                      <a:pPr algn="ctr" defTabSz="457200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s- 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+</a:t>
                      </a: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s- ]</a:t>
                      </a: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622">
                <a:tc>
                  <a:txBody>
                    <a:bodyPr/>
                    <a:lstStyle/>
                    <a:p>
                      <a:pPr algn="ctr" defTabSz="457200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-s- 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+</a:t>
                      </a: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-s- ]</a:t>
                      </a: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622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-z- ]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vd.cs</a:t>
                      </a: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89300" algn="r"/>
                        </a:tabLst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z /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495">
                <a:tc>
                  <a:txBody>
                    <a:bodyPr/>
                    <a:lstStyle/>
                    <a:p>
                      <a:pPr algn="ctr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dirty="0"/>
                        <a:t>s̪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[t]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z̪ ] [d]</a:t>
                      </a:r>
                      <a:endParaRPr lang="es-ES_tradnl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Off val="6764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chemeClr val="accent5">
                          <a:lumOff val="6764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Off val="6764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_tradnl" sz="20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*</a:t>
                      </a: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chemeClr val="accent5">
                          <a:lumOff val="6764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4998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25F203-37AB-1A40-AF1F-74AA8885C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87829"/>
              </p:ext>
            </p:extLst>
          </p:nvPr>
        </p:nvGraphicFramePr>
        <p:xfrm>
          <a:off x="3174274" y="4735045"/>
          <a:ext cx="3191011" cy="149091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421344">
                  <a:extLst>
                    <a:ext uri="{9D8B030D-6E8A-4147-A177-3AD203B41FA5}">
                      <a16:colId xmlns:a16="http://schemas.microsoft.com/office/drawing/2014/main" val="733276892"/>
                    </a:ext>
                  </a:extLst>
                </a:gridCol>
                <a:gridCol w="443139">
                  <a:extLst>
                    <a:ext uri="{9D8B030D-6E8A-4147-A177-3AD203B41FA5}">
                      <a16:colId xmlns:a16="http://schemas.microsoft.com/office/drawing/2014/main" val="2177707558"/>
                    </a:ext>
                  </a:extLst>
                </a:gridCol>
                <a:gridCol w="1326528">
                  <a:extLst>
                    <a:ext uri="{9D8B030D-6E8A-4147-A177-3AD203B41FA5}">
                      <a16:colId xmlns:a16="http://schemas.microsoft.com/office/drawing/2014/main" val="378663422"/>
                    </a:ext>
                  </a:extLst>
                </a:gridCol>
              </a:tblGrid>
              <a:tr h="634622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h ]  Coast </a:t>
                      </a: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89300" algn="r"/>
                        </a:tabLst>
                      </a:pPr>
                      <a:r>
                        <a:rPr lang="en-US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h /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042997"/>
                  </a:ext>
                </a:extLst>
              </a:tr>
              <a:tr h="551495">
                <a:tc>
                  <a:txBody>
                    <a:bodyPr/>
                    <a:lstStyle/>
                    <a:p>
                      <a:pPr algn="ctr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-s ]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+</a:t>
                      </a: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-s 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823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Off val="6764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chemeClr val="accent5">
                          <a:lumOff val="6764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Off val="6764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_tradnl" sz="20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*</a:t>
                      </a: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chemeClr val="accent5">
                          <a:lumOff val="6764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35761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0D5A58-91A4-2EB9-DDB0-B6DA86C2E44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16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9" grpId="1" animBg="1" advAuto="0"/>
      <p:bldP spid="4192" grpId="2" animBg="1" advAuto="0"/>
      <p:bldP spid="4195" grpId="3" animBg="1" advAuto="0"/>
      <p:bldP spid="4199" grpId="5" animBg="1" advAuto="0"/>
      <p:bldP spid="16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3" name="Group"/>
          <p:cNvGrpSpPr/>
          <p:nvPr/>
        </p:nvGrpSpPr>
        <p:grpSpPr>
          <a:xfrm>
            <a:off x="1928797" y="303038"/>
            <a:ext cx="5286403" cy="785819"/>
            <a:chOff x="0" y="0"/>
            <a:chExt cx="5286402" cy="785818"/>
          </a:xfrm>
        </p:grpSpPr>
        <p:sp>
          <p:nvSpPr>
            <p:cNvPr id="4201" name="Rectangle"/>
            <p:cNvSpPr/>
            <p:nvPr/>
          </p:nvSpPr>
          <p:spPr>
            <a:xfrm>
              <a:off x="-1" y="-1"/>
              <a:ext cx="5286404" cy="78582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02" name="/z/ PRODUCTION PICTURE…"/>
            <p:cNvSpPr txBox="1"/>
            <p:nvPr/>
          </p:nvSpPr>
          <p:spPr>
            <a:xfrm>
              <a:off x="-1" y="42389"/>
              <a:ext cx="5286404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/z/ PRODUCTION PICTURE</a:t>
              </a:r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strike="sngStrike" dirty="0">
                  <a:solidFill>
                    <a:srgbClr val="FF0000"/>
                  </a:solidFill>
                </a:rPr>
                <a:t>Spanish</a:t>
              </a:r>
              <a:r>
                <a:rPr sz="2000" b="1" dirty="0">
                  <a:solidFill>
                    <a:srgbClr val="373D54"/>
                  </a:solidFill>
                </a:rPr>
                <a:t>-English </a:t>
              </a:r>
            </a:p>
          </p:txBody>
        </p:sp>
      </p:grpSp>
      <p:graphicFrame>
        <p:nvGraphicFramePr>
          <p:cNvPr id="4204" name="Table"/>
          <p:cNvGraphicFramePr/>
          <p:nvPr>
            <p:extLst>
              <p:ext uri="{D42A27DB-BD31-4B8C-83A1-F6EECF244321}">
                <p14:modId xmlns:p14="http://schemas.microsoft.com/office/powerpoint/2010/main" val="3924792187"/>
              </p:ext>
            </p:extLst>
          </p:nvPr>
        </p:nvGraphicFramePr>
        <p:xfrm>
          <a:off x="1517650" y="2762928"/>
          <a:ext cx="6109328" cy="81028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109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02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6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17503" marR="17503" marT="17503" marB="1750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06" name="Text"/>
          <p:cNvSpPr txBox="1"/>
          <p:nvPr/>
        </p:nvSpPr>
        <p:spPr>
          <a:xfrm>
            <a:off x="0" y="-442031"/>
            <a:ext cx="1270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br/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F5C8A4-BA5E-0640-82B6-134F12E77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0" y="1421490"/>
            <a:ext cx="4203700" cy="349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AB92D-49C6-0246-AC6F-867601A46F0E}"/>
              </a:ext>
            </a:extLst>
          </p:cNvPr>
          <p:cNvSpPr txBox="1"/>
          <p:nvPr/>
        </p:nvSpPr>
        <p:spPr>
          <a:xfrm>
            <a:off x="1028700" y="5517240"/>
            <a:ext cx="66167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voiced, </a:t>
            </a:r>
            <a:r>
              <a:rPr lang="en-US" dirty="0" err="1"/>
              <a:t>apico</a:t>
            </a:r>
            <a:r>
              <a:rPr lang="en-US" dirty="0"/>
              <a:t>-alveolar, oral, fricative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25D463-41D7-B84B-BABA-80E48DFE01EC}"/>
              </a:ext>
            </a:extLst>
          </p:cNvPr>
          <p:cNvCxnSpPr>
            <a:cxnSpLocks/>
          </p:cNvCxnSpPr>
          <p:nvPr/>
        </p:nvCxnSpPr>
        <p:spPr>
          <a:xfrm flipV="1">
            <a:off x="3086100" y="4034969"/>
            <a:ext cx="1964871" cy="159657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855193-E530-B04B-BB9E-0A8F9DA1C147}"/>
              </a:ext>
            </a:extLst>
          </p:cNvPr>
          <p:cNvCxnSpPr>
            <a:cxnSpLocks/>
          </p:cNvCxnSpPr>
          <p:nvPr/>
        </p:nvCxnSpPr>
        <p:spPr>
          <a:xfrm flipV="1">
            <a:off x="3570514" y="2888340"/>
            <a:ext cx="217715" cy="274320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CD49D3-37AC-1147-9189-D5673D11D15C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889829" y="2583540"/>
            <a:ext cx="447221" cy="29337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C33AE6-DFA7-264A-93CF-2C62255B9195}"/>
              </a:ext>
            </a:extLst>
          </p:cNvPr>
          <p:cNvCxnSpPr>
            <a:cxnSpLocks/>
          </p:cNvCxnSpPr>
          <p:nvPr/>
        </p:nvCxnSpPr>
        <p:spPr>
          <a:xfrm flipH="1" flipV="1">
            <a:off x="3788229" y="2762928"/>
            <a:ext cx="1930401" cy="286861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3F9B7-4A17-6555-3B14-2C13DDB402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348663" y="5988754"/>
            <a:ext cx="457201" cy="226986"/>
          </a:xfrm>
        </p:spPr>
        <p:txBody>
          <a:bodyPr/>
          <a:lstStyle/>
          <a:p>
            <a:fld id="{86CB4B4D-7CA3-9044-876B-883B54F8677D}" type="slidenum">
              <a:rPr lang="en-EC" smtClean="0"/>
              <a:t>17</a:t>
            </a:fld>
            <a:endParaRPr lang="en-EC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5CC349-3958-CE09-3894-BCB51E4214E7}"/>
              </a:ext>
            </a:extLst>
          </p:cNvPr>
          <p:cNvSpPr/>
          <p:nvPr/>
        </p:nvSpPr>
        <p:spPr>
          <a:xfrm>
            <a:off x="4571999" y="6093297"/>
            <a:ext cx="3839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200" dirty="0"/>
              <a:t>E: </a:t>
            </a:r>
            <a:r>
              <a:rPr lang="en-US" sz="1200" dirty="0">
                <a:hlinkClick r:id="rId3"/>
              </a:rPr>
              <a:t>https://www.youtube.com/watch?v=ky7Jh9Bbjts</a:t>
            </a:r>
            <a:endParaRPr lang="en-EC" sz="1200" dirty="0"/>
          </a:p>
          <a:p>
            <a:endParaRPr lang="en-EC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3" name="Group"/>
          <p:cNvGrpSpPr/>
          <p:nvPr/>
        </p:nvGrpSpPr>
        <p:grpSpPr>
          <a:xfrm>
            <a:off x="2857501" y="420545"/>
            <a:ext cx="3500438" cy="357190"/>
            <a:chOff x="0" y="0"/>
            <a:chExt cx="3500437" cy="357188"/>
          </a:xfrm>
        </p:grpSpPr>
        <p:sp>
          <p:nvSpPr>
            <p:cNvPr id="4211" name="Rectangle"/>
            <p:cNvSpPr/>
            <p:nvPr/>
          </p:nvSpPr>
          <p:spPr>
            <a:xfrm>
              <a:off x="0" y="-1"/>
              <a:ext cx="3500438" cy="35719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12" name="SPANISH and ENGLISH /z/"/>
            <p:cNvSpPr txBox="1"/>
            <p:nvPr/>
          </p:nvSpPr>
          <p:spPr>
            <a:xfrm>
              <a:off x="0" y="-1"/>
              <a:ext cx="3500438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SPANISH and ENGLISH /z/</a:t>
              </a:r>
            </a:p>
          </p:txBody>
        </p:sp>
      </p:grpSp>
      <p:grpSp>
        <p:nvGrpSpPr>
          <p:cNvPr id="4216" name="Group"/>
          <p:cNvGrpSpPr/>
          <p:nvPr/>
        </p:nvGrpSpPr>
        <p:grpSpPr>
          <a:xfrm>
            <a:off x="839663" y="1892780"/>
            <a:ext cx="1928830" cy="400108"/>
            <a:chOff x="-1" y="0"/>
            <a:chExt cx="1928828" cy="400107"/>
          </a:xfrm>
        </p:grpSpPr>
        <p:sp>
          <p:nvSpPr>
            <p:cNvPr id="4214" name="Rectangle"/>
            <p:cNvSpPr/>
            <p:nvPr/>
          </p:nvSpPr>
          <p:spPr>
            <a:xfrm>
              <a:off x="-1" y="0"/>
              <a:ext cx="1928828" cy="3429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5" name="Spanish  /z/"/>
            <p:cNvSpPr txBox="1"/>
            <p:nvPr/>
          </p:nvSpPr>
          <p:spPr>
            <a:xfrm>
              <a:off x="-1" y="0"/>
              <a:ext cx="1928828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 /z/</a:t>
              </a:r>
            </a:p>
          </p:txBody>
        </p:sp>
      </p:grpSp>
      <p:grpSp>
        <p:nvGrpSpPr>
          <p:cNvPr id="4219" name="Group"/>
          <p:cNvGrpSpPr/>
          <p:nvPr/>
        </p:nvGrpSpPr>
        <p:grpSpPr>
          <a:xfrm>
            <a:off x="6572263" y="1785926"/>
            <a:ext cx="1643075" cy="400108"/>
            <a:chOff x="0" y="0"/>
            <a:chExt cx="1643073" cy="400107"/>
          </a:xfrm>
        </p:grpSpPr>
        <p:sp>
          <p:nvSpPr>
            <p:cNvPr id="4217" name="Rectangle"/>
            <p:cNvSpPr/>
            <p:nvPr/>
          </p:nvSpPr>
          <p:spPr>
            <a:xfrm>
              <a:off x="0" y="0"/>
              <a:ext cx="1643073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8" name="English /z/"/>
            <p:cNvSpPr txBox="1"/>
            <p:nvPr/>
          </p:nvSpPr>
          <p:spPr>
            <a:xfrm>
              <a:off x="0" y="0"/>
              <a:ext cx="1643073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 /z/</a:t>
              </a:r>
            </a:p>
          </p:txBody>
        </p:sp>
      </p:grpSp>
      <p:grpSp>
        <p:nvGrpSpPr>
          <p:cNvPr id="4222" name="Group"/>
          <p:cNvGrpSpPr/>
          <p:nvPr/>
        </p:nvGrpSpPr>
        <p:grpSpPr>
          <a:xfrm>
            <a:off x="275771" y="2860751"/>
            <a:ext cx="3438957" cy="707884"/>
            <a:chOff x="0" y="-68183"/>
            <a:chExt cx="2428875" cy="707883"/>
          </a:xfrm>
        </p:grpSpPr>
        <p:sp>
          <p:nvSpPr>
            <p:cNvPr id="4220" name="Rectangle"/>
            <p:cNvSpPr/>
            <p:nvPr/>
          </p:nvSpPr>
          <p:spPr>
            <a:xfrm>
              <a:off x="0" y="-1"/>
              <a:ext cx="2428875" cy="57152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1" name="[z] happens as an allophone of /s/"/>
            <p:cNvSpPr txBox="1"/>
            <p:nvPr/>
          </p:nvSpPr>
          <p:spPr>
            <a:xfrm>
              <a:off x="0" y="-68183"/>
              <a:ext cx="2428875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[z</a:t>
              </a: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]</a:t>
              </a: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occurs</a:t>
              </a: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as an allophone of /s/</a:t>
              </a:r>
            </a:p>
          </p:txBody>
        </p:sp>
      </p:grpSp>
      <p:grpSp>
        <p:nvGrpSpPr>
          <p:cNvPr id="4225" name="Group"/>
          <p:cNvGrpSpPr/>
          <p:nvPr/>
        </p:nvGrpSpPr>
        <p:grpSpPr>
          <a:xfrm>
            <a:off x="4078514" y="2492716"/>
            <a:ext cx="4565436" cy="571521"/>
            <a:chOff x="0" y="-1"/>
            <a:chExt cx="2428875" cy="571520"/>
          </a:xfrm>
        </p:grpSpPr>
        <p:sp>
          <p:nvSpPr>
            <p:cNvPr id="4223" name="Rectangle"/>
            <p:cNvSpPr/>
            <p:nvPr/>
          </p:nvSpPr>
          <p:spPr>
            <a:xfrm>
              <a:off x="0" y="-1"/>
              <a:ext cx="2428875" cy="57152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4" name="/ z / Voiced, apico-alveolar, oral, fricative"/>
            <p:cNvSpPr txBox="1"/>
            <p:nvPr/>
          </p:nvSpPr>
          <p:spPr>
            <a:xfrm>
              <a:off x="0" y="85706"/>
              <a:ext cx="2428875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 z / voiced,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-alveolar, oral, fricative</a:t>
              </a:r>
            </a:p>
          </p:txBody>
        </p:sp>
      </p:grpSp>
      <p:grpSp>
        <p:nvGrpSpPr>
          <p:cNvPr id="4228" name="Group"/>
          <p:cNvGrpSpPr/>
          <p:nvPr/>
        </p:nvGrpSpPr>
        <p:grpSpPr>
          <a:xfrm>
            <a:off x="4078514" y="3786189"/>
            <a:ext cx="4565436" cy="642963"/>
            <a:chOff x="0" y="0"/>
            <a:chExt cx="2428875" cy="642961"/>
          </a:xfrm>
        </p:grpSpPr>
        <p:sp>
          <p:nvSpPr>
            <p:cNvPr id="4226" name="Rectangle"/>
            <p:cNvSpPr/>
            <p:nvPr/>
          </p:nvSpPr>
          <p:spPr>
            <a:xfrm>
              <a:off x="0" y="0"/>
              <a:ext cx="2428875" cy="64296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7" name="[ z ] Voiced, apico-alveolar, oral, fricative"/>
            <p:cNvSpPr txBox="1"/>
            <p:nvPr/>
          </p:nvSpPr>
          <p:spPr>
            <a:xfrm>
              <a:off x="0" y="121427"/>
              <a:ext cx="2428875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 z ] voiced,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-alveolar, oral, fricative</a:t>
              </a:r>
            </a:p>
          </p:txBody>
        </p:sp>
      </p:grpSp>
      <p:sp>
        <p:nvSpPr>
          <p:cNvPr id="4229" name="Line"/>
          <p:cNvSpPr/>
          <p:nvPr/>
        </p:nvSpPr>
        <p:spPr>
          <a:xfrm rot="10800000" flipV="1">
            <a:off x="2185987" y="613954"/>
            <a:ext cx="671513" cy="1243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230" name="Line"/>
          <p:cNvSpPr/>
          <p:nvPr/>
        </p:nvSpPr>
        <p:spPr>
          <a:xfrm>
            <a:off x="1805286" y="2214091"/>
            <a:ext cx="28575" cy="7286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31" name="Line"/>
          <p:cNvSpPr/>
          <p:nvPr/>
        </p:nvSpPr>
        <p:spPr>
          <a:xfrm>
            <a:off x="6357940" y="613954"/>
            <a:ext cx="785810" cy="1171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99514A7-1D88-C044-B7A0-7F0D562D0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3" y="436472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8D8E8-620F-80EC-720D-BCE38D40F54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18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3" grpId="1" animBg="1" advAuto="0"/>
      <p:bldP spid="4216" grpId="3" animBg="1" advAuto="0"/>
      <p:bldP spid="4219" grpId="7" animBg="1" advAuto="0"/>
      <p:bldP spid="4222" grpId="5" animBg="1" advAuto="0"/>
      <p:bldP spid="4225" grpId="9" animBg="1" advAuto="0"/>
      <p:bldP spid="4228" grpId="11" animBg="1" advAuto="0"/>
      <p:bldP spid="4229" grpId="2" animBg="1" advAuto="0"/>
      <p:bldP spid="4230" grpId="4" animBg="1" advAuto="0"/>
      <p:bldP spid="4231" grpId="6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1" name="Group"/>
          <p:cNvGrpSpPr/>
          <p:nvPr/>
        </p:nvGrpSpPr>
        <p:grpSpPr>
          <a:xfrm>
            <a:off x="2786063" y="642917"/>
            <a:ext cx="3771901" cy="700108"/>
            <a:chOff x="0" y="0"/>
            <a:chExt cx="3771900" cy="700107"/>
          </a:xfrm>
        </p:grpSpPr>
        <p:sp>
          <p:nvSpPr>
            <p:cNvPr id="4239" name="Rectangle"/>
            <p:cNvSpPr/>
            <p:nvPr/>
          </p:nvSpPr>
          <p:spPr>
            <a:xfrm>
              <a:off x="0" y="-1"/>
              <a:ext cx="3771900" cy="700109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40" name="PHONEMIC AND PHONETIC DISTRIBUTION"/>
            <p:cNvSpPr txBox="1"/>
            <p:nvPr/>
          </p:nvSpPr>
          <p:spPr>
            <a:xfrm>
              <a:off x="0" y="-1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PHONEMIC AND PHONETIC DISTRIBUTION</a:t>
              </a:r>
            </a:p>
          </p:txBody>
        </p:sp>
      </p:grpSp>
      <p:grpSp>
        <p:nvGrpSpPr>
          <p:cNvPr id="4244" name="Group"/>
          <p:cNvGrpSpPr/>
          <p:nvPr/>
        </p:nvGrpSpPr>
        <p:grpSpPr>
          <a:xfrm>
            <a:off x="378037" y="1657349"/>
            <a:ext cx="1643068" cy="342901"/>
            <a:chOff x="0" y="0"/>
            <a:chExt cx="1643066" cy="342900"/>
          </a:xfrm>
        </p:grpSpPr>
        <p:sp>
          <p:nvSpPr>
            <p:cNvPr id="4242" name="Rectangle"/>
            <p:cNvSpPr/>
            <p:nvPr/>
          </p:nvSpPr>
          <p:spPr>
            <a:xfrm>
              <a:off x="0" y="0"/>
              <a:ext cx="1643067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43" name="Spanish /z/"/>
            <p:cNvSpPr txBox="1"/>
            <p:nvPr/>
          </p:nvSpPr>
          <p:spPr>
            <a:xfrm>
              <a:off x="0" y="0"/>
              <a:ext cx="1643067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/z/</a:t>
              </a:r>
            </a:p>
          </p:txBody>
        </p:sp>
      </p:grpSp>
      <p:grpSp>
        <p:nvGrpSpPr>
          <p:cNvPr id="4247" name="Group"/>
          <p:cNvGrpSpPr/>
          <p:nvPr/>
        </p:nvGrpSpPr>
        <p:grpSpPr>
          <a:xfrm>
            <a:off x="6500826" y="1643049"/>
            <a:ext cx="1500199" cy="342901"/>
            <a:chOff x="0" y="0"/>
            <a:chExt cx="1500198" cy="342900"/>
          </a:xfrm>
        </p:grpSpPr>
        <p:sp>
          <p:nvSpPr>
            <p:cNvPr id="4245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rgbClr val="8F5D4C"/>
                </a:gs>
                <a:gs pos="80000">
                  <a:srgbClr val="BC7B64"/>
                </a:gs>
                <a:gs pos="100000">
                  <a:srgbClr val="BF7B63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46" name="English /z/"/>
            <p:cNvSpPr txBox="1"/>
            <p:nvPr/>
          </p:nvSpPr>
          <p:spPr>
            <a:xfrm>
              <a:off x="-1" y="0"/>
              <a:ext cx="15002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/z/</a:t>
              </a:r>
            </a:p>
          </p:txBody>
        </p:sp>
      </p:grpSp>
      <p:graphicFrame>
        <p:nvGraphicFramePr>
          <p:cNvPr id="4248" name="Table"/>
          <p:cNvGraphicFramePr/>
          <p:nvPr>
            <p:extLst>
              <p:ext uri="{D42A27DB-BD31-4B8C-83A1-F6EECF244321}">
                <p14:modId xmlns:p14="http://schemas.microsoft.com/office/powerpoint/2010/main" val="807241065"/>
              </p:ext>
            </p:extLst>
          </p:nvPr>
        </p:nvGraphicFramePr>
        <p:xfrm>
          <a:off x="2786063" y="2357438"/>
          <a:ext cx="5715020" cy="190900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4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</a:txBody>
                  <a:tcPr marL="45720" marR="45720" horzOverflow="overflow">
                    <a:solidFill>
                      <a:srgbClr val="955E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z /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955E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955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                   </a:t>
                      </a:r>
                    </a:p>
                  </a:txBody>
                  <a:tcPr marL="45720" marR="45720" horzOverflow="overflow">
                    <a:solidFill>
                      <a:srgbClr val="D4B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 /ˈ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z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ɪpəɹ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B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z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ɪpɚ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B5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</a:t>
                      </a:r>
                    </a:p>
                  </a:txBody>
                  <a:tcPr marL="45720" marR="45720" horzOverflow="overflow">
                    <a:solidFill>
                      <a:srgbClr val="D4B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pɹɛ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z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ənt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B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pʰɹ̥ɛː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z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ənt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ˈ ̄ 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B5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D4B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dɹajv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z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B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 [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dɹaɪ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̯ː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v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z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B5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251" name="Group"/>
          <p:cNvGrpSpPr/>
          <p:nvPr/>
        </p:nvGrpSpPr>
        <p:grpSpPr>
          <a:xfrm>
            <a:off x="2786063" y="4643425"/>
            <a:ext cx="5643591" cy="500064"/>
            <a:chOff x="0" y="0"/>
            <a:chExt cx="2500331" cy="500063"/>
          </a:xfrm>
        </p:grpSpPr>
        <p:sp>
          <p:nvSpPr>
            <p:cNvPr id="4249" name="Rectangle"/>
            <p:cNvSpPr/>
            <p:nvPr/>
          </p:nvSpPr>
          <p:spPr>
            <a:xfrm>
              <a:off x="0" y="0"/>
              <a:ext cx="2500331" cy="500063"/>
            </a:xfrm>
            <a:prstGeom prst="rect">
              <a:avLst/>
            </a:prstGeom>
            <a:gradFill flip="none" rotWithShape="1">
              <a:gsLst>
                <a:gs pos="0">
                  <a:srgbClr val="8F5D4C"/>
                </a:gs>
                <a:gs pos="80000">
                  <a:srgbClr val="BC7B64"/>
                </a:gs>
                <a:gs pos="100000">
                  <a:srgbClr val="BF7B63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0" name="Phonemic distribution is  Total"/>
            <p:cNvSpPr txBox="1"/>
            <p:nvPr/>
          </p:nvSpPr>
          <p:spPr>
            <a:xfrm>
              <a:off x="0" y="0"/>
              <a:ext cx="2500331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/ z / </a:t>
              </a:r>
              <a:r>
                <a:rPr lang="es-E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Broad/</a:t>
              </a:r>
              <a:r>
                <a:rPr lang="es-E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</a:t>
              </a: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 </a:t>
              </a:r>
              <a:r>
                <a:rPr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</p:grpSp>
      <p:grpSp>
        <p:nvGrpSpPr>
          <p:cNvPr id="4254" name="Group"/>
          <p:cNvGrpSpPr/>
          <p:nvPr/>
        </p:nvGrpSpPr>
        <p:grpSpPr>
          <a:xfrm>
            <a:off x="2786064" y="5500700"/>
            <a:ext cx="5715010" cy="571507"/>
            <a:chOff x="0" y="-1"/>
            <a:chExt cx="2571750" cy="571506"/>
          </a:xfrm>
        </p:grpSpPr>
        <p:sp>
          <p:nvSpPr>
            <p:cNvPr id="4252" name="Rectangle"/>
            <p:cNvSpPr/>
            <p:nvPr/>
          </p:nvSpPr>
          <p:spPr>
            <a:xfrm>
              <a:off x="0" y="-1"/>
              <a:ext cx="2571750" cy="571506"/>
            </a:xfrm>
            <a:prstGeom prst="rect">
              <a:avLst/>
            </a:prstGeom>
            <a:gradFill flip="none" rotWithShape="1">
              <a:gsLst>
                <a:gs pos="0">
                  <a:srgbClr val="8F5D4C"/>
                </a:gs>
                <a:gs pos="80000">
                  <a:srgbClr val="BC7B64"/>
                </a:gs>
                <a:gs pos="100000">
                  <a:srgbClr val="BF7B63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3" name="Phonetic distribution is Total."/>
            <p:cNvSpPr txBox="1"/>
            <p:nvPr/>
          </p:nvSpPr>
          <p:spPr>
            <a:xfrm>
              <a:off x="0" y="-1"/>
              <a:ext cx="2571750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/ z / </a:t>
              </a:r>
              <a:r>
                <a:rPr lang="es-E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Narrow/</a:t>
              </a:r>
              <a:r>
                <a:rPr lang="es-E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</a:t>
              </a: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</a:t>
              </a:r>
              <a:r>
                <a:rPr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255" name="Shape"/>
          <p:cNvSpPr/>
          <p:nvPr/>
        </p:nvSpPr>
        <p:spPr>
          <a:xfrm>
            <a:off x="7072313" y="2000250"/>
            <a:ext cx="46038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80"/>
                </a:moveTo>
                <a:lnTo>
                  <a:pt x="5400" y="19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80"/>
                </a:lnTo>
                <a:lnTo>
                  <a:pt x="21600" y="19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256" name="Shape"/>
          <p:cNvSpPr/>
          <p:nvPr/>
        </p:nvSpPr>
        <p:spPr>
          <a:xfrm>
            <a:off x="7215188" y="4286250"/>
            <a:ext cx="46038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860"/>
                </a:moveTo>
                <a:lnTo>
                  <a:pt x="5400" y="1986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860"/>
                </a:lnTo>
                <a:lnTo>
                  <a:pt x="21600" y="1986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4259" name="Group"/>
          <p:cNvGrpSpPr/>
          <p:nvPr/>
        </p:nvGrpSpPr>
        <p:grpSpPr>
          <a:xfrm>
            <a:off x="449476" y="2443160"/>
            <a:ext cx="1357317" cy="857251"/>
            <a:chOff x="0" y="0"/>
            <a:chExt cx="1357315" cy="857250"/>
          </a:xfrm>
        </p:grpSpPr>
        <p:sp>
          <p:nvSpPr>
            <p:cNvPr id="4257" name="Rectangle"/>
            <p:cNvSpPr/>
            <p:nvPr/>
          </p:nvSpPr>
          <p:spPr>
            <a:xfrm>
              <a:off x="0" y="0"/>
              <a:ext cx="1357316" cy="85725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58" name="X"/>
            <p:cNvSpPr txBox="1"/>
            <p:nvPr/>
          </p:nvSpPr>
          <p:spPr>
            <a:xfrm>
              <a:off x="0" y="243204"/>
              <a:ext cx="135731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4260" name="Line"/>
          <p:cNvSpPr/>
          <p:nvPr/>
        </p:nvSpPr>
        <p:spPr>
          <a:xfrm flipH="1">
            <a:off x="1055914" y="2000265"/>
            <a:ext cx="7939" cy="44291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61" name="Line"/>
          <p:cNvSpPr/>
          <p:nvPr/>
        </p:nvSpPr>
        <p:spPr>
          <a:xfrm rot="10800000" flipV="1">
            <a:off x="1055914" y="992973"/>
            <a:ext cx="1730150" cy="593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262" name="Line"/>
          <p:cNvSpPr/>
          <p:nvPr/>
        </p:nvSpPr>
        <p:spPr>
          <a:xfrm>
            <a:off x="6557963" y="992972"/>
            <a:ext cx="514351" cy="650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263" name="Line"/>
          <p:cNvSpPr/>
          <p:nvPr/>
        </p:nvSpPr>
        <p:spPr>
          <a:xfrm flipH="1">
            <a:off x="7215187" y="5143499"/>
            <a:ext cx="36513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245243-BD64-2842-8A20-0F1EBB1AC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3" y="382157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F02E74-566B-163A-3258-3610C232343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19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1" grpId="1" animBg="1" advAuto="0"/>
      <p:bldP spid="4244" grpId="3" animBg="1" advAuto="0"/>
      <p:bldP spid="4247" grpId="7" animBg="1" advAuto="0"/>
      <p:bldP spid="4248" grpId="9" animBg="1" advAuto="0"/>
      <p:bldP spid="4251" grpId="11" animBg="1" advAuto="0"/>
      <p:bldP spid="4254" grpId="13" animBg="1" advAuto="0"/>
      <p:bldP spid="4255" grpId="8" animBg="1" advAuto="0"/>
      <p:bldP spid="4256" grpId="10" animBg="1" advAuto="0"/>
      <p:bldP spid="4259" grpId="5" animBg="1" advAuto="0"/>
      <p:bldP spid="4260" grpId="4" animBg="1" advAuto="0"/>
      <p:bldP spid="4261" grpId="2" animBg="1" advAuto="0"/>
      <p:bldP spid="4262" grpId="6" animBg="1" advAuto="0"/>
      <p:bldP spid="4263" grpId="1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C9995C-0100-6549-B60C-B8532AF9D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61950"/>
            <a:ext cx="8293100" cy="5575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9A6A9D-DB72-424E-8ECD-74A043A99EE8}"/>
              </a:ext>
            </a:extLst>
          </p:cNvPr>
          <p:cNvSpPr/>
          <p:nvPr/>
        </p:nvSpPr>
        <p:spPr>
          <a:xfrm>
            <a:off x="308429" y="5948206"/>
            <a:ext cx="44203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 </a:t>
            </a:r>
            <a:r>
              <a:rPr lang="en-US" sz="1100" dirty="0">
                <a:solidFill>
                  <a:schemeClr val="tx1"/>
                </a:solidFill>
                <a:hlinkClick r:id="rId4"/>
              </a:rPr>
              <a:t>http://soundsofspeech.uiowa.edu/resources/english/english.html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47DCFB-5E1D-7091-0602-32DAFA2FE36B}"/>
              </a:ext>
            </a:extLst>
          </p:cNvPr>
          <p:cNvSpPr/>
          <p:nvPr/>
        </p:nvSpPr>
        <p:spPr>
          <a:xfrm>
            <a:off x="4859383" y="5937250"/>
            <a:ext cx="37766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100" dirty="0"/>
              <a:t>E: </a:t>
            </a:r>
            <a:r>
              <a:rPr lang="en-EC" sz="1100" dirty="0">
                <a:hlinkClick r:id="rId5"/>
              </a:rPr>
              <a:t>https://www.youtube.com/watch?v=05f62-73nrY&amp;list=PLYJV5Moz9cfwyAsThcgTTW6UW7-zPZp9M</a:t>
            </a:r>
            <a:endParaRPr lang="en-EC" sz="1100" dirty="0"/>
          </a:p>
          <a:p>
            <a:endParaRPr lang="en-EC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7F63-9AF9-5058-1018-EA57588323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8005017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9" name="Rectangle"/>
          <p:cNvSpPr/>
          <p:nvPr/>
        </p:nvSpPr>
        <p:spPr>
          <a:xfrm>
            <a:off x="1785918" y="2928933"/>
            <a:ext cx="4789054" cy="2818723"/>
          </a:xfrm>
          <a:prstGeom prst="rect">
            <a:avLst/>
          </a:prstGeom>
          <a:gradFill>
            <a:gsLst>
              <a:gs pos="0">
                <a:srgbClr val="F8FFB8"/>
              </a:gs>
              <a:gs pos="35000">
                <a:srgbClr val="FAFFCC"/>
              </a:gs>
              <a:gs pos="100000">
                <a:srgbClr val="FDFFEB"/>
              </a:gs>
            </a:gsLst>
            <a:lin ang="16200000"/>
          </a:gradFill>
          <a:ln>
            <a:solidFill>
              <a:srgbClr val="CFD775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tabLst>
                <a:tab pos="3289300" algn="r"/>
              </a:tabLst>
            </a:pPr>
            <a:r>
              <a:rPr lang="en-US" sz="2400" b="1" dirty="0"/>
              <a:t>[ -z- ] </a:t>
            </a:r>
            <a:r>
              <a:rPr lang="en-US" sz="2400" b="1" dirty="0" err="1"/>
              <a:t>vd.c</a:t>
            </a:r>
            <a:r>
              <a:rPr lang="en-US" sz="2400" b="1" dirty="0"/>
              <a:t>.          -		 / z /</a:t>
            </a:r>
          </a:p>
          <a:p>
            <a:pPr>
              <a:tabLst>
                <a:tab pos="3289300" algn="r"/>
              </a:tabLst>
            </a:pPr>
            <a:endParaRPr lang="en-US" sz="2000" dirty="0"/>
          </a:p>
          <a:p>
            <a:pPr>
              <a:tabLst>
                <a:tab pos="3289300" algn="r"/>
              </a:tabLst>
            </a:pPr>
            <a:r>
              <a:rPr lang="en-US" sz="2400" dirty="0"/>
              <a:t>          </a:t>
            </a:r>
            <a:r>
              <a:rPr lang="en-US" sz="2400" b="1" dirty="0"/>
              <a:t>X </a:t>
            </a:r>
            <a:r>
              <a:rPr lang="en-US" sz="2400" dirty="0"/>
              <a:t>              </a:t>
            </a:r>
            <a:r>
              <a:rPr lang="en-US" sz="2400" dirty="0" err="1"/>
              <a:t>Ø</a:t>
            </a:r>
            <a:r>
              <a:rPr lang="en-US" sz="2400" dirty="0"/>
              <a:t> 		</a:t>
            </a:r>
            <a:r>
              <a:rPr lang="en-US" sz="2400" b="1" dirty="0"/>
              <a:t> [ z- ]</a:t>
            </a:r>
          </a:p>
          <a:p>
            <a:pPr>
              <a:tabLst>
                <a:tab pos="3289300" algn="r"/>
              </a:tabLst>
            </a:pPr>
            <a:endParaRPr lang="en-US" sz="2400" b="1" dirty="0"/>
          </a:p>
          <a:p>
            <a:pPr>
              <a:tabLst>
                <a:tab pos="3289300" algn="r"/>
              </a:tabLst>
            </a:pPr>
            <a:r>
              <a:rPr lang="en-US" sz="2400" dirty="0"/>
              <a:t>          </a:t>
            </a:r>
            <a:r>
              <a:rPr lang="en-US" sz="2400" b="1" dirty="0"/>
              <a:t>X               </a:t>
            </a:r>
            <a:r>
              <a:rPr lang="en-US" sz="2400" dirty="0" err="1"/>
              <a:t>Ø</a:t>
            </a:r>
            <a:r>
              <a:rPr lang="en-US" sz="2400" dirty="0"/>
              <a:t> 		</a:t>
            </a:r>
            <a:r>
              <a:rPr lang="en-US" sz="2400" b="1" dirty="0"/>
              <a:t>[ -z- ]</a:t>
            </a:r>
          </a:p>
          <a:p>
            <a:pPr>
              <a:tabLst>
                <a:tab pos="3289300" algn="r"/>
              </a:tabLst>
            </a:pPr>
            <a:endParaRPr lang="en-US" sz="2400" dirty="0"/>
          </a:p>
          <a:p>
            <a:pPr>
              <a:tabLst>
                <a:tab pos="3289300" algn="r"/>
              </a:tabLst>
            </a:pPr>
            <a:r>
              <a:rPr lang="en-US" sz="2400" dirty="0"/>
              <a:t>          </a:t>
            </a:r>
            <a:r>
              <a:rPr lang="en-US" sz="2400" b="1" dirty="0"/>
              <a:t>X               </a:t>
            </a:r>
            <a:r>
              <a:rPr lang="en-US" sz="2400" dirty="0" err="1"/>
              <a:t>Ø</a:t>
            </a:r>
            <a:r>
              <a:rPr lang="en-US" sz="2400" dirty="0"/>
              <a:t> 	             </a:t>
            </a:r>
            <a:r>
              <a:rPr lang="en-US" sz="2400" b="1" dirty="0"/>
              <a:t>[ -z ] </a:t>
            </a:r>
            <a:endParaRPr lang="en-US" sz="2400" dirty="0"/>
          </a:p>
        </p:txBody>
      </p:sp>
      <p:grpSp>
        <p:nvGrpSpPr>
          <p:cNvPr id="4272" name="Group"/>
          <p:cNvGrpSpPr/>
          <p:nvPr/>
        </p:nvGrpSpPr>
        <p:grpSpPr>
          <a:xfrm>
            <a:off x="2714612" y="1071546"/>
            <a:ext cx="3771901" cy="557230"/>
            <a:chOff x="0" y="0"/>
            <a:chExt cx="3771900" cy="557229"/>
          </a:xfrm>
        </p:grpSpPr>
        <p:sp>
          <p:nvSpPr>
            <p:cNvPr id="4270" name="Rectangle"/>
            <p:cNvSpPr/>
            <p:nvPr/>
          </p:nvSpPr>
          <p:spPr>
            <a:xfrm>
              <a:off x="0" y="-1"/>
              <a:ext cx="3771900" cy="557231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71" name="CONTRASTIVE  TRANSFER ANALYSIS"/>
            <p:cNvSpPr txBox="1"/>
            <p:nvPr/>
          </p:nvSpPr>
          <p:spPr>
            <a:xfrm>
              <a:off x="0" y="-1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4275" name="Group"/>
          <p:cNvGrpSpPr/>
          <p:nvPr/>
        </p:nvGrpSpPr>
        <p:grpSpPr>
          <a:xfrm>
            <a:off x="1714480" y="2071677"/>
            <a:ext cx="1371601" cy="342902"/>
            <a:chOff x="0" y="0"/>
            <a:chExt cx="1371600" cy="342900"/>
          </a:xfrm>
        </p:grpSpPr>
        <p:sp>
          <p:nvSpPr>
            <p:cNvPr id="4273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74" name="Spanish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</a:t>
              </a:r>
              <a:r>
                <a:rPr sz="1400" b="1"/>
                <a:t> </a:t>
              </a:r>
            </a:p>
          </p:txBody>
        </p:sp>
      </p:grpSp>
      <p:grpSp>
        <p:nvGrpSpPr>
          <p:cNvPr id="4278" name="Group"/>
          <p:cNvGrpSpPr/>
          <p:nvPr/>
        </p:nvGrpSpPr>
        <p:grpSpPr>
          <a:xfrm>
            <a:off x="6215074" y="2000239"/>
            <a:ext cx="1143001" cy="342901"/>
            <a:chOff x="0" y="0"/>
            <a:chExt cx="1143000" cy="342900"/>
          </a:xfrm>
        </p:grpSpPr>
        <p:sp>
          <p:nvSpPr>
            <p:cNvPr id="4276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77" name="English"/>
            <p:cNvSpPr txBox="1"/>
            <p:nvPr/>
          </p:nvSpPr>
          <p:spPr>
            <a:xfrm>
              <a:off x="0" y="0"/>
              <a:ext cx="11430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</a:t>
              </a:r>
            </a:p>
          </p:txBody>
        </p:sp>
      </p:grpSp>
      <p:grpSp>
        <p:nvGrpSpPr>
          <p:cNvPr id="4282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280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81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3E4D53-BA46-9A4D-A7B6-46B9C653E7F2}"/>
              </a:ext>
            </a:extLst>
          </p:cNvPr>
          <p:cNvSpPr txBox="1"/>
          <p:nvPr/>
        </p:nvSpPr>
        <p:spPr>
          <a:xfrm>
            <a:off x="454851" y="3059670"/>
            <a:ext cx="660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/s/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C0FBA0-D3B1-AB43-AC84-4C6DF7732CF9}"/>
              </a:ext>
            </a:extLst>
          </p:cNvPr>
          <p:cNvCxnSpPr/>
          <p:nvPr/>
        </p:nvCxnSpPr>
        <p:spPr>
          <a:xfrm flipH="1">
            <a:off x="795337" y="3244335"/>
            <a:ext cx="99058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40B3C1-5D9D-6144-A1A2-EAF0BED0309D}"/>
              </a:ext>
            </a:extLst>
          </p:cNvPr>
          <p:cNvSpPr txBox="1"/>
          <p:nvPr/>
        </p:nvSpPr>
        <p:spPr>
          <a:xfrm>
            <a:off x="6889766" y="5376274"/>
            <a:ext cx="660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/s/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8EEA3F-921B-114B-881A-017EBC4BDC73}"/>
              </a:ext>
            </a:extLst>
          </p:cNvPr>
          <p:cNvCxnSpPr>
            <a:cxnSpLocks/>
          </p:cNvCxnSpPr>
          <p:nvPr/>
        </p:nvCxnSpPr>
        <p:spPr>
          <a:xfrm>
            <a:off x="13750952" y="7404100"/>
            <a:ext cx="613229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BAC0D8-2B86-0145-9A6C-3E9DA76C3697}"/>
              </a:ext>
            </a:extLst>
          </p:cNvPr>
          <p:cNvCxnSpPr>
            <a:cxnSpLocks/>
          </p:cNvCxnSpPr>
          <p:nvPr/>
        </p:nvCxnSpPr>
        <p:spPr>
          <a:xfrm>
            <a:off x="6289881" y="5472325"/>
            <a:ext cx="515946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49945FE-6DB4-5743-A3D3-DF07DF60D9E6}"/>
              </a:ext>
            </a:extLst>
          </p:cNvPr>
          <p:cNvSpPr txBox="1"/>
          <p:nvPr/>
        </p:nvSpPr>
        <p:spPr>
          <a:xfrm>
            <a:off x="6889766" y="5270604"/>
            <a:ext cx="5207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65C6A3-2D7D-F44C-AF87-E943CC652AEE}"/>
              </a:ext>
            </a:extLst>
          </p:cNvPr>
          <p:cNvSpPr txBox="1"/>
          <p:nvPr/>
        </p:nvSpPr>
        <p:spPr>
          <a:xfrm>
            <a:off x="6693075" y="3105836"/>
            <a:ext cx="219463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Lucida Sans Unicode"/>
                <a:cs typeface="Lucida Sans Unicode"/>
                <a:sym typeface="Lucida Sans Unicode"/>
              </a:rPr>
              <a:t>z</a:t>
            </a:r>
            <a:r>
              <a:rPr lang="en-US" sz="12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phonemic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endParaRPr lang="en-US" sz="12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CB1AFEBF-1896-3149-BE34-828469DB7DB5}"/>
              </a:ext>
            </a:extLst>
          </p:cNvPr>
          <p:cNvSpPr/>
          <p:nvPr/>
        </p:nvSpPr>
        <p:spPr>
          <a:xfrm>
            <a:off x="6289881" y="3171506"/>
            <a:ext cx="321991" cy="229625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9C6FD3-F006-184F-B5F4-5832F07B87E4}"/>
              </a:ext>
            </a:extLst>
          </p:cNvPr>
          <p:cNvSpPr txBox="1"/>
          <p:nvPr/>
        </p:nvSpPr>
        <p:spPr>
          <a:xfrm>
            <a:off x="6169700" y="5160831"/>
            <a:ext cx="5207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3200" b="1" dirty="0">
                <a:solidFill>
                  <a:srgbClr val="FF0000"/>
                </a:solidFill>
              </a:rPr>
              <a:t>√</a:t>
            </a:r>
            <a:endParaRPr kumimoji="0" lang="en-EC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E766CA-F688-B84C-9AC5-8B739E0C2EF5}"/>
              </a:ext>
            </a:extLst>
          </p:cNvPr>
          <p:cNvSpPr txBox="1"/>
          <p:nvPr/>
        </p:nvSpPr>
        <p:spPr>
          <a:xfrm>
            <a:off x="6693075" y="4774061"/>
            <a:ext cx="219463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Lucida Sans Unicode"/>
                <a:cs typeface="Lucida Sans Unicode"/>
                <a:sym typeface="Lucida Sans Unicode"/>
              </a:rPr>
              <a:t>z</a:t>
            </a:r>
            <a:r>
              <a:rPr lang="en-US" sz="12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phonetic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endParaRPr lang="en-US" sz="12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004D727A-9C79-994C-8A2B-6DFF9D5E3A2A}"/>
              </a:ext>
            </a:extLst>
          </p:cNvPr>
          <p:cNvSpPr/>
          <p:nvPr/>
        </p:nvSpPr>
        <p:spPr>
          <a:xfrm>
            <a:off x="6289880" y="4828763"/>
            <a:ext cx="321991" cy="229625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99718-45CD-A942-AD58-B0C6831415CF}"/>
              </a:ext>
            </a:extLst>
          </p:cNvPr>
          <p:cNvSpPr txBox="1"/>
          <p:nvPr/>
        </p:nvSpPr>
        <p:spPr>
          <a:xfrm>
            <a:off x="730714" y="3676575"/>
            <a:ext cx="85088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8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Picture 2" descr="Significado de CHECK en el Diccionario Cambridge inglés">
            <a:extLst>
              <a:ext uri="{FF2B5EF4-FFF2-40B4-BE49-F238E27FC236}">
                <a16:creationId xmlns:a16="http://schemas.microsoft.com/office/drawing/2014/main" id="{C40F5AE8-A665-544A-B5D6-74C8938E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11" y="3498185"/>
            <a:ext cx="1327941" cy="13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2B123A-E824-164D-A930-4D158F3D5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1" y="556350"/>
            <a:ext cx="983142" cy="7414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77F4B-F2B9-0AED-DC89-9D5736A99A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20</a:t>
            </a:fld>
            <a:endParaRPr lang="en-EC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F0B98D-52E0-58EF-990A-5FF7FF8FC7D6}"/>
              </a:ext>
            </a:extLst>
          </p:cNvPr>
          <p:cNvSpPr txBox="1"/>
          <p:nvPr/>
        </p:nvSpPr>
        <p:spPr>
          <a:xfrm>
            <a:off x="7251161" y="5437829"/>
            <a:ext cx="184441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&lt;= Common mistake</a:t>
            </a:r>
          </a:p>
        </p:txBody>
      </p:sp>
    </p:spTree>
    <p:extLst>
      <p:ext uri="{BB962C8B-B14F-4D97-AF65-F5344CB8AC3E}">
        <p14:creationId xmlns:p14="http://schemas.microsoft.com/office/powerpoint/2010/main" val="39414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9" grpId="0" animBg="1" advAuto="0"/>
      <p:bldP spid="4272" grpId="0" animBg="1" advAuto="0"/>
      <p:bldP spid="4275" grpId="0" animBg="1" advAuto="0"/>
      <p:bldP spid="4278" grpId="0" animBg="1" advAuto="0"/>
      <p:bldP spid="4282" grpId="0" animBg="1" advAuto="0"/>
      <p:bldP spid="2" grpId="0"/>
      <p:bldP spid="18" grpId="0"/>
      <p:bldP spid="3" grpId="0"/>
      <p:bldP spid="21" grpId="0"/>
      <p:bldP spid="23" grpId="0" animBg="1"/>
      <p:bldP spid="24" grpId="0"/>
      <p:bldP spid="26" grpId="0"/>
      <p:bldP spid="27" grpId="0" animBg="1"/>
      <p:bldP spid="28" grpId="0"/>
      <p:bldP spid="28" grpId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45DFE-43F0-F115-C819-EC0535B4CD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21</a:t>
            </a:fld>
            <a:endParaRPr lang="en-EC"/>
          </a:p>
        </p:txBody>
      </p:sp>
      <p:pic>
        <p:nvPicPr>
          <p:cNvPr id="3074" name="Picture 2" descr="Pronunciation of Final -S">
            <a:extLst>
              <a:ext uri="{FF2B5EF4-FFF2-40B4-BE49-F238E27FC236}">
                <a16:creationId xmlns:a16="http://schemas.microsoft.com/office/drawing/2014/main" id="{F12D4616-E64B-1DD0-E9B7-CA754E676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8067F-3C88-148A-0C4A-F2EDE2E4445C}"/>
              </a:ext>
            </a:extLst>
          </p:cNvPr>
          <p:cNvSpPr txBox="1"/>
          <p:nvPr/>
        </p:nvSpPr>
        <p:spPr>
          <a:xfrm>
            <a:off x="698863" y="6292335"/>
            <a:ext cx="8158503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Web Site Activity: </a:t>
            </a:r>
            <a:r>
              <a:rPr lang="en-US" dirty="0">
                <a:hlinkClick r:id="rId3"/>
              </a:rPr>
              <a:t>https://es.liveworksheets.com/ny823720nz</a:t>
            </a:r>
            <a:endParaRPr lang="en-US" dirty="0"/>
          </a:p>
        </p:txBody>
      </p:sp>
      <p:pic>
        <p:nvPicPr>
          <p:cNvPr id="3076" name="Picture 4" descr="Sounds American - YouTube">
            <a:hlinkClick r:id="rId4"/>
            <a:extLst>
              <a:ext uri="{FF2B5EF4-FFF2-40B4-BE49-F238E27FC236}">
                <a16:creationId xmlns:a16="http://schemas.microsoft.com/office/drawing/2014/main" id="{799BE1A5-F316-9017-7EA1-688FBE0A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137"/>
            <a:ext cx="698863" cy="6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2677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0" name="Group"/>
          <p:cNvGrpSpPr/>
          <p:nvPr/>
        </p:nvGrpSpPr>
        <p:grpSpPr>
          <a:xfrm>
            <a:off x="2471268" y="457411"/>
            <a:ext cx="4510111" cy="428626"/>
            <a:chOff x="0" y="0"/>
            <a:chExt cx="4510109" cy="428625"/>
          </a:xfrm>
        </p:grpSpPr>
        <p:sp>
          <p:nvSpPr>
            <p:cNvPr id="4458" name="Rectangle"/>
            <p:cNvSpPr/>
            <p:nvPr/>
          </p:nvSpPr>
          <p:spPr>
            <a:xfrm>
              <a:off x="0" y="0"/>
              <a:ext cx="4510110" cy="42862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59" name="/ʃ/ PRODUCTION PICTURE"/>
            <p:cNvSpPr txBox="1"/>
            <p:nvPr/>
          </p:nvSpPr>
          <p:spPr>
            <a:xfrm>
              <a:off x="0" y="16068"/>
              <a:ext cx="4510110" cy="396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>
                  <a:solidFill>
                    <a:srgbClr val="373D54"/>
                  </a:solidFill>
                </a:rPr>
                <a:t>/ʃ/ PRODUCTION PICTURE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ED91C7A-F151-154C-A3E7-CC8139FC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74" y="1252765"/>
            <a:ext cx="3797300" cy="3365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22640F-EA87-C64D-B191-FE00E7D7C099}"/>
              </a:ext>
            </a:extLst>
          </p:cNvPr>
          <p:cNvSpPr txBox="1"/>
          <p:nvPr/>
        </p:nvSpPr>
        <p:spPr>
          <a:xfrm>
            <a:off x="1108093" y="5314043"/>
            <a:ext cx="66167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voiceless, </a:t>
            </a:r>
            <a:r>
              <a:rPr lang="en-US" dirty="0" err="1"/>
              <a:t>fronto</a:t>
            </a:r>
            <a:r>
              <a:rPr lang="en-US" dirty="0"/>
              <a:t>-palatal, oral, groove,  fricative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7EF1E1-40E7-1F43-B296-4A02BDBF8918}"/>
              </a:ext>
            </a:extLst>
          </p:cNvPr>
          <p:cNvCxnSpPr>
            <a:cxnSpLocks/>
          </p:cNvCxnSpPr>
          <p:nvPr/>
        </p:nvCxnSpPr>
        <p:spPr>
          <a:xfrm flipV="1">
            <a:off x="3100614" y="3643086"/>
            <a:ext cx="2110015" cy="167095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731ACA-81DE-7C4C-A14A-00AB2E01EC93}"/>
              </a:ext>
            </a:extLst>
          </p:cNvPr>
          <p:cNvCxnSpPr>
            <a:cxnSpLocks/>
          </p:cNvCxnSpPr>
          <p:nvPr/>
        </p:nvCxnSpPr>
        <p:spPr>
          <a:xfrm flipV="1">
            <a:off x="4180114" y="2220686"/>
            <a:ext cx="217715" cy="320765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7BE46B-E071-6D41-A677-5216D0D73E0E}"/>
              </a:ext>
            </a:extLst>
          </p:cNvPr>
          <p:cNvCxnSpPr>
            <a:cxnSpLocks/>
          </p:cNvCxnSpPr>
          <p:nvPr/>
        </p:nvCxnSpPr>
        <p:spPr>
          <a:xfrm flipH="1" flipV="1">
            <a:off x="4180114" y="2220686"/>
            <a:ext cx="1030516" cy="320765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B1698F-4A57-B346-BFBA-87DF70B96BF1}"/>
              </a:ext>
            </a:extLst>
          </p:cNvPr>
          <p:cNvCxnSpPr>
            <a:cxnSpLocks/>
          </p:cNvCxnSpPr>
          <p:nvPr/>
        </p:nvCxnSpPr>
        <p:spPr>
          <a:xfrm flipH="1" flipV="1">
            <a:off x="4397829" y="2119086"/>
            <a:ext cx="1407886" cy="330925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66B5AA6-3CF5-0646-BBA8-8145CE12A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8" y="433174"/>
            <a:ext cx="983142" cy="7414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548D6-D32B-4011-03F6-657D76CDCCB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22</a:t>
            </a:fld>
            <a:endParaRPr lang="en-EC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8A0E09-B227-E2D0-0A86-CA2F8C12FEF0}"/>
              </a:ext>
            </a:extLst>
          </p:cNvPr>
          <p:cNvSpPr/>
          <p:nvPr/>
        </p:nvSpPr>
        <p:spPr>
          <a:xfrm>
            <a:off x="4571999" y="6093297"/>
            <a:ext cx="3839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200" dirty="0"/>
              <a:t>E: </a:t>
            </a:r>
            <a:r>
              <a:rPr lang="en-US" sz="1200" dirty="0">
                <a:hlinkClick r:id="rId4"/>
              </a:rPr>
              <a:t>https://www.youtube.com/watch?v=wINb4HFguck</a:t>
            </a:r>
            <a:endParaRPr lang="en-EC" sz="1200" dirty="0"/>
          </a:p>
          <a:p>
            <a:endParaRPr lang="en-EC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0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9" name="Group"/>
          <p:cNvGrpSpPr/>
          <p:nvPr/>
        </p:nvGrpSpPr>
        <p:grpSpPr>
          <a:xfrm>
            <a:off x="2755888" y="571258"/>
            <a:ext cx="3500451" cy="571517"/>
            <a:chOff x="0" y="-1"/>
            <a:chExt cx="3500450" cy="571516"/>
          </a:xfrm>
        </p:grpSpPr>
        <p:sp>
          <p:nvSpPr>
            <p:cNvPr id="4467" name="Rectangle"/>
            <p:cNvSpPr/>
            <p:nvPr/>
          </p:nvSpPr>
          <p:spPr>
            <a:xfrm>
              <a:off x="0" y="-1"/>
              <a:ext cx="3500450" cy="57151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68" name="SPANISH and ENGLISH / ʃ /"/>
            <p:cNvSpPr txBox="1"/>
            <p:nvPr/>
          </p:nvSpPr>
          <p:spPr>
            <a:xfrm>
              <a:off x="0" y="-1"/>
              <a:ext cx="3500450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strike="sngStrike" dirty="0">
                  <a:solidFill>
                    <a:srgbClr val="FF0000"/>
                  </a:solidFill>
                </a:rPr>
                <a:t>SPANISH</a:t>
              </a:r>
              <a:r>
                <a:rPr sz="1400" b="1" dirty="0">
                  <a:solidFill>
                    <a:srgbClr val="000000"/>
                  </a:solidFill>
                </a:rPr>
                <a:t> </a:t>
              </a:r>
              <a:r>
                <a:rPr lang="es-ES" sz="1400" b="1" dirty="0">
                  <a:solidFill>
                    <a:srgbClr val="000000"/>
                  </a:solidFill>
                </a:rPr>
                <a:t>-</a:t>
              </a:r>
              <a:r>
                <a:rPr sz="1400" b="1" dirty="0">
                  <a:solidFill>
                    <a:srgbClr val="000000"/>
                  </a:solidFill>
                </a:rPr>
                <a:t> ENGLISH /</a:t>
              </a:r>
              <a:r>
                <a:rPr sz="1400" b="1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1400" b="1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ʃ</a:t>
              </a:r>
              <a:r>
                <a:rPr sz="1400" b="1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1400" b="1" dirty="0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472" name="Group"/>
          <p:cNvGrpSpPr/>
          <p:nvPr/>
        </p:nvGrpSpPr>
        <p:grpSpPr>
          <a:xfrm>
            <a:off x="1228725" y="1499953"/>
            <a:ext cx="1670038" cy="406407"/>
            <a:chOff x="0" y="0"/>
            <a:chExt cx="1670037" cy="406406"/>
          </a:xfrm>
        </p:grpSpPr>
        <p:sp>
          <p:nvSpPr>
            <p:cNvPr id="4470" name="Rectangle"/>
            <p:cNvSpPr/>
            <p:nvPr/>
          </p:nvSpPr>
          <p:spPr>
            <a:xfrm>
              <a:off x="-1" y="-1"/>
              <a:ext cx="1670039" cy="406408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71" name="Spanish / ʃ /"/>
            <p:cNvSpPr txBox="1"/>
            <p:nvPr/>
          </p:nvSpPr>
          <p:spPr>
            <a:xfrm>
              <a:off x="-1" y="-1"/>
              <a:ext cx="1670039" cy="325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</a:t>
              </a:r>
              <a:r>
                <a:rPr sz="14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ʃ </a:t>
              </a:r>
              <a:r>
                <a:rPr sz="1400" b="1"/>
                <a:t>/</a:t>
              </a:r>
            </a:p>
          </p:txBody>
        </p:sp>
      </p:grpSp>
      <p:grpSp>
        <p:nvGrpSpPr>
          <p:cNvPr id="4475" name="Group"/>
          <p:cNvGrpSpPr/>
          <p:nvPr/>
        </p:nvGrpSpPr>
        <p:grpSpPr>
          <a:xfrm>
            <a:off x="5970597" y="1499953"/>
            <a:ext cx="1487510" cy="406407"/>
            <a:chOff x="0" y="0"/>
            <a:chExt cx="1487509" cy="406406"/>
          </a:xfrm>
        </p:grpSpPr>
        <p:sp>
          <p:nvSpPr>
            <p:cNvPr id="4473" name="Rectangle"/>
            <p:cNvSpPr/>
            <p:nvPr/>
          </p:nvSpPr>
          <p:spPr>
            <a:xfrm>
              <a:off x="-1" y="-1"/>
              <a:ext cx="1487511" cy="406408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74" name="English / ʃ /"/>
            <p:cNvSpPr txBox="1"/>
            <p:nvPr/>
          </p:nvSpPr>
          <p:spPr>
            <a:xfrm>
              <a:off x="-1" y="-1"/>
              <a:ext cx="1487511" cy="325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English /</a:t>
              </a:r>
              <a:r>
                <a:rPr sz="14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ʃ </a:t>
              </a:r>
              <a:r>
                <a:rPr sz="1400" b="1"/>
                <a:t>/</a:t>
              </a:r>
            </a:p>
          </p:txBody>
        </p:sp>
      </p:grpSp>
      <p:grpSp>
        <p:nvGrpSpPr>
          <p:cNvPr id="4478" name="Group"/>
          <p:cNvGrpSpPr/>
          <p:nvPr/>
        </p:nvGrpSpPr>
        <p:grpSpPr>
          <a:xfrm>
            <a:off x="684185" y="2357208"/>
            <a:ext cx="2428876" cy="357188"/>
            <a:chOff x="0" y="0"/>
            <a:chExt cx="2428875" cy="357187"/>
          </a:xfrm>
        </p:grpSpPr>
        <p:sp>
          <p:nvSpPr>
            <p:cNvPr id="4476" name="Rectangle"/>
            <p:cNvSpPr/>
            <p:nvPr/>
          </p:nvSpPr>
          <p:spPr>
            <a:xfrm>
              <a:off x="0" y="-1"/>
              <a:ext cx="2428875" cy="357189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77" name="It Doesn't exist"/>
            <p:cNvSpPr txBox="1"/>
            <p:nvPr/>
          </p:nvSpPr>
          <p:spPr>
            <a:xfrm>
              <a:off x="0" y="37623"/>
              <a:ext cx="2428875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200" b="1" dirty="0"/>
                <a:t>It </a:t>
              </a:r>
              <a:r>
                <a:rPr lang="es-ES" sz="1200" b="1" dirty="0"/>
                <a:t>d</a:t>
              </a:r>
              <a:r>
                <a:rPr sz="1200" b="1" dirty="0" err="1"/>
                <a:t>oesn</a:t>
              </a:r>
              <a:r>
                <a:rPr lang="en-US" sz="1200" b="1" dirty="0" err="1"/>
                <a:t>’</a:t>
              </a:r>
              <a:r>
                <a:rPr sz="1200" b="1" dirty="0" err="1"/>
                <a:t>t</a:t>
              </a:r>
              <a:r>
                <a:rPr sz="1200" b="1" dirty="0"/>
                <a:t> </a:t>
              </a:r>
              <a:r>
                <a:rPr lang="es-ES" sz="1200" b="1" dirty="0" err="1"/>
                <a:t>occur</a:t>
              </a:r>
              <a:endParaRPr sz="1200" b="1" dirty="0"/>
            </a:p>
          </p:txBody>
        </p:sp>
      </p:grpSp>
      <p:grpSp>
        <p:nvGrpSpPr>
          <p:cNvPr id="4481" name="Group"/>
          <p:cNvGrpSpPr/>
          <p:nvPr/>
        </p:nvGrpSpPr>
        <p:grpSpPr>
          <a:xfrm>
            <a:off x="3301703" y="2083345"/>
            <a:ext cx="5413702" cy="842183"/>
            <a:chOff x="0" y="15555"/>
            <a:chExt cx="2428875" cy="644529"/>
          </a:xfrm>
        </p:grpSpPr>
        <p:sp>
          <p:nvSpPr>
            <p:cNvPr id="4479" name="Rectangle"/>
            <p:cNvSpPr/>
            <p:nvPr/>
          </p:nvSpPr>
          <p:spPr>
            <a:xfrm>
              <a:off x="0" y="15555"/>
              <a:ext cx="2428875" cy="644529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0" name="/ ʃ / Voiceless, fronto palatal, oral, groove, fricative"/>
            <p:cNvSpPr txBox="1"/>
            <p:nvPr/>
          </p:nvSpPr>
          <p:spPr>
            <a:xfrm>
              <a:off x="0" y="196494"/>
              <a:ext cx="2428875" cy="282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ʃ</a:t>
              </a:r>
              <a:r>
                <a:rPr lang="en-US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 voiceless,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fronto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-palatal, oral, groove, fricative</a:t>
              </a:r>
            </a:p>
          </p:txBody>
        </p:sp>
      </p:grpSp>
      <p:grpSp>
        <p:nvGrpSpPr>
          <p:cNvPr id="4484" name="Group"/>
          <p:cNvGrpSpPr/>
          <p:nvPr/>
        </p:nvGrpSpPr>
        <p:grpSpPr>
          <a:xfrm>
            <a:off x="3309255" y="2975428"/>
            <a:ext cx="5396015" cy="1018513"/>
            <a:chOff x="-1" y="-1"/>
            <a:chExt cx="2420940" cy="779475"/>
          </a:xfrm>
        </p:grpSpPr>
        <p:sp>
          <p:nvSpPr>
            <p:cNvPr id="4482" name="Rectangle"/>
            <p:cNvSpPr/>
            <p:nvPr/>
          </p:nvSpPr>
          <p:spPr>
            <a:xfrm>
              <a:off x="-1" y="-1"/>
              <a:ext cx="2420940" cy="77947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3" name="[ʃ] Voiceless fronto, palatal, oral groove, fricative"/>
            <p:cNvSpPr txBox="1"/>
            <p:nvPr/>
          </p:nvSpPr>
          <p:spPr>
            <a:xfrm>
              <a:off x="-1" y="248411"/>
              <a:ext cx="2420940" cy="282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voiceless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fronto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-palatal, oral groove, fricative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485" name="Line"/>
          <p:cNvSpPr/>
          <p:nvPr/>
        </p:nvSpPr>
        <p:spPr>
          <a:xfrm rot="10800000" flipV="1">
            <a:off x="1898631" y="857011"/>
            <a:ext cx="841376" cy="600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486" name="Line"/>
          <p:cNvSpPr/>
          <p:nvPr/>
        </p:nvSpPr>
        <p:spPr>
          <a:xfrm>
            <a:off x="6256349" y="785572"/>
            <a:ext cx="584201" cy="600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487" name="Line"/>
          <p:cNvSpPr/>
          <p:nvPr/>
        </p:nvSpPr>
        <p:spPr>
          <a:xfrm flipH="1">
            <a:off x="1898650" y="1906359"/>
            <a:ext cx="15876" cy="4508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88" name="Line"/>
          <p:cNvSpPr/>
          <p:nvPr/>
        </p:nvSpPr>
        <p:spPr>
          <a:xfrm flipH="1">
            <a:off x="6827837" y="1906360"/>
            <a:ext cx="12701" cy="3794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89" name="Line"/>
          <p:cNvSpPr/>
          <p:nvPr/>
        </p:nvSpPr>
        <p:spPr>
          <a:xfrm flipH="1">
            <a:off x="6821640" y="2843155"/>
            <a:ext cx="7079" cy="371305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92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490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91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4493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CACD707-5857-4548-AC74-D90D0BE12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3" y="486284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691BA-AC82-BF6A-98E4-EB13A22652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23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9" grpId="1" animBg="1" advAuto="0"/>
      <p:bldP spid="4472" grpId="3" animBg="1" advAuto="0"/>
      <p:bldP spid="4475" grpId="7" animBg="1" advAuto="0"/>
      <p:bldP spid="4478" grpId="5" animBg="1" advAuto="0"/>
      <p:bldP spid="4481" grpId="9" animBg="1" advAuto="0"/>
      <p:bldP spid="4484" grpId="11" animBg="1" advAuto="0"/>
      <p:bldP spid="4485" grpId="2" animBg="1" advAuto="0"/>
      <p:bldP spid="4486" grpId="6" animBg="1" advAuto="0"/>
      <p:bldP spid="4487" grpId="4" animBg="1" advAuto="0"/>
      <p:bldP spid="4488" grpId="8" animBg="1" advAuto="0"/>
      <p:bldP spid="4489" grpId="10" animBg="1" advAuto="0"/>
      <p:bldP spid="4492" grpId="12" animBg="1" advAuto="0"/>
      <p:bldP spid="4493" grpId="13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7" name="Group"/>
          <p:cNvGrpSpPr/>
          <p:nvPr/>
        </p:nvGrpSpPr>
        <p:grpSpPr>
          <a:xfrm>
            <a:off x="403225" y="1428749"/>
            <a:ext cx="1765300" cy="368301"/>
            <a:chOff x="0" y="0"/>
            <a:chExt cx="1765300" cy="368300"/>
          </a:xfrm>
        </p:grpSpPr>
        <p:sp>
          <p:nvSpPr>
            <p:cNvPr id="4495" name="Rectangle"/>
            <p:cNvSpPr/>
            <p:nvPr/>
          </p:nvSpPr>
          <p:spPr>
            <a:xfrm>
              <a:off x="0" y="0"/>
              <a:ext cx="1765300" cy="36830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96" name="Spanish / ʃ /"/>
            <p:cNvSpPr txBox="1"/>
            <p:nvPr/>
          </p:nvSpPr>
          <p:spPr>
            <a:xfrm>
              <a:off x="0" y="0"/>
              <a:ext cx="1765300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/>
                <a:t>Spanish /</a:t>
              </a:r>
              <a:r>
                <a:rPr sz="14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14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ʃ</a:t>
              </a:r>
              <a:r>
                <a:rPr sz="14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1400" b="1" dirty="0"/>
                <a:t>/</a:t>
              </a:r>
            </a:p>
          </p:txBody>
        </p:sp>
      </p:grpSp>
      <p:grpSp>
        <p:nvGrpSpPr>
          <p:cNvPr id="4500" name="Group"/>
          <p:cNvGrpSpPr/>
          <p:nvPr/>
        </p:nvGrpSpPr>
        <p:grpSpPr>
          <a:xfrm>
            <a:off x="500063" y="2214563"/>
            <a:ext cx="1571625" cy="1428751"/>
            <a:chOff x="0" y="0"/>
            <a:chExt cx="1571625" cy="1428750"/>
          </a:xfrm>
        </p:grpSpPr>
        <p:sp>
          <p:nvSpPr>
            <p:cNvPr id="4498" name="Rectangle"/>
            <p:cNvSpPr/>
            <p:nvPr/>
          </p:nvSpPr>
          <p:spPr>
            <a:xfrm>
              <a:off x="0" y="0"/>
              <a:ext cx="1571625" cy="142875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99" name="X"/>
            <p:cNvSpPr txBox="1"/>
            <p:nvPr/>
          </p:nvSpPr>
          <p:spPr>
            <a:xfrm>
              <a:off x="0" y="0"/>
              <a:ext cx="1571625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 b="1"/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3200" b="1"/>
                <a:t>X</a:t>
              </a:r>
              <a:r>
                <a:rPr sz="1400" b="1"/>
                <a:t> </a:t>
              </a:r>
            </a:p>
          </p:txBody>
        </p:sp>
      </p:grpSp>
      <p:grpSp>
        <p:nvGrpSpPr>
          <p:cNvPr id="4503" name="Group"/>
          <p:cNvGrpSpPr/>
          <p:nvPr/>
        </p:nvGrpSpPr>
        <p:grpSpPr>
          <a:xfrm>
            <a:off x="2786063" y="357187"/>
            <a:ext cx="3889376" cy="642939"/>
            <a:chOff x="0" y="0"/>
            <a:chExt cx="3889375" cy="642937"/>
          </a:xfrm>
        </p:grpSpPr>
        <p:sp>
          <p:nvSpPr>
            <p:cNvPr id="4501" name="Rectangle"/>
            <p:cNvSpPr/>
            <p:nvPr/>
          </p:nvSpPr>
          <p:spPr>
            <a:xfrm>
              <a:off x="0" y="-1"/>
              <a:ext cx="3889375" cy="642939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02" name="PHONETIC AND PHONEMIC DISTRIBUTION"/>
            <p:cNvSpPr txBox="1"/>
            <p:nvPr/>
          </p:nvSpPr>
          <p:spPr>
            <a:xfrm>
              <a:off x="0" y="-1"/>
              <a:ext cx="3889375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4506" name="Group"/>
          <p:cNvGrpSpPr/>
          <p:nvPr/>
        </p:nvGrpSpPr>
        <p:grpSpPr>
          <a:xfrm>
            <a:off x="6286500" y="1612900"/>
            <a:ext cx="1571625" cy="414338"/>
            <a:chOff x="0" y="0"/>
            <a:chExt cx="1571625" cy="414337"/>
          </a:xfrm>
        </p:grpSpPr>
        <p:sp>
          <p:nvSpPr>
            <p:cNvPr id="4504" name="Rectangle"/>
            <p:cNvSpPr/>
            <p:nvPr/>
          </p:nvSpPr>
          <p:spPr>
            <a:xfrm>
              <a:off x="0" y="0"/>
              <a:ext cx="1571625" cy="414338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05" name="English /  ʃ /"/>
            <p:cNvSpPr txBox="1"/>
            <p:nvPr/>
          </p:nvSpPr>
          <p:spPr>
            <a:xfrm>
              <a:off x="0" y="0"/>
              <a:ext cx="1571625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English / </a:t>
              </a:r>
              <a:r>
                <a:rPr sz="14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ʃ </a:t>
              </a:r>
              <a:r>
                <a:rPr sz="1400" b="1"/>
                <a:t>/</a:t>
              </a:r>
            </a:p>
          </p:txBody>
        </p:sp>
      </p:grpSp>
      <p:graphicFrame>
        <p:nvGraphicFramePr>
          <p:cNvPr id="4507" name="Table"/>
          <p:cNvGraphicFramePr/>
          <p:nvPr>
            <p:extLst>
              <p:ext uri="{D42A27DB-BD31-4B8C-83A1-F6EECF244321}">
                <p14:modId xmlns:p14="http://schemas.microsoft.com/office/powerpoint/2010/main" val="4032911311"/>
              </p:ext>
            </p:extLst>
          </p:nvPr>
        </p:nvGraphicFramePr>
        <p:xfrm>
          <a:off x="2786063" y="2155825"/>
          <a:ext cx="5761038" cy="190665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71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344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1" noProof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Distribution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1" noProof="0" dirty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noProof="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 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ʃ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noProof="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   </a:t>
                      </a:r>
                      <a:r>
                        <a:rPr lang="en-US" sz="2000" b="1" noProof="0" dirty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1" noProof="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[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ʃ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lang="en-US" sz="2000" b="1" noProof="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]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I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ʃ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ʌtəl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 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ʃ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ʌːɾəl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̴] 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M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əˈstanɪ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ʃ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lang="en-US" sz="2000" noProof="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əˈstaːnɪ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ʃ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 ̚ ]</a:t>
                      </a:r>
                      <a:endParaRPr lang="en-US" sz="2000" noProof="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F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smæ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ʃ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lang="en-US" sz="2000" noProof="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smæ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ʃ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lang="en-US" sz="2000" noProof="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510" name="Group"/>
          <p:cNvGrpSpPr/>
          <p:nvPr/>
        </p:nvGrpSpPr>
        <p:grpSpPr>
          <a:xfrm>
            <a:off x="2794001" y="4429123"/>
            <a:ext cx="5753100" cy="642942"/>
            <a:chOff x="0" y="-1"/>
            <a:chExt cx="2571750" cy="642940"/>
          </a:xfrm>
        </p:grpSpPr>
        <p:sp>
          <p:nvSpPr>
            <p:cNvPr id="4508" name="Rectangle"/>
            <p:cNvSpPr/>
            <p:nvPr/>
          </p:nvSpPr>
          <p:spPr>
            <a:xfrm>
              <a:off x="0" y="-1"/>
              <a:ext cx="2571750" cy="642940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9" name="Phonemic distribution is  Total"/>
            <p:cNvSpPr txBox="1"/>
            <p:nvPr/>
          </p:nvSpPr>
          <p:spPr>
            <a:xfrm>
              <a:off x="0" y="-1"/>
              <a:ext cx="257175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2400" b="1" noProof="0" dirty="0"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n-US" sz="2400" noProof="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n-US" sz="2400" noProof="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ʃ</a:t>
              </a:r>
              <a:r>
                <a:rPr lang="en-US" sz="2400" noProof="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n-US" sz="2400" noProof="0" dirty="0"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noProof="0" dirty="0"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s-E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Broad/</a:t>
              </a:r>
              <a:r>
                <a:rPr lang="es-E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</a:t>
              </a: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 </a:t>
              </a:r>
              <a:r>
                <a:rPr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</p:grpSp>
      <p:grpSp>
        <p:nvGrpSpPr>
          <p:cNvPr id="4513" name="Group"/>
          <p:cNvGrpSpPr/>
          <p:nvPr/>
        </p:nvGrpSpPr>
        <p:grpSpPr>
          <a:xfrm>
            <a:off x="2786063" y="5214937"/>
            <a:ext cx="5761040" cy="488951"/>
            <a:chOff x="0" y="0"/>
            <a:chExt cx="2643188" cy="488950"/>
          </a:xfrm>
        </p:grpSpPr>
        <p:sp>
          <p:nvSpPr>
            <p:cNvPr id="4511" name="Rectangle"/>
            <p:cNvSpPr/>
            <p:nvPr/>
          </p:nvSpPr>
          <p:spPr>
            <a:xfrm>
              <a:off x="0" y="0"/>
              <a:ext cx="2643188" cy="488950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2" name="Phonetic distribution is Total"/>
            <p:cNvSpPr txBox="1"/>
            <p:nvPr/>
          </p:nvSpPr>
          <p:spPr>
            <a:xfrm>
              <a:off x="0" y="0"/>
              <a:ext cx="2643188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2400" b="1" noProof="0" dirty="0"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n-US" sz="2400" noProof="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n-US" sz="2400" noProof="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ʃ</a:t>
              </a:r>
              <a:r>
                <a:rPr lang="en-US" sz="2400" noProof="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n-US" sz="2400" noProof="0" dirty="0"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noProof="0" dirty="0"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s-E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Narrow/</a:t>
              </a:r>
              <a:r>
                <a:rPr lang="es-E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</a:t>
              </a: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</a:t>
              </a:r>
              <a:r>
                <a:rPr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</p:grpSp>
      <p:sp>
        <p:nvSpPr>
          <p:cNvPr id="4514" name="Shape"/>
          <p:cNvSpPr/>
          <p:nvPr/>
        </p:nvSpPr>
        <p:spPr>
          <a:xfrm>
            <a:off x="7072313" y="1857375"/>
            <a:ext cx="46038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80"/>
                </a:moveTo>
                <a:lnTo>
                  <a:pt x="5400" y="19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80"/>
                </a:lnTo>
                <a:lnTo>
                  <a:pt x="21600" y="19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515" name="Shape"/>
          <p:cNvSpPr/>
          <p:nvPr/>
        </p:nvSpPr>
        <p:spPr>
          <a:xfrm>
            <a:off x="6459537" y="4027487"/>
            <a:ext cx="46038" cy="28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860"/>
                </a:moveTo>
                <a:lnTo>
                  <a:pt x="5400" y="1986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860"/>
                </a:lnTo>
                <a:lnTo>
                  <a:pt x="21600" y="1986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516" name="Line"/>
          <p:cNvSpPr/>
          <p:nvPr/>
        </p:nvSpPr>
        <p:spPr>
          <a:xfrm rot="10800000" flipV="1">
            <a:off x="1074057" y="571500"/>
            <a:ext cx="1719944" cy="749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517" name="Line"/>
          <p:cNvSpPr/>
          <p:nvPr/>
        </p:nvSpPr>
        <p:spPr>
          <a:xfrm>
            <a:off x="6643688" y="500062"/>
            <a:ext cx="468313" cy="820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518" name="Line"/>
          <p:cNvSpPr/>
          <p:nvPr/>
        </p:nvSpPr>
        <p:spPr>
          <a:xfrm>
            <a:off x="1277937" y="1797050"/>
            <a:ext cx="7939" cy="4175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19" name="Line"/>
          <p:cNvSpPr/>
          <p:nvPr/>
        </p:nvSpPr>
        <p:spPr>
          <a:xfrm flipH="1">
            <a:off x="6517895" y="4887913"/>
            <a:ext cx="40068" cy="32702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4522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520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21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4523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986C2-75C5-C446-890C-FA56114D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1" y="556350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7D90C-9B5F-9A26-4FB6-FCECBC4C2CE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24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7" grpId="3" animBg="1" advAuto="0"/>
      <p:bldP spid="4500" grpId="5" animBg="1" advAuto="0"/>
      <p:bldP spid="4503" grpId="1" animBg="1" advAuto="0"/>
      <p:bldP spid="4506" grpId="7" animBg="1" advAuto="0"/>
      <p:bldP spid="4507" grpId="9" animBg="1" advAuto="0"/>
      <p:bldP spid="4510" grpId="11" animBg="1" advAuto="0"/>
      <p:bldP spid="4513" grpId="13" animBg="1" advAuto="0"/>
      <p:bldP spid="4514" grpId="8" animBg="1" advAuto="0"/>
      <p:bldP spid="4515" grpId="10" animBg="1" advAuto="0"/>
      <p:bldP spid="4516" grpId="2" animBg="1" advAuto="0"/>
      <p:bldP spid="4517" grpId="6" animBg="1" advAuto="0"/>
      <p:bldP spid="4518" grpId="4" animBg="1" advAuto="0"/>
      <p:bldP spid="4519" grpId="12" animBg="1" advAuto="0"/>
      <p:bldP spid="4522" grpId="15" animBg="1" advAuto="0"/>
      <p:bldP spid="4523" grpId="14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8" name="Group"/>
          <p:cNvGrpSpPr/>
          <p:nvPr/>
        </p:nvGrpSpPr>
        <p:grpSpPr>
          <a:xfrm>
            <a:off x="2969079" y="467392"/>
            <a:ext cx="3771900" cy="523241"/>
            <a:chOff x="0" y="0"/>
            <a:chExt cx="3771900" cy="523240"/>
          </a:xfrm>
        </p:grpSpPr>
        <p:sp>
          <p:nvSpPr>
            <p:cNvPr id="4526" name="Rectangle"/>
            <p:cNvSpPr/>
            <p:nvPr/>
          </p:nvSpPr>
          <p:spPr>
            <a:xfrm>
              <a:off x="0" y="0"/>
              <a:ext cx="3771900" cy="485788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27" name="CONTRASTIVE  TRANSFER ANALYSIS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4531" name="Group"/>
          <p:cNvGrpSpPr/>
          <p:nvPr/>
        </p:nvGrpSpPr>
        <p:grpSpPr>
          <a:xfrm>
            <a:off x="2248345" y="1402430"/>
            <a:ext cx="1720857" cy="371065"/>
            <a:chOff x="0" y="0"/>
            <a:chExt cx="1720856" cy="371063"/>
          </a:xfrm>
        </p:grpSpPr>
        <p:sp>
          <p:nvSpPr>
            <p:cNvPr id="4529" name="Rectangle"/>
            <p:cNvSpPr/>
            <p:nvPr/>
          </p:nvSpPr>
          <p:spPr>
            <a:xfrm>
              <a:off x="0" y="0"/>
              <a:ext cx="1720857" cy="3429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30" name="Spanish / ʃ /"/>
            <p:cNvSpPr txBox="1"/>
            <p:nvPr/>
          </p:nvSpPr>
          <p:spPr>
            <a:xfrm>
              <a:off x="0" y="0"/>
              <a:ext cx="1720857" cy="371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Spanish / </a:t>
              </a:r>
              <a:r>
                <a:rPr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ʃ</a:t>
              </a:r>
              <a:r>
                <a:rPr dirty="0">
                  <a:solidFill>
                    <a:srgbClr val="000000"/>
                  </a:solidFill>
                </a:rPr>
                <a:t> </a:t>
              </a:r>
              <a:r>
                <a:rPr sz="1400" b="1" dirty="0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534" name="Group"/>
          <p:cNvGrpSpPr/>
          <p:nvPr/>
        </p:nvGrpSpPr>
        <p:grpSpPr>
          <a:xfrm>
            <a:off x="5612275" y="1396086"/>
            <a:ext cx="1693892" cy="371065"/>
            <a:chOff x="0" y="0"/>
            <a:chExt cx="1693891" cy="371063"/>
          </a:xfrm>
        </p:grpSpPr>
        <p:sp>
          <p:nvSpPr>
            <p:cNvPr id="4532" name="Rectangle"/>
            <p:cNvSpPr/>
            <p:nvPr/>
          </p:nvSpPr>
          <p:spPr>
            <a:xfrm>
              <a:off x="0" y="0"/>
              <a:ext cx="1693892" cy="361950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33" name="English / ʃ /"/>
            <p:cNvSpPr txBox="1"/>
            <p:nvPr/>
          </p:nvSpPr>
          <p:spPr>
            <a:xfrm>
              <a:off x="0" y="0"/>
              <a:ext cx="1693892" cy="371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English / </a:t>
              </a:r>
              <a:r>
                <a:rPr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ʃ</a:t>
              </a:r>
              <a:r>
                <a:rPr dirty="0">
                  <a:solidFill>
                    <a:srgbClr val="000000"/>
                  </a:solidFill>
                </a:rPr>
                <a:t> </a:t>
              </a:r>
              <a:r>
                <a:rPr sz="1400" b="1" dirty="0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54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53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3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2780293-80E9-6245-A0DC-EAB26A406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8339"/>
              </p:ext>
            </p:extLst>
          </p:nvPr>
        </p:nvGraphicFramePr>
        <p:xfrm>
          <a:off x="2867351" y="2488365"/>
          <a:ext cx="3371849" cy="203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6913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680174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414762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435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ʃ</a:t>
                      </a:r>
                      <a:r>
                        <a:rPr lang="el-GR" sz="24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l-GR" sz="2400" b="1" dirty="0">
                          <a:solidFill>
                            <a:srgbClr val="000000"/>
                          </a:solidFill>
                        </a:rPr>
                        <a:t>/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1532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ʃ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sym typeface="Verdana"/>
                        </a:rPr>
                        <a:t>-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[-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ʃ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sym typeface="Verdana"/>
                        </a:rPr>
                        <a:t>-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ʃ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6283087-2CB5-624A-A32D-BA97003EFDE1}"/>
              </a:ext>
            </a:extLst>
          </p:cNvPr>
          <p:cNvSpPr txBox="1"/>
          <p:nvPr/>
        </p:nvSpPr>
        <p:spPr>
          <a:xfrm>
            <a:off x="6520773" y="2561193"/>
            <a:ext cx="219463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ʃ</a:t>
            </a:r>
            <a:r>
              <a:rPr lang="en-US" sz="12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phonemic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endParaRPr lang="en-US" sz="12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C5BBFCB5-5F5C-A543-B2CE-33549556B5EE}"/>
              </a:ext>
            </a:extLst>
          </p:cNvPr>
          <p:cNvSpPr/>
          <p:nvPr/>
        </p:nvSpPr>
        <p:spPr>
          <a:xfrm>
            <a:off x="6117579" y="2626863"/>
            <a:ext cx="321991" cy="229625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AA8DE5-0349-0C4A-A6FD-9F6963D856C9}"/>
              </a:ext>
            </a:extLst>
          </p:cNvPr>
          <p:cNvSpPr txBox="1"/>
          <p:nvPr/>
        </p:nvSpPr>
        <p:spPr>
          <a:xfrm>
            <a:off x="6520773" y="3493732"/>
            <a:ext cx="219463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ʃ</a:t>
            </a:r>
            <a:r>
              <a:rPr lang="en-US" sz="12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phonetic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endParaRPr lang="en-US" sz="12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4A13433-1A14-BB4B-8EAC-A9AD35F563E0}"/>
              </a:ext>
            </a:extLst>
          </p:cNvPr>
          <p:cNvSpPr/>
          <p:nvPr/>
        </p:nvSpPr>
        <p:spPr>
          <a:xfrm>
            <a:off x="6117579" y="3559402"/>
            <a:ext cx="321991" cy="229625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5B75FA-1ABE-BE40-A69A-61FED73CD1A3}"/>
              </a:ext>
            </a:extLst>
          </p:cNvPr>
          <p:cNvSpPr txBox="1"/>
          <p:nvPr/>
        </p:nvSpPr>
        <p:spPr>
          <a:xfrm>
            <a:off x="1725996" y="2970511"/>
            <a:ext cx="85088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8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Picture 2" descr="Significado de CHECK en el Diccionario Cambridge inglés">
            <a:extLst>
              <a:ext uri="{FF2B5EF4-FFF2-40B4-BE49-F238E27FC236}">
                <a16:creationId xmlns:a16="http://schemas.microsoft.com/office/drawing/2014/main" id="{45B63E8B-B339-7642-B115-F224DCC17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48" y="3820380"/>
            <a:ext cx="1327941" cy="13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02F3E1-960D-FE43-989C-752324925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1" y="556350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74277-68ED-F51D-A074-18F00A0B7E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25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8" grpId="1" animBg="1" advAuto="0"/>
      <p:bldP spid="4531" grpId="2" animBg="1" advAuto="0"/>
      <p:bldP spid="4534" grpId="3" animBg="1" advAuto="0"/>
      <p:bldP spid="4540" grpId="6" animBg="1" advAuto="0"/>
      <p:bldP spid="15" grpId="0"/>
      <p:bldP spid="16" grpId="0" animBg="1"/>
      <p:bldP spid="17" grpId="0"/>
      <p:bldP spid="19" grpId="0" animBg="1"/>
      <p:bldP spid="20" grpId="0"/>
      <p:bldP spid="2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4" name="Group"/>
          <p:cNvGrpSpPr/>
          <p:nvPr/>
        </p:nvGrpSpPr>
        <p:grpSpPr>
          <a:xfrm>
            <a:off x="2409355" y="344709"/>
            <a:ext cx="4572034" cy="571505"/>
            <a:chOff x="0" y="0"/>
            <a:chExt cx="4572032" cy="571504"/>
          </a:xfrm>
        </p:grpSpPr>
        <p:sp>
          <p:nvSpPr>
            <p:cNvPr id="4542" name="Rectangle"/>
            <p:cNvSpPr/>
            <p:nvPr/>
          </p:nvSpPr>
          <p:spPr>
            <a:xfrm>
              <a:off x="-1" y="-1"/>
              <a:ext cx="4572034" cy="571506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43" name="/ʒ/ PRODUCTION PICTURE"/>
            <p:cNvSpPr txBox="1"/>
            <p:nvPr/>
          </p:nvSpPr>
          <p:spPr>
            <a:xfrm>
              <a:off x="-1" y="87507"/>
              <a:ext cx="4572034" cy="396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/</a:t>
              </a:r>
              <a:r>
                <a:rPr sz="2000" b="1" dirty="0" err="1">
                  <a:solidFill>
                    <a:srgbClr val="373D54"/>
                  </a:solidFill>
                </a:rPr>
                <a:t>ʒ</a:t>
              </a:r>
              <a:r>
                <a:rPr sz="2000" b="1" dirty="0">
                  <a:solidFill>
                    <a:srgbClr val="373D54"/>
                  </a:solidFill>
                </a:rPr>
                <a:t>/ PRODUCTION PICTURE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7F459A-DE17-0547-8860-EE6FEE28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093" y="949957"/>
            <a:ext cx="3644900" cy="3365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642196-032D-8842-91DC-C2BFAD565D7E}"/>
              </a:ext>
            </a:extLst>
          </p:cNvPr>
          <p:cNvSpPr txBox="1"/>
          <p:nvPr/>
        </p:nvSpPr>
        <p:spPr>
          <a:xfrm>
            <a:off x="1108093" y="5026657"/>
            <a:ext cx="66167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voiced, </a:t>
            </a:r>
            <a:r>
              <a:rPr lang="en-US" dirty="0" err="1"/>
              <a:t>fronto</a:t>
            </a:r>
            <a:r>
              <a:rPr lang="en-US" dirty="0"/>
              <a:t>-palatal, oral, groove,  fricative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12A3E-A35D-2347-B02F-C3764895EDA5}"/>
              </a:ext>
            </a:extLst>
          </p:cNvPr>
          <p:cNvCxnSpPr>
            <a:cxnSpLocks/>
          </p:cNvCxnSpPr>
          <p:nvPr/>
        </p:nvCxnSpPr>
        <p:spPr>
          <a:xfrm flipV="1">
            <a:off x="3100614" y="3355700"/>
            <a:ext cx="2110015" cy="167095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CDB03A-49E3-8C42-8280-0F1E03D9D7CC}"/>
              </a:ext>
            </a:extLst>
          </p:cNvPr>
          <p:cNvCxnSpPr>
            <a:cxnSpLocks/>
          </p:cNvCxnSpPr>
          <p:nvPr/>
        </p:nvCxnSpPr>
        <p:spPr>
          <a:xfrm flipV="1">
            <a:off x="4180114" y="1933300"/>
            <a:ext cx="217715" cy="320765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028442-137F-4445-918A-B58711C16D49}"/>
              </a:ext>
            </a:extLst>
          </p:cNvPr>
          <p:cNvCxnSpPr>
            <a:cxnSpLocks/>
          </p:cNvCxnSpPr>
          <p:nvPr/>
        </p:nvCxnSpPr>
        <p:spPr>
          <a:xfrm flipH="1" flipV="1">
            <a:off x="4180114" y="1933300"/>
            <a:ext cx="1030516" cy="320765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5C6677-088A-D840-8A48-5873893FC6E9}"/>
              </a:ext>
            </a:extLst>
          </p:cNvPr>
          <p:cNvCxnSpPr>
            <a:cxnSpLocks/>
          </p:cNvCxnSpPr>
          <p:nvPr/>
        </p:nvCxnSpPr>
        <p:spPr>
          <a:xfrm flipH="1" flipV="1">
            <a:off x="4397829" y="1831700"/>
            <a:ext cx="1407886" cy="330925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74EED2-F632-5BD6-579F-D90D710111D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26</a:t>
            </a:fld>
            <a:endParaRPr lang="en-EC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2D25B0-3C60-418F-3557-E728B6EC2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2" y="330119"/>
            <a:ext cx="983142" cy="7414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500ACB-122B-56AD-43C1-5607CF23598A}"/>
              </a:ext>
            </a:extLst>
          </p:cNvPr>
          <p:cNvSpPr/>
          <p:nvPr/>
        </p:nvSpPr>
        <p:spPr>
          <a:xfrm>
            <a:off x="4180114" y="6093297"/>
            <a:ext cx="42316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200" dirty="0"/>
              <a:t>E: </a:t>
            </a:r>
            <a:r>
              <a:rPr lang="en-US" sz="1200" dirty="0">
                <a:hlinkClick r:id="rId4"/>
              </a:rPr>
              <a:t>https://www.youtube.com/watch?v=k8ImSmVOSVA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4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3" name="Group"/>
          <p:cNvGrpSpPr/>
          <p:nvPr/>
        </p:nvGrpSpPr>
        <p:grpSpPr>
          <a:xfrm>
            <a:off x="2638652" y="451756"/>
            <a:ext cx="3500438" cy="357190"/>
            <a:chOff x="0" y="0"/>
            <a:chExt cx="3500437" cy="357188"/>
          </a:xfrm>
        </p:grpSpPr>
        <p:sp>
          <p:nvSpPr>
            <p:cNvPr id="4551" name="Rectangle"/>
            <p:cNvSpPr/>
            <p:nvPr/>
          </p:nvSpPr>
          <p:spPr>
            <a:xfrm>
              <a:off x="-1" y="-1"/>
              <a:ext cx="3500439" cy="35719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52" name="SPANISH and ENGLISH / ʒ /"/>
            <p:cNvSpPr txBox="1"/>
            <p:nvPr/>
          </p:nvSpPr>
          <p:spPr>
            <a:xfrm>
              <a:off x="-1" y="-1"/>
              <a:ext cx="3500439" cy="325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</a:t>
              </a:r>
              <a:r>
                <a:rPr sz="14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ʒ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556" name="Group"/>
          <p:cNvGrpSpPr/>
          <p:nvPr/>
        </p:nvGrpSpPr>
        <p:grpSpPr>
          <a:xfrm>
            <a:off x="1270212" y="1243906"/>
            <a:ext cx="1725619" cy="828323"/>
            <a:chOff x="-1" y="0"/>
            <a:chExt cx="1725617" cy="461662"/>
          </a:xfrm>
        </p:grpSpPr>
        <p:sp>
          <p:nvSpPr>
            <p:cNvPr id="4554" name="Rectangle"/>
            <p:cNvSpPr/>
            <p:nvPr/>
          </p:nvSpPr>
          <p:spPr>
            <a:xfrm>
              <a:off x="-1" y="0"/>
              <a:ext cx="1725617" cy="3429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5" name="Spanish / ʒ /"/>
            <p:cNvSpPr txBox="1"/>
            <p:nvPr/>
          </p:nvSpPr>
          <p:spPr>
            <a:xfrm>
              <a:off x="-1" y="0"/>
              <a:ext cx="172561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</a:t>
              </a:r>
              <a:r>
                <a:rPr lang="es-E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ʒ</a:t>
              </a:r>
              <a:r>
                <a:rPr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s-E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]</a:t>
              </a:r>
              <a:endPara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59" name="Group"/>
          <p:cNvGrpSpPr/>
          <p:nvPr/>
        </p:nvGrpSpPr>
        <p:grpSpPr>
          <a:xfrm>
            <a:off x="5083139" y="1237562"/>
            <a:ext cx="2203032" cy="830995"/>
            <a:chOff x="0" y="0"/>
            <a:chExt cx="1543088" cy="830993"/>
          </a:xfrm>
        </p:grpSpPr>
        <p:sp>
          <p:nvSpPr>
            <p:cNvPr id="4557" name="Rectangle"/>
            <p:cNvSpPr/>
            <p:nvPr/>
          </p:nvSpPr>
          <p:spPr>
            <a:xfrm>
              <a:off x="0" y="0"/>
              <a:ext cx="1543088" cy="342900"/>
            </a:xfrm>
            <a:prstGeom prst="rect">
              <a:avLst/>
            </a:prstGeom>
            <a:solidFill>
              <a:srgbClr val="33CCFF"/>
            </a:soli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8" name="English / ʒ /"/>
            <p:cNvSpPr txBox="1"/>
            <p:nvPr/>
          </p:nvSpPr>
          <p:spPr>
            <a:xfrm>
              <a:off x="0" y="0"/>
              <a:ext cx="1543088" cy="830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 /</a:t>
              </a:r>
              <a:r>
                <a:rPr sz="240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ʒ </a:t>
              </a:r>
              <a:r>
                <a:rPr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  <p:grpSp>
        <p:nvGrpSpPr>
          <p:cNvPr id="4562" name="Group"/>
          <p:cNvGrpSpPr/>
          <p:nvPr/>
        </p:nvGrpSpPr>
        <p:grpSpPr>
          <a:xfrm>
            <a:off x="348342" y="2592412"/>
            <a:ext cx="3497943" cy="1022080"/>
            <a:chOff x="0" y="-1"/>
            <a:chExt cx="2428875" cy="357189"/>
          </a:xfrm>
        </p:grpSpPr>
        <p:sp>
          <p:nvSpPr>
            <p:cNvPr id="4560" name="Rectangle"/>
            <p:cNvSpPr/>
            <p:nvPr/>
          </p:nvSpPr>
          <p:spPr>
            <a:xfrm>
              <a:off x="0" y="-1"/>
              <a:ext cx="2428875" cy="357189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1" name="It Doesn't exist"/>
            <p:cNvSpPr txBox="1"/>
            <p:nvPr/>
          </p:nvSpPr>
          <p:spPr>
            <a:xfrm>
              <a:off x="0" y="10981"/>
              <a:ext cx="2428875" cy="3352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</a:t>
              </a:r>
              <a:r>
                <a:rPr lang="es-ES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2400" b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</a:t>
              </a:r>
              <a:r>
                <a:rPr lang="es-ES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2400" b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</a:t>
              </a:r>
              <a:r>
                <a:rPr lang="es-ES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2400" b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alophone</a:t>
              </a:r>
              <a:r>
                <a:rPr lang="es-ES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400" b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ʎ</a:t>
              </a:r>
              <a:r>
                <a: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  <a:r>
                <a:rPr lang="en-US" sz="2400" b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ll</a:t>
              </a:r>
              <a:r>
                <a: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Andes </a:t>
              </a: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65" name="Group"/>
          <p:cNvGrpSpPr/>
          <p:nvPr/>
        </p:nvGrpSpPr>
        <p:grpSpPr>
          <a:xfrm>
            <a:off x="4603515" y="1787452"/>
            <a:ext cx="4202350" cy="1469298"/>
            <a:chOff x="0" y="-141796"/>
            <a:chExt cx="2428875" cy="959234"/>
          </a:xfrm>
        </p:grpSpPr>
        <p:sp>
          <p:nvSpPr>
            <p:cNvPr id="4563" name="Rectangle"/>
            <p:cNvSpPr/>
            <p:nvPr/>
          </p:nvSpPr>
          <p:spPr>
            <a:xfrm>
              <a:off x="0" y="22692"/>
              <a:ext cx="2428875" cy="630256"/>
            </a:xfrm>
            <a:prstGeom prst="rect">
              <a:avLst/>
            </a:prstGeom>
            <a:solidFill>
              <a:srgbClr val="33CCFF"/>
            </a:soli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4" name="/ ʒ / Voiced , fronto , palatal, oral groove, fricative"/>
            <p:cNvSpPr txBox="1"/>
            <p:nvPr/>
          </p:nvSpPr>
          <p:spPr>
            <a:xfrm>
              <a:off x="0" y="-141796"/>
              <a:ext cx="2428875" cy="959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4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ʒ</a:t>
              </a:r>
              <a:r>
                <a:rPr lang="en-US" sz="24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 voiced 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fronto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-palatal, oral </a:t>
              </a:r>
            </a:p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groove, fricative </a:t>
              </a:r>
            </a:p>
          </p:txBody>
        </p:sp>
      </p:grpSp>
      <p:grpSp>
        <p:nvGrpSpPr>
          <p:cNvPr id="4568" name="Group"/>
          <p:cNvGrpSpPr/>
          <p:nvPr/>
        </p:nvGrpSpPr>
        <p:grpSpPr>
          <a:xfrm>
            <a:off x="4572000" y="3614492"/>
            <a:ext cx="4233864" cy="959235"/>
            <a:chOff x="0" y="-61298"/>
            <a:chExt cx="2524103" cy="959234"/>
          </a:xfrm>
        </p:grpSpPr>
        <p:sp>
          <p:nvSpPr>
            <p:cNvPr id="4566" name="Rectangle"/>
            <p:cNvSpPr/>
            <p:nvPr/>
          </p:nvSpPr>
          <p:spPr>
            <a:xfrm>
              <a:off x="0" y="-1"/>
              <a:ext cx="2524103" cy="836638"/>
            </a:xfrm>
            <a:prstGeom prst="rect">
              <a:avLst/>
            </a:prstGeom>
            <a:solidFill>
              <a:srgbClr val="33CCFF"/>
            </a:soli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7" name="[ʒ] Voiced , fronto palatal, oral groove, fricative"/>
            <p:cNvSpPr txBox="1"/>
            <p:nvPr/>
          </p:nvSpPr>
          <p:spPr>
            <a:xfrm>
              <a:off x="0" y="-61298"/>
              <a:ext cx="2524103" cy="959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24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ʒ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voiced,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fronto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-palatal, oral </a:t>
              </a:r>
            </a:p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groove, fricative </a:t>
              </a:r>
            </a:p>
          </p:txBody>
        </p:sp>
      </p:grpSp>
      <p:sp>
        <p:nvSpPr>
          <p:cNvPr id="4569" name="Line"/>
          <p:cNvSpPr/>
          <p:nvPr/>
        </p:nvSpPr>
        <p:spPr>
          <a:xfrm>
            <a:off x="1956026" y="1586820"/>
            <a:ext cx="23813" cy="738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70" name="Line"/>
          <p:cNvSpPr/>
          <p:nvPr/>
        </p:nvSpPr>
        <p:spPr>
          <a:xfrm rot="10800000" flipV="1">
            <a:off x="1956027" y="629557"/>
            <a:ext cx="682626" cy="614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571" name="Line"/>
          <p:cNvSpPr/>
          <p:nvPr/>
        </p:nvSpPr>
        <p:spPr>
          <a:xfrm>
            <a:off x="6139089" y="629557"/>
            <a:ext cx="742950" cy="614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577" name="Continue"/>
          <p:cNvSpPr txBox="1"/>
          <p:nvPr/>
        </p:nvSpPr>
        <p:spPr>
          <a:xfrm>
            <a:off x="6924902" y="488088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768D019-F42B-0744-AFC6-B956C8235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2" y="374947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4D110-2CF5-FE22-CF36-D3FB09509C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27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3" grpId="1" animBg="1" advAuto="0"/>
      <p:bldP spid="4556" grpId="3" advAuto="0"/>
      <p:bldP spid="4559" grpId="7" animBg="1" advAuto="0"/>
      <p:bldP spid="4562" grpId="5" advAuto="0"/>
      <p:bldP spid="4565" grpId="9" animBg="1" advAuto="0"/>
      <p:bldP spid="4568" grpId="11" animBg="1" advAuto="0"/>
      <p:bldP spid="4569" grpId="4" animBg="1" advAuto="0"/>
      <p:bldP spid="4570" grpId="2" animBg="1" advAuto="0"/>
      <p:bldP spid="4571" grpId="6" animBg="1" advAuto="0"/>
      <p:bldP spid="4577" grpId="12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1" name="Group"/>
          <p:cNvGrpSpPr/>
          <p:nvPr/>
        </p:nvGrpSpPr>
        <p:grpSpPr>
          <a:xfrm>
            <a:off x="2714625" y="714356"/>
            <a:ext cx="3889375" cy="571520"/>
            <a:chOff x="0" y="0"/>
            <a:chExt cx="3889375" cy="571518"/>
          </a:xfrm>
        </p:grpSpPr>
        <p:sp>
          <p:nvSpPr>
            <p:cNvPr id="4579" name="Rectangle"/>
            <p:cNvSpPr/>
            <p:nvPr/>
          </p:nvSpPr>
          <p:spPr>
            <a:xfrm>
              <a:off x="0" y="0"/>
              <a:ext cx="3889375" cy="571519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80" name="PHONETIC AND PHONEMIC DISTRIBUTION"/>
            <p:cNvSpPr txBox="1"/>
            <p:nvPr/>
          </p:nvSpPr>
          <p:spPr>
            <a:xfrm>
              <a:off x="0" y="0"/>
              <a:ext cx="3889375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4584" name="Group"/>
          <p:cNvGrpSpPr/>
          <p:nvPr/>
        </p:nvGrpSpPr>
        <p:grpSpPr>
          <a:xfrm>
            <a:off x="424991" y="1739901"/>
            <a:ext cx="1765306" cy="342901"/>
            <a:chOff x="0" y="0"/>
            <a:chExt cx="1765304" cy="342900"/>
          </a:xfrm>
        </p:grpSpPr>
        <p:sp>
          <p:nvSpPr>
            <p:cNvPr id="4582" name="Rectangle"/>
            <p:cNvSpPr/>
            <p:nvPr/>
          </p:nvSpPr>
          <p:spPr>
            <a:xfrm>
              <a:off x="-1" y="0"/>
              <a:ext cx="1765306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83" name="Spanish / ʒ /"/>
            <p:cNvSpPr txBox="1"/>
            <p:nvPr/>
          </p:nvSpPr>
          <p:spPr>
            <a:xfrm>
              <a:off x="-1" y="0"/>
              <a:ext cx="1765306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 /</a:t>
              </a:r>
              <a:r>
                <a:rPr sz="14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ʒ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587" name="Group"/>
          <p:cNvGrpSpPr/>
          <p:nvPr/>
        </p:nvGrpSpPr>
        <p:grpSpPr>
          <a:xfrm>
            <a:off x="6715139" y="1714487"/>
            <a:ext cx="1500199" cy="342901"/>
            <a:chOff x="0" y="0"/>
            <a:chExt cx="1500198" cy="342900"/>
          </a:xfrm>
        </p:grpSpPr>
        <p:sp>
          <p:nvSpPr>
            <p:cNvPr id="4585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86" name="English /  ʒ /"/>
            <p:cNvSpPr txBox="1"/>
            <p:nvPr/>
          </p:nvSpPr>
          <p:spPr>
            <a:xfrm>
              <a:off x="-1" y="0"/>
              <a:ext cx="1500200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English / </a:t>
              </a:r>
              <a:r>
                <a:rPr sz="14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ʒ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aphicFrame>
        <p:nvGraphicFramePr>
          <p:cNvPr id="4588" name="Table"/>
          <p:cNvGraphicFramePr/>
          <p:nvPr>
            <p:extLst>
              <p:ext uri="{D42A27DB-BD31-4B8C-83A1-F6EECF244321}">
                <p14:modId xmlns:p14="http://schemas.microsoft.com/office/powerpoint/2010/main" val="1698660935"/>
              </p:ext>
            </p:extLst>
          </p:nvPr>
        </p:nvGraphicFramePr>
        <p:xfrm>
          <a:off x="2496458" y="2428875"/>
          <a:ext cx="6250667" cy="188912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9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072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4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Distribución</a:t>
                      </a:r>
                      <a:endParaRPr sz="2400" b="1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/ </a:t>
                      </a:r>
                      <a:r>
                        <a:rPr sz="2400" dirty="0" err="1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ʒ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[</a:t>
                      </a:r>
                      <a:r>
                        <a:rPr lang="es-ES" sz="24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ʒ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]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684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I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84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M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mɛ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ʒ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əɹ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mɛː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ʒ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ɚ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684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F</a:t>
                      </a:r>
                      <a:r>
                        <a:rPr lang="es-ES"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(French)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ɹu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ʒ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ɹuː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ʒ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BCC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591" name="Group"/>
          <p:cNvGrpSpPr/>
          <p:nvPr/>
        </p:nvGrpSpPr>
        <p:grpSpPr>
          <a:xfrm>
            <a:off x="2496459" y="4453839"/>
            <a:ext cx="6076073" cy="749545"/>
            <a:chOff x="0" y="0"/>
            <a:chExt cx="2428893" cy="500063"/>
          </a:xfrm>
        </p:grpSpPr>
        <p:sp>
          <p:nvSpPr>
            <p:cNvPr id="4589" name="Rectangle"/>
            <p:cNvSpPr/>
            <p:nvPr/>
          </p:nvSpPr>
          <p:spPr>
            <a:xfrm>
              <a:off x="0" y="0"/>
              <a:ext cx="2428893" cy="500063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0" name="Phonemic distribution is  Partial"/>
            <p:cNvSpPr txBox="1"/>
            <p:nvPr/>
          </p:nvSpPr>
          <p:spPr>
            <a:xfrm>
              <a:off x="0" y="0"/>
              <a:ext cx="2428893" cy="3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ʒ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s-E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Broad/</a:t>
              </a:r>
              <a:r>
                <a:rPr lang="es-E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</a:t>
              </a:r>
              <a:r>
                <a:rPr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 </a:t>
              </a:r>
              <a:r>
                <a:rPr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Partial</a:t>
              </a:r>
            </a:p>
          </p:txBody>
        </p:sp>
      </p:grpSp>
      <p:grpSp>
        <p:nvGrpSpPr>
          <p:cNvPr id="4594" name="Group"/>
          <p:cNvGrpSpPr/>
          <p:nvPr/>
        </p:nvGrpSpPr>
        <p:grpSpPr>
          <a:xfrm>
            <a:off x="2496458" y="5413678"/>
            <a:ext cx="6147510" cy="732888"/>
            <a:chOff x="0" y="0"/>
            <a:chExt cx="2500330" cy="488950"/>
          </a:xfrm>
        </p:grpSpPr>
        <p:sp>
          <p:nvSpPr>
            <p:cNvPr id="4592" name="Rectangle"/>
            <p:cNvSpPr/>
            <p:nvPr/>
          </p:nvSpPr>
          <p:spPr>
            <a:xfrm>
              <a:off x="0" y="0"/>
              <a:ext cx="2500330" cy="48895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3" name="Phonetic distribution is Partial"/>
            <p:cNvSpPr txBox="1"/>
            <p:nvPr/>
          </p:nvSpPr>
          <p:spPr>
            <a:xfrm>
              <a:off x="0" y="0"/>
              <a:ext cx="2500330" cy="3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ʒ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s-E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Narrow/</a:t>
              </a:r>
              <a:r>
                <a:rPr lang="es-E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</a:t>
              </a:r>
              <a:r>
                <a:rPr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</a:t>
              </a:r>
              <a:r>
                <a:rPr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Partial</a:t>
              </a:r>
            </a:p>
          </p:txBody>
        </p:sp>
      </p:grpSp>
      <p:sp>
        <p:nvSpPr>
          <p:cNvPr id="4595" name="Shape"/>
          <p:cNvSpPr/>
          <p:nvPr/>
        </p:nvSpPr>
        <p:spPr>
          <a:xfrm>
            <a:off x="7215188" y="2143125"/>
            <a:ext cx="46038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80"/>
                </a:moveTo>
                <a:lnTo>
                  <a:pt x="5400" y="19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80"/>
                </a:lnTo>
                <a:lnTo>
                  <a:pt x="21600" y="19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596" name="Shape"/>
          <p:cNvSpPr/>
          <p:nvPr/>
        </p:nvSpPr>
        <p:spPr>
          <a:xfrm>
            <a:off x="7358063" y="4357687"/>
            <a:ext cx="46038" cy="28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860"/>
                </a:moveTo>
                <a:lnTo>
                  <a:pt x="5400" y="1986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860"/>
                </a:lnTo>
                <a:lnTo>
                  <a:pt x="21600" y="1986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4599" name="Group"/>
          <p:cNvGrpSpPr/>
          <p:nvPr/>
        </p:nvGrpSpPr>
        <p:grpSpPr>
          <a:xfrm>
            <a:off x="496429" y="2525719"/>
            <a:ext cx="1571626" cy="1428751"/>
            <a:chOff x="0" y="0"/>
            <a:chExt cx="1571625" cy="1428750"/>
          </a:xfrm>
        </p:grpSpPr>
        <p:sp>
          <p:nvSpPr>
            <p:cNvPr id="4597" name="Rectangle"/>
            <p:cNvSpPr/>
            <p:nvPr/>
          </p:nvSpPr>
          <p:spPr>
            <a:xfrm>
              <a:off x="0" y="0"/>
              <a:ext cx="1571625" cy="142875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98" name="X"/>
            <p:cNvSpPr txBox="1"/>
            <p:nvPr/>
          </p:nvSpPr>
          <p:spPr>
            <a:xfrm>
              <a:off x="0" y="0"/>
              <a:ext cx="1571625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000" b="1"/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3200" b="1">
                  <a:solidFill>
                    <a:srgbClr val="000000"/>
                  </a:solidFill>
                </a:rPr>
                <a:t>X</a:t>
              </a:r>
              <a:r>
                <a:rPr sz="1400" b="1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4600" name="Line"/>
          <p:cNvSpPr/>
          <p:nvPr/>
        </p:nvSpPr>
        <p:spPr>
          <a:xfrm rot="10800000" flipV="1">
            <a:off x="1274326" y="1000115"/>
            <a:ext cx="1440299" cy="69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601" name="Line"/>
          <p:cNvSpPr/>
          <p:nvPr/>
        </p:nvSpPr>
        <p:spPr>
          <a:xfrm>
            <a:off x="1274327" y="2108214"/>
            <a:ext cx="7936" cy="4175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02" name="Line"/>
          <p:cNvSpPr/>
          <p:nvPr/>
        </p:nvSpPr>
        <p:spPr>
          <a:xfrm>
            <a:off x="6604000" y="1000115"/>
            <a:ext cx="682625" cy="714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603" name="Line"/>
          <p:cNvSpPr/>
          <p:nvPr/>
        </p:nvSpPr>
        <p:spPr>
          <a:xfrm>
            <a:off x="7395209" y="4744399"/>
            <a:ext cx="2" cy="428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F6BC705-00B6-5E48-990F-751B5C8FC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0" y="350642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9FE0D-501D-C8F6-64E4-B1459BD3CB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28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1" grpId="1" animBg="1" advAuto="0"/>
      <p:bldP spid="4584" grpId="3" animBg="1" advAuto="0"/>
      <p:bldP spid="4587" grpId="7" animBg="1" advAuto="0"/>
      <p:bldP spid="4588" grpId="9" animBg="1" advAuto="0"/>
      <p:bldP spid="4591" grpId="11" animBg="1" advAuto="0"/>
      <p:bldP spid="4594" grpId="13" animBg="1" advAuto="0"/>
      <p:bldP spid="4595" grpId="8" animBg="1" advAuto="0"/>
      <p:bldP spid="4596" grpId="10" animBg="1" advAuto="0"/>
      <p:bldP spid="4599" grpId="5" animBg="1" advAuto="0"/>
      <p:bldP spid="4600" grpId="2" animBg="1" advAuto="0"/>
      <p:bldP spid="4601" grpId="4" animBg="1" advAuto="0"/>
      <p:bldP spid="4602" grpId="6" animBg="1" advAuto="0"/>
      <p:bldP spid="4603" grpId="12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2" name="Group"/>
          <p:cNvGrpSpPr/>
          <p:nvPr/>
        </p:nvGrpSpPr>
        <p:grpSpPr>
          <a:xfrm>
            <a:off x="2667669" y="394820"/>
            <a:ext cx="3771901" cy="523241"/>
            <a:chOff x="0" y="0"/>
            <a:chExt cx="3771900" cy="523240"/>
          </a:xfrm>
        </p:grpSpPr>
        <p:sp>
          <p:nvSpPr>
            <p:cNvPr id="4610" name="Rectangle"/>
            <p:cNvSpPr/>
            <p:nvPr/>
          </p:nvSpPr>
          <p:spPr>
            <a:xfrm>
              <a:off x="0" y="0"/>
              <a:ext cx="3771900" cy="485788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11" name="CONTRASTIVE  TRANSFER ANALYSIS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4624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622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23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5E927E-602A-8640-B663-B58F9A92713B}"/>
              </a:ext>
            </a:extLst>
          </p:cNvPr>
          <p:cNvSpPr txBox="1"/>
          <p:nvPr/>
        </p:nvSpPr>
        <p:spPr>
          <a:xfrm>
            <a:off x="6306457" y="2234984"/>
            <a:ext cx="219463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ʒ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phonemic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endParaRPr lang="en-US" sz="12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C6DD0EA-C72A-1346-929F-1384612114B3}"/>
              </a:ext>
            </a:extLst>
          </p:cNvPr>
          <p:cNvSpPr/>
          <p:nvPr/>
        </p:nvSpPr>
        <p:spPr>
          <a:xfrm>
            <a:off x="5903263" y="2300654"/>
            <a:ext cx="321991" cy="229625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97D44E-6F1A-5C42-A4DC-2E291E970241}"/>
              </a:ext>
            </a:extLst>
          </p:cNvPr>
          <p:cNvSpPr txBox="1"/>
          <p:nvPr/>
        </p:nvSpPr>
        <p:spPr>
          <a:xfrm>
            <a:off x="6592212" y="3152003"/>
            <a:ext cx="219463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ʒ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phonetic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endParaRPr lang="en-US" sz="12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3E3FF85-9DFC-E74B-9DBE-2652E2A91B69}"/>
              </a:ext>
            </a:extLst>
          </p:cNvPr>
          <p:cNvSpPr/>
          <p:nvPr/>
        </p:nvSpPr>
        <p:spPr>
          <a:xfrm>
            <a:off x="6059823" y="3250543"/>
            <a:ext cx="321991" cy="229625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" name="Table">
            <a:extLst>
              <a:ext uri="{FF2B5EF4-FFF2-40B4-BE49-F238E27FC236}">
                <a16:creationId xmlns:a16="http://schemas.microsoft.com/office/drawing/2014/main" id="{C61AADA3-B661-B64E-AC21-A06BF706E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052588"/>
              </p:ext>
            </p:extLst>
          </p:nvPr>
        </p:nvGraphicFramePr>
        <p:xfrm>
          <a:off x="3271932" y="1958286"/>
          <a:ext cx="2424963" cy="40480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2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398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Spanish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English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883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  <a:defRPr sz="1800" b="0" i="0"/>
                      </a:pPr>
                      <a:r>
                        <a:rPr lang="es-ES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</a:t>
                      </a:r>
                      <a:r>
                        <a:rPr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ʒ</a:t>
                      </a:r>
                      <a:r>
                        <a:rPr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s-ES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]</a:t>
                      </a:r>
                      <a:endParaRPr sz="20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  <a:defRPr sz="1800" b="0" i="0"/>
                      </a:pPr>
                      <a:r>
                        <a:rPr lang="es-ES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  <a:endParaRPr sz="20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  <a:defRPr sz="1800" b="0" i="0"/>
                      </a:pPr>
                      <a:r>
                        <a:rPr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/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ʒ</a:t>
                      </a:r>
                      <a:r>
                        <a:rPr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/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883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  <a:defRPr sz="1800" b="0" i="0"/>
                      </a:pPr>
                      <a:r>
                        <a:rPr lang="es-E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*</a:t>
                      </a: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0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  <a:defRPr sz="1800" b="0" i="0"/>
                      </a:pPr>
                      <a:r>
                        <a:rPr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 </a:t>
                      </a:r>
                      <a:r>
                        <a:rPr lang="es-E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ʒ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77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  <a:defRPr sz="1800" b="0" i="0"/>
                      </a:pPr>
                      <a:r>
                        <a:rPr lang="es-E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*</a:t>
                      </a: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endParaRPr lang="es-ES_tradnl" sz="20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0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defTabSz="457200">
                        <a:lnSpc>
                          <a:spcPct val="150000"/>
                        </a:lnSpc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  <a:defRPr sz="1800" b="0" i="0"/>
                      </a:pPr>
                      <a:r>
                        <a:rPr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</a:t>
                      </a:r>
                      <a:r>
                        <a:rPr lang="es-E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ʒ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883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398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398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398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398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9459392-0510-1644-9585-FD08EFB710F5}"/>
              </a:ext>
            </a:extLst>
          </p:cNvPr>
          <p:cNvSpPr/>
          <p:nvPr/>
        </p:nvSpPr>
        <p:spPr>
          <a:xfrm>
            <a:off x="2004885" y="2247684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 b="0">
                <a:solidFill>
                  <a:schemeClr val="accent3">
                    <a:lumOff val="44000"/>
                  </a:schemeClr>
                </a:solidFill>
              </a:defRPr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ʎ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5476DA82-9D3B-DF47-B210-922A412A53B7}"/>
              </a:ext>
            </a:extLst>
          </p:cNvPr>
          <p:cNvSpPr/>
          <p:nvPr/>
        </p:nvSpPr>
        <p:spPr>
          <a:xfrm>
            <a:off x="2683121" y="2351998"/>
            <a:ext cx="403194" cy="345366"/>
          </a:xfrm>
          <a:prstGeom prst="lef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BEEA53-4807-AF40-ABE8-E7EBCC33C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6" y="394820"/>
            <a:ext cx="983142" cy="74145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9858-786D-108E-11F7-D41834B25A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29</a:t>
            </a:fld>
            <a:endParaRPr lang="en-EC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5C6213-FAE6-437E-3D80-3ED409D92CA9}"/>
              </a:ext>
            </a:extLst>
          </p:cNvPr>
          <p:cNvSpPr txBox="1"/>
          <p:nvPr/>
        </p:nvSpPr>
        <p:spPr>
          <a:xfrm>
            <a:off x="5541663" y="3532598"/>
            <a:ext cx="51816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3600" dirty="0">
                <a:solidFill>
                  <a:srgbClr val="FF0000"/>
                </a:solidFill>
              </a:rPr>
              <a:t>√</a:t>
            </a:r>
            <a:endParaRPr kumimoji="0" lang="en-EC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DAD016-C986-A658-613C-316C7102D46E}"/>
              </a:ext>
            </a:extLst>
          </p:cNvPr>
          <p:cNvSpPr txBox="1"/>
          <p:nvPr/>
        </p:nvSpPr>
        <p:spPr>
          <a:xfrm>
            <a:off x="6238276" y="3705289"/>
            <a:ext cx="185242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&lt;= Corrective Phonetics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" grpId="1" animBg="1" advAuto="0"/>
      <p:bldP spid="4624" grpId="6" animBg="1" advAuto="0"/>
      <p:bldP spid="2" grpId="0"/>
      <p:bldP spid="3" grpId="0" animBg="1"/>
      <p:bldP spid="17" grpId="0"/>
      <p:bldP spid="19" grpId="0" animBg="1"/>
      <p:bldP spid="20" grpId="0" animBg="1" advAuto="0"/>
      <p:bldP spid="4" grpId="0"/>
      <p:bldP spid="5" grpId="0" animBg="1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4" name="Group"/>
          <p:cNvGrpSpPr/>
          <p:nvPr/>
        </p:nvGrpSpPr>
        <p:grpSpPr>
          <a:xfrm>
            <a:off x="2643184" y="1000159"/>
            <a:ext cx="3857625" cy="571501"/>
            <a:chOff x="0" y="0"/>
            <a:chExt cx="3857625" cy="571500"/>
          </a:xfrm>
        </p:grpSpPr>
        <p:sp>
          <p:nvSpPr>
            <p:cNvPr id="3892" name="Rectangle"/>
            <p:cNvSpPr/>
            <p:nvPr/>
          </p:nvSpPr>
          <p:spPr>
            <a:xfrm>
              <a:off x="0" y="0"/>
              <a:ext cx="3857625" cy="57150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93" name="/f/ PRODUCTION PICTURE…"/>
            <p:cNvSpPr txBox="1"/>
            <p:nvPr/>
          </p:nvSpPr>
          <p:spPr>
            <a:xfrm>
              <a:off x="0" y="24130"/>
              <a:ext cx="3857625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/f/ PRODUCTION PICTURE</a:t>
              </a:r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Spanish-English </a:t>
              </a:r>
            </a:p>
          </p:txBody>
        </p:sp>
      </p:grpSp>
      <p:grpSp>
        <p:nvGrpSpPr>
          <p:cNvPr id="3897" name="Group"/>
          <p:cNvGrpSpPr/>
          <p:nvPr/>
        </p:nvGrpSpPr>
        <p:grpSpPr>
          <a:xfrm>
            <a:off x="592360" y="334610"/>
            <a:ext cx="7858181" cy="571501"/>
            <a:chOff x="0" y="0"/>
            <a:chExt cx="7858179" cy="571500"/>
          </a:xfrm>
        </p:grpSpPr>
        <p:sp>
          <p:nvSpPr>
            <p:cNvPr id="3895" name="Rectangle"/>
            <p:cNvSpPr/>
            <p:nvPr/>
          </p:nvSpPr>
          <p:spPr>
            <a:xfrm>
              <a:off x="-1" y="0"/>
              <a:ext cx="7858181" cy="5715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96" name="CONTRAST OF ENGLISH AND SPANISH FRICATIVES"/>
            <p:cNvSpPr txBox="1"/>
            <p:nvPr/>
          </p:nvSpPr>
          <p:spPr>
            <a:xfrm>
              <a:off x="-1" y="87630"/>
              <a:ext cx="7858181" cy="396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CONTRAST OF ENGLISH AND SPANISH FRICATIVES</a:t>
              </a:r>
            </a:p>
          </p:txBody>
        </p:sp>
      </p:grpSp>
      <p:sp>
        <p:nvSpPr>
          <p:cNvPr id="3899" name="Text"/>
          <p:cNvSpPr txBox="1"/>
          <p:nvPr/>
        </p:nvSpPr>
        <p:spPr>
          <a:xfrm>
            <a:off x="0" y="-442031"/>
            <a:ext cx="1270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br/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F8638-E3F0-4D4E-84F1-1C74FCE6D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7" y="1596873"/>
            <a:ext cx="4191000" cy="355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DECEEA-870E-5346-82C9-9AE062FF97EE}"/>
              </a:ext>
            </a:extLst>
          </p:cNvPr>
          <p:cNvSpPr txBox="1"/>
          <p:nvPr/>
        </p:nvSpPr>
        <p:spPr>
          <a:xfrm>
            <a:off x="1028700" y="5360484"/>
            <a:ext cx="66167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unvoiced, labiodental, oral fricative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24C93A-466C-C74A-95D4-3A0B50396ED0}"/>
              </a:ext>
            </a:extLst>
          </p:cNvPr>
          <p:cNvCxnSpPr/>
          <p:nvPr/>
        </p:nvCxnSpPr>
        <p:spPr>
          <a:xfrm flipV="1">
            <a:off x="3086100" y="4204784"/>
            <a:ext cx="1981200" cy="12700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DA5A94-289C-4D46-B6AB-50FBB291EF0C}"/>
              </a:ext>
            </a:extLst>
          </p:cNvPr>
          <p:cNvCxnSpPr>
            <a:cxnSpLocks/>
          </p:cNvCxnSpPr>
          <p:nvPr/>
        </p:nvCxnSpPr>
        <p:spPr>
          <a:xfrm flipH="1" flipV="1">
            <a:off x="3558287" y="3298673"/>
            <a:ext cx="414525" cy="22352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006874-87A8-E647-94E4-4DCE83F391E9}"/>
              </a:ext>
            </a:extLst>
          </p:cNvPr>
          <p:cNvCxnSpPr>
            <a:cxnSpLocks/>
          </p:cNvCxnSpPr>
          <p:nvPr/>
        </p:nvCxnSpPr>
        <p:spPr>
          <a:xfrm flipH="1" flipV="1">
            <a:off x="4337050" y="2858584"/>
            <a:ext cx="730250" cy="26162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5A80E-A408-844B-9389-9D93D4D8E7AA}"/>
              </a:ext>
            </a:extLst>
          </p:cNvPr>
          <p:cNvCxnSpPr>
            <a:cxnSpLocks/>
          </p:cNvCxnSpPr>
          <p:nvPr/>
        </p:nvCxnSpPr>
        <p:spPr>
          <a:xfrm flipH="1" flipV="1">
            <a:off x="3624076" y="3156768"/>
            <a:ext cx="1981200" cy="22352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1702386D-3FB1-6C4C-A870-BC5F62C865F9}"/>
              </a:ext>
            </a:extLst>
          </p:cNvPr>
          <p:cNvSpPr/>
          <p:nvPr/>
        </p:nvSpPr>
        <p:spPr>
          <a:xfrm>
            <a:off x="2916423" y="2826543"/>
            <a:ext cx="2760477" cy="1848141"/>
          </a:xfrm>
          <a:custGeom>
            <a:avLst/>
            <a:gdLst>
              <a:gd name="connsiteX0" fmla="*/ 2760477 w 2760477"/>
              <a:gd name="connsiteY0" fmla="*/ 1848141 h 1848141"/>
              <a:gd name="connsiteX1" fmla="*/ 1922277 w 2760477"/>
              <a:gd name="connsiteY1" fmla="*/ 82841 h 1848141"/>
              <a:gd name="connsiteX2" fmla="*/ 817377 w 2760477"/>
              <a:gd name="connsiteY2" fmla="*/ 298741 h 1848141"/>
              <a:gd name="connsiteX3" fmla="*/ 68077 w 2760477"/>
              <a:gd name="connsiteY3" fmla="*/ 387641 h 1848141"/>
              <a:gd name="connsiteX4" fmla="*/ 80777 w 2760477"/>
              <a:gd name="connsiteY4" fmla="*/ 387641 h 184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477" h="1848141">
                <a:moveTo>
                  <a:pt x="2760477" y="1848141"/>
                </a:moveTo>
                <a:cubicBezTo>
                  <a:pt x="2503302" y="1094607"/>
                  <a:pt x="2246127" y="341074"/>
                  <a:pt x="1922277" y="82841"/>
                </a:cubicBezTo>
                <a:cubicBezTo>
                  <a:pt x="1598427" y="-175392"/>
                  <a:pt x="1126410" y="247941"/>
                  <a:pt x="817377" y="298741"/>
                </a:cubicBezTo>
                <a:cubicBezTo>
                  <a:pt x="508344" y="349541"/>
                  <a:pt x="190844" y="372824"/>
                  <a:pt x="68077" y="387641"/>
                </a:cubicBezTo>
                <a:cubicBezTo>
                  <a:pt x="-54690" y="402458"/>
                  <a:pt x="13043" y="395049"/>
                  <a:pt x="80777" y="387641"/>
                </a:cubicBezTo>
              </a:path>
            </a:pathLst>
          </a:custGeom>
          <a:noFill/>
          <a:ln w="38100" cap="flat">
            <a:solidFill>
              <a:srgbClr val="0070C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E7016E-A50A-0A4A-96C0-D4E8CC59FA63}"/>
              </a:ext>
            </a:extLst>
          </p:cNvPr>
          <p:cNvCxnSpPr>
            <a:cxnSpLocks/>
          </p:cNvCxnSpPr>
          <p:nvPr/>
        </p:nvCxnSpPr>
        <p:spPr>
          <a:xfrm flipH="1" flipV="1">
            <a:off x="3607788" y="3139642"/>
            <a:ext cx="804950" cy="233514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D70BE71-0792-47DE-AC33-2E0C6085E4B9}"/>
              </a:ext>
            </a:extLst>
          </p:cNvPr>
          <p:cNvSpPr/>
          <p:nvPr/>
        </p:nvSpPr>
        <p:spPr>
          <a:xfrm>
            <a:off x="592359" y="5950430"/>
            <a:ext cx="3289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sz="1200" dirty="0"/>
              <a:t>S: </a:t>
            </a:r>
            <a:r>
              <a:rPr lang="en-US" sz="1200" dirty="0">
                <a:hlinkClick r:id="rId3"/>
              </a:rPr>
              <a:t>https://soundsofspeech.uiowa.edu/Spanish</a:t>
            </a:r>
            <a:endParaRPr lang="en-EC" sz="1200" dirty="0"/>
          </a:p>
          <a:p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F003CD-93A4-A255-EE43-2ED862DA6C5B}"/>
              </a:ext>
            </a:extLst>
          </p:cNvPr>
          <p:cNvSpPr/>
          <p:nvPr/>
        </p:nvSpPr>
        <p:spPr>
          <a:xfrm>
            <a:off x="4589928" y="5937425"/>
            <a:ext cx="3839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200" dirty="0"/>
              <a:t>E: </a:t>
            </a:r>
            <a:r>
              <a:rPr lang="en-EC" sz="1200" dirty="0">
                <a:hlinkClick r:id="rId4"/>
              </a:rPr>
              <a:t>https://www.youtube.com/watch?v=05f62-73nrY</a:t>
            </a:r>
            <a:endParaRPr lang="en-EC" sz="1200" dirty="0"/>
          </a:p>
          <a:p>
            <a:endParaRPr lang="en-EC" sz="1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C54307-9BC8-34E2-E277-90A3F095EE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" grpId="2" animBg="1" advAuto="0"/>
      <p:bldP spid="3897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6" name="Group"/>
          <p:cNvGrpSpPr/>
          <p:nvPr/>
        </p:nvGrpSpPr>
        <p:grpSpPr>
          <a:xfrm>
            <a:off x="2569358" y="400061"/>
            <a:ext cx="4500586" cy="571489"/>
            <a:chOff x="0" y="0"/>
            <a:chExt cx="4500584" cy="571487"/>
          </a:xfrm>
        </p:grpSpPr>
        <p:sp>
          <p:nvSpPr>
            <p:cNvPr id="4284" name="Rectangle"/>
            <p:cNvSpPr/>
            <p:nvPr/>
          </p:nvSpPr>
          <p:spPr>
            <a:xfrm>
              <a:off x="0" y="0"/>
              <a:ext cx="4500585" cy="571488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85" name="/ɵ/ PRODUCTION PICTURE"/>
            <p:cNvSpPr txBox="1"/>
            <p:nvPr/>
          </p:nvSpPr>
          <p:spPr>
            <a:xfrm>
              <a:off x="0" y="87499"/>
              <a:ext cx="4500585" cy="396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/</a:t>
              </a:r>
              <a:r>
                <a:rPr lang="el-GR" dirty="0">
                  <a:solidFill>
                    <a:schemeClr val="tx1"/>
                  </a:solidFill>
                  <a:sym typeface="Verdana"/>
                </a:rPr>
                <a:t>θ</a:t>
              </a:r>
              <a:r>
                <a:rPr sz="2000" b="1" dirty="0">
                  <a:solidFill>
                    <a:srgbClr val="373D54"/>
                  </a:solidFill>
                </a:rPr>
                <a:t>/ PRODUCTION PICTURE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59692C7-18BE-8148-9FDC-D32B3369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1" y="1059050"/>
            <a:ext cx="3949700" cy="3441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95D04A-50B6-4D41-BED5-045463273EE0}"/>
              </a:ext>
            </a:extLst>
          </p:cNvPr>
          <p:cNvSpPr txBox="1"/>
          <p:nvPr/>
        </p:nvSpPr>
        <p:spPr>
          <a:xfrm>
            <a:off x="1108093" y="5314043"/>
            <a:ext cx="66167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voiceless, </a:t>
            </a:r>
            <a:r>
              <a:rPr lang="en-US" dirty="0" err="1"/>
              <a:t>apico</a:t>
            </a:r>
            <a:r>
              <a:rPr lang="en-US" dirty="0"/>
              <a:t>-interdental, oral, fricative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56ACD9-EB60-1941-9784-784E0329BA48}"/>
              </a:ext>
            </a:extLst>
          </p:cNvPr>
          <p:cNvCxnSpPr>
            <a:cxnSpLocks/>
          </p:cNvCxnSpPr>
          <p:nvPr/>
        </p:nvCxnSpPr>
        <p:spPr>
          <a:xfrm flipV="1">
            <a:off x="3100614" y="3497943"/>
            <a:ext cx="2269672" cy="18161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2B0777-1C98-8D4A-AD1E-06996C202141}"/>
              </a:ext>
            </a:extLst>
          </p:cNvPr>
          <p:cNvCxnSpPr>
            <a:cxnSpLocks/>
          </p:cNvCxnSpPr>
          <p:nvPr/>
        </p:nvCxnSpPr>
        <p:spPr>
          <a:xfrm flipH="1" flipV="1">
            <a:off x="3889829" y="2540000"/>
            <a:ext cx="188685" cy="286154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452942-F011-D947-BA6D-980E8466F4D6}"/>
              </a:ext>
            </a:extLst>
          </p:cNvPr>
          <p:cNvCxnSpPr>
            <a:cxnSpLocks/>
          </p:cNvCxnSpPr>
          <p:nvPr/>
        </p:nvCxnSpPr>
        <p:spPr>
          <a:xfrm flipH="1" flipV="1">
            <a:off x="4819651" y="2032000"/>
            <a:ext cx="550635" cy="336954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03818F-78D2-7147-8CC2-EDBC01C53D9C}"/>
              </a:ext>
            </a:extLst>
          </p:cNvPr>
          <p:cNvCxnSpPr>
            <a:cxnSpLocks/>
          </p:cNvCxnSpPr>
          <p:nvPr/>
        </p:nvCxnSpPr>
        <p:spPr>
          <a:xfrm flipH="1" flipV="1">
            <a:off x="3984171" y="2540000"/>
            <a:ext cx="2069193" cy="277404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683CB15-5C0A-574D-8A95-58B33C2A3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0" y="433174"/>
            <a:ext cx="983142" cy="7414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06D36-04D7-4C89-C6CE-CA86F42355F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30</a:t>
            </a:fld>
            <a:endParaRPr lang="en-EC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C8A1D1-A350-DFE1-23C5-649F06E16174}"/>
              </a:ext>
            </a:extLst>
          </p:cNvPr>
          <p:cNvSpPr/>
          <p:nvPr/>
        </p:nvSpPr>
        <p:spPr>
          <a:xfrm>
            <a:off x="4180114" y="6093297"/>
            <a:ext cx="42316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200" dirty="0"/>
              <a:t>E: </a:t>
            </a:r>
            <a:r>
              <a:rPr lang="en-US" sz="1200" dirty="0">
                <a:hlinkClick r:id="rId4"/>
              </a:rPr>
              <a:t>https://www.youtube.com/watch?v=qC0l6GQZtM4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5" name="Group"/>
          <p:cNvGrpSpPr/>
          <p:nvPr/>
        </p:nvGrpSpPr>
        <p:grpSpPr>
          <a:xfrm>
            <a:off x="2551566" y="352423"/>
            <a:ext cx="3500440" cy="400108"/>
            <a:chOff x="-1" y="-1"/>
            <a:chExt cx="3500439" cy="400106"/>
          </a:xfrm>
        </p:grpSpPr>
        <p:sp>
          <p:nvSpPr>
            <p:cNvPr id="4293" name="Rectangle"/>
            <p:cNvSpPr/>
            <p:nvPr/>
          </p:nvSpPr>
          <p:spPr>
            <a:xfrm>
              <a:off x="-1" y="-1"/>
              <a:ext cx="3500439" cy="35719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4" name="SPANISH and ENGLISH /ɵ/"/>
            <p:cNvSpPr txBox="1"/>
            <p:nvPr/>
          </p:nvSpPr>
          <p:spPr>
            <a:xfrm>
              <a:off x="-1" y="-1"/>
              <a:ext cx="3500439" cy="400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</a:t>
              </a:r>
              <a:r>
                <a:rPr lang="es-E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ENGLISH /</a:t>
              </a:r>
              <a:r>
                <a:rPr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ɵ</a:t>
              </a: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  <p:grpSp>
        <p:nvGrpSpPr>
          <p:cNvPr id="4298" name="Group"/>
          <p:cNvGrpSpPr/>
          <p:nvPr/>
        </p:nvGrpSpPr>
        <p:grpSpPr>
          <a:xfrm>
            <a:off x="1251958" y="1251893"/>
            <a:ext cx="1371601" cy="400108"/>
            <a:chOff x="0" y="0"/>
            <a:chExt cx="1371600" cy="400107"/>
          </a:xfrm>
        </p:grpSpPr>
        <p:sp>
          <p:nvSpPr>
            <p:cNvPr id="4296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7" name="Spanish /ɵ/"/>
            <p:cNvSpPr txBox="1"/>
            <p:nvPr/>
          </p:nvSpPr>
          <p:spPr>
            <a:xfrm>
              <a:off x="0" y="0"/>
              <a:ext cx="1371600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/</a:t>
              </a:r>
              <a:r>
                <a:rPr lang="el-GR" sz="1800" b="0" dirty="0">
                  <a:solidFill>
                    <a:schemeClr val="tx1"/>
                  </a:solidFill>
                </a:rPr>
                <a:t>θ</a:t>
              </a: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  <p:grpSp>
        <p:nvGrpSpPr>
          <p:cNvPr id="4301" name="Group"/>
          <p:cNvGrpSpPr/>
          <p:nvPr/>
        </p:nvGrpSpPr>
        <p:grpSpPr>
          <a:xfrm>
            <a:off x="6194891" y="1281105"/>
            <a:ext cx="1500201" cy="400108"/>
            <a:chOff x="-1" y="0"/>
            <a:chExt cx="1500200" cy="400107"/>
          </a:xfrm>
        </p:grpSpPr>
        <p:sp>
          <p:nvSpPr>
            <p:cNvPr id="4299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0" name="English /ɵ/"/>
            <p:cNvSpPr txBox="1"/>
            <p:nvPr/>
          </p:nvSpPr>
          <p:spPr>
            <a:xfrm>
              <a:off x="-1" y="0"/>
              <a:ext cx="1500200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 /</a:t>
              </a:r>
              <a:r>
                <a:rPr lang="el-GR" sz="2000" b="0" dirty="0">
                  <a:solidFill>
                    <a:schemeClr val="tx1"/>
                  </a:solidFill>
                </a:rPr>
                <a:t> θ </a:t>
              </a: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  <p:grpSp>
        <p:nvGrpSpPr>
          <p:cNvPr id="4304" name="Group"/>
          <p:cNvGrpSpPr/>
          <p:nvPr/>
        </p:nvGrpSpPr>
        <p:grpSpPr>
          <a:xfrm>
            <a:off x="275770" y="2109416"/>
            <a:ext cx="3851156" cy="1125696"/>
            <a:chOff x="0" y="-1"/>
            <a:chExt cx="2428875" cy="357189"/>
          </a:xfrm>
        </p:grpSpPr>
        <p:sp>
          <p:nvSpPr>
            <p:cNvPr id="4302" name="Rectangle"/>
            <p:cNvSpPr/>
            <p:nvPr/>
          </p:nvSpPr>
          <p:spPr>
            <a:xfrm>
              <a:off x="0" y="-1"/>
              <a:ext cx="2428875" cy="357189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3" name="It Doesn't exist"/>
            <p:cNvSpPr txBox="1"/>
            <p:nvPr/>
          </p:nvSpPr>
          <p:spPr>
            <a:xfrm>
              <a:off x="0" y="77729"/>
              <a:ext cx="2428875" cy="2017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1800" b="0" dirty="0">
                  <a:solidFill>
                    <a:schemeClr val="tx1"/>
                  </a:solidFill>
                </a:rPr>
                <a:t>[-</a:t>
              </a:r>
              <a:r>
                <a:rPr lang="el-GR" sz="1800" b="0" dirty="0">
                  <a:solidFill>
                    <a:schemeClr val="tx1"/>
                  </a:solidFill>
                </a:rPr>
                <a:t>θ</a:t>
              </a:r>
              <a:r>
                <a:rPr lang="es-ES" sz="1800" b="0" dirty="0">
                  <a:solidFill>
                    <a:schemeClr val="tx1"/>
                  </a:solidFill>
                </a:rPr>
                <a:t>] as </a:t>
              </a:r>
              <a:r>
                <a:rPr lang="es-ES" sz="1800" b="0" dirty="0" err="1">
                  <a:solidFill>
                    <a:schemeClr val="tx1"/>
                  </a:solidFill>
                </a:rPr>
                <a:t>an</a:t>
              </a:r>
              <a:r>
                <a:rPr lang="es-ES" sz="1800" b="0" dirty="0">
                  <a:solidFill>
                    <a:schemeClr val="tx1"/>
                  </a:solidFill>
                </a:rPr>
                <a:t> </a:t>
              </a:r>
              <a:r>
                <a:rPr lang="es-ES" sz="1800" b="0" dirty="0" err="1">
                  <a:solidFill>
                    <a:schemeClr val="tx1"/>
                  </a:solidFill>
                </a:rPr>
                <a:t>allophone</a:t>
              </a:r>
              <a:r>
                <a:rPr lang="es-ES" sz="1800" b="0" dirty="0">
                  <a:solidFill>
                    <a:schemeClr val="tx1"/>
                  </a:solidFill>
                </a:rPr>
                <a:t> of /-d/</a:t>
              </a:r>
              <a:endPara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07" name="Group"/>
          <p:cNvGrpSpPr/>
          <p:nvPr/>
        </p:nvGrpSpPr>
        <p:grpSpPr>
          <a:xfrm>
            <a:off x="4718054" y="1995485"/>
            <a:ext cx="4150176" cy="1125696"/>
            <a:chOff x="0" y="0"/>
            <a:chExt cx="2428875" cy="501652"/>
          </a:xfrm>
        </p:grpSpPr>
        <p:sp>
          <p:nvSpPr>
            <p:cNvPr id="4305" name="Rectangle"/>
            <p:cNvSpPr/>
            <p:nvPr/>
          </p:nvSpPr>
          <p:spPr>
            <a:xfrm>
              <a:off x="0" y="0"/>
              <a:ext cx="2428875" cy="501652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6" name="/ɵ/ Voiceless apico, interdental, oral, fricative"/>
            <p:cNvSpPr txBox="1"/>
            <p:nvPr/>
          </p:nvSpPr>
          <p:spPr>
            <a:xfrm>
              <a:off x="0" y="93095"/>
              <a:ext cx="2428875" cy="315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l-GR" sz="2000" b="0" dirty="0">
                  <a:solidFill>
                    <a:schemeClr val="tx1"/>
                  </a:solidFill>
                </a:rPr>
                <a:t> θ 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s-E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iceless</a:t>
              </a:r>
              <a:r>
                <a:rPr lang="es-E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s-E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interdental, oral, fricative </a:t>
              </a:r>
            </a:p>
          </p:txBody>
        </p:sp>
      </p:grpSp>
      <p:grpSp>
        <p:nvGrpSpPr>
          <p:cNvPr id="4310" name="Group"/>
          <p:cNvGrpSpPr/>
          <p:nvPr/>
        </p:nvGrpSpPr>
        <p:grpSpPr>
          <a:xfrm>
            <a:off x="4718054" y="3692680"/>
            <a:ext cx="4150176" cy="850914"/>
            <a:chOff x="0" y="-1"/>
            <a:chExt cx="2428875" cy="850913"/>
          </a:xfrm>
        </p:grpSpPr>
        <p:sp>
          <p:nvSpPr>
            <p:cNvPr id="4308" name="Rectangle"/>
            <p:cNvSpPr/>
            <p:nvPr/>
          </p:nvSpPr>
          <p:spPr>
            <a:xfrm>
              <a:off x="0" y="-1"/>
              <a:ext cx="2428875" cy="850913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9" name="[ɵ] Voiceless apico, interdental, oral, fricative"/>
            <p:cNvSpPr txBox="1"/>
            <p:nvPr/>
          </p:nvSpPr>
          <p:spPr>
            <a:xfrm>
              <a:off x="0" y="71514"/>
              <a:ext cx="2428875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l-GR" sz="2000" dirty="0">
                  <a:solidFill>
                    <a:schemeClr val="tx1"/>
                  </a:solidFill>
                </a:rPr>
                <a:t>θ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r>
                <a:rPr lang="es-E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oiceless</a:t>
              </a:r>
              <a:r>
                <a:rPr lang="es-E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s-E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interdental, oral, fricative</a:t>
              </a:r>
              <a:r>
                <a:rPr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311" name="Line"/>
          <p:cNvSpPr/>
          <p:nvPr/>
        </p:nvSpPr>
        <p:spPr>
          <a:xfrm rot="10800000" flipV="1">
            <a:off x="1927274" y="530225"/>
            <a:ext cx="624294" cy="678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3" name="Line"/>
          <p:cNvSpPr/>
          <p:nvPr/>
        </p:nvSpPr>
        <p:spPr>
          <a:xfrm>
            <a:off x="6052004" y="530225"/>
            <a:ext cx="785814" cy="750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26465DD-B55B-F847-8B0C-1842A29B6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9" y="377143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3DCAC-6D77-133A-38F7-890087BF20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31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5" grpId="1" animBg="1" advAuto="0"/>
      <p:bldP spid="4298" grpId="3" animBg="1" advAuto="0"/>
      <p:bldP spid="4301" grpId="7" animBg="1" advAuto="0"/>
      <p:bldP spid="4304" grpId="5" animBg="1" advAuto="0"/>
      <p:bldP spid="4307" grpId="9" animBg="1" advAuto="0"/>
      <p:bldP spid="4310" grpId="11" animBg="1" advAuto="0"/>
      <p:bldP spid="4311" grpId="2" animBg="1" advAuto="0"/>
      <p:bldP spid="4313" grpId="6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3" name="Group"/>
          <p:cNvGrpSpPr/>
          <p:nvPr/>
        </p:nvGrpSpPr>
        <p:grpSpPr>
          <a:xfrm>
            <a:off x="2786063" y="500042"/>
            <a:ext cx="3889376" cy="571521"/>
            <a:chOff x="0" y="0"/>
            <a:chExt cx="3889375" cy="571520"/>
          </a:xfrm>
        </p:grpSpPr>
        <p:sp>
          <p:nvSpPr>
            <p:cNvPr id="4321" name="Rectangle"/>
            <p:cNvSpPr/>
            <p:nvPr/>
          </p:nvSpPr>
          <p:spPr>
            <a:xfrm>
              <a:off x="0" y="0"/>
              <a:ext cx="3889375" cy="571521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22" name="PHONETIC AND PHONEMIC DISTRIBUTION"/>
            <p:cNvSpPr txBox="1"/>
            <p:nvPr/>
          </p:nvSpPr>
          <p:spPr>
            <a:xfrm>
              <a:off x="0" y="0"/>
              <a:ext cx="3889375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4326" name="Group"/>
          <p:cNvGrpSpPr/>
          <p:nvPr/>
        </p:nvGrpSpPr>
        <p:grpSpPr>
          <a:xfrm>
            <a:off x="371916" y="1571612"/>
            <a:ext cx="1906827" cy="584773"/>
            <a:chOff x="0" y="0"/>
            <a:chExt cx="1371600" cy="584771"/>
          </a:xfrm>
        </p:grpSpPr>
        <p:sp>
          <p:nvSpPr>
            <p:cNvPr id="4324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25" name="Spanish /ɵ/"/>
            <p:cNvSpPr txBox="1"/>
            <p:nvPr/>
          </p:nvSpPr>
          <p:spPr>
            <a:xfrm>
              <a:off x="0" y="0"/>
              <a:ext cx="1371600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Spanish /</a:t>
              </a:r>
              <a:r>
                <a:rPr lang="el-GR" b="0" dirty="0">
                  <a:solidFill>
                    <a:schemeClr val="tx1"/>
                  </a:solidFill>
                </a:rPr>
                <a:t> θ </a:t>
              </a:r>
              <a:r>
                <a:rPr sz="1400" b="1" dirty="0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329" name="Group"/>
          <p:cNvGrpSpPr/>
          <p:nvPr/>
        </p:nvGrpSpPr>
        <p:grpSpPr>
          <a:xfrm>
            <a:off x="6357948" y="1571612"/>
            <a:ext cx="1571639" cy="369330"/>
            <a:chOff x="-1" y="0"/>
            <a:chExt cx="1571638" cy="369329"/>
          </a:xfrm>
        </p:grpSpPr>
        <p:sp>
          <p:nvSpPr>
            <p:cNvPr id="4327" name="Rectangle"/>
            <p:cNvSpPr/>
            <p:nvPr/>
          </p:nvSpPr>
          <p:spPr>
            <a:xfrm>
              <a:off x="-1" y="0"/>
              <a:ext cx="1571638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28" name="English /ɵ/"/>
            <p:cNvSpPr txBox="1"/>
            <p:nvPr/>
          </p:nvSpPr>
          <p:spPr>
            <a:xfrm>
              <a:off x="-1" y="0"/>
              <a:ext cx="1571638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English /</a:t>
              </a:r>
              <a:r>
                <a:rPr lang="el-GR" b="0" dirty="0">
                  <a:solidFill>
                    <a:schemeClr val="tx1"/>
                  </a:solidFill>
                </a:rPr>
                <a:t> θ </a:t>
              </a:r>
              <a:r>
                <a:rPr sz="1400" b="1" dirty="0">
                  <a:solidFill>
                    <a:srgbClr val="000000"/>
                  </a:solidFill>
                </a:rPr>
                <a:t>/</a:t>
              </a:r>
            </a:p>
          </p:txBody>
        </p:sp>
      </p:grpSp>
      <p:graphicFrame>
        <p:nvGraphicFramePr>
          <p:cNvPr id="4330" name="Table"/>
          <p:cNvGraphicFramePr/>
          <p:nvPr>
            <p:extLst>
              <p:ext uri="{D42A27DB-BD31-4B8C-83A1-F6EECF244321}">
                <p14:modId xmlns:p14="http://schemas.microsoft.com/office/powerpoint/2010/main" val="4134381463"/>
              </p:ext>
            </p:extLst>
          </p:nvPr>
        </p:nvGraphicFramePr>
        <p:xfrm>
          <a:off x="2537271" y="2227263"/>
          <a:ext cx="6009830" cy="188975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47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243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400" b="1" dirty="0" err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Distribution</a:t>
                      </a:r>
                      <a:endParaRPr sz="2400" b="1" dirty="0">
                        <a:solidFill>
                          <a:schemeClr val="accent3">
                            <a:lumOff val="44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b="1" dirty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 </a:t>
                      </a:r>
                      <a:r>
                        <a:rPr lang="el-G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   </a:t>
                      </a:r>
                      <a:r>
                        <a:rPr sz="2400" b="1" dirty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[</a:t>
                      </a:r>
                      <a:r>
                        <a:rPr lang="el-G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sz="24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]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38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I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l-G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l-G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θ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ɔts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l-G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l-G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θ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ɔts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38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M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fej</a:t>
                      </a:r>
                      <a:r>
                        <a:rPr lang="el-GR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θ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fəl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feɪ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̯</a:t>
                      </a:r>
                      <a:r>
                        <a:rPr lang="el-GR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θ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fəl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̴]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38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F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bɹɛ</a:t>
                      </a:r>
                      <a:r>
                        <a:rPr lang="el-GR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θ</a:t>
                      </a:r>
                      <a:r>
                        <a:rPr lang="el-GR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bɹɛ</a:t>
                      </a:r>
                      <a:r>
                        <a:rPr lang="el-GR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θ</a:t>
                      </a:r>
                      <a:r>
                        <a:rPr lang="el-GR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333" name="Group"/>
          <p:cNvGrpSpPr/>
          <p:nvPr/>
        </p:nvGrpSpPr>
        <p:grpSpPr>
          <a:xfrm>
            <a:off x="2537271" y="4429131"/>
            <a:ext cx="5820947" cy="500064"/>
            <a:chOff x="0" y="0"/>
            <a:chExt cx="2286017" cy="500063"/>
          </a:xfrm>
        </p:grpSpPr>
        <p:sp>
          <p:nvSpPr>
            <p:cNvPr id="4331" name="Rectangle"/>
            <p:cNvSpPr/>
            <p:nvPr/>
          </p:nvSpPr>
          <p:spPr>
            <a:xfrm>
              <a:off x="0" y="0"/>
              <a:ext cx="2286017" cy="500063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2" name="Phonemic distribution is  Total"/>
            <p:cNvSpPr txBox="1"/>
            <p:nvPr/>
          </p:nvSpPr>
          <p:spPr>
            <a:xfrm>
              <a:off x="0" y="0"/>
              <a:ext cx="228601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l-GR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l-GR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l-GR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</a:t>
              </a:r>
              <a:r>
                <a:rPr lang="es-E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s-E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Broad/</a:t>
              </a:r>
              <a:r>
                <a:rPr lang="es-E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</a:t>
              </a:r>
              <a:r>
                <a:rPr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 </a:t>
              </a:r>
              <a:r>
                <a:rPr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</p:grpSp>
      <p:grpSp>
        <p:nvGrpSpPr>
          <p:cNvPr id="4336" name="Group"/>
          <p:cNvGrpSpPr/>
          <p:nvPr/>
        </p:nvGrpSpPr>
        <p:grpSpPr>
          <a:xfrm>
            <a:off x="2537269" y="5286388"/>
            <a:ext cx="5963806" cy="714376"/>
            <a:chOff x="-1" y="0"/>
            <a:chExt cx="2643190" cy="714375"/>
          </a:xfrm>
        </p:grpSpPr>
        <p:sp>
          <p:nvSpPr>
            <p:cNvPr id="4334" name="Rectangle"/>
            <p:cNvSpPr/>
            <p:nvPr/>
          </p:nvSpPr>
          <p:spPr>
            <a:xfrm>
              <a:off x="-1" y="0"/>
              <a:ext cx="2643190" cy="71437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5" name="Phonetic distribution is total"/>
            <p:cNvSpPr txBox="1"/>
            <p:nvPr/>
          </p:nvSpPr>
          <p:spPr>
            <a:xfrm>
              <a:off x="-1" y="0"/>
              <a:ext cx="264319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l-GR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l-GR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l-GR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</a:t>
              </a:r>
              <a:r>
                <a:rPr lang="es-E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s-E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Narrow/</a:t>
              </a:r>
              <a:r>
                <a:rPr lang="es-E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</a:t>
              </a:r>
              <a:r>
                <a:rPr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</a:t>
              </a:r>
              <a:r>
                <a:rPr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</p:grpSp>
      <p:sp>
        <p:nvSpPr>
          <p:cNvPr id="4337" name="Shape"/>
          <p:cNvSpPr/>
          <p:nvPr/>
        </p:nvSpPr>
        <p:spPr>
          <a:xfrm>
            <a:off x="7000875" y="4143375"/>
            <a:ext cx="46038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860"/>
                </a:moveTo>
                <a:lnTo>
                  <a:pt x="5400" y="1986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860"/>
                </a:lnTo>
                <a:lnTo>
                  <a:pt x="21600" y="1986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338" name="Line"/>
          <p:cNvSpPr/>
          <p:nvPr/>
        </p:nvSpPr>
        <p:spPr>
          <a:xfrm>
            <a:off x="7038022" y="4486116"/>
            <a:ext cx="1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9" name="Line"/>
          <p:cNvSpPr/>
          <p:nvPr/>
        </p:nvSpPr>
        <p:spPr>
          <a:xfrm rot="10800000" flipV="1">
            <a:off x="928913" y="785803"/>
            <a:ext cx="1857149" cy="73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340" name="Line"/>
          <p:cNvSpPr/>
          <p:nvPr/>
        </p:nvSpPr>
        <p:spPr>
          <a:xfrm>
            <a:off x="6675438" y="785803"/>
            <a:ext cx="468313" cy="714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341" name="Shape"/>
          <p:cNvSpPr/>
          <p:nvPr/>
        </p:nvSpPr>
        <p:spPr>
          <a:xfrm>
            <a:off x="7072313" y="1857375"/>
            <a:ext cx="71438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4344" name="Group"/>
          <p:cNvGrpSpPr/>
          <p:nvPr/>
        </p:nvGrpSpPr>
        <p:grpSpPr>
          <a:xfrm>
            <a:off x="279832" y="2260597"/>
            <a:ext cx="1571626" cy="1428751"/>
            <a:chOff x="0" y="0"/>
            <a:chExt cx="1571625" cy="1428750"/>
          </a:xfrm>
        </p:grpSpPr>
        <p:sp>
          <p:nvSpPr>
            <p:cNvPr id="4342" name="Rectangle"/>
            <p:cNvSpPr/>
            <p:nvPr/>
          </p:nvSpPr>
          <p:spPr>
            <a:xfrm>
              <a:off x="0" y="0"/>
              <a:ext cx="1571625" cy="142875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43" name="X"/>
            <p:cNvSpPr txBox="1"/>
            <p:nvPr/>
          </p:nvSpPr>
          <p:spPr>
            <a:xfrm>
              <a:off x="0" y="0"/>
              <a:ext cx="1571625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000" b="1"/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3200" b="1">
                  <a:solidFill>
                    <a:srgbClr val="000000"/>
                  </a:solidFill>
                </a:rPr>
                <a:t>X</a:t>
              </a:r>
              <a:r>
                <a:rPr sz="1400" b="1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4345" name="Line"/>
          <p:cNvSpPr/>
          <p:nvPr/>
        </p:nvSpPr>
        <p:spPr>
          <a:xfrm>
            <a:off x="1057728" y="1914532"/>
            <a:ext cx="7939" cy="3460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4349A8F-0403-6B44-9FFF-A934D31CC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7" y="401543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D7B9F2-56A1-ECAD-D083-4CABF4AC13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32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3" grpId="1" animBg="1" advAuto="0"/>
      <p:bldP spid="4326" grpId="3" animBg="1" advAuto="0"/>
      <p:bldP spid="4329" grpId="7" animBg="1" advAuto="0"/>
      <p:bldP spid="4330" grpId="9" animBg="1" advAuto="0"/>
      <p:bldP spid="4333" grpId="11" animBg="1" advAuto="0"/>
      <p:bldP spid="4336" grpId="13" animBg="1" advAuto="0"/>
      <p:bldP spid="4337" grpId="10" animBg="1" advAuto="0"/>
      <p:bldP spid="4338" grpId="12" animBg="1" advAuto="0"/>
      <p:bldP spid="4339" grpId="2" animBg="1" advAuto="0"/>
      <p:bldP spid="4340" grpId="6" animBg="1" advAuto="0"/>
      <p:bldP spid="4341" grpId="8" animBg="1" advAuto="0"/>
      <p:bldP spid="4344" grpId="5" animBg="1" advAuto="0"/>
      <p:bldP spid="4345" grpId="4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4" name="Group"/>
          <p:cNvGrpSpPr/>
          <p:nvPr/>
        </p:nvGrpSpPr>
        <p:grpSpPr>
          <a:xfrm>
            <a:off x="1907615" y="444031"/>
            <a:ext cx="5757398" cy="628666"/>
            <a:chOff x="0" y="0"/>
            <a:chExt cx="3771900" cy="628665"/>
          </a:xfrm>
        </p:grpSpPr>
        <p:sp>
          <p:nvSpPr>
            <p:cNvPr id="4352" name="Rectangle"/>
            <p:cNvSpPr/>
            <p:nvPr/>
          </p:nvSpPr>
          <p:spPr>
            <a:xfrm>
              <a:off x="0" y="-1"/>
              <a:ext cx="3771900" cy="628667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53" name="CONTRASTIVE  TRANSFER ANALYSIS"/>
            <p:cNvSpPr txBox="1"/>
            <p:nvPr/>
          </p:nvSpPr>
          <p:spPr>
            <a:xfrm>
              <a:off x="0" y="-1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4357" name="Group"/>
          <p:cNvGrpSpPr/>
          <p:nvPr/>
        </p:nvGrpSpPr>
        <p:grpSpPr>
          <a:xfrm>
            <a:off x="2071670" y="1417185"/>
            <a:ext cx="1649418" cy="371064"/>
            <a:chOff x="0" y="0"/>
            <a:chExt cx="1649416" cy="371063"/>
          </a:xfrm>
        </p:grpSpPr>
        <p:sp>
          <p:nvSpPr>
            <p:cNvPr id="4355" name="Rectangle"/>
            <p:cNvSpPr/>
            <p:nvPr/>
          </p:nvSpPr>
          <p:spPr>
            <a:xfrm>
              <a:off x="0" y="0"/>
              <a:ext cx="1649417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56" name="Spanish / ɵ /"/>
            <p:cNvSpPr txBox="1"/>
            <p:nvPr/>
          </p:nvSpPr>
          <p:spPr>
            <a:xfrm>
              <a:off x="0" y="0"/>
              <a:ext cx="1649417" cy="371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Spanish / </a:t>
              </a:r>
              <a:r>
                <a:rPr lang="el-GR" dirty="0">
                  <a:solidFill>
                    <a:schemeClr val="tx1"/>
                  </a:solidFill>
                  <a:sym typeface="Verdana"/>
                </a:rPr>
                <a:t>θ</a:t>
              </a:r>
              <a:r>
                <a:rPr dirty="0">
                  <a:solidFill>
                    <a:srgbClr val="000000"/>
                  </a:solidFill>
                </a:rPr>
                <a:t> </a:t>
              </a:r>
              <a:r>
                <a:rPr sz="1400" b="1" dirty="0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360" name="Group"/>
          <p:cNvGrpSpPr/>
          <p:nvPr/>
        </p:nvGrpSpPr>
        <p:grpSpPr>
          <a:xfrm>
            <a:off x="5527657" y="1417185"/>
            <a:ext cx="1836770" cy="371064"/>
            <a:chOff x="0" y="0"/>
            <a:chExt cx="1836769" cy="371063"/>
          </a:xfrm>
        </p:grpSpPr>
        <p:sp>
          <p:nvSpPr>
            <p:cNvPr id="4358" name="Rectangle"/>
            <p:cNvSpPr/>
            <p:nvPr/>
          </p:nvSpPr>
          <p:spPr>
            <a:xfrm>
              <a:off x="0" y="0"/>
              <a:ext cx="1836770" cy="361950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59" name="English / ɵ /"/>
            <p:cNvSpPr txBox="1"/>
            <p:nvPr/>
          </p:nvSpPr>
          <p:spPr>
            <a:xfrm>
              <a:off x="0" y="0"/>
              <a:ext cx="1836770" cy="371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English / </a:t>
              </a:r>
              <a:r>
                <a:rPr lang="el-GR" dirty="0">
                  <a:solidFill>
                    <a:schemeClr val="tx1"/>
                  </a:solidFill>
                  <a:sym typeface="Verdana"/>
                </a:rPr>
                <a:t>θ</a:t>
              </a:r>
              <a:r>
                <a:rPr dirty="0">
                  <a:solidFill>
                    <a:srgbClr val="000000"/>
                  </a:solidFill>
                </a:rPr>
                <a:t> </a:t>
              </a:r>
              <a:r>
                <a:rPr sz="1400" b="1" dirty="0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369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36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6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E36AF1B-BEEC-2B41-8FFC-D1ABB42F2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23576"/>
              </p:ext>
            </p:extLst>
          </p:nvPr>
        </p:nvGraphicFramePr>
        <p:xfrm>
          <a:off x="2867351" y="3156022"/>
          <a:ext cx="3371849" cy="203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6913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680174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414762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435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l-GR" sz="2400" b="0" dirty="0">
                          <a:solidFill>
                            <a:schemeClr val="tx1"/>
                          </a:solidFill>
                          <a:sym typeface="Verdana"/>
                        </a:rPr>
                        <a:t>θ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</a:rPr>
                        <a:t>/ </a:t>
                      </a:r>
                      <a:r>
                        <a:rPr lang="el-GR" sz="2400" dirty="0">
                          <a:solidFill>
                            <a:schemeClr val="tx1"/>
                          </a:solidFill>
                          <a:sym typeface="Verdana"/>
                        </a:rPr>
                        <a:t>θ</a:t>
                      </a:r>
                      <a:r>
                        <a:rPr lang="el-GR" sz="24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l-GR" sz="2400" b="1" dirty="0">
                          <a:solidFill>
                            <a:srgbClr val="000000"/>
                          </a:solidFill>
                        </a:rPr>
                        <a:t>/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1532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l-GR" sz="2400" b="0" dirty="0">
                          <a:solidFill>
                            <a:schemeClr val="tx1"/>
                          </a:solidFill>
                          <a:sym typeface="Verdana"/>
                        </a:rPr>
                        <a:t>θ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sym typeface="Verdana"/>
                        </a:rPr>
                        <a:t>-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l-GR" sz="2400" b="0" dirty="0">
                          <a:solidFill>
                            <a:schemeClr val="tx1"/>
                          </a:solidFill>
                          <a:sym typeface="Verdana"/>
                        </a:rPr>
                        <a:t>θ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sym typeface="Verdana"/>
                        </a:rPr>
                        <a:t>-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l-GR" sz="2400" b="0" dirty="0">
                          <a:solidFill>
                            <a:schemeClr val="tx1"/>
                          </a:solidFill>
                          <a:sym typeface="Verdana"/>
                        </a:rPr>
                        <a:t>θ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01BF242-10F3-724B-904F-955058BDCA5F}"/>
              </a:ext>
            </a:extLst>
          </p:cNvPr>
          <p:cNvSpPr txBox="1"/>
          <p:nvPr/>
        </p:nvSpPr>
        <p:spPr>
          <a:xfrm>
            <a:off x="1735006" y="3539449"/>
            <a:ext cx="85088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8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2" descr="Significado de CHECK en el Diccionario Cambridge inglés">
            <a:extLst>
              <a:ext uri="{FF2B5EF4-FFF2-40B4-BE49-F238E27FC236}">
                <a16:creationId xmlns:a16="http://schemas.microsoft.com/office/drawing/2014/main" id="{A3F8B014-2FE5-824C-BE45-3D1EFDF2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59" y="3465760"/>
            <a:ext cx="1327941" cy="13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4066F0-046A-AE48-BDC2-7AC57133A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51" y="2132737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2326E8-BFFB-7AA0-692F-63C689E8BE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33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4" grpId="1" animBg="1" advAuto="0"/>
      <p:bldP spid="4357" grpId="2" animBg="1" advAuto="0"/>
      <p:bldP spid="4360" grpId="3" animBg="1" advAuto="0"/>
      <p:bldP spid="4369" grpId="6" animBg="1" advAuto="0"/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AF351-6698-5745-8534-DFFC0BA8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533" y="829272"/>
            <a:ext cx="3810000" cy="3441700"/>
          </a:xfrm>
          <a:prstGeom prst="rect">
            <a:avLst/>
          </a:prstGeom>
        </p:spPr>
      </p:pic>
      <p:grpSp>
        <p:nvGrpSpPr>
          <p:cNvPr id="4373" name="Group"/>
          <p:cNvGrpSpPr/>
          <p:nvPr/>
        </p:nvGrpSpPr>
        <p:grpSpPr>
          <a:xfrm>
            <a:off x="2344040" y="320659"/>
            <a:ext cx="4652987" cy="428626"/>
            <a:chOff x="0" y="0"/>
            <a:chExt cx="4652986" cy="428625"/>
          </a:xfrm>
        </p:grpSpPr>
        <p:sp>
          <p:nvSpPr>
            <p:cNvPr id="4371" name="Rectangle"/>
            <p:cNvSpPr/>
            <p:nvPr/>
          </p:nvSpPr>
          <p:spPr>
            <a:xfrm>
              <a:off x="-1" y="0"/>
              <a:ext cx="4652988" cy="428625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72" name="/ð/ PRODUCTION PICTURE"/>
            <p:cNvSpPr txBox="1"/>
            <p:nvPr/>
          </p:nvSpPr>
          <p:spPr>
            <a:xfrm>
              <a:off x="-1" y="16192"/>
              <a:ext cx="4652988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>
                  <a:solidFill>
                    <a:srgbClr val="373D54"/>
                  </a:solidFill>
                </a:rPr>
                <a:t>/ð/ PRODUCTION PICTURE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B6F942E-97FE-AE45-93B0-133324781FA4}"/>
              </a:ext>
            </a:extLst>
          </p:cNvPr>
          <p:cNvSpPr txBox="1"/>
          <p:nvPr/>
        </p:nvSpPr>
        <p:spPr>
          <a:xfrm>
            <a:off x="1108093" y="5060819"/>
            <a:ext cx="66167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voiced, </a:t>
            </a:r>
            <a:r>
              <a:rPr lang="en-US" dirty="0" err="1"/>
              <a:t>apico</a:t>
            </a:r>
            <a:r>
              <a:rPr lang="en-US" dirty="0"/>
              <a:t>-interdental, oral, fricative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C53E9E-6288-4641-9BCD-7CE67ADABEC3}"/>
              </a:ext>
            </a:extLst>
          </p:cNvPr>
          <p:cNvCxnSpPr>
            <a:cxnSpLocks/>
          </p:cNvCxnSpPr>
          <p:nvPr/>
        </p:nvCxnSpPr>
        <p:spPr>
          <a:xfrm flipV="1">
            <a:off x="3100614" y="3272855"/>
            <a:ext cx="2269672" cy="18161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ABA985-4259-7344-91FE-9A8BAFE64A7C}"/>
              </a:ext>
            </a:extLst>
          </p:cNvPr>
          <p:cNvCxnSpPr>
            <a:cxnSpLocks/>
          </p:cNvCxnSpPr>
          <p:nvPr/>
        </p:nvCxnSpPr>
        <p:spPr>
          <a:xfrm flipH="1" flipV="1">
            <a:off x="3865790" y="2155255"/>
            <a:ext cx="212725" cy="302120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583A2D-2F7D-904A-9BBB-E57A5AE06B1E}"/>
              </a:ext>
            </a:extLst>
          </p:cNvPr>
          <p:cNvCxnSpPr>
            <a:cxnSpLocks/>
          </p:cNvCxnSpPr>
          <p:nvPr/>
        </p:nvCxnSpPr>
        <p:spPr>
          <a:xfrm flipH="1" flipV="1">
            <a:off x="4819651" y="1806912"/>
            <a:ext cx="550635" cy="336954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75F697-D6F0-BE45-BC97-BF3703746C39}"/>
              </a:ext>
            </a:extLst>
          </p:cNvPr>
          <p:cNvCxnSpPr>
            <a:cxnSpLocks/>
          </p:cNvCxnSpPr>
          <p:nvPr/>
        </p:nvCxnSpPr>
        <p:spPr>
          <a:xfrm flipH="1" flipV="1">
            <a:off x="3759200" y="2155255"/>
            <a:ext cx="2294165" cy="293370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0ECBBBE-0767-ED42-B4FF-FD53A192B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8" y="426493"/>
            <a:ext cx="983142" cy="7414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A25469-6151-63CF-8B63-2325EB2EFB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34</a:t>
            </a:fld>
            <a:endParaRPr lang="en-EC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974F18-700E-62C3-76AA-D53578038FFF}"/>
              </a:ext>
            </a:extLst>
          </p:cNvPr>
          <p:cNvSpPr/>
          <p:nvPr/>
        </p:nvSpPr>
        <p:spPr>
          <a:xfrm>
            <a:off x="4180114" y="6093297"/>
            <a:ext cx="42316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200" dirty="0"/>
              <a:t>E</a:t>
            </a:r>
            <a:r>
              <a:rPr lang="en-US" sz="1200" dirty="0"/>
              <a:t> </a:t>
            </a:r>
            <a:r>
              <a:rPr lang="en-US" sz="1200" dirty="0">
                <a:hlinkClick r:id="rId4"/>
              </a:rPr>
              <a:t>https://www.youtube.com/watch?v=EZb_EWVCUoE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2" name="Group"/>
          <p:cNvGrpSpPr/>
          <p:nvPr/>
        </p:nvGrpSpPr>
        <p:grpSpPr>
          <a:xfrm>
            <a:off x="2927375" y="410482"/>
            <a:ext cx="3500438" cy="370842"/>
            <a:chOff x="0" y="0"/>
            <a:chExt cx="3500437" cy="370840"/>
          </a:xfrm>
        </p:grpSpPr>
        <p:sp>
          <p:nvSpPr>
            <p:cNvPr id="4380" name="Rectangle"/>
            <p:cNvSpPr/>
            <p:nvPr/>
          </p:nvSpPr>
          <p:spPr>
            <a:xfrm>
              <a:off x="0" y="0"/>
              <a:ext cx="3500438" cy="357189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81" name="SPANISH and ENGLISH / ð /"/>
            <p:cNvSpPr txBox="1"/>
            <p:nvPr/>
          </p:nvSpPr>
          <p:spPr>
            <a:xfrm>
              <a:off x="0" y="0"/>
              <a:ext cx="3500438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 </a:t>
              </a:r>
              <a:r>
                <a:rPr>
                  <a:solidFill>
                    <a:srgbClr val="000000"/>
                  </a:solidFill>
                </a:rPr>
                <a:t>ð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385" name="Group"/>
          <p:cNvGrpSpPr/>
          <p:nvPr/>
        </p:nvGrpSpPr>
        <p:grpSpPr>
          <a:xfrm>
            <a:off x="1069977" y="1267726"/>
            <a:ext cx="1785951" cy="370841"/>
            <a:chOff x="0" y="0"/>
            <a:chExt cx="1785950" cy="370840"/>
          </a:xfrm>
        </p:grpSpPr>
        <p:sp>
          <p:nvSpPr>
            <p:cNvPr id="4383" name="Rectangle"/>
            <p:cNvSpPr/>
            <p:nvPr/>
          </p:nvSpPr>
          <p:spPr>
            <a:xfrm>
              <a:off x="0" y="0"/>
              <a:ext cx="1785951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84" name="Spanish / ð /"/>
            <p:cNvSpPr txBox="1"/>
            <p:nvPr/>
          </p:nvSpPr>
          <p:spPr>
            <a:xfrm>
              <a:off x="0" y="0"/>
              <a:ext cx="1785951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Spanish </a:t>
              </a:r>
              <a:r>
                <a:rPr lang="es-ES" sz="1400" b="1" dirty="0">
                  <a:solidFill>
                    <a:srgbClr val="000000"/>
                  </a:solidFill>
                </a:rPr>
                <a:t>[</a:t>
              </a:r>
              <a:r>
                <a:rPr sz="1400" b="1" dirty="0">
                  <a:solidFill>
                    <a:srgbClr val="000000"/>
                  </a:solidFill>
                </a:rPr>
                <a:t> </a:t>
              </a:r>
              <a:r>
                <a:rPr dirty="0" err="1">
                  <a:solidFill>
                    <a:srgbClr val="000000"/>
                  </a:solidFill>
                </a:rPr>
                <a:t>ð</a:t>
              </a:r>
              <a:r>
                <a:rPr lang="es-ES" dirty="0">
                  <a:solidFill>
                    <a:srgbClr val="000000"/>
                  </a:solidFill>
                </a:rPr>
                <a:t> ]</a:t>
              </a:r>
              <a:endParaRPr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388" name="Group"/>
          <p:cNvGrpSpPr/>
          <p:nvPr/>
        </p:nvGrpSpPr>
        <p:grpSpPr>
          <a:xfrm>
            <a:off x="6297639" y="1259794"/>
            <a:ext cx="1630387" cy="370841"/>
            <a:chOff x="0" y="0"/>
            <a:chExt cx="1630385" cy="370840"/>
          </a:xfrm>
        </p:grpSpPr>
        <p:sp>
          <p:nvSpPr>
            <p:cNvPr id="4386" name="Rectangle"/>
            <p:cNvSpPr/>
            <p:nvPr/>
          </p:nvSpPr>
          <p:spPr>
            <a:xfrm>
              <a:off x="0" y="0"/>
              <a:ext cx="1630386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87" name="English / ð /"/>
            <p:cNvSpPr txBox="1"/>
            <p:nvPr/>
          </p:nvSpPr>
          <p:spPr>
            <a:xfrm>
              <a:off x="0" y="0"/>
              <a:ext cx="1630386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English / </a:t>
              </a:r>
              <a:r>
                <a:rPr>
                  <a:solidFill>
                    <a:srgbClr val="000000"/>
                  </a:solidFill>
                </a:rPr>
                <a:t>ð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391" name="Group"/>
          <p:cNvGrpSpPr/>
          <p:nvPr/>
        </p:nvGrpSpPr>
        <p:grpSpPr>
          <a:xfrm>
            <a:off x="284189" y="2415999"/>
            <a:ext cx="3504405" cy="728237"/>
            <a:chOff x="0" y="-1"/>
            <a:chExt cx="2428875" cy="357189"/>
          </a:xfrm>
        </p:grpSpPr>
        <p:sp>
          <p:nvSpPr>
            <p:cNvPr id="4389" name="Rectangle"/>
            <p:cNvSpPr/>
            <p:nvPr/>
          </p:nvSpPr>
          <p:spPr>
            <a:xfrm>
              <a:off x="0" y="-1"/>
              <a:ext cx="2428875" cy="357189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390" name="It Doesn't exist"/>
            <p:cNvSpPr txBox="1"/>
            <p:nvPr/>
          </p:nvSpPr>
          <p:spPr>
            <a:xfrm>
              <a:off x="0" y="20086"/>
              <a:ext cx="2428875" cy="3170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 </a:t>
              </a:r>
              <a:r>
                <a:rPr lang="es-ES" sz="1800" b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</a:t>
              </a:r>
              <a:r>
                <a:rPr lang="es-ES" sz="1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800" b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</a:t>
              </a:r>
              <a:r>
                <a:rPr lang="es-ES" sz="1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800" b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allophone</a:t>
              </a:r>
              <a:r>
                <a:rPr lang="es-ES" sz="1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 /v-d-v/ in </a:t>
              </a:r>
              <a:r>
                <a:rPr lang="es-ES" sz="1800" b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intervocalic</a:t>
              </a:r>
              <a:r>
                <a:rPr lang="es-ES" sz="1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position</a:t>
              </a:r>
              <a:endParaRPr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94" name="Group"/>
          <p:cNvGrpSpPr/>
          <p:nvPr/>
        </p:nvGrpSpPr>
        <p:grpSpPr>
          <a:xfrm>
            <a:off x="4901205" y="1913122"/>
            <a:ext cx="3885638" cy="1123379"/>
            <a:chOff x="0" y="-67396"/>
            <a:chExt cx="2447925" cy="707883"/>
          </a:xfrm>
        </p:grpSpPr>
        <p:sp>
          <p:nvSpPr>
            <p:cNvPr id="4392" name="Rectangle"/>
            <p:cNvSpPr/>
            <p:nvPr/>
          </p:nvSpPr>
          <p:spPr>
            <a:xfrm>
              <a:off x="0" y="-1"/>
              <a:ext cx="2447925" cy="573092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3" name="/ ð / Voiced, apico interdental, oral, fricative"/>
            <p:cNvSpPr txBox="1"/>
            <p:nvPr/>
          </p:nvSpPr>
          <p:spPr>
            <a:xfrm>
              <a:off x="0" y="-67396"/>
              <a:ext cx="2447925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ð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voiced, </a:t>
              </a:r>
              <a:r>
                <a:rPr 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interdental, oral, fricative </a:t>
              </a:r>
            </a:p>
          </p:txBody>
        </p:sp>
      </p:grpSp>
      <p:grpSp>
        <p:nvGrpSpPr>
          <p:cNvPr id="4397" name="Group"/>
          <p:cNvGrpSpPr/>
          <p:nvPr/>
        </p:nvGrpSpPr>
        <p:grpSpPr>
          <a:xfrm>
            <a:off x="4850434" y="3400496"/>
            <a:ext cx="3987180" cy="842007"/>
            <a:chOff x="0" y="215576"/>
            <a:chExt cx="2592389" cy="993788"/>
          </a:xfrm>
        </p:grpSpPr>
        <p:sp>
          <p:nvSpPr>
            <p:cNvPr id="4395" name="Rectangle"/>
            <p:cNvSpPr/>
            <p:nvPr/>
          </p:nvSpPr>
          <p:spPr>
            <a:xfrm>
              <a:off x="0" y="215576"/>
              <a:ext cx="2592389" cy="993788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6" name="[ð] Voiced, apico interdental, oral, fricative"/>
            <p:cNvSpPr txBox="1"/>
            <p:nvPr/>
          </p:nvSpPr>
          <p:spPr>
            <a:xfrm>
              <a:off x="0" y="476353"/>
              <a:ext cx="2592389" cy="472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ð</a:t>
              </a: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 voiced, </a:t>
              </a:r>
              <a:r>
                <a:rPr 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interdental, oral, fricative 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99" name="Line"/>
          <p:cNvSpPr/>
          <p:nvPr/>
        </p:nvSpPr>
        <p:spPr>
          <a:xfrm rot="10800000" flipV="1">
            <a:off x="1827237" y="588283"/>
            <a:ext cx="1100138" cy="679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400" name="Line"/>
          <p:cNvSpPr/>
          <p:nvPr/>
        </p:nvSpPr>
        <p:spPr>
          <a:xfrm>
            <a:off x="6427812" y="588283"/>
            <a:ext cx="517525" cy="671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4CB3F0F-62BF-384B-88F4-C156C03CE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885AC3-9947-49BA-9F31-47C3BF5641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35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" grpId="1" animBg="1" advAuto="0"/>
      <p:bldP spid="4385" grpId="3" animBg="1" advAuto="0"/>
      <p:bldP spid="4388" grpId="7" animBg="1" advAuto="0"/>
      <p:bldP spid="4391" grpId="5" animBg="1" advAuto="0"/>
      <p:bldP spid="4394" grpId="9" animBg="1" advAuto="0"/>
      <p:bldP spid="4397" grpId="11" animBg="1" advAuto="0"/>
      <p:bldP spid="4399" grpId="2" animBg="1" advAuto="0"/>
      <p:bldP spid="4400" grpId="6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0" name="Group"/>
          <p:cNvGrpSpPr/>
          <p:nvPr/>
        </p:nvGrpSpPr>
        <p:grpSpPr>
          <a:xfrm>
            <a:off x="2643188" y="785812"/>
            <a:ext cx="3889376" cy="523241"/>
            <a:chOff x="0" y="0"/>
            <a:chExt cx="3889375" cy="523240"/>
          </a:xfrm>
        </p:grpSpPr>
        <p:sp>
          <p:nvSpPr>
            <p:cNvPr id="4408" name="Rectangle"/>
            <p:cNvSpPr/>
            <p:nvPr/>
          </p:nvSpPr>
          <p:spPr>
            <a:xfrm>
              <a:off x="0" y="0"/>
              <a:ext cx="3889375" cy="500047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09" name="PHONETIC AND PHONEMIC DISTRIBUTION"/>
            <p:cNvSpPr txBox="1"/>
            <p:nvPr/>
          </p:nvSpPr>
          <p:spPr>
            <a:xfrm>
              <a:off x="0" y="0"/>
              <a:ext cx="3889375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4413" name="Group"/>
          <p:cNvGrpSpPr/>
          <p:nvPr/>
        </p:nvGrpSpPr>
        <p:grpSpPr>
          <a:xfrm>
            <a:off x="369883" y="1730638"/>
            <a:ext cx="1836742" cy="370841"/>
            <a:chOff x="0" y="0"/>
            <a:chExt cx="1836741" cy="370840"/>
          </a:xfrm>
        </p:grpSpPr>
        <p:sp>
          <p:nvSpPr>
            <p:cNvPr id="4411" name="Rectangle"/>
            <p:cNvSpPr/>
            <p:nvPr/>
          </p:nvSpPr>
          <p:spPr>
            <a:xfrm>
              <a:off x="0" y="0"/>
              <a:ext cx="1836742" cy="3429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12" name="Spanish / ð /"/>
            <p:cNvSpPr txBox="1"/>
            <p:nvPr/>
          </p:nvSpPr>
          <p:spPr>
            <a:xfrm>
              <a:off x="0" y="0"/>
              <a:ext cx="183674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 / </a:t>
              </a:r>
              <a:r>
                <a:rPr>
                  <a:solidFill>
                    <a:srgbClr val="000000"/>
                  </a:solidFill>
                </a:rPr>
                <a:t>ð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416" name="Group"/>
          <p:cNvGrpSpPr/>
          <p:nvPr/>
        </p:nvGrpSpPr>
        <p:grpSpPr>
          <a:xfrm>
            <a:off x="6357949" y="1643049"/>
            <a:ext cx="1643074" cy="428629"/>
            <a:chOff x="0" y="0"/>
            <a:chExt cx="1643072" cy="428628"/>
          </a:xfrm>
        </p:grpSpPr>
        <p:sp>
          <p:nvSpPr>
            <p:cNvPr id="4414" name="Rectangle"/>
            <p:cNvSpPr/>
            <p:nvPr/>
          </p:nvSpPr>
          <p:spPr>
            <a:xfrm>
              <a:off x="0" y="-1"/>
              <a:ext cx="1643073" cy="42863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15" name="English / ð /"/>
            <p:cNvSpPr txBox="1"/>
            <p:nvPr/>
          </p:nvSpPr>
          <p:spPr>
            <a:xfrm>
              <a:off x="0" y="-1"/>
              <a:ext cx="164307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English / </a:t>
              </a:r>
              <a:r>
                <a:rPr>
                  <a:solidFill>
                    <a:srgbClr val="000000"/>
                  </a:solidFill>
                </a:rPr>
                <a:t>ð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aphicFrame>
        <p:nvGraphicFramePr>
          <p:cNvPr id="4417" name="Table"/>
          <p:cNvGraphicFramePr/>
          <p:nvPr>
            <p:extLst>
              <p:ext uri="{D42A27DB-BD31-4B8C-83A1-F6EECF244321}">
                <p14:modId xmlns:p14="http://schemas.microsoft.com/office/powerpoint/2010/main" val="1997431515"/>
              </p:ext>
            </p:extLst>
          </p:nvPr>
        </p:nvGraphicFramePr>
        <p:xfrm>
          <a:off x="2790844" y="2357438"/>
          <a:ext cx="5741970" cy="220547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53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243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400" b="1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Distribution</a:t>
                      </a:r>
                      <a:endParaRPr sz="2400" b="1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638C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/ </a:t>
                      </a:r>
                      <a:r>
                        <a:rPr sz="24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ð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638C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b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[</a:t>
                      </a:r>
                      <a:r>
                        <a:rPr sz="240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ð</a:t>
                      </a:r>
                      <a:r>
                        <a:rPr sz="2400" b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]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638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38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I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C0D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ð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ɛɹ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C0D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ð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ɛːɹ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C0D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38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M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C0D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sʌ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ð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əɹn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C0D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sʌː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ð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ɚn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C0D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38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F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C0D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i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ð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C0D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tʰ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i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ː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ð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C0D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420" name="Group"/>
          <p:cNvGrpSpPr/>
          <p:nvPr/>
        </p:nvGrpSpPr>
        <p:grpSpPr>
          <a:xfrm>
            <a:off x="2790844" y="4620029"/>
            <a:ext cx="5741969" cy="682355"/>
            <a:chOff x="0" y="0"/>
            <a:chExt cx="2571769" cy="500063"/>
          </a:xfrm>
        </p:grpSpPr>
        <p:sp>
          <p:nvSpPr>
            <p:cNvPr id="4418" name="Rectangle"/>
            <p:cNvSpPr/>
            <p:nvPr/>
          </p:nvSpPr>
          <p:spPr>
            <a:xfrm>
              <a:off x="0" y="0"/>
              <a:ext cx="2571769" cy="500063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9" name="Phonemic distribution is  Total"/>
            <p:cNvSpPr txBox="1"/>
            <p:nvPr/>
          </p:nvSpPr>
          <p:spPr>
            <a:xfrm>
              <a:off x="0" y="0"/>
              <a:ext cx="2571769" cy="293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ð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s-E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Broad/</a:t>
              </a:r>
              <a:r>
                <a:rPr lang="es-E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 </a:t>
              </a:r>
              <a:r>
                <a:rPr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</p:grpSp>
      <p:grpSp>
        <p:nvGrpSpPr>
          <p:cNvPr id="4423" name="Group"/>
          <p:cNvGrpSpPr/>
          <p:nvPr/>
        </p:nvGrpSpPr>
        <p:grpSpPr>
          <a:xfrm>
            <a:off x="2759120" y="5425547"/>
            <a:ext cx="5741969" cy="682359"/>
            <a:chOff x="0" y="0"/>
            <a:chExt cx="2643189" cy="500066"/>
          </a:xfrm>
        </p:grpSpPr>
        <p:sp>
          <p:nvSpPr>
            <p:cNvPr id="4421" name="Rectangle"/>
            <p:cNvSpPr/>
            <p:nvPr/>
          </p:nvSpPr>
          <p:spPr>
            <a:xfrm>
              <a:off x="0" y="0"/>
              <a:ext cx="2643189" cy="500066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2" name="Phonetic distribution is Total"/>
            <p:cNvSpPr txBox="1"/>
            <p:nvPr/>
          </p:nvSpPr>
          <p:spPr>
            <a:xfrm>
              <a:off x="0" y="0"/>
              <a:ext cx="2643189" cy="293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ð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 </a:t>
              </a:r>
              <a:r>
                <a:rPr lang="es-E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Narrow/</a:t>
              </a:r>
              <a:r>
                <a:rPr lang="es-E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</a:t>
              </a:r>
              <a:r>
                <a:rPr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</p:grpSp>
      <p:sp>
        <p:nvSpPr>
          <p:cNvPr id="4424" name="Shape"/>
          <p:cNvSpPr/>
          <p:nvPr/>
        </p:nvSpPr>
        <p:spPr>
          <a:xfrm flipH="1">
            <a:off x="7046913" y="2071688"/>
            <a:ext cx="46038" cy="14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20"/>
                </a:moveTo>
                <a:lnTo>
                  <a:pt x="5400" y="18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120"/>
                </a:lnTo>
                <a:lnTo>
                  <a:pt x="21600" y="18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4428" name="Group"/>
          <p:cNvGrpSpPr/>
          <p:nvPr/>
        </p:nvGrpSpPr>
        <p:grpSpPr>
          <a:xfrm>
            <a:off x="441321" y="2730771"/>
            <a:ext cx="1571626" cy="1428751"/>
            <a:chOff x="0" y="0"/>
            <a:chExt cx="1571625" cy="1428750"/>
          </a:xfrm>
        </p:grpSpPr>
        <p:sp>
          <p:nvSpPr>
            <p:cNvPr id="4426" name="Rectangle"/>
            <p:cNvSpPr/>
            <p:nvPr/>
          </p:nvSpPr>
          <p:spPr>
            <a:xfrm>
              <a:off x="0" y="0"/>
              <a:ext cx="1571625" cy="142875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27" name="X"/>
            <p:cNvSpPr txBox="1"/>
            <p:nvPr/>
          </p:nvSpPr>
          <p:spPr>
            <a:xfrm>
              <a:off x="0" y="0"/>
              <a:ext cx="1571625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000" b="1"/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3200" b="1">
                  <a:solidFill>
                    <a:srgbClr val="000000"/>
                  </a:solidFill>
                </a:rPr>
                <a:t>X</a:t>
              </a:r>
              <a:r>
                <a:rPr sz="1400" b="1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4429" name="Line"/>
          <p:cNvSpPr/>
          <p:nvPr/>
        </p:nvSpPr>
        <p:spPr>
          <a:xfrm>
            <a:off x="1219217" y="2027514"/>
            <a:ext cx="7939" cy="7032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30" name="Line"/>
          <p:cNvSpPr/>
          <p:nvPr/>
        </p:nvSpPr>
        <p:spPr>
          <a:xfrm rot="10800000" flipV="1">
            <a:off x="1045028" y="1035836"/>
            <a:ext cx="1598159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431" name="Line"/>
          <p:cNvSpPr/>
          <p:nvPr/>
        </p:nvSpPr>
        <p:spPr>
          <a:xfrm>
            <a:off x="6532563" y="1035836"/>
            <a:ext cx="474663" cy="607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90FC138-F8A9-184A-ABE6-2E44A4873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C82F45-9238-8370-DA05-0408F49CCF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36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" grpId="1" animBg="1" advAuto="0"/>
      <p:bldP spid="4413" grpId="3" animBg="1" advAuto="0"/>
      <p:bldP spid="4416" grpId="7" animBg="1" advAuto="0"/>
      <p:bldP spid="4417" grpId="9" animBg="1" advAuto="0"/>
      <p:bldP spid="4420" grpId="11" animBg="1" advAuto="0"/>
      <p:bldP spid="4423" grpId="13" animBg="1" advAuto="0"/>
      <p:bldP spid="4424" grpId="8" animBg="1" advAuto="0"/>
      <p:bldP spid="4428" grpId="5" animBg="1" advAuto="0"/>
      <p:bldP spid="4429" grpId="4" animBg="1" advAuto="0"/>
      <p:bldP spid="4430" grpId="2" animBg="1" advAuto="0"/>
      <p:bldP spid="4431" grpId="6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1" name="Group"/>
          <p:cNvGrpSpPr/>
          <p:nvPr/>
        </p:nvGrpSpPr>
        <p:grpSpPr>
          <a:xfrm>
            <a:off x="2677321" y="378899"/>
            <a:ext cx="3843338" cy="557213"/>
            <a:chOff x="0" y="0"/>
            <a:chExt cx="3843337" cy="557212"/>
          </a:xfrm>
        </p:grpSpPr>
        <p:sp>
          <p:nvSpPr>
            <p:cNvPr id="4439" name="Rectangle"/>
            <p:cNvSpPr/>
            <p:nvPr/>
          </p:nvSpPr>
          <p:spPr>
            <a:xfrm>
              <a:off x="-1" y="-1"/>
              <a:ext cx="3843339" cy="55721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40" name="CONTRASTIVE  TRANSFER ANALYSIS"/>
            <p:cNvSpPr txBox="1"/>
            <p:nvPr/>
          </p:nvSpPr>
          <p:spPr>
            <a:xfrm>
              <a:off x="-1" y="-1"/>
              <a:ext cx="3843339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4444" name="Group"/>
          <p:cNvGrpSpPr/>
          <p:nvPr/>
        </p:nvGrpSpPr>
        <p:grpSpPr>
          <a:xfrm>
            <a:off x="1993887" y="2285992"/>
            <a:ext cx="1935172" cy="420682"/>
            <a:chOff x="0" y="0"/>
            <a:chExt cx="1935170" cy="420681"/>
          </a:xfrm>
        </p:grpSpPr>
        <p:sp>
          <p:nvSpPr>
            <p:cNvPr id="4442" name="Rectangle"/>
            <p:cNvSpPr/>
            <p:nvPr/>
          </p:nvSpPr>
          <p:spPr>
            <a:xfrm>
              <a:off x="-1" y="-1"/>
              <a:ext cx="1935172" cy="420683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43" name="Spanish / ð /"/>
            <p:cNvSpPr txBox="1"/>
            <p:nvPr/>
          </p:nvSpPr>
          <p:spPr>
            <a:xfrm>
              <a:off x="-1" y="-1"/>
              <a:ext cx="193517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/>
                <a:t>Spanish / </a:t>
              </a:r>
              <a:r>
                <a:rPr dirty="0" err="1"/>
                <a:t>ð</a:t>
              </a:r>
              <a:r>
                <a:rPr dirty="0"/>
                <a:t> </a:t>
              </a:r>
              <a:r>
                <a:rPr sz="1400" b="1" dirty="0"/>
                <a:t>/</a:t>
              </a:r>
            </a:p>
          </p:txBody>
        </p:sp>
      </p:grpSp>
      <p:grpSp>
        <p:nvGrpSpPr>
          <p:cNvPr id="4447" name="Group"/>
          <p:cNvGrpSpPr/>
          <p:nvPr/>
        </p:nvGrpSpPr>
        <p:grpSpPr>
          <a:xfrm>
            <a:off x="5449873" y="2357429"/>
            <a:ext cx="1836771" cy="370841"/>
            <a:chOff x="0" y="0"/>
            <a:chExt cx="1836769" cy="370840"/>
          </a:xfrm>
        </p:grpSpPr>
        <p:sp>
          <p:nvSpPr>
            <p:cNvPr id="4445" name="Rectangle"/>
            <p:cNvSpPr/>
            <p:nvPr/>
          </p:nvSpPr>
          <p:spPr>
            <a:xfrm>
              <a:off x="0" y="0"/>
              <a:ext cx="1836770" cy="368295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46" name="English / ð /"/>
            <p:cNvSpPr txBox="1"/>
            <p:nvPr/>
          </p:nvSpPr>
          <p:spPr>
            <a:xfrm>
              <a:off x="0" y="0"/>
              <a:ext cx="183677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English / </a:t>
              </a:r>
              <a:r>
                <a:rPr>
                  <a:solidFill>
                    <a:srgbClr val="000000"/>
                  </a:solidFill>
                </a:rPr>
                <a:t>ð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456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454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455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89293B1-3D19-764A-9892-B2E876E73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84332"/>
              </p:ext>
            </p:extLst>
          </p:nvPr>
        </p:nvGraphicFramePr>
        <p:xfrm>
          <a:off x="2867351" y="3156022"/>
          <a:ext cx="3371849" cy="203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6913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680174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414762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435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sz="2400" dirty="0" err="1"/>
                        <a:t>ð</a:t>
                      </a:r>
                      <a:r>
                        <a:rPr lang="en-US" sz="2400" dirty="0"/>
                        <a:t>-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</a:rPr>
                        <a:t>/ </a:t>
                      </a:r>
                      <a:r>
                        <a:rPr lang="en-US" sz="2400" dirty="0" err="1"/>
                        <a:t>ð</a:t>
                      </a:r>
                      <a:r>
                        <a:rPr lang="el-GR" sz="24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l-GR" sz="2400" b="1" dirty="0">
                          <a:solidFill>
                            <a:srgbClr val="000000"/>
                          </a:solidFill>
                        </a:rPr>
                        <a:t>/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1532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lang="en-US" sz="2400" dirty="0" err="1"/>
                        <a:t>ð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sym typeface="Verdana"/>
                        </a:rPr>
                        <a:t>-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[-</a:t>
                      </a:r>
                      <a:r>
                        <a:rPr lang="es-ES" sz="2400" b="0" dirty="0" err="1">
                          <a:solidFill>
                            <a:srgbClr val="000000"/>
                          </a:solidFill>
                        </a:rPr>
                        <a:t>ð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sym typeface="Verdana"/>
                        </a:rPr>
                        <a:t>-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sz="2400" dirty="0" err="1"/>
                        <a:t>ð</a:t>
                      </a:r>
                      <a:r>
                        <a:rPr lang="el-GR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pic>
        <p:nvPicPr>
          <p:cNvPr id="1026" name="Picture 2" descr="Significado de CHECK en el Diccionario Cambridge inglés">
            <a:extLst>
              <a:ext uri="{FF2B5EF4-FFF2-40B4-BE49-F238E27FC236}">
                <a16:creationId xmlns:a16="http://schemas.microsoft.com/office/drawing/2014/main" id="{7474590A-AF66-174F-A044-A2F5FBCF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59" y="3465760"/>
            <a:ext cx="1327941" cy="13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4CEF44-0CCA-924E-8EAB-70D898F76D77}"/>
              </a:ext>
            </a:extLst>
          </p:cNvPr>
          <p:cNvSpPr txBox="1"/>
          <p:nvPr/>
        </p:nvSpPr>
        <p:spPr>
          <a:xfrm>
            <a:off x="1735006" y="3539449"/>
            <a:ext cx="85088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8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32B030-8F82-BC48-9CC2-45AC7633E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02" y="1363865"/>
            <a:ext cx="983142" cy="7414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099737-1E93-46A8-FE2D-442C4BA8A3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37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1" grpId="1" animBg="1" advAuto="0"/>
      <p:bldP spid="4444" grpId="2" animBg="1" advAuto="0"/>
      <p:bldP spid="4447" grpId="3" animBg="1" advAuto="0"/>
      <p:bldP spid="4456" grpId="5" animBg="1" advAuto="0"/>
      <p:bldP spid="2" grpId="0"/>
      <p:bldP spid="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8" name="Group"/>
          <p:cNvGrpSpPr/>
          <p:nvPr/>
        </p:nvGrpSpPr>
        <p:grpSpPr>
          <a:xfrm>
            <a:off x="2374074" y="310995"/>
            <a:ext cx="4652990" cy="707884"/>
            <a:chOff x="-1" y="-24540"/>
            <a:chExt cx="4652988" cy="707883"/>
          </a:xfrm>
        </p:grpSpPr>
        <p:sp>
          <p:nvSpPr>
            <p:cNvPr id="4626" name="Rectangle"/>
            <p:cNvSpPr/>
            <p:nvPr/>
          </p:nvSpPr>
          <p:spPr>
            <a:xfrm>
              <a:off x="-1" y="-1"/>
              <a:ext cx="4652988" cy="658805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27" name="/x/ PRODUCTION PICTURE"/>
            <p:cNvSpPr txBox="1"/>
            <p:nvPr/>
          </p:nvSpPr>
          <p:spPr>
            <a:xfrm>
              <a:off x="-1" y="-24540"/>
              <a:ext cx="4652988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2000" b="1" dirty="0">
                  <a:solidFill>
                    <a:srgbClr val="373D54"/>
                  </a:solidFill>
                </a:rPr>
                <a:t>SPANISH </a:t>
              </a:r>
              <a:r>
                <a:rPr sz="2000" b="1" dirty="0">
                  <a:solidFill>
                    <a:srgbClr val="373D54"/>
                  </a:solidFill>
                </a:rPr>
                <a:t>/x/ PRODUCTION PICTURE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4FA111D-887C-0F4F-96FE-1347FF40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69" y="1103877"/>
            <a:ext cx="3835400" cy="330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FDF6C-CBD3-BA4A-8639-28F3837D33A5}"/>
              </a:ext>
            </a:extLst>
          </p:cNvPr>
          <p:cNvSpPr txBox="1"/>
          <p:nvPr/>
        </p:nvSpPr>
        <p:spPr>
          <a:xfrm>
            <a:off x="1260493" y="5241355"/>
            <a:ext cx="66167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voiceless, </a:t>
            </a:r>
            <a:r>
              <a:rPr lang="en-US" dirty="0" err="1"/>
              <a:t>dorso</a:t>
            </a:r>
            <a:r>
              <a:rPr lang="en-US" dirty="0"/>
              <a:t>-velar, oral, fricative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C09C41-D071-BB4F-A789-26AF14203BDD}"/>
              </a:ext>
            </a:extLst>
          </p:cNvPr>
          <p:cNvCxnSpPr>
            <a:cxnSpLocks/>
          </p:cNvCxnSpPr>
          <p:nvPr/>
        </p:nvCxnSpPr>
        <p:spPr>
          <a:xfrm flipV="1">
            <a:off x="3253014" y="3570398"/>
            <a:ext cx="2110015" cy="167095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A96C91-6D75-DC47-A8BF-544919155C80}"/>
              </a:ext>
            </a:extLst>
          </p:cNvPr>
          <p:cNvCxnSpPr>
            <a:cxnSpLocks/>
          </p:cNvCxnSpPr>
          <p:nvPr/>
        </p:nvCxnSpPr>
        <p:spPr>
          <a:xfrm flipV="1">
            <a:off x="4332514" y="2242341"/>
            <a:ext cx="762000" cy="311331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DF79B2-139A-1D4E-A383-AB5D8F65D9D3}"/>
              </a:ext>
            </a:extLst>
          </p:cNvPr>
          <p:cNvCxnSpPr>
            <a:cxnSpLocks/>
          </p:cNvCxnSpPr>
          <p:nvPr/>
        </p:nvCxnSpPr>
        <p:spPr>
          <a:xfrm flipH="1" flipV="1">
            <a:off x="4308021" y="2242341"/>
            <a:ext cx="1055009" cy="311331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9AFB3C-8BD1-4243-AC40-7F65AC8F0DB6}"/>
              </a:ext>
            </a:extLst>
          </p:cNvPr>
          <p:cNvCxnSpPr>
            <a:cxnSpLocks/>
          </p:cNvCxnSpPr>
          <p:nvPr/>
        </p:nvCxnSpPr>
        <p:spPr>
          <a:xfrm flipH="1" flipV="1">
            <a:off x="5129231" y="2301429"/>
            <a:ext cx="919353" cy="305422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7BEAF-7498-E905-2FD9-C29D996BA4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38</a:t>
            </a:fld>
            <a:endParaRPr lang="en-EC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AA050C-9746-56E3-7244-DAAECA220A17}"/>
              </a:ext>
            </a:extLst>
          </p:cNvPr>
          <p:cNvSpPr/>
          <p:nvPr/>
        </p:nvSpPr>
        <p:spPr>
          <a:xfrm>
            <a:off x="592359" y="5950430"/>
            <a:ext cx="3289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sz="1200" dirty="0"/>
              <a:t>S: </a:t>
            </a:r>
            <a:r>
              <a:rPr lang="en-US" sz="1200" dirty="0">
                <a:hlinkClick r:id="rId3"/>
              </a:rPr>
              <a:t>https://soundsofspeech.uiowa.edu/Spanish</a:t>
            </a:r>
            <a:endParaRPr lang="en-EC" sz="1200" dirty="0"/>
          </a:p>
          <a:p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7" name="Group"/>
          <p:cNvGrpSpPr/>
          <p:nvPr/>
        </p:nvGrpSpPr>
        <p:grpSpPr>
          <a:xfrm>
            <a:off x="3071813" y="1142999"/>
            <a:ext cx="3500438" cy="357190"/>
            <a:chOff x="0" y="0"/>
            <a:chExt cx="3500437" cy="357188"/>
          </a:xfrm>
        </p:grpSpPr>
        <p:sp>
          <p:nvSpPr>
            <p:cNvPr id="4635" name="Rectangle"/>
            <p:cNvSpPr/>
            <p:nvPr/>
          </p:nvSpPr>
          <p:spPr>
            <a:xfrm>
              <a:off x="-1" y="-1"/>
              <a:ext cx="3500439" cy="35719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36" name="SPANISH and ENGLISH / x /"/>
            <p:cNvSpPr txBox="1"/>
            <p:nvPr/>
          </p:nvSpPr>
          <p:spPr>
            <a:xfrm>
              <a:off x="-1" y="-1"/>
              <a:ext cx="3500439" cy="325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</a:t>
              </a:r>
              <a:r>
                <a:rPr sz="14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x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640" name="Group"/>
          <p:cNvGrpSpPr/>
          <p:nvPr/>
        </p:nvGrpSpPr>
        <p:grpSpPr>
          <a:xfrm>
            <a:off x="1571603" y="2071677"/>
            <a:ext cx="1698627" cy="342902"/>
            <a:chOff x="0" y="0"/>
            <a:chExt cx="1698625" cy="342900"/>
          </a:xfrm>
        </p:grpSpPr>
        <p:sp>
          <p:nvSpPr>
            <p:cNvPr id="4638" name="Rectangle"/>
            <p:cNvSpPr/>
            <p:nvPr/>
          </p:nvSpPr>
          <p:spPr>
            <a:xfrm>
              <a:off x="0" y="0"/>
              <a:ext cx="1698626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39" name="Spanish / x /"/>
            <p:cNvSpPr txBox="1"/>
            <p:nvPr/>
          </p:nvSpPr>
          <p:spPr>
            <a:xfrm>
              <a:off x="0" y="0"/>
              <a:ext cx="1698626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 /</a:t>
              </a:r>
              <a:r>
                <a:rPr sz="14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x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643" name="Group"/>
          <p:cNvGrpSpPr/>
          <p:nvPr/>
        </p:nvGrpSpPr>
        <p:grpSpPr>
          <a:xfrm>
            <a:off x="6643702" y="2000239"/>
            <a:ext cx="1500199" cy="342901"/>
            <a:chOff x="0" y="0"/>
            <a:chExt cx="1500198" cy="342900"/>
          </a:xfrm>
        </p:grpSpPr>
        <p:sp>
          <p:nvSpPr>
            <p:cNvPr id="4641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42" name="English/ x/"/>
            <p:cNvSpPr txBox="1"/>
            <p:nvPr/>
          </p:nvSpPr>
          <p:spPr>
            <a:xfrm>
              <a:off x="-1" y="0"/>
              <a:ext cx="1500200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English/</a:t>
              </a:r>
              <a:r>
                <a:rPr sz="14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x/</a:t>
              </a:r>
            </a:p>
          </p:txBody>
        </p:sp>
      </p:grpSp>
      <p:grpSp>
        <p:nvGrpSpPr>
          <p:cNvPr id="4646" name="Group"/>
          <p:cNvGrpSpPr/>
          <p:nvPr/>
        </p:nvGrpSpPr>
        <p:grpSpPr>
          <a:xfrm>
            <a:off x="333829" y="2714618"/>
            <a:ext cx="5239657" cy="546121"/>
            <a:chOff x="0" y="-1"/>
            <a:chExt cx="2428875" cy="546120"/>
          </a:xfrm>
        </p:grpSpPr>
        <p:sp>
          <p:nvSpPr>
            <p:cNvPr id="4644" name="Rectangle"/>
            <p:cNvSpPr/>
            <p:nvPr/>
          </p:nvSpPr>
          <p:spPr>
            <a:xfrm>
              <a:off x="0" y="-1"/>
              <a:ext cx="2428875" cy="54612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5" name="/x/ Voiceless, dorso , velar, oral, fricative"/>
            <p:cNvSpPr txBox="1"/>
            <p:nvPr/>
          </p:nvSpPr>
          <p:spPr>
            <a:xfrm>
              <a:off x="0" y="73004"/>
              <a:ext cx="2428875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l"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/x/ voiceless, </a:t>
              </a:r>
              <a:r>
                <a:rPr lang="en-US" sz="2000" b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dorso</a:t>
              </a:r>
              <a:r>
                <a: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velar, oral, fricative</a:t>
              </a:r>
            </a:p>
          </p:txBody>
        </p:sp>
      </p:grpSp>
      <p:grpSp>
        <p:nvGrpSpPr>
          <p:cNvPr id="4649" name="Group"/>
          <p:cNvGrpSpPr/>
          <p:nvPr/>
        </p:nvGrpSpPr>
        <p:grpSpPr>
          <a:xfrm>
            <a:off x="333829" y="3571875"/>
            <a:ext cx="5239657" cy="571507"/>
            <a:chOff x="0" y="-1"/>
            <a:chExt cx="2428875" cy="571506"/>
          </a:xfrm>
        </p:grpSpPr>
        <p:sp>
          <p:nvSpPr>
            <p:cNvPr id="4647" name="Rectangle"/>
            <p:cNvSpPr/>
            <p:nvPr/>
          </p:nvSpPr>
          <p:spPr>
            <a:xfrm>
              <a:off x="0" y="-1"/>
              <a:ext cx="2428875" cy="571506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8" name="lx] Voiced, apico, dental, oral, stop"/>
            <p:cNvSpPr txBox="1"/>
            <p:nvPr/>
          </p:nvSpPr>
          <p:spPr>
            <a:xfrm>
              <a:off x="0" y="85698"/>
              <a:ext cx="2428875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[ 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x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 voiceless, dorso-velar, oral, fricative (Andes)</a:t>
              </a:r>
            </a:p>
          </p:txBody>
        </p:sp>
      </p:grpSp>
      <p:grpSp>
        <p:nvGrpSpPr>
          <p:cNvPr id="4652" name="Group"/>
          <p:cNvGrpSpPr/>
          <p:nvPr/>
        </p:nvGrpSpPr>
        <p:grpSpPr>
          <a:xfrm>
            <a:off x="333829" y="4357693"/>
            <a:ext cx="5239657" cy="546131"/>
            <a:chOff x="0" y="-1"/>
            <a:chExt cx="2428875" cy="546130"/>
          </a:xfrm>
        </p:grpSpPr>
        <p:sp>
          <p:nvSpPr>
            <p:cNvPr id="4650" name="Rectangle"/>
            <p:cNvSpPr/>
            <p:nvPr/>
          </p:nvSpPr>
          <p:spPr>
            <a:xfrm>
              <a:off x="0" y="-1"/>
              <a:ext cx="2428875" cy="54613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1" name="[h] v Voiced, apico, inter dental, oral fricative."/>
            <p:cNvSpPr txBox="1"/>
            <p:nvPr/>
          </p:nvSpPr>
          <p:spPr>
            <a:xfrm>
              <a:off x="0" y="73009"/>
              <a:ext cx="2428875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[-h-] voiceless, glottal, oral fricative. (ECU Coast)</a:t>
              </a:r>
            </a:p>
          </p:txBody>
        </p:sp>
      </p:grpSp>
      <p:grpSp>
        <p:nvGrpSpPr>
          <p:cNvPr id="4655" name="Group"/>
          <p:cNvGrpSpPr/>
          <p:nvPr/>
        </p:nvGrpSpPr>
        <p:grpSpPr>
          <a:xfrm>
            <a:off x="333829" y="5213398"/>
            <a:ext cx="5556229" cy="430181"/>
            <a:chOff x="0" y="-1551"/>
            <a:chExt cx="2575624" cy="430180"/>
          </a:xfrm>
        </p:grpSpPr>
        <p:sp>
          <p:nvSpPr>
            <p:cNvPr id="4653" name="Rectangle"/>
            <p:cNvSpPr/>
            <p:nvPr/>
          </p:nvSpPr>
          <p:spPr>
            <a:xfrm>
              <a:off x="0" y="-1"/>
              <a:ext cx="2428875" cy="42863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4" name="[Ø ] zero  allophone"/>
            <p:cNvSpPr txBox="1"/>
            <p:nvPr/>
          </p:nvSpPr>
          <p:spPr>
            <a:xfrm>
              <a:off x="0" y="-1551"/>
              <a:ext cx="2575624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[-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ø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] zero  allophone (ECU Coast)</a:t>
              </a:r>
            </a:p>
          </p:txBody>
        </p:sp>
      </p:grpSp>
      <p:grpSp>
        <p:nvGrpSpPr>
          <p:cNvPr id="4658" name="Group"/>
          <p:cNvGrpSpPr/>
          <p:nvPr/>
        </p:nvGrpSpPr>
        <p:grpSpPr>
          <a:xfrm>
            <a:off x="6000763" y="2571739"/>
            <a:ext cx="2428876" cy="357188"/>
            <a:chOff x="0" y="0"/>
            <a:chExt cx="2428875" cy="357187"/>
          </a:xfrm>
        </p:grpSpPr>
        <p:sp>
          <p:nvSpPr>
            <p:cNvPr id="4656" name="Rectangle"/>
            <p:cNvSpPr/>
            <p:nvPr/>
          </p:nvSpPr>
          <p:spPr>
            <a:xfrm>
              <a:off x="0" y="-1"/>
              <a:ext cx="2428875" cy="357189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57" name="It Doesn't exist"/>
            <p:cNvSpPr txBox="1"/>
            <p:nvPr/>
          </p:nvSpPr>
          <p:spPr>
            <a:xfrm>
              <a:off x="0" y="37623"/>
              <a:ext cx="2428875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b="1" dirty="0">
                  <a:solidFill>
                    <a:srgbClr val="000000"/>
                  </a:solidFill>
                </a:rPr>
                <a:t>It </a:t>
              </a:r>
              <a:r>
                <a:rPr lang="es-ES" sz="1200" b="1" dirty="0">
                  <a:solidFill>
                    <a:srgbClr val="000000"/>
                  </a:solidFill>
                </a:rPr>
                <a:t>d</a:t>
              </a:r>
              <a:r>
                <a:rPr sz="1200" b="1" dirty="0" err="1">
                  <a:solidFill>
                    <a:srgbClr val="000000"/>
                  </a:solidFill>
                </a:rPr>
                <a:t>oesn</a:t>
              </a:r>
              <a:r>
                <a:rPr lang="en-US" sz="1200" b="1" dirty="0" err="1">
                  <a:solidFill>
                    <a:srgbClr val="000000"/>
                  </a:solidFill>
                </a:rPr>
                <a:t>’</a:t>
              </a:r>
              <a:r>
                <a:rPr sz="1200" b="1" dirty="0" err="1">
                  <a:solidFill>
                    <a:srgbClr val="000000"/>
                  </a:solidFill>
                </a:rPr>
                <a:t>t</a:t>
              </a:r>
              <a:r>
                <a:rPr sz="1200" b="1" dirty="0">
                  <a:solidFill>
                    <a:srgbClr val="000000"/>
                  </a:solidFill>
                </a:rPr>
                <a:t> </a:t>
              </a:r>
              <a:r>
                <a:rPr lang="es-ES" sz="1200" b="1" dirty="0" err="1">
                  <a:solidFill>
                    <a:srgbClr val="000000"/>
                  </a:solidFill>
                </a:rPr>
                <a:t>occur</a:t>
              </a:r>
              <a:endParaRPr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659" name="Line"/>
          <p:cNvSpPr/>
          <p:nvPr/>
        </p:nvSpPr>
        <p:spPr>
          <a:xfrm rot="10800000" flipV="1">
            <a:off x="2559050" y="1320800"/>
            <a:ext cx="512763" cy="70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660" name="Line"/>
          <p:cNvSpPr/>
          <p:nvPr/>
        </p:nvSpPr>
        <p:spPr>
          <a:xfrm>
            <a:off x="6572250" y="1320800"/>
            <a:ext cx="642939" cy="679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661" name="Line"/>
          <p:cNvSpPr/>
          <p:nvPr/>
        </p:nvSpPr>
        <p:spPr>
          <a:xfrm>
            <a:off x="2553697" y="2368550"/>
            <a:ext cx="27399" cy="346076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62" name="Line"/>
          <p:cNvSpPr/>
          <p:nvPr/>
        </p:nvSpPr>
        <p:spPr>
          <a:xfrm flipH="1">
            <a:off x="2569493" y="3262312"/>
            <a:ext cx="3425" cy="311151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63" name="Line"/>
          <p:cNvSpPr/>
          <p:nvPr/>
        </p:nvSpPr>
        <p:spPr>
          <a:xfrm flipH="1">
            <a:off x="2569493" y="4144962"/>
            <a:ext cx="3425" cy="214312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64" name="Line"/>
          <p:cNvSpPr/>
          <p:nvPr/>
        </p:nvSpPr>
        <p:spPr>
          <a:xfrm flipH="1">
            <a:off x="2569493" y="4905374"/>
            <a:ext cx="3425" cy="311151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65" name="Line"/>
          <p:cNvSpPr/>
          <p:nvPr/>
        </p:nvSpPr>
        <p:spPr>
          <a:xfrm flipH="1">
            <a:off x="7215188" y="2343149"/>
            <a:ext cx="1588" cy="2286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466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66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6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4669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04EF7-8B51-B47D-6E7B-106565AD8B1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39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7" grpId="1" animBg="1" advAuto="0"/>
      <p:bldP spid="4640" grpId="3" animBg="1" advAuto="0"/>
      <p:bldP spid="4643" grpId="13" animBg="1" advAuto="0"/>
      <p:bldP spid="4646" grpId="5" animBg="1" advAuto="0"/>
      <p:bldP spid="4649" grpId="7" animBg="1" advAuto="0"/>
      <p:bldP spid="4652" grpId="9" animBg="1" advAuto="0"/>
      <p:bldP spid="4655" grpId="11" animBg="1" advAuto="0"/>
      <p:bldP spid="4658" grpId="15" animBg="1" advAuto="0"/>
      <p:bldP spid="4659" grpId="2" animBg="1" advAuto="0"/>
      <p:bldP spid="4660" grpId="12" animBg="1" advAuto="0"/>
      <p:bldP spid="4661" grpId="4" animBg="1" advAuto="0"/>
      <p:bldP spid="4662" grpId="6" animBg="1" advAuto="0"/>
      <p:bldP spid="4663" grpId="8" animBg="1" advAuto="0"/>
      <p:bldP spid="4664" grpId="10" animBg="1" advAuto="0"/>
      <p:bldP spid="4665" grpId="14" animBg="1" advAuto="0"/>
      <p:bldP spid="4668" grpId="17" animBg="1" advAuto="0"/>
      <p:bldP spid="4669" grpId="1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7" name="Group"/>
          <p:cNvGrpSpPr/>
          <p:nvPr/>
        </p:nvGrpSpPr>
        <p:grpSpPr>
          <a:xfrm>
            <a:off x="2571750" y="371476"/>
            <a:ext cx="4143375" cy="357190"/>
            <a:chOff x="0" y="0"/>
            <a:chExt cx="4143375" cy="357188"/>
          </a:xfrm>
        </p:grpSpPr>
        <p:sp>
          <p:nvSpPr>
            <p:cNvPr id="3905" name="Rectangle"/>
            <p:cNvSpPr/>
            <p:nvPr/>
          </p:nvSpPr>
          <p:spPr>
            <a:xfrm>
              <a:off x="0" y="-1"/>
              <a:ext cx="4143375" cy="35719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906" name="SPANISH and ENGLISH /f/"/>
            <p:cNvSpPr txBox="1"/>
            <p:nvPr/>
          </p:nvSpPr>
          <p:spPr>
            <a:xfrm>
              <a:off x="0" y="-1"/>
              <a:ext cx="4143375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                     SPANISH and ENGLISH /f/</a:t>
              </a:r>
            </a:p>
          </p:txBody>
        </p:sp>
      </p:grpSp>
      <p:grpSp>
        <p:nvGrpSpPr>
          <p:cNvPr id="3910" name="Group"/>
          <p:cNvGrpSpPr/>
          <p:nvPr/>
        </p:nvGrpSpPr>
        <p:grpSpPr>
          <a:xfrm>
            <a:off x="1571603" y="1228718"/>
            <a:ext cx="1371601" cy="342901"/>
            <a:chOff x="0" y="0"/>
            <a:chExt cx="1371600" cy="342900"/>
          </a:xfrm>
        </p:grpSpPr>
        <p:sp>
          <p:nvSpPr>
            <p:cNvPr id="3908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909" name="Spanish /f/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/f/</a:t>
              </a:r>
            </a:p>
          </p:txBody>
        </p:sp>
      </p:grpSp>
      <p:grpSp>
        <p:nvGrpSpPr>
          <p:cNvPr id="3913" name="Group"/>
          <p:cNvGrpSpPr/>
          <p:nvPr/>
        </p:nvGrpSpPr>
        <p:grpSpPr>
          <a:xfrm>
            <a:off x="6429388" y="1228718"/>
            <a:ext cx="1428761" cy="342901"/>
            <a:chOff x="0" y="0"/>
            <a:chExt cx="1428759" cy="342900"/>
          </a:xfrm>
        </p:grpSpPr>
        <p:sp>
          <p:nvSpPr>
            <p:cNvPr id="3911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912" name="English /f/"/>
            <p:cNvSpPr txBox="1"/>
            <p:nvPr/>
          </p:nvSpPr>
          <p:spPr>
            <a:xfrm>
              <a:off x="0" y="0"/>
              <a:ext cx="142876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/f/</a:t>
              </a:r>
            </a:p>
          </p:txBody>
        </p:sp>
      </p:grpSp>
      <p:grpSp>
        <p:nvGrpSpPr>
          <p:cNvPr id="3916" name="Group"/>
          <p:cNvGrpSpPr/>
          <p:nvPr/>
        </p:nvGrpSpPr>
        <p:grpSpPr>
          <a:xfrm>
            <a:off x="331699" y="1934717"/>
            <a:ext cx="3692524" cy="805126"/>
            <a:chOff x="0" y="21898"/>
            <a:chExt cx="2500330" cy="428643"/>
          </a:xfrm>
        </p:grpSpPr>
        <p:sp>
          <p:nvSpPr>
            <p:cNvPr id="3914" name="Rectangle"/>
            <p:cNvSpPr/>
            <p:nvPr/>
          </p:nvSpPr>
          <p:spPr>
            <a:xfrm>
              <a:off x="0" y="21898"/>
              <a:ext cx="2500330" cy="428643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915" name="/f/ Voiceless, labiodental, oral, fricative"/>
            <p:cNvSpPr txBox="1"/>
            <p:nvPr/>
          </p:nvSpPr>
          <p:spPr>
            <a:xfrm>
              <a:off x="0" y="64169"/>
              <a:ext cx="2500330" cy="34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l"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800" b="1" dirty="0">
                  <a:solidFill>
                    <a:srgbClr val="000000"/>
                  </a:solidFill>
                </a:rPr>
                <a:t>/f/ </a:t>
              </a:r>
              <a:r>
                <a:rPr lang="en-US" sz="1800" b="0" dirty="0">
                  <a:solidFill>
                    <a:srgbClr val="000000"/>
                  </a:solidFill>
                </a:rPr>
                <a:t>voiceless, labiodental, oral, fricative</a:t>
              </a:r>
              <a:endParaRPr sz="18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19" name="Group"/>
          <p:cNvGrpSpPr/>
          <p:nvPr/>
        </p:nvGrpSpPr>
        <p:grpSpPr>
          <a:xfrm>
            <a:off x="396364" y="3154328"/>
            <a:ext cx="3627859" cy="931817"/>
            <a:chOff x="0" y="21896"/>
            <a:chExt cx="2428875" cy="428648"/>
          </a:xfrm>
        </p:grpSpPr>
        <p:sp>
          <p:nvSpPr>
            <p:cNvPr id="3917" name="Rectangle"/>
            <p:cNvSpPr/>
            <p:nvPr/>
          </p:nvSpPr>
          <p:spPr>
            <a:xfrm>
              <a:off x="0" y="21896"/>
              <a:ext cx="2428875" cy="428648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918" name="[f] Voiceless, labiodental, oral, fricative"/>
            <p:cNvSpPr txBox="1"/>
            <p:nvPr/>
          </p:nvSpPr>
          <p:spPr>
            <a:xfrm>
              <a:off x="0" y="87558"/>
              <a:ext cx="2428875" cy="297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dirty="0">
                  <a:solidFill>
                    <a:srgbClr val="000000"/>
                  </a:solidFill>
                </a:rPr>
                <a:t>[f] </a:t>
              </a:r>
              <a:r>
                <a:rPr lang="en-US" dirty="0">
                  <a:solidFill>
                    <a:srgbClr val="000000"/>
                  </a:solidFill>
                </a:rPr>
                <a:t>voiceless, </a:t>
              </a:r>
              <a:r>
                <a:rPr lang="en-US" dirty="0">
                  <a:solidFill>
                    <a:srgbClr val="FF0000"/>
                  </a:solidFill>
                </a:rPr>
                <a:t>labiodental</a:t>
              </a:r>
              <a:r>
                <a:rPr lang="en-US" dirty="0">
                  <a:solidFill>
                    <a:srgbClr val="000000"/>
                  </a:solidFill>
                </a:rPr>
                <a:t>, oral, fricative</a:t>
              </a:r>
              <a:endParaRPr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22" name="Group"/>
          <p:cNvGrpSpPr/>
          <p:nvPr/>
        </p:nvGrpSpPr>
        <p:grpSpPr>
          <a:xfrm>
            <a:off x="5349877" y="1933814"/>
            <a:ext cx="3365528" cy="823167"/>
            <a:chOff x="0" y="21898"/>
            <a:chExt cx="2428875" cy="428643"/>
          </a:xfrm>
        </p:grpSpPr>
        <p:sp>
          <p:nvSpPr>
            <p:cNvPr id="3920" name="Rectangle"/>
            <p:cNvSpPr/>
            <p:nvPr/>
          </p:nvSpPr>
          <p:spPr>
            <a:xfrm>
              <a:off x="0" y="21898"/>
              <a:ext cx="2428875" cy="428643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921" name="/f/ Voiceless, labiodental, oral, fricative"/>
            <p:cNvSpPr txBox="1"/>
            <p:nvPr/>
          </p:nvSpPr>
          <p:spPr>
            <a:xfrm>
              <a:off x="0" y="51554"/>
              <a:ext cx="242887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800" b="1" dirty="0">
                  <a:solidFill>
                    <a:srgbClr val="000000"/>
                  </a:solidFill>
                </a:rPr>
                <a:t>/f/ </a:t>
              </a:r>
              <a:r>
                <a:rPr lang="en-US" sz="1800" b="0" dirty="0">
                  <a:solidFill>
                    <a:srgbClr val="000000"/>
                  </a:solidFill>
                </a:rPr>
                <a:t>voiceless, labiodental, oral, fricative</a:t>
              </a:r>
              <a:endParaRPr sz="18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25" name="Group"/>
          <p:cNvGrpSpPr/>
          <p:nvPr/>
        </p:nvGrpSpPr>
        <p:grpSpPr>
          <a:xfrm>
            <a:off x="5350286" y="3101016"/>
            <a:ext cx="3365529" cy="1080851"/>
            <a:chOff x="0" y="0"/>
            <a:chExt cx="2428875" cy="571524"/>
          </a:xfrm>
        </p:grpSpPr>
        <p:sp>
          <p:nvSpPr>
            <p:cNvPr id="3923" name="Rectangle"/>
            <p:cNvSpPr/>
            <p:nvPr/>
          </p:nvSpPr>
          <p:spPr>
            <a:xfrm>
              <a:off x="0" y="0"/>
              <a:ext cx="2428875" cy="571524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924" name="[f] Voiceless, labiodental, oral, fricative"/>
            <p:cNvSpPr txBox="1"/>
            <p:nvPr/>
          </p:nvSpPr>
          <p:spPr>
            <a:xfrm>
              <a:off x="0" y="114881"/>
              <a:ext cx="2428875" cy="341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dirty="0">
                  <a:solidFill>
                    <a:srgbClr val="000000"/>
                  </a:solidFill>
                </a:rPr>
                <a:t>[f] </a:t>
              </a:r>
              <a:r>
                <a:rPr lang="en-US" dirty="0">
                  <a:solidFill>
                    <a:srgbClr val="000000"/>
                  </a:solidFill>
                </a:rPr>
                <a:t>voiceless, labiodental, oral, fricative</a:t>
              </a:r>
              <a:endParaRPr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28" name="Group"/>
          <p:cNvGrpSpPr/>
          <p:nvPr/>
        </p:nvGrpSpPr>
        <p:grpSpPr>
          <a:xfrm>
            <a:off x="406223" y="4508666"/>
            <a:ext cx="3577932" cy="1116646"/>
            <a:chOff x="0" y="0"/>
            <a:chExt cx="2428875" cy="642966"/>
          </a:xfrm>
        </p:grpSpPr>
        <p:sp>
          <p:nvSpPr>
            <p:cNvPr id="3926" name="Rectangle"/>
            <p:cNvSpPr/>
            <p:nvPr/>
          </p:nvSpPr>
          <p:spPr>
            <a:xfrm>
              <a:off x="0" y="0"/>
              <a:ext cx="2428875" cy="642966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927" name="[ф] Voiceless, bilabial, oral, fricative"/>
            <p:cNvSpPr txBox="1"/>
            <p:nvPr/>
          </p:nvSpPr>
          <p:spPr>
            <a:xfrm>
              <a:off x="0" y="136818"/>
              <a:ext cx="242887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EC" b="1" dirty="0">
                  <a:solidFill>
                    <a:schemeClr val="tx1"/>
                  </a:solidFill>
                  <a:sym typeface="Verdana"/>
                </a:rPr>
                <a:t>[ɸ] </a:t>
              </a:r>
              <a:r>
                <a:rPr lang="en-US" dirty="0">
                  <a:solidFill>
                    <a:srgbClr val="000000"/>
                  </a:solidFill>
                </a:rPr>
                <a:t>voiceless, </a:t>
              </a:r>
              <a:r>
                <a:rPr lang="en-US" dirty="0">
                  <a:solidFill>
                    <a:srgbClr val="FF0000"/>
                  </a:solidFill>
                </a:rPr>
                <a:t>bilabial</a:t>
              </a:r>
              <a:r>
                <a:rPr lang="en-US" dirty="0">
                  <a:solidFill>
                    <a:srgbClr val="000000"/>
                  </a:solidFill>
                </a:rPr>
                <a:t>, oral, fricative</a:t>
              </a:r>
              <a:endParaRPr dirty="0">
                <a:solidFill>
                  <a:srgbClr val="000000"/>
                </a:solidFill>
              </a:endParaRPr>
            </a:p>
          </p:txBody>
        </p:sp>
      </p:grpSp>
      <p:sp>
        <p:nvSpPr>
          <p:cNvPr id="3929" name="Line"/>
          <p:cNvSpPr/>
          <p:nvPr/>
        </p:nvSpPr>
        <p:spPr>
          <a:xfrm rot="10800000" flipV="1">
            <a:off x="2257425" y="549277"/>
            <a:ext cx="314325" cy="679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930" name="Line"/>
          <p:cNvSpPr/>
          <p:nvPr/>
        </p:nvSpPr>
        <p:spPr>
          <a:xfrm>
            <a:off x="6715125" y="549277"/>
            <a:ext cx="285750" cy="679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43EA227-F36C-EC43-8988-E2492045FAD2}"/>
              </a:ext>
            </a:extLst>
          </p:cNvPr>
          <p:cNvCxnSpPr>
            <a:cxnSpLocks/>
            <a:stCxn id="3915" idx="3"/>
            <a:endCxn id="3921" idx="1"/>
          </p:cNvCxnSpPr>
          <p:nvPr/>
        </p:nvCxnSpPr>
        <p:spPr>
          <a:xfrm>
            <a:off x="4024223" y="2337280"/>
            <a:ext cx="1325654" cy="811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B99CFD3-C039-534D-9D8C-7413050148D5}"/>
              </a:ext>
            </a:extLst>
          </p:cNvPr>
          <p:cNvCxnSpPr>
            <a:cxnSpLocks/>
            <a:endCxn id="3923" idx="1"/>
          </p:cNvCxnSpPr>
          <p:nvPr/>
        </p:nvCxnSpPr>
        <p:spPr>
          <a:xfrm flipV="1">
            <a:off x="3984155" y="3641442"/>
            <a:ext cx="1366131" cy="882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8D932F-54D9-E94D-9626-61F5E621F5E3}"/>
              </a:ext>
            </a:extLst>
          </p:cNvPr>
          <p:cNvCxnSpPr>
            <a:cxnSpLocks/>
            <a:stCxn id="3927" idx="3"/>
            <a:endCxn id="6" idx="1"/>
          </p:cNvCxnSpPr>
          <p:nvPr/>
        </p:nvCxnSpPr>
        <p:spPr>
          <a:xfrm flipV="1">
            <a:off x="3984155" y="5058871"/>
            <a:ext cx="2445232" cy="811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4B03CA-D928-284C-AEEE-E9BA881416CC}"/>
              </a:ext>
            </a:extLst>
          </p:cNvPr>
          <p:cNvSpPr txBox="1"/>
          <p:nvPr/>
        </p:nvSpPr>
        <p:spPr>
          <a:xfrm>
            <a:off x="6429387" y="4597207"/>
            <a:ext cx="66374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DE62B7-4687-98D4-1B0C-4025C9AB7E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7" grpId="1" animBg="1" advAuto="0"/>
      <p:bldP spid="3910" grpId="3" animBg="1" advAuto="0"/>
      <p:bldP spid="3913" grpId="11" animBg="1" advAuto="0"/>
      <p:bldP spid="3916" grpId="5" animBg="1" advAuto="0"/>
      <p:bldP spid="3919" grpId="7" animBg="1" advAuto="0"/>
      <p:bldP spid="3922" grpId="13" animBg="1" advAuto="0"/>
      <p:bldP spid="3925" grpId="15" animBg="1" advAuto="0"/>
      <p:bldP spid="3928" grpId="9" animBg="1" advAuto="0"/>
      <p:bldP spid="3929" grpId="2" animBg="1" advAuto="0"/>
      <p:bldP spid="3930" grpId="10" animBg="1" advAuto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3" name="Group"/>
          <p:cNvGrpSpPr/>
          <p:nvPr/>
        </p:nvGrpSpPr>
        <p:grpSpPr>
          <a:xfrm>
            <a:off x="2428875" y="500062"/>
            <a:ext cx="4803775" cy="342901"/>
            <a:chOff x="0" y="0"/>
            <a:chExt cx="4803775" cy="342900"/>
          </a:xfrm>
        </p:grpSpPr>
        <p:sp>
          <p:nvSpPr>
            <p:cNvPr id="4671" name="Rectangle"/>
            <p:cNvSpPr/>
            <p:nvPr/>
          </p:nvSpPr>
          <p:spPr>
            <a:xfrm>
              <a:off x="0" y="0"/>
              <a:ext cx="4803775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72" name="PHONETIC AND PHONEMIC DISTRIBUTION"/>
            <p:cNvSpPr txBox="1"/>
            <p:nvPr/>
          </p:nvSpPr>
          <p:spPr>
            <a:xfrm>
              <a:off x="0" y="0"/>
              <a:ext cx="4803775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4676" name="Group"/>
          <p:cNvGrpSpPr/>
          <p:nvPr/>
        </p:nvGrpSpPr>
        <p:grpSpPr>
          <a:xfrm>
            <a:off x="1643041" y="1214421"/>
            <a:ext cx="1928821" cy="342901"/>
            <a:chOff x="0" y="0"/>
            <a:chExt cx="1928819" cy="342900"/>
          </a:xfrm>
        </p:grpSpPr>
        <p:sp>
          <p:nvSpPr>
            <p:cNvPr id="4674" name="Rectangle"/>
            <p:cNvSpPr/>
            <p:nvPr/>
          </p:nvSpPr>
          <p:spPr>
            <a:xfrm>
              <a:off x="-1" y="0"/>
              <a:ext cx="1928821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75" name="Spanish /x/"/>
            <p:cNvSpPr txBox="1"/>
            <p:nvPr/>
          </p:nvSpPr>
          <p:spPr>
            <a:xfrm>
              <a:off x="-1" y="0"/>
              <a:ext cx="1928821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/x/</a:t>
              </a:r>
            </a:p>
          </p:txBody>
        </p:sp>
      </p:grpSp>
      <p:graphicFrame>
        <p:nvGraphicFramePr>
          <p:cNvPr id="4677" name="Table"/>
          <p:cNvGraphicFramePr/>
          <p:nvPr>
            <p:extLst>
              <p:ext uri="{D42A27DB-BD31-4B8C-83A1-F6EECF244321}">
                <p14:modId xmlns:p14="http://schemas.microsoft.com/office/powerpoint/2010/main" val="1321212797"/>
              </p:ext>
            </p:extLst>
          </p:nvPr>
        </p:nvGraphicFramePr>
        <p:xfrm>
          <a:off x="377372" y="1857375"/>
          <a:ext cx="5733142" cy="200025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55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924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000" b="1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Distribution</a:t>
                      </a:r>
                      <a:r>
                        <a:rPr sz="20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b="1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/x/                        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b="1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  [ </a:t>
                      </a:r>
                      <a:r>
                        <a:rPr sz="2000" b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x</a:t>
                      </a:r>
                      <a:r>
                        <a:rPr sz="2000" b="1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]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b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[h]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b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[Ø ]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43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I     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x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ara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x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ara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h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ara]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0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43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M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re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x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rɛ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x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rɛ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h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0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443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F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reˈlo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x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rɛˈlɔ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x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0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rɛˈlo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ø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536D73"/>
                        </a:gs>
                        <a:gs pos="50000">
                          <a:srgbClr val="799DA6"/>
                        </a:gs>
                        <a:gs pos="100000">
                          <a:srgbClr val="90BCC7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680" name="Group"/>
          <p:cNvGrpSpPr/>
          <p:nvPr/>
        </p:nvGrpSpPr>
        <p:grpSpPr>
          <a:xfrm>
            <a:off x="377371" y="4565506"/>
            <a:ext cx="7852225" cy="500064"/>
            <a:chOff x="0" y="0"/>
            <a:chExt cx="2571762" cy="500063"/>
          </a:xfrm>
        </p:grpSpPr>
        <p:sp>
          <p:nvSpPr>
            <p:cNvPr id="4678" name="Rectangle"/>
            <p:cNvSpPr/>
            <p:nvPr/>
          </p:nvSpPr>
          <p:spPr>
            <a:xfrm>
              <a:off x="0" y="0"/>
              <a:ext cx="2571762" cy="500063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9" name="Phonemic distribution is  Total"/>
            <p:cNvSpPr txBox="1"/>
            <p:nvPr/>
          </p:nvSpPr>
          <p:spPr>
            <a:xfrm>
              <a:off x="0" y="0"/>
              <a:ext cx="2571762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l"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/x/ </a:t>
              </a:r>
              <a:r>
                <a:rPr lang="es-E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Broad/</a:t>
              </a:r>
              <a:r>
                <a:rPr lang="es-E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 </a:t>
              </a:r>
              <a:r>
                <a:rPr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</p:grpSp>
      <p:grpSp>
        <p:nvGrpSpPr>
          <p:cNvPr id="4683" name="Group"/>
          <p:cNvGrpSpPr/>
          <p:nvPr/>
        </p:nvGrpSpPr>
        <p:grpSpPr>
          <a:xfrm>
            <a:off x="377369" y="5286375"/>
            <a:ext cx="7971293" cy="928689"/>
            <a:chOff x="-1" y="0"/>
            <a:chExt cx="2643190" cy="928688"/>
          </a:xfrm>
        </p:grpSpPr>
        <p:sp>
          <p:nvSpPr>
            <p:cNvPr id="4681" name="Rectangle"/>
            <p:cNvSpPr/>
            <p:nvPr/>
          </p:nvSpPr>
          <p:spPr>
            <a:xfrm>
              <a:off x="-1" y="0"/>
              <a:ext cx="2643190" cy="928688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2" name="Phonetic distribution  are Total, Complementary and free variation"/>
            <p:cNvSpPr txBox="1"/>
            <p:nvPr/>
          </p:nvSpPr>
          <p:spPr>
            <a:xfrm>
              <a:off x="-1" y="0"/>
              <a:ext cx="2643190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l"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/x/ </a:t>
              </a:r>
              <a:r>
                <a:rPr lang="es-E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Narrow/</a:t>
              </a:r>
              <a:r>
                <a:rPr lang="es-E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 </a:t>
              </a:r>
              <a:r>
                <a:rPr lang="es-E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Complementary and free variation</a:t>
              </a:r>
            </a:p>
          </p:txBody>
        </p:sp>
      </p:grpSp>
      <p:sp>
        <p:nvSpPr>
          <p:cNvPr id="4684" name="Shape"/>
          <p:cNvSpPr/>
          <p:nvPr/>
        </p:nvSpPr>
        <p:spPr>
          <a:xfrm>
            <a:off x="2500313" y="1571625"/>
            <a:ext cx="71438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685" name="Shape"/>
          <p:cNvSpPr/>
          <p:nvPr/>
        </p:nvSpPr>
        <p:spPr>
          <a:xfrm>
            <a:off x="2571750" y="3857625"/>
            <a:ext cx="46038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860"/>
                </a:moveTo>
                <a:lnTo>
                  <a:pt x="5400" y="1986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860"/>
                </a:lnTo>
                <a:lnTo>
                  <a:pt x="21600" y="1986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4688" name="Group"/>
          <p:cNvGrpSpPr/>
          <p:nvPr/>
        </p:nvGrpSpPr>
        <p:grpSpPr>
          <a:xfrm>
            <a:off x="6715139" y="1071546"/>
            <a:ext cx="1714513" cy="357188"/>
            <a:chOff x="0" y="0"/>
            <a:chExt cx="1714512" cy="357187"/>
          </a:xfrm>
        </p:grpSpPr>
        <p:sp>
          <p:nvSpPr>
            <p:cNvPr id="4686" name="Rectangle"/>
            <p:cNvSpPr/>
            <p:nvPr/>
          </p:nvSpPr>
          <p:spPr>
            <a:xfrm>
              <a:off x="-1" y="-1"/>
              <a:ext cx="1714514" cy="357189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87" name="English /  x  /"/>
            <p:cNvSpPr txBox="1"/>
            <p:nvPr/>
          </p:nvSpPr>
          <p:spPr>
            <a:xfrm>
              <a:off x="-1" y="-1"/>
              <a:ext cx="1714514" cy="325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English / </a:t>
              </a:r>
              <a:r>
                <a:rPr sz="14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x 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691" name="Group"/>
          <p:cNvGrpSpPr/>
          <p:nvPr/>
        </p:nvGrpSpPr>
        <p:grpSpPr>
          <a:xfrm>
            <a:off x="6715138" y="1857363"/>
            <a:ext cx="2000250" cy="357188"/>
            <a:chOff x="0" y="0"/>
            <a:chExt cx="2428875" cy="357187"/>
          </a:xfrm>
        </p:grpSpPr>
        <p:sp>
          <p:nvSpPr>
            <p:cNvPr id="4689" name="Rectangle"/>
            <p:cNvSpPr/>
            <p:nvPr/>
          </p:nvSpPr>
          <p:spPr>
            <a:xfrm>
              <a:off x="0" y="-1"/>
              <a:ext cx="2428875" cy="357189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90" name="It Doesn't exist"/>
            <p:cNvSpPr txBox="1"/>
            <p:nvPr/>
          </p:nvSpPr>
          <p:spPr>
            <a:xfrm>
              <a:off x="0" y="37623"/>
              <a:ext cx="2428875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b="1">
                  <a:solidFill>
                    <a:srgbClr val="000000"/>
                  </a:solidFill>
                </a:rPr>
                <a:t>It Doesn't exist</a:t>
              </a:r>
            </a:p>
          </p:txBody>
        </p:sp>
      </p:grpSp>
      <p:sp>
        <p:nvSpPr>
          <p:cNvPr id="4692" name="Line"/>
          <p:cNvSpPr/>
          <p:nvPr/>
        </p:nvSpPr>
        <p:spPr>
          <a:xfrm rot="10800000" flipV="1">
            <a:off x="2328863" y="671512"/>
            <a:ext cx="100013" cy="471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693" name="Line"/>
          <p:cNvSpPr/>
          <p:nvPr/>
        </p:nvSpPr>
        <p:spPr>
          <a:xfrm>
            <a:off x="2786684" y="4532947"/>
            <a:ext cx="1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94" name="Line"/>
          <p:cNvSpPr/>
          <p:nvPr/>
        </p:nvSpPr>
        <p:spPr>
          <a:xfrm>
            <a:off x="7232650" y="671512"/>
            <a:ext cx="233364" cy="40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695" name="Line"/>
          <p:cNvSpPr/>
          <p:nvPr/>
        </p:nvSpPr>
        <p:spPr>
          <a:xfrm>
            <a:off x="7466013" y="1428750"/>
            <a:ext cx="34926" cy="428625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445C9-0875-4D4F-8FD2-F5C7EDBBB120}"/>
              </a:ext>
            </a:extLst>
          </p:cNvPr>
          <p:cNvSpPr txBox="1"/>
          <p:nvPr/>
        </p:nvSpPr>
        <p:spPr>
          <a:xfrm>
            <a:off x="2968342" y="4078433"/>
            <a:ext cx="8949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Andes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602F54-3215-E748-9AE2-FE841E36439B}"/>
              </a:ext>
            </a:extLst>
          </p:cNvPr>
          <p:cNvSpPr txBox="1"/>
          <p:nvPr/>
        </p:nvSpPr>
        <p:spPr>
          <a:xfrm>
            <a:off x="4085720" y="4085774"/>
            <a:ext cx="18430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Coast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24459401-E990-1A47-849A-6537E0CFAF88}"/>
              </a:ext>
            </a:extLst>
          </p:cNvPr>
          <p:cNvSpPr/>
          <p:nvPr/>
        </p:nvSpPr>
        <p:spPr>
          <a:xfrm rot="16200000">
            <a:off x="3168539" y="3352918"/>
            <a:ext cx="419100" cy="1190427"/>
          </a:xfrm>
          <a:prstGeom prst="leftBrace">
            <a:avLst>
              <a:gd name="adj1" fmla="val 23485"/>
              <a:gd name="adj2" fmla="val 50000"/>
            </a:avLst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F6A6850A-7662-4548-AAE0-91A63CB79C9F}"/>
              </a:ext>
            </a:extLst>
          </p:cNvPr>
          <p:cNvSpPr/>
          <p:nvPr/>
        </p:nvSpPr>
        <p:spPr>
          <a:xfrm rot="16200000">
            <a:off x="4898741" y="2990955"/>
            <a:ext cx="419100" cy="2045141"/>
          </a:xfrm>
          <a:prstGeom prst="leftBrace">
            <a:avLst>
              <a:gd name="adj1" fmla="val 23485"/>
              <a:gd name="adj2" fmla="val 50000"/>
            </a:avLst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90328-6D92-03D2-F55B-695EC7E90D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40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3" grpId="1" animBg="1" advAuto="0"/>
      <p:bldP spid="4676" grpId="3" animBg="1" advAuto="0"/>
      <p:bldP spid="4677" grpId="5" animBg="1" advAuto="0"/>
      <p:bldP spid="4680" grpId="7" animBg="1" advAuto="0"/>
      <p:bldP spid="4683" grpId="9" animBg="1" advAuto="0"/>
      <p:bldP spid="4684" grpId="4" animBg="1" advAuto="0"/>
      <p:bldP spid="4685" grpId="6" animBg="1" advAuto="0"/>
      <p:bldP spid="4688" grpId="11" animBg="1" advAuto="0"/>
      <p:bldP spid="4691" grpId="13" animBg="1" advAuto="0"/>
      <p:bldP spid="4692" grpId="2" animBg="1" advAuto="0"/>
      <p:bldP spid="4693" grpId="8" animBg="1" advAuto="0"/>
      <p:bldP spid="4694" grpId="10" animBg="1" advAuto="0"/>
      <p:bldP spid="4695" grpId="12" animBg="1" advAuto="0"/>
      <p:bldP spid="2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4" name="Group"/>
          <p:cNvGrpSpPr/>
          <p:nvPr/>
        </p:nvGrpSpPr>
        <p:grpSpPr>
          <a:xfrm>
            <a:off x="2668802" y="440632"/>
            <a:ext cx="3771901" cy="571506"/>
            <a:chOff x="0" y="0"/>
            <a:chExt cx="3771900" cy="571504"/>
          </a:xfrm>
        </p:grpSpPr>
        <p:sp>
          <p:nvSpPr>
            <p:cNvPr id="4702" name="Rectangle"/>
            <p:cNvSpPr/>
            <p:nvPr/>
          </p:nvSpPr>
          <p:spPr>
            <a:xfrm>
              <a:off x="0" y="-1"/>
              <a:ext cx="3771900" cy="57150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03" name="CONTRASTIVE  TRANSFER ANALYSIS"/>
            <p:cNvSpPr txBox="1"/>
            <p:nvPr/>
          </p:nvSpPr>
          <p:spPr>
            <a:xfrm>
              <a:off x="0" y="-1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4707" name="Group"/>
          <p:cNvGrpSpPr/>
          <p:nvPr/>
        </p:nvGrpSpPr>
        <p:grpSpPr>
          <a:xfrm>
            <a:off x="2311612" y="1369326"/>
            <a:ext cx="1649418" cy="370841"/>
            <a:chOff x="0" y="0"/>
            <a:chExt cx="1649416" cy="370840"/>
          </a:xfrm>
        </p:grpSpPr>
        <p:sp>
          <p:nvSpPr>
            <p:cNvPr id="4705" name="Rectangle"/>
            <p:cNvSpPr/>
            <p:nvPr/>
          </p:nvSpPr>
          <p:spPr>
            <a:xfrm>
              <a:off x="0" y="0"/>
              <a:ext cx="1649417" cy="3429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06" name="Spanish / x /"/>
            <p:cNvSpPr txBox="1"/>
            <p:nvPr/>
          </p:nvSpPr>
          <p:spPr>
            <a:xfrm>
              <a:off x="0" y="0"/>
              <a:ext cx="164941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 </a:t>
              </a:r>
              <a:r>
                <a:rPr sz="14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x</a:t>
              </a:r>
              <a:r>
                <a:t> </a:t>
              </a:r>
              <a:r>
                <a:rPr sz="1400" b="1"/>
                <a:t>/</a:t>
              </a:r>
            </a:p>
          </p:txBody>
        </p:sp>
      </p:grpSp>
      <p:grpSp>
        <p:nvGrpSpPr>
          <p:cNvPr id="4710" name="Group"/>
          <p:cNvGrpSpPr/>
          <p:nvPr/>
        </p:nvGrpSpPr>
        <p:grpSpPr>
          <a:xfrm>
            <a:off x="5240570" y="1369326"/>
            <a:ext cx="1622456" cy="370841"/>
            <a:chOff x="0" y="0"/>
            <a:chExt cx="1622455" cy="370840"/>
          </a:xfrm>
        </p:grpSpPr>
        <p:sp>
          <p:nvSpPr>
            <p:cNvPr id="4708" name="Rectangle"/>
            <p:cNvSpPr/>
            <p:nvPr/>
          </p:nvSpPr>
          <p:spPr>
            <a:xfrm>
              <a:off x="0" y="0"/>
              <a:ext cx="1622456" cy="361950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09" name="English / x /"/>
            <p:cNvSpPr txBox="1"/>
            <p:nvPr/>
          </p:nvSpPr>
          <p:spPr>
            <a:xfrm>
              <a:off x="0" y="0"/>
              <a:ext cx="1622456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English / </a:t>
              </a:r>
              <a:r>
                <a:rPr lang="es-ES" sz="1400" b="1" dirty="0">
                  <a:solidFill>
                    <a:schemeClr val="tx1"/>
                  </a:solidFill>
                  <a:latin typeface="Lucida Sans Unicode"/>
                  <a:cs typeface="Lucida Sans Unicode"/>
                  <a:sym typeface="Lucida Sans Unicode"/>
                </a:rPr>
                <a:t>h</a:t>
              </a:r>
              <a:r>
                <a:rPr dirty="0">
                  <a:solidFill>
                    <a:srgbClr val="000000"/>
                  </a:solidFill>
                </a:rPr>
                <a:t> </a:t>
              </a:r>
              <a:r>
                <a:rPr sz="1400" b="1" dirty="0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714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712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13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E2E8BED-0247-EE41-8B9E-CDE1D70B2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42936"/>
              </p:ext>
            </p:extLst>
          </p:nvPr>
        </p:nvGraphicFramePr>
        <p:xfrm>
          <a:off x="2867351" y="2488365"/>
          <a:ext cx="3371849" cy="2763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6913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680174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414762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435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/ x /</a:t>
                      </a: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1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1532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[x-]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[-x-]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h 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-x]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s-ES_tradnl" sz="1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1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_tradnl" sz="1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1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1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18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</a:rPr>
                        <a:t>/ h/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99E7084-18DD-1840-842C-A5D5AB06970B}"/>
              </a:ext>
            </a:extLst>
          </p:cNvPr>
          <p:cNvCxnSpPr/>
          <p:nvPr/>
        </p:nvCxnSpPr>
        <p:spPr>
          <a:xfrm>
            <a:off x="3961031" y="3429000"/>
            <a:ext cx="1279539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10BCF0-3B09-A049-81E3-2F91AE5EA0BE}"/>
              </a:ext>
            </a:extLst>
          </p:cNvPr>
          <p:cNvCxnSpPr/>
          <p:nvPr/>
        </p:nvCxnSpPr>
        <p:spPr>
          <a:xfrm>
            <a:off x="3961031" y="4305300"/>
            <a:ext cx="1279539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83F82CD-CD10-3044-95F3-CA8CDA3DA744}"/>
              </a:ext>
            </a:extLst>
          </p:cNvPr>
          <p:cNvSpPr txBox="1"/>
          <p:nvPr/>
        </p:nvSpPr>
        <p:spPr>
          <a:xfrm>
            <a:off x="6640545" y="3538192"/>
            <a:ext cx="21462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</a:rPr>
              <a:t>S.S.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EC" sz="1400" dirty="0">
                <a:solidFill>
                  <a:srgbClr val="FF0000"/>
                </a:solidFill>
              </a:rPr>
              <a:t>ommon mistake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B2FE5547-21DB-F04A-8541-698BEF1F4646}"/>
              </a:ext>
            </a:extLst>
          </p:cNvPr>
          <p:cNvSpPr/>
          <p:nvPr/>
        </p:nvSpPr>
        <p:spPr>
          <a:xfrm>
            <a:off x="6392070" y="3575512"/>
            <a:ext cx="180977" cy="243749"/>
          </a:xfrm>
          <a:prstGeom prst="lef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66B97-D26B-1541-9B7C-3216721492EB}"/>
              </a:ext>
            </a:extLst>
          </p:cNvPr>
          <p:cNvSpPr txBox="1"/>
          <p:nvPr/>
        </p:nvSpPr>
        <p:spPr>
          <a:xfrm>
            <a:off x="5168385" y="3105835"/>
            <a:ext cx="381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18570-63D3-8442-886B-83D2C354052B}"/>
              </a:ext>
            </a:extLst>
          </p:cNvPr>
          <p:cNvSpPr txBox="1"/>
          <p:nvPr/>
        </p:nvSpPr>
        <p:spPr>
          <a:xfrm>
            <a:off x="5240570" y="3982135"/>
            <a:ext cx="381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Picture 2" descr="Significado de CHECK en el Diccionario Cambridge inglés">
            <a:extLst>
              <a:ext uri="{FF2B5EF4-FFF2-40B4-BE49-F238E27FC236}">
                <a16:creationId xmlns:a16="http://schemas.microsoft.com/office/drawing/2014/main" id="{B4A18AA8-9386-6249-9E3D-6D8FE4B0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56" y="3604311"/>
            <a:ext cx="531627" cy="53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47A45D-C146-C3AE-EBB4-1BF4DBFFFA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41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4" grpId="1" animBg="1" advAuto="0"/>
      <p:bldP spid="4707" grpId="2" animBg="1" advAuto="0"/>
      <p:bldP spid="4710" grpId="3" animBg="1" advAuto="0"/>
      <p:bldP spid="4714" grpId="6" animBg="1" advAuto="0"/>
      <p:bldP spid="18" grpId="0"/>
      <p:bldP spid="19" grpId="0" animBg="1"/>
      <p:bldP spid="4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8" name="Group"/>
          <p:cNvGrpSpPr/>
          <p:nvPr/>
        </p:nvGrpSpPr>
        <p:grpSpPr>
          <a:xfrm>
            <a:off x="2000214" y="323642"/>
            <a:ext cx="5214974" cy="1000133"/>
            <a:chOff x="0" y="0"/>
            <a:chExt cx="5214973" cy="1000131"/>
          </a:xfrm>
        </p:grpSpPr>
        <p:sp>
          <p:nvSpPr>
            <p:cNvPr id="4716" name="Rectangle"/>
            <p:cNvSpPr/>
            <p:nvPr/>
          </p:nvSpPr>
          <p:spPr>
            <a:xfrm>
              <a:off x="0" y="0"/>
              <a:ext cx="5214974" cy="1000132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17" name="/h/ PRODUCTION PICTURE…"/>
            <p:cNvSpPr txBox="1"/>
            <p:nvPr/>
          </p:nvSpPr>
          <p:spPr>
            <a:xfrm>
              <a:off x="0" y="0"/>
              <a:ext cx="5214974" cy="828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/h/ PRODUCTION PICTURE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strike="sngStrike" dirty="0">
                  <a:solidFill>
                    <a:srgbClr val="FF0000"/>
                  </a:solidFill>
                </a:rPr>
                <a:t>SPANISH</a:t>
              </a:r>
              <a:r>
                <a:rPr sz="2000" b="1" dirty="0">
                  <a:solidFill>
                    <a:srgbClr val="373D54"/>
                  </a:solidFill>
                </a:rPr>
                <a:t> - ENGLISH</a:t>
              </a:r>
            </a:p>
          </p:txBody>
        </p:sp>
      </p:grp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19475253-231B-1448-8F2B-74959C82C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1797050"/>
            <a:ext cx="3708400" cy="3263900"/>
          </a:xfrm>
          <a:prstGeom prst="rect">
            <a:avLst/>
          </a:prstGeom>
        </p:spPr>
      </p:pic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22982ABD-4DBF-B547-B26F-6A750C89F65E}"/>
              </a:ext>
            </a:extLst>
          </p:cNvPr>
          <p:cNvSpPr txBox="1"/>
          <p:nvPr/>
        </p:nvSpPr>
        <p:spPr>
          <a:xfrm>
            <a:off x="1260493" y="5466443"/>
            <a:ext cx="66167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voiceless, glottal, oral, fricative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D42B1A-73DA-7941-B1EA-5F1DA9F926F9}"/>
              </a:ext>
            </a:extLst>
          </p:cNvPr>
          <p:cNvCxnSpPr>
            <a:cxnSpLocks/>
          </p:cNvCxnSpPr>
          <p:nvPr/>
        </p:nvCxnSpPr>
        <p:spPr>
          <a:xfrm flipV="1">
            <a:off x="3253014" y="4216400"/>
            <a:ext cx="1750786" cy="125004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9B7CCE-49DA-E641-99EA-6DACB21F2007}"/>
              </a:ext>
            </a:extLst>
          </p:cNvPr>
          <p:cNvCxnSpPr>
            <a:cxnSpLocks/>
          </p:cNvCxnSpPr>
          <p:nvPr/>
        </p:nvCxnSpPr>
        <p:spPr>
          <a:xfrm flipV="1">
            <a:off x="4332514" y="4089400"/>
            <a:ext cx="899886" cy="149134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F3BB59-BA8C-5347-8E63-0273CC73B70F}"/>
              </a:ext>
            </a:extLst>
          </p:cNvPr>
          <p:cNvCxnSpPr>
            <a:cxnSpLocks/>
          </p:cNvCxnSpPr>
          <p:nvPr/>
        </p:nvCxnSpPr>
        <p:spPr>
          <a:xfrm flipH="1" flipV="1">
            <a:off x="4332514" y="2819400"/>
            <a:ext cx="1030517" cy="276134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94EA0E-92A8-F941-A18A-E60871851A07}"/>
              </a:ext>
            </a:extLst>
          </p:cNvPr>
          <p:cNvCxnSpPr>
            <a:cxnSpLocks/>
          </p:cNvCxnSpPr>
          <p:nvPr/>
        </p:nvCxnSpPr>
        <p:spPr>
          <a:xfrm flipH="1" flipV="1">
            <a:off x="5232400" y="3937000"/>
            <a:ext cx="568804" cy="160259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5B4EB09-F6F1-BD45-ACFF-7350E6866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83142" cy="7414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1C756-1BB9-8DE0-C851-264890DB70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42</a:t>
            </a:fld>
            <a:endParaRPr lang="en-EC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61FE10-BC79-2F59-2304-3017D836DDAA}"/>
              </a:ext>
            </a:extLst>
          </p:cNvPr>
          <p:cNvSpPr/>
          <p:nvPr/>
        </p:nvSpPr>
        <p:spPr>
          <a:xfrm>
            <a:off x="2067301" y="6009273"/>
            <a:ext cx="508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600" dirty="0"/>
              <a:t>E: </a:t>
            </a:r>
            <a:r>
              <a:rPr lang="en-EC" sz="1600" dirty="0">
                <a:hlinkClick r:id="rId2"/>
              </a:rPr>
              <a:t>https://www.youtube.com/watch?v=dV6At0g4n78</a:t>
            </a:r>
            <a:endParaRPr lang="en-EC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roup"/>
          <p:cNvGrpSpPr/>
          <p:nvPr/>
        </p:nvGrpSpPr>
        <p:grpSpPr>
          <a:xfrm>
            <a:off x="2876575" y="422274"/>
            <a:ext cx="3500438" cy="357190"/>
            <a:chOff x="0" y="0"/>
            <a:chExt cx="3500437" cy="357188"/>
          </a:xfrm>
        </p:grpSpPr>
        <p:sp>
          <p:nvSpPr>
            <p:cNvPr id="4725" name="Rectangle"/>
            <p:cNvSpPr/>
            <p:nvPr/>
          </p:nvSpPr>
          <p:spPr>
            <a:xfrm>
              <a:off x="0" y="-1"/>
              <a:ext cx="3500438" cy="35719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26" name="SPANISH and ENGLISH /h/"/>
            <p:cNvSpPr txBox="1"/>
            <p:nvPr/>
          </p:nvSpPr>
          <p:spPr>
            <a:xfrm>
              <a:off x="0" y="-1"/>
              <a:ext cx="3500438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/h/</a:t>
              </a:r>
            </a:p>
          </p:txBody>
        </p:sp>
      </p:grpSp>
      <p:grpSp>
        <p:nvGrpSpPr>
          <p:cNvPr id="4730" name="Group"/>
          <p:cNvGrpSpPr/>
          <p:nvPr/>
        </p:nvGrpSpPr>
        <p:grpSpPr>
          <a:xfrm>
            <a:off x="1447804" y="1493829"/>
            <a:ext cx="1571639" cy="369330"/>
            <a:chOff x="-1" y="0"/>
            <a:chExt cx="1571638" cy="369329"/>
          </a:xfrm>
        </p:grpSpPr>
        <p:sp>
          <p:nvSpPr>
            <p:cNvPr id="4728" name="Rectangle"/>
            <p:cNvSpPr/>
            <p:nvPr/>
          </p:nvSpPr>
          <p:spPr>
            <a:xfrm>
              <a:off x="-1" y="0"/>
              <a:ext cx="1571638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29" name="Spanish /h/"/>
            <p:cNvSpPr txBox="1"/>
            <p:nvPr/>
          </p:nvSpPr>
          <p:spPr>
            <a:xfrm>
              <a:off x="-1" y="0"/>
              <a:ext cx="1571638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Spanish </a:t>
              </a:r>
              <a:r>
                <a:rPr lang="es-ES" sz="1400" b="1" dirty="0">
                  <a:solidFill>
                    <a:srgbClr val="000000"/>
                  </a:solidFill>
                </a:rPr>
                <a:t> [ </a:t>
              </a:r>
              <a:r>
                <a:rPr sz="1400" b="1" dirty="0">
                  <a:solidFill>
                    <a:srgbClr val="000000"/>
                  </a:solidFill>
                </a:rPr>
                <a:t>h</a:t>
              </a:r>
              <a:r>
                <a:rPr lang="es-ES" sz="1400" b="1" dirty="0">
                  <a:solidFill>
                    <a:srgbClr val="000000"/>
                  </a:solidFill>
                </a:rPr>
                <a:t> </a:t>
              </a:r>
              <a:r>
                <a:rPr lang="es-ES" dirty="0">
                  <a:solidFill>
                    <a:schemeClr val="tx1"/>
                  </a:solidFill>
                </a:rPr>
                <a:t>]</a:t>
              </a:r>
              <a:endParaRPr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33" name="Group"/>
          <p:cNvGrpSpPr/>
          <p:nvPr/>
        </p:nvGrpSpPr>
        <p:grpSpPr>
          <a:xfrm>
            <a:off x="6091274" y="1493829"/>
            <a:ext cx="1500191" cy="342901"/>
            <a:chOff x="0" y="0"/>
            <a:chExt cx="1500190" cy="342900"/>
          </a:xfrm>
        </p:grpSpPr>
        <p:sp>
          <p:nvSpPr>
            <p:cNvPr id="4731" name="Rectangle"/>
            <p:cNvSpPr/>
            <p:nvPr/>
          </p:nvSpPr>
          <p:spPr>
            <a:xfrm>
              <a:off x="-1" y="0"/>
              <a:ext cx="1500192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32" name="English /h/"/>
            <p:cNvSpPr txBox="1"/>
            <p:nvPr/>
          </p:nvSpPr>
          <p:spPr>
            <a:xfrm>
              <a:off x="-1" y="0"/>
              <a:ext cx="1500192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/h/</a:t>
              </a:r>
            </a:p>
          </p:txBody>
        </p:sp>
      </p:grpSp>
      <p:grpSp>
        <p:nvGrpSpPr>
          <p:cNvPr id="4736" name="Group"/>
          <p:cNvGrpSpPr/>
          <p:nvPr/>
        </p:nvGrpSpPr>
        <p:grpSpPr>
          <a:xfrm>
            <a:off x="330200" y="2140020"/>
            <a:ext cx="2974976" cy="707884"/>
            <a:chOff x="0" y="-68189"/>
            <a:chExt cx="2428875" cy="707883"/>
          </a:xfrm>
        </p:grpSpPr>
        <p:sp>
          <p:nvSpPr>
            <p:cNvPr id="4734" name="Rectangle"/>
            <p:cNvSpPr/>
            <p:nvPr/>
          </p:nvSpPr>
          <p:spPr>
            <a:xfrm>
              <a:off x="0" y="-1"/>
              <a:ext cx="2428875" cy="571506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5" name="/h/ does not exist as a phoneme"/>
            <p:cNvSpPr txBox="1"/>
            <p:nvPr/>
          </p:nvSpPr>
          <p:spPr>
            <a:xfrm>
              <a:off x="0" y="-68189"/>
              <a:ext cx="2428875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 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s-E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]</a:t>
              </a:r>
              <a:r>
                <a:rPr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happens</a:t>
              </a:r>
              <a:r>
                <a:rPr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as a</a:t>
              </a:r>
              <a:r>
                <a:rPr lang="es-E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 </a:t>
              </a:r>
              <a:r>
                <a:rPr lang="es-E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allo</a:t>
              </a:r>
              <a:r>
                <a:rPr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phoneme</a:t>
              </a:r>
              <a:r>
                <a:rPr lang="es-E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of /x/</a:t>
              </a:r>
              <a:endPara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39" name="Group"/>
          <p:cNvGrpSpPr/>
          <p:nvPr/>
        </p:nvGrpSpPr>
        <p:grpSpPr>
          <a:xfrm>
            <a:off x="3305176" y="2032784"/>
            <a:ext cx="5156256" cy="800121"/>
            <a:chOff x="0" y="-1"/>
            <a:chExt cx="2428875" cy="571520"/>
          </a:xfrm>
        </p:grpSpPr>
        <p:sp>
          <p:nvSpPr>
            <p:cNvPr id="4737" name="Rectangle"/>
            <p:cNvSpPr/>
            <p:nvPr/>
          </p:nvSpPr>
          <p:spPr>
            <a:xfrm>
              <a:off x="0" y="-1"/>
              <a:ext cx="2428875" cy="57152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8" name="/h/ Voiceless, glottal, oral, fricative"/>
            <p:cNvSpPr txBox="1"/>
            <p:nvPr/>
          </p:nvSpPr>
          <p:spPr>
            <a:xfrm>
              <a:off x="0" y="142863"/>
              <a:ext cx="2428875" cy="2857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/h/ voiceless, glottal, oral, fricative</a:t>
              </a:r>
            </a:p>
          </p:txBody>
        </p:sp>
      </p:grpSp>
      <p:grpSp>
        <p:nvGrpSpPr>
          <p:cNvPr id="4742" name="Group"/>
          <p:cNvGrpSpPr/>
          <p:nvPr/>
        </p:nvGrpSpPr>
        <p:grpSpPr>
          <a:xfrm>
            <a:off x="3344833" y="4147296"/>
            <a:ext cx="5156256" cy="1000154"/>
            <a:chOff x="0" y="-1"/>
            <a:chExt cx="2428875" cy="714401"/>
          </a:xfrm>
        </p:grpSpPr>
        <p:sp>
          <p:nvSpPr>
            <p:cNvPr id="4740" name="Rectangle"/>
            <p:cNvSpPr/>
            <p:nvPr/>
          </p:nvSpPr>
          <p:spPr>
            <a:xfrm>
              <a:off x="0" y="-1"/>
              <a:ext cx="2428875" cy="714401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1" name="Vd.s [-ɦ-]vd.s  Voiced, glottal, oral, fricative"/>
            <p:cNvSpPr txBox="1"/>
            <p:nvPr/>
          </p:nvSpPr>
          <p:spPr>
            <a:xfrm>
              <a:off x="0" y="214303"/>
              <a:ext cx="2428875" cy="2857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vd.s</a:t>
              </a: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[-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ɦ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r>
                <a:rPr 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vd.s</a:t>
              </a: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voiced</a:t>
              </a: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glottal, oral, fricative</a:t>
              </a:r>
            </a:p>
          </p:txBody>
        </p:sp>
      </p:grpSp>
      <p:sp>
        <p:nvSpPr>
          <p:cNvPr id="4743" name="Line"/>
          <p:cNvSpPr/>
          <p:nvPr/>
        </p:nvSpPr>
        <p:spPr>
          <a:xfrm rot="10800000" flipV="1">
            <a:off x="2133625" y="600075"/>
            <a:ext cx="742950" cy="893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744" name="Line"/>
          <p:cNvSpPr/>
          <p:nvPr/>
        </p:nvSpPr>
        <p:spPr>
          <a:xfrm flipH="1">
            <a:off x="2090762" y="1836738"/>
            <a:ext cx="42863" cy="3714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45" name="Line"/>
          <p:cNvSpPr/>
          <p:nvPr/>
        </p:nvSpPr>
        <p:spPr>
          <a:xfrm>
            <a:off x="6377013" y="600075"/>
            <a:ext cx="642938" cy="893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746" name="Line"/>
          <p:cNvSpPr/>
          <p:nvPr/>
        </p:nvSpPr>
        <p:spPr>
          <a:xfrm>
            <a:off x="7020584" y="1469072"/>
            <a:ext cx="1" cy="371476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47" name="Line"/>
          <p:cNvSpPr/>
          <p:nvPr/>
        </p:nvSpPr>
        <p:spPr>
          <a:xfrm flipH="1">
            <a:off x="7245197" y="2720178"/>
            <a:ext cx="3374" cy="400046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5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74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4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pSp>
        <p:nvGrpSpPr>
          <p:cNvPr id="29" name="Group">
            <a:extLst>
              <a:ext uri="{FF2B5EF4-FFF2-40B4-BE49-F238E27FC236}">
                <a16:creationId xmlns:a16="http://schemas.microsoft.com/office/drawing/2014/main" id="{7A5135BA-BC14-474C-BADD-03D6FB2BFC08}"/>
              </a:ext>
            </a:extLst>
          </p:cNvPr>
          <p:cNvGrpSpPr/>
          <p:nvPr/>
        </p:nvGrpSpPr>
        <p:grpSpPr>
          <a:xfrm>
            <a:off x="3344833" y="3046213"/>
            <a:ext cx="5156256" cy="800121"/>
            <a:chOff x="0" y="-1"/>
            <a:chExt cx="2428875" cy="571520"/>
          </a:xfrm>
        </p:grpSpPr>
        <p:sp>
          <p:nvSpPr>
            <p:cNvPr id="30" name="Rectangle">
              <a:extLst>
                <a:ext uri="{FF2B5EF4-FFF2-40B4-BE49-F238E27FC236}">
                  <a16:creationId xmlns:a16="http://schemas.microsoft.com/office/drawing/2014/main" id="{5F918502-41BC-354E-BF80-497F86723B4A}"/>
                </a:ext>
              </a:extLst>
            </p:cNvPr>
            <p:cNvSpPr/>
            <p:nvPr/>
          </p:nvSpPr>
          <p:spPr>
            <a:xfrm>
              <a:off x="0" y="-1"/>
              <a:ext cx="2428875" cy="57152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/h/ Voiceless, glottal, oral, fricative">
              <a:extLst>
                <a:ext uri="{FF2B5EF4-FFF2-40B4-BE49-F238E27FC236}">
                  <a16:creationId xmlns:a16="http://schemas.microsoft.com/office/drawing/2014/main" id="{97698DAD-1F79-1743-8826-D34160591119}"/>
                </a:ext>
              </a:extLst>
            </p:cNvPr>
            <p:cNvSpPr txBox="1"/>
            <p:nvPr/>
          </p:nvSpPr>
          <p:spPr>
            <a:xfrm>
              <a:off x="0" y="142863"/>
              <a:ext cx="2428875" cy="2857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voiceless, glottal, oral, fricative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7B43235-EBDA-E14D-AFD6-F18EDE3CE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F6CA45-AC8B-3770-18DB-CF6A288345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43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7" grpId="1" animBg="1" advAuto="0"/>
      <p:bldP spid="4730" grpId="3" animBg="1" advAuto="0"/>
      <p:bldP spid="4733" grpId="7" animBg="1" advAuto="0"/>
      <p:bldP spid="4736" grpId="5" advAuto="0"/>
      <p:bldP spid="4739" grpId="9" animBg="1" advAuto="0"/>
      <p:bldP spid="4742" grpId="11" animBg="1" advAuto="0"/>
      <p:bldP spid="4743" grpId="2" animBg="1" advAuto="0"/>
      <p:bldP spid="4744" grpId="4" animBg="1" advAuto="0"/>
      <p:bldP spid="4745" grpId="6" animBg="1" advAuto="0"/>
      <p:bldP spid="4746" grpId="8" animBg="1" advAuto="0"/>
      <p:bldP spid="4747" grpId="10" animBg="1" advAuto="0"/>
      <p:bldP spid="4750" grpId="13" animBg="1" advAuto="0"/>
      <p:bldP spid="29" grpId="0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5" name="Group"/>
          <p:cNvGrpSpPr/>
          <p:nvPr/>
        </p:nvGrpSpPr>
        <p:grpSpPr>
          <a:xfrm>
            <a:off x="2357421" y="785793"/>
            <a:ext cx="3771901" cy="523241"/>
            <a:chOff x="0" y="0"/>
            <a:chExt cx="3771900" cy="523240"/>
          </a:xfrm>
        </p:grpSpPr>
        <p:sp>
          <p:nvSpPr>
            <p:cNvPr id="4753" name="Rectangle"/>
            <p:cNvSpPr/>
            <p:nvPr/>
          </p:nvSpPr>
          <p:spPr>
            <a:xfrm>
              <a:off x="0" y="0"/>
              <a:ext cx="3771900" cy="48579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54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4758" name="Group"/>
          <p:cNvGrpSpPr/>
          <p:nvPr/>
        </p:nvGrpSpPr>
        <p:grpSpPr>
          <a:xfrm>
            <a:off x="533362" y="1571624"/>
            <a:ext cx="1643077" cy="342901"/>
            <a:chOff x="0" y="0"/>
            <a:chExt cx="1643075" cy="342900"/>
          </a:xfrm>
        </p:grpSpPr>
        <p:sp>
          <p:nvSpPr>
            <p:cNvPr id="4756" name="Rectangle"/>
            <p:cNvSpPr/>
            <p:nvPr/>
          </p:nvSpPr>
          <p:spPr>
            <a:xfrm>
              <a:off x="-1" y="0"/>
              <a:ext cx="1643077" cy="342900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57" name="Spanish /h/"/>
            <p:cNvSpPr txBox="1"/>
            <p:nvPr/>
          </p:nvSpPr>
          <p:spPr>
            <a:xfrm>
              <a:off x="-1" y="0"/>
              <a:ext cx="1643077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 dirty="0"/>
                <a:t>Spanish /h/</a:t>
              </a:r>
            </a:p>
          </p:txBody>
        </p:sp>
      </p:grpSp>
      <p:grpSp>
        <p:nvGrpSpPr>
          <p:cNvPr id="4761" name="Group"/>
          <p:cNvGrpSpPr/>
          <p:nvPr/>
        </p:nvGrpSpPr>
        <p:grpSpPr>
          <a:xfrm>
            <a:off x="6143623" y="1402201"/>
            <a:ext cx="1693357" cy="440874"/>
            <a:chOff x="0" y="0"/>
            <a:chExt cx="1693355" cy="440872"/>
          </a:xfrm>
        </p:grpSpPr>
        <p:sp>
          <p:nvSpPr>
            <p:cNvPr id="4759" name="Rectangle"/>
            <p:cNvSpPr/>
            <p:nvPr/>
          </p:nvSpPr>
          <p:spPr>
            <a:xfrm>
              <a:off x="0" y="-1"/>
              <a:ext cx="1693356" cy="44087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60" name="English /h/"/>
            <p:cNvSpPr txBox="1"/>
            <p:nvPr/>
          </p:nvSpPr>
          <p:spPr>
            <a:xfrm>
              <a:off x="0" y="-1"/>
              <a:ext cx="1693356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/h/</a:t>
              </a:r>
            </a:p>
          </p:txBody>
        </p:sp>
      </p:grpSp>
      <p:graphicFrame>
        <p:nvGraphicFramePr>
          <p:cNvPr id="4762" name="Table"/>
          <p:cNvGraphicFramePr/>
          <p:nvPr>
            <p:extLst>
              <p:ext uri="{D42A27DB-BD31-4B8C-83A1-F6EECF244321}">
                <p14:modId xmlns:p14="http://schemas.microsoft.com/office/powerpoint/2010/main" val="3293346883"/>
              </p:ext>
            </p:extLst>
          </p:nvPr>
        </p:nvGraphicFramePr>
        <p:xfrm>
          <a:off x="2176439" y="2214563"/>
          <a:ext cx="6015081" cy="19812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54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952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7D8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/h/              </a:t>
                      </a:r>
                    </a:p>
                  </a:txBody>
                  <a:tcPr marL="45720" marR="45720" horzOverflow="overflow">
                    <a:solidFill>
                      <a:srgbClr val="7D8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[h] </a:t>
                      </a:r>
                    </a:p>
                  </a:txBody>
                  <a:tcPr marL="45720" marR="45720" horzOverflow="overflow">
                    <a:solidFill>
                      <a:srgbClr val="7D8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[-ɦ-] </a:t>
                      </a:r>
                    </a:p>
                  </a:txBody>
                  <a:tcPr marL="45720" marR="45720" horzOverflow="overflow">
                    <a:solidFill>
                      <a:srgbClr val="7D8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</a:t>
                      </a: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h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owz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h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oʊ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̯ːz]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M</a:t>
                      </a: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/ˌ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sɔft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 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h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aɹtɪd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[ˌ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sɔft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 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h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aːɾɪd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Vd.s M vd.s</a:t>
                      </a: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əˈ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h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ɛd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ə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ɦ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ɛ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ːd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BCC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765" name="Group"/>
          <p:cNvGrpSpPr/>
          <p:nvPr/>
        </p:nvGrpSpPr>
        <p:grpSpPr>
          <a:xfrm>
            <a:off x="2176438" y="4500568"/>
            <a:ext cx="6015084" cy="642941"/>
            <a:chOff x="-1" y="-1"/>
            <a:chExt cx="2928960" cy="642940"/>
          </a:xfrm>
        </p:grpSpPr>
        <p:sp>
          <p:nvSpPr>
            <p:cNvPr id="4763" name="Rectangle"/>
            <p:cNvSpPr/>
            <p:nvPr/>
          </p:nvSpPr>
          <p:spPr>
            <a:xfrm>
              <a:off x="-1" y="-1"/>
              <a:ext cx="2928960" cy="64294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/>
            </a:p>
          </p:txBody>
        </p:sp>
        <p:sp>
          <p:nvSpPr>
            <p:cNvPr id="4764" name="Phonemic distribution is  Partial"/>
            <p:cNvSpPr txBox="1"/>
            <p:nvPr/>
          </p:nvSpPr>
          <p:spPr>
            <a:xfrm>
              <a:off x="-1" y="-1"/>
              <a:ext cx="2928960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/h/  Broad/</a:t>
              </a:r>
              <a:r>
                <a:rPr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 distribution is  </a:t>
              </a:r>
              <a:r>
                <a:rPr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Partial</a:t>
              </a:r>
            </a:p>
          </p:txBody>
        </p:sp>
      </p:grpSp>
      <p:grpSp>
        <p:nvGrpSpPr>
          <p:cNvPr id="4768" name="Group"/>
          <p:cNvGrpSpPr/>
          <p:nvPr/>
        </p:nvGrpSpPr>
        <p:grpSpPr>
          <a:xfrm>
            <a:off x="2176438" y="5500700"/>
            <a:ext cx="6015084" cy="642942"/>
            <a:chOff x="0" y="-1"/>
            <a:chExt cx="3132690" cy="642941"/>
          </a:xfrm>
        </p:grpSpPr>
        <p:sp>
          <p:nvSpPr>
            <p:cNvPr id="4766" name="Rectangle"/>
            <p:cNvSpPr/>
            <p:nvPr/>
          </p:nvSpPr>
          <p:spPr>
            <a:xfrm>
              <a:off x="0" y="-1"/>
              <a:ext cx="3132690" cy="642941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67" name="Phonetic distribution is Partial, Complementary"/>
            <p:cNvSpPr txBox="1"/>
            <p:nvPr/>
          </p:nvSpPr>
          <p:spPr>
            <a:xfrm>
              <a:off x="0" y="-1"/>
              <a:ext cx="313269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/h/  Narrow/</a:t>
              </a:r>
              <a:r>
                <a:rPr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 distribution is </a:t>
              </a:r>
              <a:r>
                <a:rPr sz="1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Partial</a:t>
              </a:r>
              <a:r>
                <a:rPr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sz="1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Complementary</a:t>
              </a:r>
            </a:p>
          </p:txBody>
        </p:sp>
      </p:grpSp>
      <p:sp>
        <p:nvSpPr>
          <p:cNvPr id="4769" name="Shape"/>
          <p:cNvSpPr/>
          <p:nvPr/>
        </p:nvSpPr>
        <p:spPr>
          <a:xfrm>
            <a:off x="6643671" y="1928813"/>
            <a:ext cx="117476" cy="214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680"/>
                </a:moveTo>
                <a:lnTo>
                  <a:pt x="5400" y="156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680"/>
                </a:lnTo>
                <a:lnTo>
                  <a:pt x="21600" y="15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770" name="Shape"/>
          <p:cNvSpPr/>
          <p:nvPr/>
        </p:nvSpPr>
        <p:spPr>
          <a:xfrm>
            <a:off x="6786566" y="4214817"/>
            <a:ext cx="117476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680"/>
                </a:moveTo>
                <a:lnTo>
                  <a:pt x="5400" y="156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680"/>
                </a:lnTo>
                <a:lnTo>
                  <a:pt x="21600" y="15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4773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771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72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pSp>
        <p:nvGrpSpPr>
          <p:cNvPr id="4777" name="Group"/>
          <p:cNvGrpSpPr/>
          <p:nvPr/>
        </p:nvGrpSpPr>
        <p:grpSpPr>
          <a:xfrm>
            <a:off x="385725" y="2428880"/>
            <a:ext cx="1714513" cy="1428751"/>
            <a:chOff x="0" y="0"/>
            <a:chExt cx="1714512" cy="1428750"/>
          </a:xfrm>
        </p:grpSpPr>
        <p:sp>
          <p:nvSpPr>
            <p:cNvPr id="4775" name="Rectangle"/>
            <p:cNvSpPr/>
            <p:nvPr/>
          </p:nvSpPr>
          <p:spPr>
            <a:xfrm>
              <a:off x="-1" y="0"/>
              <a:ext cx="1714514" cy="1428750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76" name="X"/>
            <p:cNvSpPr txBox="1"/>
            <p:nvPr/>
          </p:nvSpPr>
          <p:spPr>
            <a:xfrm>
              <a:off x="-1" y="0"/>
              <a:ext cx="1714514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 b="1"/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3200" b="1"/>
                <a:t>X</a:t>
              </a:r>
              <a:r>
                <a:rPr sz="1400" b="1"/>
                <a:t> </a:t>
              </a:r>
            </a:p>
          </p:txBody>
        </p:sp>
      </p:grpSp>
      <p:sp>
        <p:nvSpPr>
          <p:cNvPr id="4778" name="Line"/>
          <p:cNvSpPr/>
          <p:nvPr/>
        </p:nvSpPr>
        <p:spPr>
          <a:xfrm flipH="1">
            <a:off x="1785921" y="1914525"/>
            <a:ext cx="42863" cy="5143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4779" name="Line"/>
          <p:cNvSpPr/>
          <p:nvPr/>
        </p:nvSpPr>
        <p:spPr>
          <a:xfrm rot="10800000" flipV="1">
            <a:off x="1244600" y="1028691"/>
            <a:ext cx="1112822" cy="542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782" name="Connection Line"/>
          <p:cNvSpPr/>
          <p:nvPr/>
        </p:nvSpPr>
        <p:spPr>
          <a:xfrm>
            <a:off x="6141720" y="1046480"/>
            <a:ext cx="848360" cy="35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4781" name="Shape"/>
          <p:cNvSpPr/>
          <p:nvPr/>
        </p:nvSpPr>
        <p:spPr>
          <a:xfrm>
            <a:off x="6715128" y="5214949"/>
            <a:ext cx="117476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680"/>
                </a:moveTo>
                <a:lnTo>
                  <a:pt x="5400" y="156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680"/>
                </a:lnTo>
                <a:lnTo>
                  <a:pt x="21600" y="15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4209905-966C-1E43-A35F-610857BB2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50D79-D816-A196-7884-7C2FF0C3C1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44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5" grpId="1" animBg="1" advAuto="0"/>
      <p:bldP spid="4758" grpId="3" animBg="1" advAuto="0"/>
      <p:bldP spid="4761" grpId="7" animBg="1" advAuto="0"/>
      <p:bldP spid="4762" grpId="9" animBg="1" advAuto="0"/>
      <p:bldP spid="4765" grpId="11" animBg="1" advAuto="0"/>
      <p:bldP spid="4768" grpId="12" animBg="1" advAuto="0"/>
      <p:bldP spid="4769" grpId="8" animBg="1" advAuto="0"/>
      <p:bldP spid="4770" grpId="10" animBg="1" advAuto="0"/>
      <p:bldP spid="4773" grpId="14" animBg="1" advAuto="0"/>
      <p:bldP spid="4777" grpId="5" animBg="1" advAuto="0"/>
      <p:bldP spid="4778" grpId="4" animBg="1" advAuto="0"/>
      <p:bldP spid="4779" grpId="2" animBg="1" advAuto="0"/>
      <p:bldP spid="4782" grpId="6" animBg="1" advAuto="0"/>
      <p:bldP spid="4781" grpId="15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6" name="Group"/>
          <p:cNvGrpSpPr/>
          <p:nvPr/>
        </p:nvGrpSpPr>
        <p:grpSpPr>
          <a:xfrm>
            <a:off x="2041092" y="410450"/>
            <a:ext cx="5143537" cy="342901"/>
            <a:chOff x="0" y="0"/>
            <a:chExt cx="5143536" cy="342900"/>
          </a:xfrm>
        </p:grpSpPr>
        <p:sp>
          <p:nvSpPr>
            <p:cNvPr id="4784" name="Rectangle"/>
            <p:cNvSpPr/>
            <p:nvPr/>
          </p:nvSpPr>
          <p:spPr>
            <a:xfrm>
              <a:off x="-1" y="0"/>
              <a:ext cx="5143538" cy="34290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85" name="TRANFER  ANALYSIS"/>
            <p:cNvSpPr txBox="1"/>
            <p:nvPr/>
          </p:nvSpPr>
          <p:spPr>
            <a:xfrm>
              <a:off x="-1" y="0"/>
              <a:ext cx="5143538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TRAN</a:t>
              </a:r>
              <a:r>
                <a:rPr lang="es-ES" sz="1400" b="1" dirty="0">
                  <a:solidFill>
                    <a:srgbClr val="000000"/>
                  </a:solidFill>
                </a:rPr>
                <a:t>S</a:t>
              </a:r>
              <a:r>
                <a:rPr sz="1400" b="1" dirty="0">
                  <a:solidFill>
                    <a:srgbClr val="000000"/>
                  </a:solidFill>
                </a:rPr>
                <a:t>FER  ANALYSIS</a:t>
              </a:r>
            </a:p>
          </p:txBody>
        </p:sp>
      </p:grpSp>
      <p:grpSp>
        <p:nvGrpSpPr>
          <p:cNvPr id="4792" name="Group"/>
          <p:cNvGrpSpPr/>
          <p:nvPr/>
        </p:nvGrpSpPr>
        <p:grpSpPr>
          <a:xfrm>
            <a:off x="2843225" y="2573392"/>
            <a:ext cx="1371601" cy="342901"/>
            <a:chOff x="0" y="0"/>
            <a:chExt cx="1371600" cy="342900"/>
          </a:xfrm>
        </p:grpSpPr>
        <p:sp>
          <p:nvSpPr>
            <p:cNvPr id="4790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91" name="Spanish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</a:t>
              </a:r>
            </a:p>
          </p:txBody>
        </p:sp>
      </p:grpSp>
      <p:grpSp>
        <p:nvGrpSpPr>
          <p:cNvPr id="4795" name="Group"/>
          <p:cNvGrpSpPr/>
          <p:nvPr/>
        </p:nvGrpSpPr>
        <p:grpSpPr>
          <a:xfrm>
            <a:off x="4929176" y="2573391"/>
            <a:ext cx="1143001" cy="342902"/>
            <a:chOff x="0" y="0"/>
            <a:chExt cx="1143000" cy="342900"/>
          </a:xfrm>
        </p:grpSpPr>
        <p:sp>
          <p:nvSpPr>
            <p:cNvPr id="4793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94" name="English"/>
            <p:cNvSpPr txBox="1"/>
            <p:nvPr/>
          </p:nvSpPr>
          <p:spPr>
            <a:xfrm>
              <a:off x="0" y="0"/>
              <a:ext cx="11430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 dirty="0"/>
                <a:t>English </a:t>
              </a:r>
            </a:p>
          </p:txBody>
        </p:sp>
      </p:grpSp>
      <p:grpSp>
        <p:nvGrpSpPr>
          <p:cNvPr id="479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79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79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D3B9585-351E-7E4C-9C11-B98F42749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24274"/>
              </p:ext>
            </p:extLst>
          </p:nvPr>
        </p:nvGraphicFramePr>
        <p:xfrm>
          <a:off x="2843225" y="3110665"/>
          <a:ext cx="3371849" cy="19996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6913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680174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414762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435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h ]</a:t>
                      </a: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h /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1532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h- 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-h- 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[ -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ɦ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]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pic>
        <p:nvPicPr>
          <p:cNvPr id="15" name="Picture 2" descr="Significado de CHECK en el Diccionario Cambridge inglés">
            <a:extLst>
              <a:ext uri="{FF2B5EF4-FFF2-40B4-BE49-F238E27FC236}">
                <a16:creationId xmlns:a16="http://schemas.microsoft.com/office/drawing/2014/main" id="{26473731-8D4E-2E42-9E9F-0A7CA840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59" y="3465760"/>
            <a:ext cx="1327941" cy="13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B23669-1986-DA4F-A1F2-3F7E855771C4}"/>
              </a:ext>
            </a:extLst>
          </p:cNvPr>
          <p:cNvSpPr txBox="1"/>
          <p:nvPr/>
        </p:nvSpPr>
        <p:spPr>
          <a:xfrm>
            <a:off x="1735006" y="3539449"/>
            <a:ext cx="85088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8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A030AB-CD5E-FA4F-ABB0-A4197865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67" y="1651012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BFF36-72A2-154D-50C8-D606BDB104B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45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6" grpId="1" animBg="1" advAuto="0"/>
      <p:bldP spid="4792" grpId="2" animBg="1" advAuto="0"/>
      <p:bldP spid="4795" grpId="3" animBg="1" advAuto="0"/>
      <p:bldP spid="4798" grpId="5" animBg="1" advAuto="0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3" name="Group"/>
          <p:cNvGrpSpPr/>
          <p:nvPr/>
        </p:nvGrpSpPr>
        <p:grpSpPr>
          <a:xfrm>
            <a:off x="831695" y="428623"/>
            <a:ext cx="7669393" cy="523241"/>
            <a:chOff x="0" y="0"/>
            <a:chExt cx="3771900" cy="523240"/>
          </a:xfrm>
        </p:grpSpPr>
        <p:sp>
          <p:nvSpPr>
            <p:cNvPr id="3941" name="Rectangle"/>
            <p:cNvSpPr/>
            <p:nvPr/>
          </p:nvSpPr>
          <p:spPr>
            <a:xfrm>
              <a:off x="0" y="0"/>
              <a:ext cx="3771900" cy="50004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942" name="PHONEMIC AND PHONET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PHONEMIC AND PHONETIC DISTRIBUTION</a:t>
              </a:r>
            </a:p>
          </p:txBody>
        </p:sp>
      </p:grpSp>
      <p:grpSp>
        <p:nvGrpSpPr>
          <p:cNvPr id="3946" name="Group"/>
          <p:cNvGrpSpPr/>
          <p:nvPr/>
        </p:nvGrpSpPr>
        <p:grpSpPr>
          <a:xfrm>
            <a:off x="2954009" y="1109027"/>
            <a:ext cx="3746830" cy="342901"/>
            <a:chOff x="0" y="0"/>
            <a:chExt cx="1371600" cy="342900"/>
          </a:xfrm>
        </p:grpSpPr>
        <p:sp>
          <p:nvSpPr>
            <p:cNvPr id="3944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945" name="Spanish /f/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/f/</a:t>
              </a:r>
            </a:p>
          </p:txBody>
        </p:sp>
      </p:grpSp>
      <p:graphicFrame>
        <p:nvGraphicFramePr>
          <p:cNvPr id="3951" name="Table"/>
          <p:cNvGraphicFramePr/>
          <p:nvPr>
            <p:extLst>
              <p:ext uri="{D42A27DB-BD31-4B8C-83A1-F6EECF244321}">
                <p14:modId xmlns:p14="http://schemas.microsoft.com/office/powerpoint/2010/main" val="603754686"/>
              </p:ext>
            </p:extLst>
          </p:nvPr>
        </p:nvGraphicFramePr>
        <p:xfrm>
          <a:off x="1654651" y="1773824"/>
          <a:ext cx="6320473" cy="239114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1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679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/f/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[f]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87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f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aˈtal</a:t>
                      </a: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f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aˈtal</a:t>
                      </a: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ɸ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aˈtal</a:t>
                      </a: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13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aˈ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f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an</a:t>
                      </a: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aˈ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f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ãn</a:t>
                      </a: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aˈ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ɸ</a:t>
                      </a:r>
                      <a:r>
                        <a:rPr lang="en-US" sz="3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ãn</a:t>
                      </a: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413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954" name="Group"/>
          <p:cNvGrpSpPr/>
          <p:nvPr/>
        </p:nvGrpSpPr>
        <p:grpSpPr>
          <a:xfrm>
            <a:off x="1594960" y="4486867"/>
            <a:ext cx="6439854" cy="500064"/>
            <a:chOff x="0" y="0"/>
            <a:chExt cx="2357434" cy="500063"/>
          </a:xfrm>
        </p:grpSpPr>
        <p:sp>
          <p:nvSpPr>
            <p:cNvPr id="3952" name="Rectangle"/>
            <p:cNvSpPr/>
            <p:nvPr/>
          </p:nvSpPr>
          <p:spPr>
            <a:xfrm>
              <a:off x="0" y="0"/>
              <a:ext cx="2357434" cy="500063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/>
            </a:p>
          </p:txBody>
        </p:sp>
        <p:sp>
          <p:nvSpPr>
            <p:cNvPr id="3953" name="Phonemic distribution is  Partial"/>
            <p:cNvSpPr txBox="1"/>
            <p:nvPr/>
          </p:nvSpPr>
          <p:spPr>
            <a:xfrm>
              <a:off x="0" y="0"/>
              <a:ext cx="2357434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/f/ </a:t>
              </a:r>
              <a:r>
                <a:rPr lang="es-ES" sz="2000" b="1" dirty="0"/>
                <a:t>Broad/</a:t>
              </a:r>
              <a:r>
                <a:rPr lang="es-ES" sz="2000" b="1" dirty="0" err="1"/>
                <a:t>Phonemic</a:t>
              </a:r>
              <a:r>
                <a:rPr sz="2000" b="1" dirty="0"/>
                <a:t> distribution is  Partial</a:t>
              </a:r>
            </a:p>
          </p:txBody>
        </p:sp>
      </p:grpSp>
      <p:grpSp>
        <p:nvGrpSpPr>
          <p:cNvPr id="3957" name="Group"/>
          <p:cNvGrpSpPr/>
          <p:nvPr/>
        </p:nvGrpSpPr>
        <p:grpSpPr>
          <a:xfrm>
            <a:off x="450573" y="5375664"/>
            <a:ext cx="8347509" cy="785815"/>
            <a:chOff x="-123036" y="-1"/>
            <a:chExt cx="2694787" cy="785814"/>
          </a:xfrm>
        </p:grpSpPr>
        <p:sp>
          <p:nvSpPr>
            <p:cNvPr id="3955" name="Rectangle"/>
            <p:cNvSpPr/>
            <p:nvPr/>
          </p:nvSpPr>
          <p:spPr>
            <a:xfrm>
              <a:off x="0" y="-1"/>
              <a:ext cx="2571750" cy="785814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/>
            </a:p>
          </p:txBody>
        </p:sp>
        <p:sp>
          <p:nvSpPr>
            <p:cNvPr id="3956" name="Phonetic distribution  is Partial and free variation."/>
            <p:cNvSpPr txBox="1"/>
            <p:nvPr/>
          </p:nvSpPr>
          <p:spPr>
            <a:xfrm>
              <a:off x="-123036" y="-1"/>
              <a:ext cx="2694787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/f/ </a:t>
              </a:r>
              <a:r>
                <a:rPr lang="es-ES" sz="2000" b="1" dirty="0"/>
                <a:t>Narrow/</a:t>
              </a:r>
              <a:r>
                <a:rPr lang="es-ES" sz="2000" b="1" dirty="0" err="1"/>
                <a:t>Phonetic</a:t>
              </a:r>
              <a:r>
                <a:rPr sz="2000" b="1" dirty="0"/>
                <a:t> distribution  is Partial and </a:t>
              </a:r>
              <a:r>
                <a:rPr lang="es-ES" sz="2000" b="1" dirty="0"/>
                <a:t>F</a:t>
              </a:r>
              <a:r>
                <a:rPr sz="2000" b="1" dirty="0" err="1"/>
                <a:t>ree</a:t>
              </a:r>
              <a:r>
                <a:rPr sz="2000" b="1" dirty="0"/>
                <a:t> variation.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22AF0E-8C43-A677-3BF4-FBCC4355FF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5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" grpId="1" animBg="1" advAuto="0"/>
      <p:bldP spid="3946" grpId="3" animBg="1" advAuto="0"/>
      <p:bldP spid="3951" grpId="5" animBg="1" advAuto="0"/>
      <p:bldP spid="3954" grpId="7" animBg="1" advAuto="0"/>
      <p:bldP spid="3957" grpId="9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3" name="Group"/>
          <p:cNvGrpSpPr/>
          <p:nvPr/>
        </p:nvGrpSpPr>
        <p:grpSpPr>
          <a:xfrm>
            <a:off x="2928938" y="428623"/>
            <a:ext cx="3771901" cy="523241"/>
            <a:chOff x="0" y="0"/>
            <a:chExt cx="3771900" cy="523240"/>
          </a:xfrm>
        </p:grpSpPr>
        <p:sp>
          <p:nvSpPr>
            <p:cNvPr id="3941" name="Rectangle"/>
            <p:cNvSpPr/>
            <p:nvPr/>
          </p:nvSpPr>
          <p:spPr>
            <a:xfrm>
              <a:off x="0" y="0"/>
              <a:ext cx="3771900" cy="50004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942" name="PHONEMIC AND PHONET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PHONEMIC AND PHONETIC DISTRIBUTION</a:t>
              </a:r>
            </a:p>
          </p:txBody>
        </p:sp>
      </p:grpSp>
      <p:grpSp>
        <p:nvGrpSpPr>
          <p:cNvPr id="3949" name="Group"/>
          <p:cNvGrpSpPr/>
          <p:nvPr/>
        </p:nvGrpSpPr>
        <p:grpSpPr>
          <a:xfrm>
            <a:off x="4020423" y="1150010"/>
            <a:ext cx="1357323" cy="342901"/>
            <a:chOff x="0" y="0"/>
            <a:chExt cx="1357321" cy="342900"/>
          </a:xfrm>
        </p:grpSpPr>
        <p:sp>
          <p:nvSpPr>
            <p:cNvPr id="3947" name="Rectangle"/>
            <p:cNvSpPr/>
            <p:nvPr/>
          </p:nvSpPr>
          <p:spPr>
            <a:xfrm>
              <a:off x="0" y="0"/>
              <a:ext cx="1357322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948" name="English /f/"/>
            <p:cNvSpPr txBox="1"/>
            <p:nvPr/>
          </p:nvSpPr>
          <p:spPr>
            <a:xfrm>
              <a:off x="0" y="0"/>
              <a:ext cx="1357322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/f/</a:t>
              </a:r>
            </a:p>
          </p:txBody>
        </p:sp>
      </p:grpSp>
      <p:graphicFrame>
        <p:nvGraphicFramePr>
          <p:cNvPr id="3950" name="Table"/>
          <p:cNvGraphicFramePr/>
          <p:nvPr>
            <p:extLst>
              <p:ext uri="{D42A27DB-BD31-4B8C-83A1-F6EECF244321}">
                <p14:modId xmlns:p14="http://schemas.microsoft.com/office/powerpoint/2010/main" val="4094858983"/>
              </p:ext>
            </p:extLst>
          </p:nvPr>
        </p:nvGraphicFramePr>
        <p:xfrm>
          <a:off x="1079292" y="1935840"/>
          <a:ext cx="6505731" cy="190900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9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/f/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 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f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ejməs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f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eɪ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̯ː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məs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ɛ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f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əɹt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ɛ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f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ɚt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ˈ ̄]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ɪˈnʌ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f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ɪˈnʌ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f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960" name="Group"/>
          <p:cNvGrpSpPr/>
          <p:nvPr/>
        </p:nvGrpSpPr>
        <p:grpSpPr>
          <a:xfrm>
            <a:off x="1184223" y="4293266"/>
            <a:ext cx="6400803" cy="500064"/>
            <a:chOff x="0" y="0"/>
            <a:chExt cx="2214581" cy="500063"/>
          </a:xfrm>
        </p:grpSpPr>
        <p:sp>
          <p:nvSpPr>
            <p:cNvPr id="3958" name="Rectangle"/>
            <p:cNvSpPr/>
            <p:nvPr/>
          </p:nvSpPr>
          <p:spPr>
            <a:xfrm>
              <a:off x="0" y="0"/>
              <a:ext cx="2214581" cy="50006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9" name="Phonemic distribution is  Total"/>
            <p:cNvSpPr txBox="1"/>
            <p:nvPr/>
          </p:nvSpPr>
          <p:spPr>
            <a:xfrm>
              <a:off x="0" y="0"/>
              <a:ext cx="2214581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/f/ </a:t>
              </a:r>
              <a:r>
                <a:rPr lang="es-E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Broad/</a:t>
              </a:r>
              <a:r>
                <a:rPr lang="es-E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</a:t>
              </a: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 </a:t>
              </a:r>
              <a:r>
                <a:rPr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</p:grpSp>
      <p:grpSp>
        <p:nvGrpSpPr>
          <p:cNvPr id="3963" name="Group"/>
          <p:cNvGrpSpPr/>
          <p:nvPr/>
        </p:nvGrpSpPr>
        <p:grpSpPr>
          <a:xfrm>
            <a:off x="1184223" y="5078115"/>
            <a:ext cx="6400800" cy="500065"/>
            <a:chOff x="0" y="-1"/>
            <a:chExt cx="3429000" cy="500064"/>
          </a:xfrm>
        </p:grpSpPr>
        <p:sp>
          <p:nvSpPr>
            <p:cNvPr id="3961" name="Rectangle"/>
            <p:cNvSpPr/>
            <p:nvPr/>
          </p:nvSpPr>
          <p:spPr>
            <a:xfrm>
              <a:off x="0" y="-1"/>
              <a:ext cx="3429000" cy="50006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2" name="Phonetic distribution is Total."/>
            <p:cNvSpPr txBox="1"/>
            <p:nvPr/>
          </p:nvSpPr>
          <p:spPr>
            <a:xfrm>
              <a:off x="0" y="-1"/>
              <a:ext cx="342900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/f/ </a:t>
              </a:r>
              <a:r>
                <a:rPr lang="es-E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Narrow / </a:t>
              </a:r>
              <a:r>
                <a:rPr lang="es-E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</a:t>
              </a: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</a:t>
              </a:r>
              <a:r>
                <a:rPr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95BE3-58D8-947B-872E-D87888681F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6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6598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" grpId="0" animBg="1" advAuto="0"/>
      <p:bldP spid="3949" grpId="0" animBg="1" advAuto="0"/>
      <p:bldP spid="3950" grpId="0" animBg="1" advAuto="0"/>
      <p:bldP spid="3960" grpId="0" animBg="1" advAuto="0"/>
      <p:bldP spid="396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1" name="Group"/>
          <p:cNvGrpSpPr/>
          <p:nvPr/>
        </p:nvGrpSpPr>
        <p:grpSpPr>
          <a:xfrm>
            <a:off x="2936901" y="486981"/>
            <a:ext cx="3771901" cy="571505"/>
            <a:chOff x="0" y="0"/>
            <a:chExt cx="3771900" cy="571504"/>
          </a:xfrm>
        </p:grpSpPr>
        <p:sp>
          <p:nvSpPr>
            <p:cNvPr id="3979" name="Rectangle"/>
            <p:cNvSpPr/>
            <p:nvPr/>
          </p:nvSpPr>
          <p:spPr>
            <a:xfrm>
              <a:off x="0" y="-1"/>
              <a:ext cx="3771900" cy="57150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980" name="CONTRASTIVE  TRANSFER ANALYSIS"/>
            <p:cNvSpPr txBox="1"/>
            <p:nvPr/>
          </p:nvSpPr>
          <p:spPr>
            <a:xfrm>
              <a:off x="0" y="-1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3984" name="Group"/>
          <p:cNvGrpSpPr/>
          <p:nvPr/>
        </p:nvGrpSpPr>
        <p:grpSpPr>
          <a:xfrm>
            <a:off x="2222526" y="1558558"/>
            <a:ext cx="1371601" cy="342901"/>
            <a:chOff x="0" y="0"/>
            <a:chExt cx="1371600" cy="342900"/>
          </a:xfrm>
        </p:grpSpPr>
        <p:sp>
          <p:nvSpPr>
            <p:cNvPr id="3982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rgbClr val="4F587D"/>
                </a:gs>
                <a:gs pos="80000">
                  <a:srgbClr val="6774A5"/>
                </a:gs>
                <a:gs pos="100000">
                  <a:srgbClr val="6774A7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983" name="Spanish /f/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/f/</a:t>
              </a:r>
            </a:p>
          </p:txBody>
        </p:sp>
      </p:grpSp>
      <p:grpSp>
        <p:nvGrpSpPr>
          <p:cNvPr id="3987" name="Group"/>
          <p:cNvGrpSpPr/>
          <p:nvPr/>
        </p:nvGrpSpPr>
        <p:grpSpPr>
          <a:xfrm>
            <a:off x="6008723" y="1629989"/>
            <a:ext cx="1428761" cy="342901"/>
            <a:chOff x="0" y="0"/>
            <a:chExt cx="1428759" cy="342900"/>
          </a:xfrm>
        </p:grpSpPr>
        <p:sp>
          <p:nvSpPr>
            <p:cNvPr id="3985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986" name="English /f/"/>
            <p:cNvSpPr txBox="1"/>
            <p:nvPr/>
          </p:nvSpPr>
          <p:spPr>
            <a:xfrm>
              <a:off x="0" y="0"/>
              <a:ext cx="142876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/f/</a:t>
              </a:r>
            </a:p>
          </p:txBody>
        </p:sp>
      </p:grpSp>
      <p:sp>
        <p:nvSpPr>
          <p:cNvPr id="3988" name="/f/        +   /f/…"/>
          <p:cNvSpPr txBox="1"/>
          <p:nvPr/>
        </p:nvSpPr>
        <p:spPr>
          <a:xfrm>
            <a:off x="1239520" y="1712228"/>
            <a:ext cx="5820737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tabLst>
                <a:tab pos="3289300" algn="r"/>
              </a:tabLst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89300" algn="r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/f/      	 +		 /f/ </a:t>
            </a:r>
          </a:p>
          <a:p>
            <a:pPr>
              <a:tabLst>
                <a:tab pos="3289300" algn="r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>
              <a:tabLst>
                <a:tab pos="3289300" algn="r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[f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	+		 [f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89300" algn="r"/>
              </a:tabLst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89300" algn="r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[-f-]	+		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[-f-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89300" algn="r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tabLst>
                <a:tab pos="3289300" algn="r"/>
              </a:tabLst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[</a:t>
            </a:r>
            <a:r>
              <a:rPr sz="2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</a:t>
            </a:r>
            <a:r>
              <a:rPr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]    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----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89300" algn="r"/>
              </a:tabLst>
            </a:pPr>
            <a:endParaRPr lang="en-US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>
              <a:tabLst>
                <a:tab pos="3289300" algn="r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---	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[-f]</a:t>
            </a:r>
            <a:endParaRPr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>
              <a:tabLst>
                <a:tab pos="3289300" algn="r"/>
              </a:tabLst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89300" algn="r"/>
              </a:tabLst>
            </a:pPr>
            <a:endParaRPr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>
              <a:tabLst>
                <a:tab pos="3289300" algn="r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>
              <a:tabLst>
                <a:tab pos="3289300" algn="r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3994" name="Connection Line"/>
          <p:cNvSpPr/>
          <p:nvPr/>
        </p:nvSpPr>
        <p:spPr>
          <a:xfrm>
            <a:off x="1993608" y="771794"/>
            <a:ext cx="929641" cy="781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4576"/>
                </a:lnTo>
                <a:lnTo>
                  <a:pt x="21246" y="14576"/>
                </a:lnTo>
                <a:lnTo>
                  <a:pt x="21246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3995" name="Connection Line"/>
          <p:cNvSpPr/>
          <p:nvPr/>
        </p:nvSpPr>
        <p:spPr>
          <a:xfrm>
            <a:off x="6720547" y="771794"/>
            <a:ext cx="944881" cy="844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129"/>
                </a:lnTo>
                <a:lnTo>
                  <a:pt x="58" y="14129"/>
                </a:lnTo>
                <a:lnTo>
                  <a:pt x="58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1087B2-1E88-584C-821D-4DA6F8A26F97}"/>
              </a:ext>
            </a:extLst>
          </p:cNvPr>
          <p:cNvCxnSpPr/>
          <p:nvPr/>
        </p:nvCxnSpPr>
        <p:spPr>
          <a:xfrm>
            <a:off x="4155440" y="4561840"/>
            <a:ext cx="160528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32BCC3-E418-C440-998B-99476778614B}"/>
              </a:ext>
            </a:extLst>
          </p:cNvPr>
          <p:cNvSpPr txBox="1"/>
          <p:nvPr/>
        </p:nvSpPr>
        <p:spPr>
          <a:xfrm>
            <a:off x="5993928" y="4269453"/>
            <a:ext cx="41656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8209B1-C52C-6840-BA85-041B64D9E618}"/>
              </a:ext>
            </a:extLst>
          </p:cNvPr>
          <p:cNvSpPr txBox="1"/>
          <p:nvPr/>
        </p:nvSpPr>
        <p:spPr>
          <a:xfrm>
            <a:off x="6410488" y="3541326"/>
            <a:ext cx="41656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3200" dirty="0">
                <a:solidFill>
                  <a:srgbClr val="FF0000"/>
                </a:solidFill>
              </a:rPr>
              <a:t>√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8D804C-BC38-3E7F-FB1A-37EBA93C27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7</a:t>
            </a:fld>
            <a:endParaRPr lang="en-EC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27B4C-4ADD-7199-6BAB-943D7EC47959}"/>
              </a:ext>
            </a:extLst>
          </p:cNvPr>
          <p:cNvSpPr txBox="1"/>
          <p:nvPr/>
        </p:nvSpPr>
        <p:spPr>
          <a:xfrm>
            <a:off x="6864823" y="4407951"/>
            <a:ext cx="184441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&lt;= Common mistake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AC7ED-9082-7EE7-B7AD-75C7FD52C439}"/>
              </a:ext>
            </a:extLst>
          </p:cNvPr>
          <p:cNvSpPr txBox="1"/>
          <p:nvPr/>
        </p:nvSpPr>
        <p:spPr>
          <a:xfrm>
            <a:off x="6888762" y="3619418"/>
            <a:ext cx="185242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&lt;= Corrective Phonetics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9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9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1" grpId="1" animBg="1" advAuto="0"/>
      <p:bldP spid="3984" grpId="3" animBg="1" advAuto="0"/>
      <p:bldP spid="3987" grpId="5" animBg="1" advAuto="0"/>
      <p:bldP spid="3988" grpId="6" uiExpand="1" build="p" bldLvl="5" animBg="1" advAuto="0"/>
      <p:bldP spid="3994" grpId="2" animBg="1" advAuto="0"/>
      <p:bldP spid="3995" grpId="4" animBg="1" advAuto="0"/>
      <p:bldP spid="6" grpId="0"/>
      <p:bldP spid="22" grpId="0"/>
      <p:bldP spid="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A82798-F51B-D94A-996F-B82F11480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390" y="1275522"/>
            <a:ext cx="4417396" cy="3512944"/>
          </a:xfrm>
          <a:prstGeom prst="rect">
            <a:avLst/>
          </a:prstGeom>
        </p:spPr>
      </p:pic>
      <p:sp>
        <p:nvSpPr>
          <p:cNvPr id="3899" name="Text"/>
          <p:cNvSpPr txBox="1"/>
          <p:nvPr/>
        </p:nvSpPr>
        <p:spPr>
          <a:xfrm>
            <a:off x="0" y="-442031"/>
            <a:ext cx="1270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br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ECEEA-870E-5346-82C9-9AE062FF97EE}"/>
              </a:ext>
            </a:extLst>
          </p:cNvPr>
          <p:cNvSpPr txBox="1"/>
          <p:nvPr/>
        </p:nvSpPr>
        <p:spPr>
          <a:xfrm>
            <a:off x="1028700" y="5061048"/>
            <a:ext cx="66167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voiced, labiodental, oral fricative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24C93A-466C-C74A-95D4-3A0B50396ED0}"/>
              </a:ext>
            </a:extLst>
          </p:cNvPr>
          <p:cNvCxnSpPr/>
          <p:nvPr/>
        </p:nvCxnSpPr>
        <p:spPr>
          <a:xfrm flipV="1">
            <a:off x="3086100" y="3905348"/>
            <a:ext cx="1981200" cy="12700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DA5A94-289C-4D46-B6AB-50FBB291EF0C}"/>
              </a:ext>
            </a:extLst>
          </p:cNvPr>
          <p:cNvCxnSpPr>
            <a:cxnSpLocks/>
          </p:cNvCxnSpPr>
          <p:nvPr/>
        </p:nvCxnSpPr>
        <p:spPr>
          <a:xfrm flipH="1" flipV="1">
            <a:off x="3541486" y="2940148"/>
            <a:ext cx="662214" cy="22352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006874-87A8-E647-94E4-4DCE83F391E9}"/>
              </a:ext>
            </a:extLst>
          </p:cNvPr>
          <p:cNvCxnSpPr>
            <a:cxnSpLocks/>
          </p:cNvCxnSpPr>
          <p:nvPr/>
        </p:nvCxnSpPr>
        <p:spPr>
          <a:xfrm flipH="1" flipV="1">
            <a:off x="4337050" y="2559148"/>
            <a:ext cx="730250" cy="26162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5A80E-A408-844B-9389-9D93D4D8E7AA}"/>
              </a:ext>
            </a:extLst>
          </p:cNvPr>
          <p:cNvCxnSpPr>
            <a:cxnSpLocks/>
          </p:cNvCxnSpPr>
          <p:nvPr/>
        </p:nvCxnSpPr>
        <p:spPr>
          <a:xfrm flipH="1" flipV="1">
            <a:off x="3541486" y="2940148"/>
            <a:ext cx="2084614" cy="223520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">
            <a:extLst>
              <a:ext uri="{FF2B5EF4-FFF2-40B4-BE49-F238E27FC236}">
                <a16:creationId xmlns:a16="http://schemas.microsoft.com/office/drawing/2014/main" id="{91AC4F3C-B3E2-9249-972F-E65C7DCD3984}"/>
              </a:ext>
            </a:extLst>
          </p:cNvPr>
          <p:cNvGrpSpPr/>
          <p:nvPr/>
        </p:nvGrpSpPr>
        <p:grpSpPr>
          <a:xfrm>
            <a:off x="2058973" y="432505"/>
            <a:ext cx="5286403" cy="701041"/>
            <a:chOff x="0" y="0"/>
            <a:chExt cx="5286402" cy="701040"/>
          </a:xfrm>
        </p:grpSpPr>
        <p:sp>
          <p:nvSpPr>
            <p:cNvPr id="20" name="Rectangle">
              <a:extLst>
                <a:ext uri="{FF2B5EF4-FFF2-40B4-BE49-F238E27FC236}">
                  <a16:creationId xmlns:a16="http://schemas.microsoft.com/office/drawing/2014/main" id="{D92EF31F-57A7-1041-9ED1-03F553CEDAE4}"/>
                </a:ext>
              </a:extLst>
            </p:cNvPr>
            <p:cNvSpPr/>
            <p:nvPr/>
          </p:nvSpPr>
          <p:spPr>
            <a:xfrm>
              <a:off x="0" y="29048"/>
              <a:ext cx="5286403" cy="642943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2" name="/v/ PRODUCTION PICTURE…">
              <a:extLst>
                <a:ext uri="{FF2B5EF4-FFF2-40B4-BE49-F238E27FC236}">
                  <a16:creationId xmlns:a16="http://schemas.microsoft.com/office/drawing/2014/main" id="{D64ECB1E-F463-5A4B-B415-08A47DBF0284}"/>
                </a:ext>
              </a:extLst>
            </p:cNvPr>
            <p:cNvSpPr txBox="1"/>
            <p:nvPr/>
          </p:nvSpPr>
          <p:spPr>
            <a:xfrm>
              <a:off x="0" y="0"/>
              <a:ext cx="5286403" cy="701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/v/ PRODUCTION PICTURE</a:t>
              </a:r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2000" b="1" dirty="0">
                  <a:solidFill>
                    <a:srgbClr val="373D54"/>
                  </a:solidFill>
                </a:rPr>
                <a:t> </a:t>
              </a:r>
              <a:r>
                <a:rPr lang="es-ES" sz="2000" strike="sngStrike" dirty="0" err="1">
                  <a:solidFill>
                    <a:srgbClr val="FF0000"/>
                  </a:solidFill>
                </a:rPr>
                <a:t>Spanish</a:t>
              </a:r>
              <a:r>
                <a:rPr lang="es-ES" sz="2000" b="1" dirty="0">
                  <a:solidFill>
                    <a:srgbClr val="373D54"/>
                  </a:solidFill>
                </a:rPr>
                <a:t> - </a:t>
              </a:r>
              <a:r>
                <a:rPr sz="2000" b="1" dirty="0">
                  <a:solidFill>
                    <a:srgbClr val="373D54"/>
                  </a:solidFill>
                </a:rPr>
                <a:t>English 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F20F8-E91D-0E70-EE07-9CC95DFDE45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8</a:t>
            </a:fld>
            <a:endParaRPr lang="en-EC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C0BC0A-279F-C620-380F-8B47344E48E0}"/>
              </a:ext>
            </a:extLst>
          </p:cNvPr>
          <p:cNvSpPr/>
          <p:nvPr/>
        </p:nvSpPr>
        <p:spPr>
          <a:xfrm>
            <a:off x="4589928" y="5769622"/>
            <a:ext cx="3839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200" dirty="0"/>
              <a:t>E: </a:t>
            </a:r>
            <a:r>
              <a:rPr lang="en-EC" sz="1200" dirty="0">
                <a:hlinkClick r:id="rId3"/>
              </a:rPr>
              <a:t>https://www.youtube.com/watch?v=05f62-73nrY</a:t>
            </a:r>
            <a:endParaRPr lang="en-EC" sz="1200" dirty="0"/>
          </a:p>
          <a:p>
            <a:endParaRPr lang="en-EC" sz="1200" dirty="0"/>
          </a:p>
        </p:txBody>
      </p:sp>
    </p:spTree>
    <p:extLst>
      <p:ext uri="{BB962C8B-B14F-4D97-AF65-F5344CB8AC3E}">
        <p14:creationId xmlns:p14="http://schemas.microsoft.com/office/powerpoint/2010/main" val="2222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0" name="Group"/>
          <p:cNvGrpSpPr/>
          <p:nvPr/>
        </p:nvGrpSpPr>
        <p:grpSpPr>
          <a:xfrm>
            <a:off x="3071811" y="414037"/>
            <a:ext cx="3071815" cy="400108"/>
            <a:chOff x="-1" y="-1"/>
            <a:chExt cx="3071814" cy="400106"/>
          </a:xfrm>
        </p:grpSpPr>
        <p:sp>
          <p:nvSpPr>
            <p:cNvPr id="4008" name="Rectangle"/>
            <p:cNvSpPr/>
            <p:nvPr/>
          </p:nvSpPr>
          <p:spPr>
            <a:xfrm>
              <a:off x="-1" y="-1"/>
              <a:ext cx="3071814" cy="35719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800"/>
            </a:p>
          </p:txBody>
        </p:sp>
        <p:sp>
          <p:nvSpPr>
            <p:cNvPr id="4009" name="ENGLISH /v/"/>
            <p:cNvSpPr txBox="1"/>
            <p:nvPr/>
          </p:nvSpPr>
          <p:spPr>
            <a:xfrm>
              <a:off x="-1" y="-1"/>
              <a:ext cx="3071814" cy="400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>
                  <a:solidFill>
                    <a:srgbClr val="000000"/>
                  </a:solidFill>
                </a:rPr>
                <a:t>    ENGLISH /v/</a:t>
              </a:r>
            </a:p>
          </p:txBody>
        </p:sp>
      </p:grpSp>
      <p:grpSp>
        <p:nvGrpSpPr>
          <p:cNvPr id="4013" name="Group"/>
          <p:cNvGrpSpPr/>
          <p:nvPr/>
        </p:nvGrpSpPr>
        <p:grpSpPr>
          <a:xfrm>
            <a:off x="1543047" y="1285561"/>
            <a:ext cx="1857382" cy="400108"/>
            <a:chOff x="-1" y="0"/>
            <a:chExt cx="1857381" cy="400107"/>
          </a:xfrm>
        </p:grpSpPr>
        <p:sp>
          <p:nvSpPr>
            <p:cNvPr id="4011" name="Rectangle"/>
            <p:cNvSpPr/>
            <p:nvPr/>
          </p:nvSpPr>
          <p:spPr>
            <a:xfrm>
              <a:off x="-1" y="0"/>
              <a:ext cx="1857381" cy="3429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800"/>
            </a:p>
          </p:txBody>
        </p:sp>
        <p:sp>
          <p:nvSpPr>
            <p:cNvPr id="4012" name="Spanish /v/"/>
            <p:cNvSpPr txBox="1"/>
            <p:nvPr/>
          </p:nvSpPr>
          <p:spPr>
            <a:xfrm>
              <a:off x="-1" y="0"/>
              <a:ext cx="1857381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rgbClr val="000000"/>
                  </a:solidFill>
                </a:rPr>
                <a:t>Spanish /v/</a:t>
              </a:r>
            </a:p>
          </p:txBody>
        </p:sp>
      </p:grpSp>
      <p:grpSp>
        <p:nvGrpSpPr>
          <p:cNvPr id="4016" name="Group"/>
          <p:cNvGrpSpPr/>
          <p:nvPr/>
        </p:nvGrpSpPr>
        <p:grpSpPr>
          <a:xfrm>
            <a:off x="6143626" y="1285560"/>
            <a:ext cx="2205037" cy="1163728"/>
            <a:chOff x="0" y="0"/>
            <a:chExt cx="1643085" cy="707882"/>
          </a:xfrm>
        </p:grpSpPr>
        <p:sp>
          <p:nvSpPr>
            <p:cNvPr id="4014" name="Rectangle"/>
            <p:cNvSpPr/>
            <p:nvPr/>
          </p:nvSpPr>
          <p:spPr>
            <a:xfrm>
              <a:off x="0" y="0"/>
              <a:ext cx="1643085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800"/>
            </a:p>
          </p:txBody>
        </p:sp>
        <p:sp>
          <p:nvSpPr>
            <p:cNvPr id="4015" name="English /v/"/>
            <p:cNvSpPr txBox="1"/>
            <p:nvPr/>
          </p:nvSpPr>
          <p:spPr>
            <a:xfrm>
              <a:off x="0" y="0"/>
              <a:ext cx="1643085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2000" b="1" dirty="0"/>
                <a:t>English /v/</a:t>
              </a:r>
            </a:p>
          </p:txBody>
        </p:sp>
      </p:grpSp>
      <p:grpSp>
        <p:nvGrpSpPr>
          <p:cNvPr id="4019" name="Group"/>
          <p:cNvGrpSpPr/>
          <p:nvPr/>
        </p:nvGrpSpPr>
        <p:grpSpPr>
          <a:xfrm>
            <a:off x="428595" y="2029781"/>
            <a:ext cx="3426291" cy="1203335"/>
            <a:chOff x="0" y="-37413"/>
            <a:chExt cx="2428875" cy="646328"/>
          </a:xfrm>
        </p:grpSpPr>
        <p:sp>
          <p:nvSpPr>
            <p:cNvPr id="4017" name="Rectangle"/>
            <p:cNvSpPr/>
            <p:nvPr/>
          </p:nvSpPr>
          <p:spPr>
            <a:xfrm>
              <a:off x="0" y="0"/>
              <a:ext cx="2428875" cy="5715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4018" name="The /v/ sound does not exist in Spanish"/>
            <p:cNvSpPr txBox="1"/>
            <p:nvPr/>
          </p:nvSpPr>
          <p:spPr>
            <a:xfrm>
              <a:off x="0" y="-37413"/>
              <a:ext cx="2428875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800" b="1" dirty="0">
                  <a:solidFill>
                    <a:srgbClr val="000000"/>
                  </a:solidFill>
                </a:rPr>
                <a:t>The /v/ sound does not exist in Spanish</a:t>
              </a:r>
            </a:p>
          </p:txBody>
        </p:sp>
      </p:grpSp>
      <p:grpSp>
        <p:nvGrpSpPr>
          <p:cNvPr id="4022" name="Group"/>
          <p:cNvGrpSpPr/>
          <p:nvPr/>
        </p:nvGrpSpPr>
        <p:grpSpPr>
          <a:xfrm>
            <a:off x="5008097" y="2219466"/>
            <a:ext cx="3707307" cy="985452"/>
            <a:chOff x="0" y="21907"/>
            <a:chExt cx="2428875" cy="428626"/>
          </a:xfrm>
        </p:grpSpPr>
        <p:sp>
          <p:nvSpPr>
            <p:cNvPr id="4020" name="Rectangle"/>
            <p:cNvSpPr/>
            <p:nvPr/>
          </p:nvSpPr>
          <p:spPr>
            <a:xfrm>
              <a:off x="0" y="21907"/>
              <a:ext cx="2428875" cy="428626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1" name="/v/ Voiced, labiodental, oral, fricative"/>
            <p:cNvSpPr txBox="1"/>
            <p:nvPr/>
          </p:nvSpPr>
          <p:spPr>
            <a:xfrm>
              <a:off x="0" y="27609"/>
              <a:ext cx="2428875" cy="417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l">
                <a:defRPr sz="1800" b="0"/>
              </a:pP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/v/ 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voiced, labiodental, oral,   </a:t>
              </a:r>
            </a:p>
            <a:p>
              <a:pPr algn="l">
                <a:defRPr sz="1800" b="0"/>
              </a:pP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fricative</a:t>
              </a:r>
              <a:endParaRPr sz="2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25" name="Group"/>
          <p:cNvGrpSpPr/>
          <p:nvPr/>
        </p:nvGrpSpPr>
        <p:grpSpPr>
          <a:xfrm>
            <a:off x="5008097" y="3586503"/>
            <a:ext cx="3707307" cy="985452"/>
            <a:chOff x="0" y="21907"/>
            <a:chExt cx="2428875" cy="428626"/>
          </a:xfrm>
        </p:grpSpPr>
        <p:sp>
          <p:nvSpPr>
            <p:cNvPr id="4023" name="Rectangle"/>
            <p:cNvSpPr/>
            <p:nvPr/>
          </p:nvSpPr>
          <p:spPr>
            <a:xfrm>
              <a:off x="0" y="21907"/>
              <a:ext cx="2428875" cy="428626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4" name="[v] Voiced, labiodental, oral, fricative"/>
            <p:cNvSpPr txBox="1"/>
            <p:nvPr/>
          </p:nvSpPr>
          <p:spPr>
            <a:xfrm>
              <a:off x="0" y="27610"/>
              <a:ext cx="2428875" cy="417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[v]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voiced, labiodental, oral, </a:t>
              </a:r>
            </a:p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fricative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9A64BE5-4BBF-C84A-B152-2F9FBCD81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5" y="957144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E67CA-3932-4A1F-A082-DF8351B3E07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9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0" grpId="1" animBg="1" advAuto="0"/>
      <p:bldP spid="4013" grpId="3" animBg="1" advAuto="0"/>
      <p:bldP spid="4016" grpId="7" animBg="1" advAuto="0"/>
      <p:bldP spid="4019" grpId="5" animBg="1" advAuto="0"/>
      <p:bldP spid="4022" grpId="9" animBg="1" advAuto="0"/>
      <p:bldP spid="4025" grpId="11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1373403</TotalTime>
  <Words>2600</Words>
  <Application>Microsoft Macintosh PowerPoint</Application>
  <PresentationFormat>On-screen Show (4:3)</PresentationFormat>
  <Paragraphs>652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Helvetica</vt:lpstr>
      <vt:lpstr>Helvetica Neue</vt:lpstr>
      <vt:lpstr>Lucida Sans Unicode</vt:lpstr>
      <vt:lpstr>Times New Roman</vt:lpstr>
      <vt:lpstr>Verdana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MSc. Pablo Mejía Maldonado</cp:lastModifiedBy>
  <cp:revision>510</cp:revision>
  <dcterms:modified xsi:type="dcterms:W3CDTF">2023-01-05T00:56:55Z</dcterms:modified>
</cp:coreProperties>
</file>