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481" r:id="rId2"/>
    <p:sldId id="317" r:id="rId3"/>
    <p:sldId id="318" r:id="rId4"/>
    <p:sldId id="319" r:id="rId5"/>
    <p:sldId id="320" r:id="rId6"/>
    <p:sldId id="476" r:id="rId7"/>
    <p:sldId id="321" r:id="rId8"/>
    <p:sldId id="322" r:id="rId9"/>
    <p:sldId id="323" r:id="rId10"/>
    <p:sldId id="324" r:id="rId11"/>
    <p:sldId id="450" r:id="rId12"/>
    <p:sldId id="325" r:id="rId13"/>
    <p:sldId id="326" r:id="rId14"/>
    <p:sldId id="327" r:id="rId15"/>
    <p:sldId id="451" r:id="rId16"/>
    <p:sldId id="328" r:id="rId17"/>
    <p:sldId id="329" r:id="rId18"/>
    <p:sldId id="330" r:id="rId19"/>
    <p:sldId id="452" r:id="rId20"/>
    <p:sldId id="331" r:id="rId21"/>
    <p:sldId id="332" r:id="rId22"/>
    <p:sldId id="333" r:id="rId23"/>
    <p:sldId id="334" r:id="rId24"/>
    <p:sldId id="335" r:id="rId25"/>
    <p:sldId id="453" r:id="rId26"/>
    <p:sldId id="336" r:id="rId27"/>
    <p:sldId id="337" r:id="rId28"/>
    <p:sldId id="338" r:id="rId29"/>
    <p:sldId id="339" r:id="rId30"/>
    <p:sldId id="454" r:id="rId31"/>
    <p:sldId id="340" r:id="rId32"/>
    <p:sldId id="341" r:id="rId33"/>
    <p:sldId id="342" r:id="rId34"/>
    <p:sldId id="343" r:id="rId35"/>
    <p:sldId id="455" r:id="rId36"/>
    <p:sldId id="344" r:id="rId3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9"/>
    <p:restoredTop sz="93415"/>
  </p:normalViewPr>
  <p:slideViewPr>
    <p:cSldViewPr snapToGrid="0" snapToObjects="1">
      <p:cViewPr varScale="1">
        <p:scale>
          <a:sx n="63" d="100"/>
          <a:sy n="63" d="100"/>
        </p:scale>
        <p:origin x="26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333502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4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6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LlotV_0dRI&amp;t=26s" TargetMode="Externa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watch?v=N73xPe0x79g" TargetMode="External"/><Relationship Id="rId5" Type="http://schemas.openxmlformats.org/officeDocument/2006/relationships/hyperlink" Target="https://soundsofspeech.uiowa.edu/spanish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P5XKYvxe0Q&amp;t=195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etic Alphabet: How to Spell Consonant Sounds in French - Master Your  French">
            <a:extLst>
              <a:ext uri="{FF2B5EF4-FFF2-40B4-BE49-F238E27FC236}">
                <a16:creationId xmlns:a16="http://schemas.microsoft.com/office/drawing/2014/main" id="{8199D74B-CD71-42CF-1AC0-AA175FC22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5397" r="3000" b="40984"/>
          <a:stretch/>
        </p:blipFill>
        <p:spPr bwMode="auto">
          <a:xfrm>
            <a:off x="300446" y="1763486"/>
            <a:ext cx="8516983" cy="245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640D37-C15C-49B6-FA21-13298617A744}"/>
              </a:ext>
            </a:extLst>
          </p:cNvPr>
          <p:cNvSpPr txBox="1"/>
          <p:nvPr/>
        </p:nvSpPr>
        <p:spPr>
          <a:xfrm>
            <a:off x="1458687" y="6062785"/>
            <a:ext cx="652864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Pablo Mejía Maldonado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749CF-A335-0121-9F50-A26B67CFA274}"/>
              </a:ext>
            </a:extLst>
          </p:cNvPr>
          <p:cNvSpPr txBox="1"/>
          <p:nvPr/>
        </p:nvSpPr>
        <p:spPr>
          <a:xfrm>
            <a:off x="1445624" y="5631711"/>
            <a:ext cx="652864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Pablo Mejía Maldonado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F54A1-1C0D-A6BE-6785-65B01D4CA9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36669280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9" name="Group"/>
          <p:cNvGrpSpPr/>
          <p:nvPr/>
        </p:nvGrpSpPr>
        <p:grpSpPr>
          <a:xfrm>
            <a:off x="2643188" y="571479"/>
            <a:ext cx="3771901" cy="523241"/>
            <a:chOff x="0" y="0"/>
            <a:chExt cx="3771900" cy="523240"/>
          </a:xfrm>
        </p:grpSpPr>
        <p:sp>
          <p:nvSpPr>
            <p:cNvPr id="3317" name="Rectangle"/>
            <p:cNvSpPr/>
            <p:nvPr/>
          </p:nvSpPr>
          <p:spPr>
            <a:xfrm>
              <a:off x="0" y="0"/>
              <a:ext cx="3771900" cy="48579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318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322" name="Group"/>
          <p:cNvGrpSpPr/>
          <p:nvPr/>
        </p:nvGrpSpPr>
        <p:grpSpPr>
          <a:xfrm>
            <a:off x="2962020" y="1567006"/>
            <a:ext cx="2743227" cy="751835"/>
            <a:chOff x="-1" y="0"/>
            <a:chExt cx="1979097" cy="461662"/>
          </a:xfrm>
        </p:grpSpPr>
        <p:sp>
          <p:nvSpPr>
            <p:cNvPr id="3320" name="Rectangle"/>
            <p:cNvSpPr/>
            <p:nvPr/>
          </p:nvSpPr>
          <p:spPr>
            <a:xfrm>
              <a:off x="-1" y="0"/>
              <a:ext cx="1979097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1" name="Spanish /p/"/>
            <p:cNvSpPr txBox="1"/>
            <p:nvPr/>
          </p:nvSpPr>
          <p:spPr>
            <a:xfrm>
              <a:off x="-1" y="0"/>
              <a:ext cx="197909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/p/</a:t>
              </a:r>
            </a:p>
          </p:txBody>
        </p:sp>
      </p:grpSp>
      <p:graphicFrame>
        <p:nvGraphicFramePr>
          <p:cNvPr id="3326" name="Table"/>
          <p:cNvGraphicFramePr/>
          <p:nvPr>
            <p:extLst>
              <p:ext uri="{D42A27DB-BD31-4B8C-83A1-F6EECF244321}">
                <p14:modId xmlns:p14="http://schemas.microsoft.com/office/powerpoint/2010/main" val="1925163539"/>
              </p:ext>
            </p:extLst>
          </p:nvPr>
        </p:nvGraphicFramePr>
        <p:xfrm>
          <a:off x="1701804" y="2597718"/>
          <a:ext cx="4835684" cy="165608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30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r>
                        <a:rPr sz="1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/p/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  [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]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unaspirated</a:t>
                      </a:r>
                      <a:endParaRPr sz="1800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  <a:sym typeface="Lucida Sans Unicode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epa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18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epa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1800" dirty="0">
                        <a:highlight>
                          <a:srgbClr val="00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kam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o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180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kãm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o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1800" dirty="0">
                        <a:highlight>
                          <a:srgbClr val="00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800" dirty="0"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30" name="Group"/>
          <p:cNvGrpSpPr/>
          <p:nvPr/>
        </p:nvGrpSpPr>
        <p:grpSpPr>
          <a:xfrm>
            <a:off x="1443023" y="4603153"/>
            <a:ext cx="6736595" cy="959236"/>
            <a:chOff x="0" y="0"/>
            <a:chExt cx="2568992" cy="826526"/>
          </a:xfrm>
        </p:grpSpPr>
        <p:sp>
          <p:nvSpPr>
            <p:cNvPr id="3328" name="Rectangle"/>
            <p:cNvSpPr/>
            <p:nvPr/>
          </p:nvSpPr>
          <p:spPr>
            <a:xfrm>
              <a:off x="0" y="0"/>
              <a:ext cx="2428883" cy="50006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9" name="Phonemic distribution is  Partial"/>
            <p:cNvSpPr txBox="1"/>
            <p:nvPr/>
          </p:nvSpPr>
          <p:spPr>
            <a:xfrm>
              <a:off x="0" y="1"/>
              <a:ext cx="2568992" cy="8265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/p/ P</a:t>
              </a:r>
              <a:r>
                <a:rPr sz="24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honemic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 </a:t>
              </a:r>
              <a:r>
                <a:rPr lang="es-ES" sz="24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</a:t>
              </a:r>
              <a:r>
                <a:rPr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 Partial</a:t>
              </a:r>
              <a:endParaRPr lang="es-ES"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 sz="2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33" name="Group"/>
          <p:cNvGrpSpPr/>
          <p:nvPr/>
        </p:nvGrpSpPr>
        <p:grpSpPr>
          <a:xfrm>
            <a:off x="1448999" y="5562389"/>
            <a:ext cx="6736599" cy="500064"/>
            <a:chOff x="0" y="0"/>
            <a:chExt cx="2651725" cy="500063"/>
          </a:xfrm>
        </p:grpSpPr>
        <p:sp>
          <p:nvSpPr>
            <p:cNvPr id="3331" name="Rectangle"/>
            <p:cNvSpPr/>
            <p:nvPr/>
          </p:nvSpPr>
          <p:spPr>
            <a:xfrm>
              <a:off x="0" y="0"/>
              <a:ext cx="2428900" cy="50006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2" name="Phonetic distribution is Partial"/>
            <p:cNvSpPr txBox="1"/>
            <p:nvPr/>
          </p:nvSpPr>
          <p:spPr>
            <a:xfrm>
              <a:off x="0" y="0"/>
              <a:ext cx="265172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/p/ P</a:t>
              </a:r>
              <a:r>
                <a:rPr sz="24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honetic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 Narrow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</a:t>
              </a:r>
              <a:r>
                <a:rPr sz="24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Partial</a:t>
              </a:r>
            </a:p>
          </p:txBody>
        </p:sp>
      </p:grpSp>
      <p:sp>
        <p:nvSpPr>
          <p:cNvPr id="3344" name="Line"/>
          <p:cNvSpPr/>
          <p:nvPr/>
        </p:nvSpPr>
        <p:spPr>
          <a:xfrm>
            <a:off x="4307681" y="4114961"/>
            <a:ext cx="1" cy="4286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5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34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4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89103-C017-A74D-5239-9C28E5A721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9" grpId="1" animBg="1" advAuto="0"/>
      <p:bldP spid="3322" grpId="3" animBg="1" advAuto="0"/>
      <p:bldP spid="3326" grpId="5" animBg="1" advAuto="0"/>
      <p:bldP spid="3330" grpId="7" animBg="1" advAuto="0"/>
      <p:bldP spid="3333" grpId="9" animBg="1" advAuto="0"/>
      <p:bldP spid="3344" grpId="8" animBg="1" advAuto="0"/>
      <p:bldP spid="3350" grpId="18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9" name="Group"/>
          <p:cNvGrpSpPr/>
          <p:nvPr/>
        </p:nvGrpSpPr>
        <p:grpSpPr>
          <a:xfrm>
            <a:off x="522661" y="338297"/>
            <a:ext cx="7906991" cy="1200327"/>
            <a:chOff x="0" y="0"/>
            <a:chExt cx="3771900" cy="1200325"/>
          </a:xfrm>
        </p:grpSpPr>
        <p:sp>
          <p:nvSpPr>
            <p:cNvPr id="3317" name="Rectangle"/>
            <p:cNvSpPr/>
            <p:nvPr/>
          </p:nvSpPr>
          <p:spPr>
            <a:xfrm>
              <a:off x="0" y="0"/>
              <a:ext cx="3771900" cy="48579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318" name="PHONETIC AND PHONEMIC DISTRIBUTION"/>
            <p:cNvSpPr txBox="1"/>
            <p:nvPr/>
          </p:nvSpPr>
          <p:spPr>
            <a:xfrm>
              <a:off x="0" y="0"/>
              <a:ext cx="3771900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325" name="Group"/>
          <p:cNvGrpSpPr/>
          <p:nvPr/>
        </p:nvGrpSpPr>
        <p:grpSpPr>
          <a:xfrm>
            <a:off x="3029887" y="958958"/>
            <a:ext cx="3084225" cy="919792"/>
            <a:chOff x="0" y="0"/>
            <a:chExt cx="1889170" cy="523217"/>
          </a:xfrm>
        </p:grpSpPr>
        <p:sp>
          <p:nvSpPr>
            <p:cNvPr id="3323" name="Rectangle"/>
            <p:cNvSpPr/>
            <p:nvPr/>
          </p:nvSpPr>
          <p:spPr>
            <a:xfrm>
              <a:off x="0" y="0"/>
              <a:ext cx="188917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4" name="English /p/"/>
            <p:cNvSpPr txBox="1"/>
            <p:nvPr/>
          </p:nvSpPr>
          <p:spPr>
            <a:xfrm>
              <a:off x="0" y="0"/>
              <a:ext cx="188917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800" b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/p/</a:t>
              </a:r>
            </a:p>
          </p:txBody>
        </p:sp>
      </p:grpSp>
      <p:graphicFrame>
        <p:nvGraphicFramePr>
          <p:cNvPr id="3327" name="Table"/>
          <p:cNvGraphicFramePr/>
          <p:nvPr>
            <p:extLst>
              <p:ext uri="{D42A27DB-BD31-4B8C-83A1-F6EECF244321}">
                <p14:modId xmlns:p14="http://schemas.microsoft.com/office/powerpoint/2010/main" val="967872693"/>
              </p:ext>
            </p:extLst>
          </p:nvPr>
        </p:nvGraphicFramePr>
        <p:xfrm>
          <a:off x="522661" y="2185945"/>
          <a:ext cx="7543833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1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r>
                        <a:rPr lang="en-US" sz="2400" noProof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/p/              </a:t>
                      </a: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 </a:t>
                      </a:r>
                      <a:r>
                        <a:rPr lang="en-US" sz="24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p</a:t>
                      </a:r>
                      <a:r>
                        <a:rPr lang="en-US" sz="2400" noProof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ʰ</a:t>
                      </a: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- </a:t>
                      </a: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 -p- ] 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 -p </a:t>
                      </a:r>
                      <a:r>
                        <a:rPr lang="en-EC" sz="1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EC" sz="2400" dirty="0">
                          <a:solidFill>
                            <a:srgbClr val="FF0000"/>
                          </a:solidFill>
                          <a:sym typeface="Verdana"/>
                        </a:rPr>
                        <a:t>̚ </a:t>
                      </a: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 -p</a:t>
                      </a: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ˉ̄ </a:t>
                      </a:r>
                      <a:r>
                        <a:rPr lang="en-US" sz="2400" noProof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ɹej</a:t>
                      </a: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lang="en-US" sz="2400" noProof="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pʰ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ɹ̥eɪ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̯ː ]</a:t>
                      </a:r>
                      <a:endParaRPr lang="en-US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əˈ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aɹt</a:t>
                      </a: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lang="en-US" sz="2400" noProof="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ˈp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ːɹt</a:t>
                      </a: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klæ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lang="en-US" sz="2400" noProof="0" dirty="0"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kʰl̥æ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EC" sz="2400" dirty="0">
                          <a:solidFill>
                            <a:srgbClr val="FF0000"/>
                          </a:solidFill>
                          <a:sym typeface="Verdana"/>
                        </a:rPr>
                        <a:t>̚ </a:t>
                      </a: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kʰl̥æ</a:t>
                      </a:r>
                      <a:r>
                        <a:rPr lang="en-US" sz="2400" b="0" i="0" u="none" strike="noStrike" cap="none" spc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</a:t>
                      </a: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 ̄</a:t>
                      </a:r>
                      <a:r>
                        <a:rPr lang="en-US" sz="2400" b="0" i="0" u="none" strike="noStrike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 ]</a:t>
                      </a:r>
                      <a:endParaRPr lang="en-US" sz="2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36" name="Group"/>
          <p:cNvGrpSpPr/>
          <p:nvPr/>
        </p:nvGrpSpPr>
        <p:grpSpPr>
          <a:xfrm>
            <a:off x="1171572" y="4629136"/>
            <a:ext cx="6315078" cy="500065"/>
            <a:chOff x="-1" y="0"/>
            <a:chExt cx="3286149" cy="500063"/>
          </a:xfrm>
        </p:grpSpPr>
        <p:sp>
          <p:nvSpPr>
            <p:cNvPr id="3334" name="Rectangle"/>
            <p:cNvSpPr/>
            <p:nvPr/>
          </p:nvSpPr>
          <p:spPr>
            <a:xfrm>
              <a:off x="-1" y="0"/>
              <a:ext cx="3286149" cy="50006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5" name="Phonemic distribution is  Total"/>
            <p:cNvSpPr txBox="1"/>
            <p:nvPr/>
          </p:nvSpPr>
          <p:spPr>
            <a:xfrm>
              <a:off x="-1" y="0"/>
              <a:ext cx="3286149" cy="4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/p/ p</a:t>
              </a:r>
              <a:r>
                <a:rPr sz="20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honemic</a:t>
              </a:r>
              <a:r>
                <a:rPr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s-ES" sz="20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broad</a:t>
              </a:r>
              <a:r>
                <a:rPr lang="es-ES"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distribution </a:t>
              </a:r>
              <a:r>
                <a:rPr sz="20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 Total</a:t>
              </a:r>
            </a:p>
          </p:txBody>
        </p:sp>
      </p:grpSp>
      <p:grpSp>
        <p:nvGrpSpPr>
          <p:cNvPr id="3339" name="Group"/>
          <p:cNvGrpSpPr/>
          <p:nvPr/>
        </p:nvGrpSpPr>
        <p:grpSpPr>
          <a:xfrm>
            <a:off x="1152232" y="5557852"/>
            <a:ext cx="6396494" cy="714376"/>
            <a:chOff x="0" y="0"/>
            <a:chExt cx="3328514" cy="714375"/>
          </a:xfrm>
        </p:grpSpPr>
        <p:sp>
          <p:nvSpPr>
            <p:cNvPr id="3337" name="Rectangle"/>
            <p:cNvSpPr/>
            <p:nvPr/>
          </p:nvSpPr>
          <p:spPr>
            <a:xfrm>
              <a:off x="0" y="0"/>
              <a:ext cx="3328514" cy="71437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38" name="Phonetic distribution is Partial, Complementary and Free Variation"/>
            <p:cNvSpPr txBox="1"/>
            <p:nvPr/>
          </p:nvSpPr>
          <p:spPr>
            <a:xfrm>
              <a:off x="0" y="0"/>
              <a:ext cx="3328514" cy="7078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/p/ p</a:t>
              </a:r>
              <a:r>
                <a:rPr sz="20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honetic</a:t>
              </a:r>
              <a:r>
                <a:rPr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 </a:t>
              </a:r>
              <a:r>
                <a:rPr lang="es-ES" sz="20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narrow</a:t>
              </a:r>
              <a:r>
                <a:rPr lang="es-E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0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distribution </a:t>
              </a:r>
              <a:r>
                <a:rPr sz="2000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Partial, Complementary and Free Variation</a:t>
              </a:r>
            </a:p>
          </p:txBody>
        </p:sp>
      </p:grpSp>
      <p:grpSp>
        <p:nvGrpSpPr>
          <p:cNvPr id="335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34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34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A7B92C6-69BE-9641-B5C6-9DB6D7C869D4}"/>
              </a:ext>
            </a:extLst>
          </p:cNvPr>
          <p:cNvSpPr/>
          <p:nvPr/>
        </p:nvSpPr>
        <p:spPr>
          <a:xfrm>
            <a:off x="2028825" y="2586038"/>
            <a:ext cx="1311275" cy="142870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DD39888-BE7C-5C4C-B1EB-96026DA6F1CE}"/>
              </a:ext>
            </a:extLst>
          </p:cNvPr>
          <p:cNvSpPr/>
          <p:nvPr/>
        </p:nvSpPr>
        <p:spPr>
          <a:xfrm rot="17584673">
            <a:off x="4658660" y="1395881"/>
            <a:ext cx="957374" cy="398501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4C4923B-26E6-BE41-931E-FBD91B1754BB}"/>
              </a:ext>
            </a:extLst>
          </p:cNvPr>
          <p:cNvSpPr/>
          <p:nvPr/>
        </p:nvSpPr>
        <p:spPr>
          <a:xfrm rot="16200000">
            <a:off x="6569098" y="2539198"/>
            <a:ext cx="742126" cy="266460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E4E3C5-A195-ED4C-894B-852D1DF544F6}"/>
              </a:ext>
            </a:extLst>
          </p:cNvPr>
          <p:cNvSpPr txBox="1"/>
          <p:nvPr/>
        </p:nvSpPr>
        <p:spPr>
          <a:xfrm>
            <a:off x="3556000" y="1878750"/>
            <a:ext cx="4510494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</a:t>
            </a:r>
            <a:r>
              <a:rPr kumimoji="0" lang="en-EC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trongly aspirated.               </a:t>
            </a: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</a:t>
            </a:r>
            <a:r>
              <a:rPr kumimoji="0" lang="en-EC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naspirated               unreleased                           Released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50E1F-4242-E3F5-27B0-831B5BAC59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11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27222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9" grpId="0" animBg="1" advAuto="0"/>
      <p:bldP spid="3325" grpId="0" animBg="1" advAuto="0"/>
      <p:bldP spid="3327" grpId="0" animBg="1" advAuto="0"/>
      <p:bldP spid="3336" grpId="0" animBg="1" advAuto="0"/>
      <p:bldP spid="3339" grpId="0" animBg="1" advAuto="0"/>
      <p:bldP spid="3350" grpId="0" animBg="1" advAuto="0"/>
      <p:bldP spid="2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36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36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1F4C71-CC7D-BD40-A1E1-C393DEBB5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487980"/>
              </p:ext>
            </p:extLst>
          </p:nvPr>
        </p:nvGraphicFramePr>
        <p:xfrm>
          <a:off x="2784474" y="2438681"/>
          <a:ext cx="3371849" cy="3959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734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/ p /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/ p /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2585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[p-]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[-p-]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ø</a:t>
                      </a:r>
                      <a:endParaRPr lang="en-US" sz="2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ø</a:t>
                      </a:r>
                      <a:endParaRPr lang="en-US" sz="2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ø</a:t>
                      </a:r>
                      <a:endParaRPr lang="en-US" sz="28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80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ø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p</a:t>
                      </a:r>
                      <a:r>
                        <a:rPr lang="en-US" sz="2800" baseline="30000" dirty="0" err="1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h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-]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[-p-]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[-p</a:t>
                      </a:r>
                      <a:r>
                        <a:rPr lang="en-EC" sz="1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EC" sz="2800" b="1" dirty="0">
                          <a:solidFill>
                            <a:srgbClr val="FF0000"/>
                          </a:solidFill>
                          <a:sym typeface="Verdana"/>
                        </a:rPr>
                        <a:t> </a:t>
                      </a:r>
                      <a:r>
                        <a:rPr lang="en-EC" sz="18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EC" sz="2800" dirty="0">
                          <a:solidFill>
                            <a:srgbClr val="FF0000"/>
                          </a:solidFill>
                          <a:sym typeface="Verdana"/>
                        </a:rPr>
                        <a:t>̚</a:t>
                      </a:r>
                      <a:r>
                        <a:rPr lang="en-EC" sz="2800" dirty="0">
                          <a:solidFill>
                            <a:schemeClr val="tx1"/>
                          </a:solidFill>
                          <a:sym typeface="Verdana"/>
                        </a:rPr>
                        <a:t> </a:t>
                      </a: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]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[-pˉ</a:t>
                      </a: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]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A9BF8040-B270-9D4B-BFDE-18BB17A26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345800"/>
            <a:ext cx="8255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0663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CONTRASTIVE TRANSFER ANALYSIS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Corrective Phonetics</a:t>
            </a: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Spanish                    	 English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A674C-575C-6747-94FF-F6B7CB38185C}"/>
              </a:ext>
            </a:extLst>
          </p:cNvPr>
          <p:cNvSpPr txBox="1"/>
          <p:nvPr/>
        </p:nvSpPr>
        <p:spPr>
          <a:xfrm>
            <a:off x="6451600" y="2438681"/>
            <a:ext cx="2146299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1400" dirty="0"/>
              <a:t>/p/ phonemic / Broad  transfer is positive (+)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5B81B0-4D1B-5B46-819F-B821B36DA9A0}"/>
              </a:ext>
            </a:extLst>
          </p:cNvPr>
          <p:cNvSpPr txBox="1"/>
          <p:nvPr/>
        </p:nvSpPr>
        <p:spPr>
          <a:xfrm>
            <a:off x="6461948" y="5054780"/>
            <a:ext cx="2146299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EC" sz="1400" dirty="0"/>
              <a:t>/p/ phonetic /Narrow  transfer is zero (</a:t>
            </a:r>
            <a:r>
              <a:rPr lang="es-ES_tradnl" sz="1400" dirty="0" err="1">
                <a:uFill>
                  <a:solidFill>
                    <a:srgbClr val="000000"/>
                  </a:solidFill>
                </a:uFill>
              </a:rPr>
              <a:t>ø</a:t>
            </a:r>
            <a:r>
              <a:rPr lang="en-EC" sz="1400" dirty="0"/>
              <a:t>) and  positive (+)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642D4D12-2D87-7749-9B00-6DCCE1C1805B}"/>
              </a:ext>
            </a:extLst>
          </p:cNvPr>
          <p:cNvSpPr/>
          <p:nvPr/>
        </p:nvSpPr>
        <p:spPr>
          <a:xfrm>
            <a:off x="6156323" y="2718150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76280A23-B4FE-8D4A-AF73-F2AED550D433}"/>
              </a:ext>
            </a:extLst>
          </p:cNvPr>
          <p:cNvSpPr/>
          <p:nvPr/>
        </p:nvSpPr>
        <p:spPr>
          <a:xfrm>
            <a:off x="6257159" y="5220666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5B3E57-0C0B-8347-901A-2F7444E25336}"/>
              </a:ext>
            </a:extLst>
          </p:cNvPr>
          <p:cNvCxnSpPr/>
          <p:nvPr/>
        </p:nvCxnSpPr>
        <p:spPr>
          <a:xfrm>
            <a:off x="3594100" y="1993900"/>
            <a:ext cx="20066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3E31F1-A2BA-DD48-BC5D-6276F05908CE}"/>
              </a:ext>
            </a:extLst>
          </p:cNvPr>
          <p:cNvCxnSpPr>
            <a:cxnSpLocks/>
          </p:cNvCxnSpPr>
          <p:nvPr/>
        </p:nvCxnSpPr>
        <p:spPr>
          <a:xfrm flipV="1">
            <a:off x="4660900" y="787400"/>
            <a:ext cx="0" cy="12065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1CBC2E-EC58-6942-B576-D2DDEBE4176D}"/>
              </a:ext>
            </a:extLst>
          </p:cNvPr>
          <p:cNvCxnSpPr>
            <a:cxnSpLocks/>
          </p:cNvCxnSpPr>
          <p:nvPr/>
        </p:nvCxnSpPr>
        <p:spPr>
          <a:xfrm flipV="1">
            <a:off x="5372100" y="3746500"/>
            <a:ext cx="0" cy="28575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6AF7AF-D078-B545-BA06-EB569C93208C}"/>
              </a:ext>
            </a:extLst>
          </p:cNvPr>
          <p:cNvCxnSpPr>
            <a:cxnSpLocks/>
          </p:cNvCxnSpPr>
          <p:nvPr/>
        </p:nvCxnSpPr>
        <p:spPr>
          <a:xfrm>
            <a:off x="3759200" y="3517900"/>
            <a:ext cx="13335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F0E1C05-720F-EA49-AFC8-D3761BFD0F09}"/>
              </a:ext>
            </a:extLst>
          </p:cNvPr>
          <p:cNvSpPr txBox="1"/>
          <p:nvPr/>
        </p:nvSpPr>
        <p:spPr>
          <a:xfrm>
            <a:off x="5283200" y="3200401"/>
            <a:ext cx="47752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49BD2-257C-884F-BB85-0546A6E30242}"/>
              </a:ext>
            </a:extLst>
          </p:cNvPr>
          <p:cNvSpPr txBox="1"/>
          <p:nvPr/>
        </p:nvSpPr>
        <p:spPr>
          <a:xfrm>
            <a:off x="6461948" y="3283531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74EB4804-B59D-794D-B3B5-94CA9E57670D}"/>
              </a:ext>
            </a:extLst>
          </p:cNvPr>
          <p:cNvSpPr/>
          <p:nvPr/>
        </p:nvSpPr>
        <p:spPr>
          <a:xfrm>
            <a:off x="6213473" y="3320851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D134F4-425F-A948-991A-FE8CECD3EF2F}"/>
              </a:ext>
            </a:extLst>
          </p:cNvPr>
          <p:cNvSpPr txBox="1"/>
          <p:nvPr/>
        </p:nvSpPr>
        <p:spPr>
          <a:xfrm>
            <a:off x="6303961" y="3974493"/>
            <a:ext cx="2146299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b="1" dirty="0">
                <a:solidFill>
                  <a:srgbClr val="FF0000"/>
                </a:solidFill>
              </a:rPr>
              <a:t>√</a:t>
            </a:r>
            <a:r>
              <a:rPr lang="es-ES" sz="2400" b="1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s-ES" sz="1100" dirty="0" err="1">
                <a:solidFill>
                  <a:srgbClr val="FF0000"/>
                </a:solidFill>
                <a:sym typeface="Wingdings" pitchFamily="2" charset="2"/>
              </a:rPr>
              <a:t>Corrective</a:t>
            </a:r>
            <a:r>
              <a:rPr lang="es-ES" sz="1100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s-ES" sz="1100" dirty="0" err="1">
                <a:solidFill>
                  <a:srgbClr val="FF0000"/>
                </a:solidFill>
                <a:sym typeface="Wingdings" pitchFamily="2" charset="2"/>
              </a:rPr>
              <a:t>Phonetics</a:t>
            </a:r>
            <a:endParaRPr kumimoji="0" lang="en-EC" sz="140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F22C-E083-6240-879C-16A15CE87F4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" grpId="6" animBg="1" advAuto="0"/>
      <p:bldP spid="4" grpId="0"/>
      <p:bldP spid="8" grpId="0"/>
      <p:bldP spid="5" grpId="0" animBg="1"/>
      <p:bldP spid="10" grpId="0" animBg="1"/>
      <p:bldP spid="15" grpId="0"/>
      <p:bldP spid="17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2" name="Group"/>
          <p:cNvGrpSpPr/>
          <p:nvPr/>
        </p:nvGrpSpPr>
        <p:grpSpPr>
          <a:xfrm>
            <a:off x="3071828" y="704848"/>
            <a:ext cx="3500440" cy="400108"/>
            <a:chOff x="-1" y="-1"/>
            <a:chExt cx="3500439" cy="400106"/>
          </a:xfrm>
        </p:grpSpPr>
        <p:sp>
          <p:nvSpPr>
            <p:cNvPr id="3370" name="Rectangle"/>
            <p:cNvSpPr/>
            <p:nvPr/>
          </p:nvSpPr>
          <p:spPr>
            <a:xfrm>
              <a:off x="-1" y="-1"/>
              <a:ext cx="3500439" cy="35719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1" name="SPANISH and ENGLISH /b/"/>
            <p:cNvSpPr txBox="1"/>
            <p:nvPr/>
          </p:nvSpPr>
          <p:spPr>
            <a:xfrm>
              <a:off x="-1" y="-1"/>
              <a:ext cx="3500439" cy="400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and ENGLISH /b/</a:t>
              </a:r>
            </a:p>
          </p:txBody>
        </p:sp>
      </p:grpSp>
      <p:grpSp>
        <p:nvGrpSpPr>
          <p:cNvPr id="3375" name="Group"/>
          <p:cNvGrpSpPr/>
          <p:nvPr/>
        </p:nvGrpSpPr>
        <p:grpSpPr>
          <a:xfrm>
            <a:off x="1500180" y="1633529"/>
            <a:ext cx="1785943" cy="400108"/>
            <a:chOff x="-1" y="0"/>
            <a:chExt cx="1785941" cy="400107"/>
          </a:xfrm>
        </p:grpSpPr>
        <p:sp>
          <p:nvSpPr>
            <p:cNvPr id="3373" name="Rectangle"/>
            <p:cNvSpPr/>
            <p:nvPr/>
          </p:nvSpPr>
          <p:spPr>
            <a:xfrm>
              <a:off x="-1" y="0"/>
              <a:ext cx="1785941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4" name="Spanish /b/"/>
            <p:cNvSpPr txBox="1"/>
            <p:nvPr/>
          </p:nvSpPr>
          <p:spPr>
            <a:xfrm>
              <a:off x="-1" y="0"/>
              <a:ext cx="1785941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Spanish /b/</a:t>
              </a:r>
            </a:p>
          </p:txBody>
        </p:sp>
      </p:grpSp>
      <p:grpSp>
        <p:nvGrpSpPr>
          <p:cNvPr id="3378" name="Group"/>
          <p:cNvGrpSpPr/>
          <p:nvPr/>
        </p:nvGrpSpPr>
        <p:grpSpPr>
          <a:xfrm>
            <a:off x="6429403" y="1490653"/>
            <a:ext cx="1428755" cy="400108"/>
            <a:chOff x="-1" y="0"/>
            <a:chExt cx="1428754" cy="400107"/>
          </a:xfrm>
        </p:grpSpPr>
        <p:sp>
          <p:nvSpPr>
            <p:cNvPr id="3376" name="Rectangle"/>
            <p:cNvSpPr/>
            <p:nvPr/>
          </p:nvSpPr>
          <p:spPr>
            <a:xfrm>
              <a:off x="-1" y="0"/>
              <a:ext cx="1428754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77" name="English /b/"/>
            <p:cNvSpPr txBox="1"/>
            <p:nvPr/>
          </p:nvSpPr>
          <p:spPr>
            <a:xfrm>
              <a:off x="-1" y="0"/>
              <a:ext cx="1428754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/b/</a:t>
              </a:r>
            </a:p>
          </p:txBody>
        </p:sp>
      </p:grpSp>
      <p:grpSp>
        <p:nvGrpSpPr>
          <p:cNvPr id="3381" name="Group"/>
          <p:cNvGrpSpPr/>
          <p:nvPr/>
        </p:nvGrpSpPr>
        <p:grpSpPr>
          <a:xfrm>
            <a:off x="569915" y="2429845"/>
            <a:ext cx="3571900" cy="500053"/>
            <a:chOff x="0" y="-1"/>
            <a:chExt cx="2428875" cy="500052"/>
          </a:xfrm>
        </p:grpSpPr>
        <p:sp>
          <p:nvSpPr>
            <p:cNvPr id="3379" name="Rectangle"/>
            <p:cNvSpPr/>
            <p:nvPr/>
          </p:nvSpPr>
          <p:spPr>
            <a:xfrm>
              <a:off x="0" y="-1"/>
              <a:ext cx="2428875" cy="500052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" name="/b/ Voiced, bilabial, oral, stop"/>
            <p:cNvSpPr txBox="1"/>
            <p:nvPr/>
          </p:nvSpPr>
          <p:spPr>
            <a:xfrm>
              <a:off x="0" y="49971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/b/ </a:t>
              </a:r>
              <a:r>
                <a:rPr lang="en-US" sz="20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Voiced, bilabial, oral, plosive</a:t>
              </a:r>
            </a:p>
          </p:txBody>
        </p:sp>
      </p:grpSp>
      <p:grpSp>
        <p:nvGrpSpPr>
          <p:cNvPr id="3384" name="Group"/>
          <p:cNvGrpSpPr/>
          <p:nvPr/>
        </p:nvGrpSpPr>
        <p:grpSpPr>
          <a:xfrm>
            <a:off x="496884" y="3416230"/>
            <a:ext cx="3716350" cy="571507"/>
            <a:chOff x="0" y="-1"/>
            <a:chExt cx="2428875" cy="571506"/>
          </a:xfrm>
        </p:grpSpPr>
        <p:sp>
          <p:nvSpPr>
            <p:cNvPr id="3382" name="Rectangle"/>
            <p:cNvSpPr/>
            <p:nvPr/>
          </p:nvSpPr>
          <p:spPr>
            <a:xfrm>
              <a:off x="0" y="-1"/>
              <a:ext cx="2428875" cy="57150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3" name="[b] voiced, bilabial oral, stop unaspirated"/>
            <p:cNvSpPr txBox="1"/>
            <p:nvPr/>
          </p:nvSpPr>
          <p:spPr>
            <a:xfrm>
              <a:off x="0" y="85699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[b] 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voiced, bilabial oral, 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plosive</a:t>
              </a:r>
            </a:p>
          </p:txBody>
        </p:sp>
      </p:grpSp>
      <p:grpSp>
        <p:nvGrpSpPr>
          <p:cNvPr id="3387" name="Group"/>
          <p:cNvGrpSpPr/>
          <p:nvPr/>
        </p:nvGrpSpPr>
        <p:grpSpPr>
          <a:xfrm>
            <a:off x="4999088" y="2276471"/>
            <a:ext cx="3502001" cy="428630"/>
            <a:chOff x="0" y="21905"/>
            <a:chExt cx="2428875" cy="428629"/>
          </a:xfrm>
        </p:grpSpPr>
        <p:sp>
          <p:nvSpPr>
            <p:cNvPr id="3385" name="Rectangle"/>
            <p:cNvSpPr/>
            <p:nvPr/>
          </p:nvSpPr>
          <p:spPr>
            <a:xfrm>
              <a:off x="0" y="21905"/>
              <a:ext cx="2428875" cy="428629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6" name="/b/ Voiced, bilabial, oral, stop"/>
            <p:cNvSpPr txBox="1"/>
            <p:nvPr/>
          </p:nvSpPr>
          <p:spPr>
            <a:xfrm>
              <a:off x="0" y="36166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/b/ </a:t>
              </a:r>
              <a:r>
                <a:rPr lang="en-US" sz="20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Voiced, bilabial, oral, plosive</a:t>
              </a:r>
            </a:p>
          </p:txBody>
        </p:sp>
      </p:grpSp>
      <p:grpSp>
        <p:nvGrpSpPr>
          <p:cNvPr id="3390" name="Group"/>
          <p:cNvGrpSpPr/>
          <p:nvPr/>
        </p:nvGrpSpPr>
        <p:grpSpPr>
          <a:xfrm>
            <a:off x="4857766" y="3062288"/>
            <a:ext cx="3643323" cy="571507"/>
            <a:chOff x="0" y="-1"/>
            <a:chExt cx="2428875" cy="571506"/>
          </a:xfrm>
        </p:grpSpPr>
        <p:sp>
          <p:nvSpPr>
            <p:cNvPr id="3388" name="Rectangle"/>
            <p:cNvSpPr/>
            <p:nvPr/>
          </p:nvSpPr>
          <p:spPr>
            <a:xfrm>
              <a:off x="0" y="-1"/>
              <a:ext cx="2428875" cy="571506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9" name="[b] voiced, bilabial oral, stop"/>
            <p:cNvSpPr txBox="1"/>
            <p:nvPr/>
          </p:nvSpPr>
          <p:spPr>
            <a:xfrm>
              <a:off x="0" y="85699"/>
              <a:ext cx="2428875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20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[b] </a:t>
              </a:r>
              <a:r>
                <a:rPr lang="en-US" sz="2000" b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voiced, bilabial oral, plosive</a:t>
              </a:r>
            </a:p>
          </p:txBody>
        </p:sp>
      </p:grpSp>
      <p:grpSp>
        <p:nvGrpSpPr>
          <p:cNvPr id="3393" name="Group"/>
          <p:cNvGrpSpPr/>
          <p:nvPr/>
        </p:nvGrpSpPr>
        <p:grpSpPr>
          <a:xfrm>
            <a:off x="340514" y="4502235"/>
            <a:ext cx="4029089" cy="733416"/>
            <a:chOff x="0" y="21981"/>
            <a:chExt cx="2571753" cy="428626"/>
          </a:xfrm>
        </p:grpSpPr>
        <p:sp>
          <p:nvSpPr>
            <p:cNvPr id="3391" name="Rectangle"/>
            <p:cNvSpPr/>
            <p:nvPr/>
          </p:nvSpPr>
          <p:spPr>
            <a:xfrm>
              <a:off x="0" y="21981"/>
              <a:ext cx="2571753" cy="42862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92" name="v[-β-] v  voiced, bilabial oral, fricative"/>
            <p:cNvSpPr txBox="1"/>
            <p:nvPr/>
          </p:nvSpPr>
          <p:spPr>
            <a:xfrm>
              <a:off x="0" y="119379"/>
              <a:ext cx="2571753" cy="233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v[-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β</a:t>
              </a:r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-] v  </a:t>
              </a:r>
              <a:r>
                <a: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voiced, bilabial oral, </a:t>
              </a: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fricative</a:t>
              </a:r>
            </a:p>
          </p:txBody>
        </p:sp>
      </p:grpSp>
      <p:sp>
        <p:nvSpPr>
          <p:cNvPr id="3394" name="Line"/>
          <p:cNvSpPr/>
          <p:nvPr/>
        </p:nvSpPr>
        <p:spPr>
          <a:xfrm rot="10800000" flipV="1">
            <a:off x="2400316" y="882650"/>
            <a:ext cx="671514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5" name="Line"/>
          <p:cNvSpPr/>
          <p:nvPr/>
        </p:nvSpPr>
        <p:spPr>
          <a:xfrm>
            <a:off x="6572266" y="882650"/>
            <a:ext cx="714375" cy="608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6" name="Line"/>
          <p:cNvSpPr/>
          <p:nvPr/>
        </p:nvSpPr>
        <p:spPr>
          <a:xfrm flipH="1">
            <a:off x="2357453" y="1904999"/>
            <a:ext cx="42863" cy="51435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7" name="Line"/>
          <p:cNvSpPr/>
          <p:nvPr/>
        </p:nvSpPr>
        <p:spPr>
          <a:xfrm flipH="1">
            <a:off x="2355865" y="2919413"/>
            <a:ext cx="1589" cy="5016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8" name="Line"/>
          <p:cNvSpPr/>
          <p:nvPr/>
        </p:nvSpPr>
        <p:spPr>
          <a:xfrm>
            <a:off x="2356818" y="3268503"/>
            <a:ext cx="1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9" name="Line"/>
          <p:cNvSpPr/>
          <p:nvPr/>
        </p:nvSpPr>
        <p:spPr>
          <a:xfrm>
            <a:off x="7287275" y="1030129"/>
            <a:ext cx="1" cy="4429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00" name="Line"/>
          <p:cNvSpPr/>
          <p:nvPr/>
        </p:nvSpPr>
        <p:spPr>
          <a:xfrm flipH="1">
            <a:off x="7286640" y="2706688"/>
            <a:ext cx="1589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0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40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04" name="Continue"/>
          <p:cNvSpPr txBox="1"/>
          <p:nvPr/>
        </p:nvSpPr>
        <p:spPr>
          <a:xfrm>
            <a:off x="7469398" y="5800694"/>
            <a:ext cx="1031691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411F6-1254-A9A3-6C70-ACFDF0B89819}"/>
              </a:ext>
            </a:extLst>
          </p:cNvPr>
          <p:cNvSpPr txBox="1"/>
          <p:nvPr/>
        </p:nvSpPr>
        <p:spPr>
          <a:xfrm>
            <a:off x="5904411" y="4502235"/>
            <a:ext cx="875212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4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97DE80-6CBB-8FC2-606B-43989A736EF3}"/>
              </a:ext>
            </a:extLst>
          </p:cNvPr>
          <p:cNvCxnSpPr>
            <a:stCxn id="3391" idx="3"/>
            <a:endCxn id="2" idx="1"/>
          </p:cNvCxnSpPr>
          <p:nvPr/>
        </p:nvCxnSpPr>
        <p:spPr>
          <a:xfrm>
            <a:off x="4369603" y="4868943"/>
            <a:ext cx="1534808" cy="18012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9EADFF-7C45-6000-9AAC-EBA09FC6B5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3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2" grpId="1" advAuto="0"/>
      <p:bldP spid="3375" grpId="3" advAuto="0"/>
      <p:bldP spid="3378" grpId="11" advAuto="0"/>
      <p:bldP spid="3381" grpId="5" advAuto="0"/>
      <p:bldP spid="3384" grpId="7" advAuto="0"/>
      <p:bldP spid="3387" grpId="13" advAuto="0"/>
      <p:bldP spid="3390" grpId="15" advAuto="0"/>
      <p:bldP spid="3393" grpId="9" advAuto="0"/>
      <p:bldP spid="3394" grpId="2" animBg="1" advAuto="0"/>
      <p:bldP spid="3395" grpId="10" animBg="1" advAuto="0"/>
      <p:bldP spid="3396" grpId="4" animBg="1" advAuto="0"/>
      <p:bldP spid="3397" grpId="6" animBg="1" advAuto="0"/>
      <p:bldP spid="3398" grpId="8" animBg="1" advAuto="0"/>
      <p:bldP spid="3399" grpId="12" animBg="1" advAuto="0"/>
      <p:bldP spid="3400" grpId="14" animBg="1" advAuto="0"/>
      <p:bldP spid="3403" grpId="17" advAuto="0"/>
      <p:bldP spid="3404" grpId="16" animBg="1" advAuto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8" name="Group"/>
          <p:cNvGrpSpPr/>
          <p:nvPr/>
        </p:nvGrpSpPr>
        <p:grpSpPr>
          <a:xfrm>
            <a:off x="2928938" y="500062"/>
            <a:ext cx="3771901" cy="523241"/>
            <a:chOff x="0" y="0"/>
            <a:chExt cx="3771900" cy="523240"/>
          </a:xfrm>
        </p:grpSpPr>
        <p:sp>
          <p:nvSpPr>
            <p:cNvPr id="3406" name="Rectangle"/>
            <p:cNvSpPr/>
            <p:nvPr/>
          </p:nvSpPr>
          <p:spPr>
            <a:xfrm>
              <a:off x="0" y="0"/>
              <a:ext cx="3771900" cy="50004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07" name="PHONETIC AND PHONEM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411" name="Group"/>
          <p:cNvGrpSpPr/>
          <p:nvPr/>
        </p:nvGrpSpPr>
        <p:grpSpPr>
          <a:xfrm>
            <a:off x="1643041" y="1285859"/>
            <a:ext cx="1571637" cy="342901"/>
            <a:chOff x="0" y="0"/>
            <a:chExt cx="1571636" cy="342900"/>
          </a:xfrm>
        </p:grpSpPr>
        <p:sp>
          <p:nvSpPr>
            <p:cNvPr id="3409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10" name="Spanish /b/"/>
            <p:cNvSpPr txBox="1"/>
            <p:nvPr/>
          </p:nvSpPr>
          <p:spPr>
            <a:xfrm>
              <a:off x="-1" y="0"/>
              <a:ext cx="15716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Spanish /b/</a:t>
              </a:r>
            </a:p>
          </p:txBody>
        </p:sp>
      </p:grpSp>
      <p:grpSp>
        <p:nvGrpSpPr>
          <p:cNvPr id="3419" name="Group"/>
          <p:cNvGrpSpPr/>
          <p:nvPr/>
        </p:nvGrpSpPr>
        <p:grpSpPr>
          <a:xfrm>
            <a:off x="1071537" y="4643446"/>
            <a:ext cx="7243788" cy="500064"/>
            <a:chOff x="0" y="0"/>
            <a:chExt cx="3071835" cy="500063"/>
          </a:xfrm>
        </p:grpSpPr>
        <p:sp>
          <p:nvSpPr>
            <p:cNvPr id="3417" name="Rectangle"/>
            <p:cNvSpPr/>
            <p:nvPr/>
          </p:nvSpPr>
          <p:spPr>
            <a:xfrm>
              <a:off x="0" y="0"/>
              <a:ext cx="3071835" cy="50006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8" name="Phonemic distribution is  Partial"/>
            <p:cNvSpPr txBox="1"/>
            <p:nvPr/>
          </p:nvSpPr>
          <p:spPr>
            <a:xfrm>
              <a:off x="0" y="0"/>
              <a:ext cx="307183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s-ES" sz="24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/Broad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</a:t>
              </a: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</a:t>
              </a:r>
            </a:p>
          </p:txBody>
        </p:sp>
      </p:grpSp>
      <p:grpSp>
        <p:nvGrpSpPr>
          <p:cNvPr id="3422" name="Group"/>
          <p:cNvGrpSpPr/>
          <p:nvPr/>
        </p:nvGrpSpPr>
        <p:grpSpPr>
          <a:xfrm>
            <a:off x="1071535" y="5429263"/>
            <a:ext cx="7075333" cy="830995"/>
            <a:chOff x="-1" y="0"/>
            <a:chExt cx="3000398" cy="830994"/>
          </a:xfrm>
        </p:grpSpPr>
        <p:sp>
          <p:nvSpPr>
            <p:cNvPr id="3420" name="Rectangle"/>
            <p:cNvSpPr/>
            <p:nvPr/>
          </p:nvSpPr>
          <p:spPr>
            <a:xfrm>
              <a:off x="-1" y="0"/>
              <a:ext cx="3000398" cy="71437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1" name="Phonetic distribution is Partial and complementary"/>
            <p:cNvSpPr txBox="1"/>
            <p:nvPr/>
          </p:nvSpPr>
          <p:spPr>
            <a:xfrm>
              <a:off x="-1" y="0"/>
              <a:ext cx="3000398" cy="830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s-ES" sz="24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/Narrow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</a:t>
              </a: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Partial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</a:t>
              </a:r>
              <a:r>
                <a:rPr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complementary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429" name="Shape"/>
          <p:cNvSpPr/>
          <p:nvPr/>
        </p:nvSpPr>
        <p:spPr>
          <a:xfrm>
            <a:off x="2286000" y="1714500"/>
            <a:ext cx="71439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442" name="Connection Line"/>
          <p:cNvSpPr/>
          <p:nvPr/>
        </p:nvSpPr>
        <p:spPr>
          <a:xfrm>
            <a:off x="2428240" y="760730"/>
            <a:ext cx="487681" cy="524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435" name="Line"/>
          <p:cNvSpPr/>
          <p:nvPr/>
        </p:nvSpPr>
        <p:spPr>
          <a:xfrm>
            <a:off x="2429510" y="4496434"/>
            <a:ext cx="2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6" name="Line"/>
          <p:cNvSpPr/>
          <p:nvPr/>
        </p:nvSpPr>
        <p:spPr>
          <a:xfrm flipH="1">
            <a:off x="2355850" y="4216400"/>
            <a:ext cx="1589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43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43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3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440" name="Continue"/>
          <p:cNvSpPr txBox="1"/>
          <p:nvPr/>
        </p:nvSpPr>
        <p:spPr>
          <a:xfrm>
            <a:off x="7143750" y="585787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aphicFrame>
        <p:nvGraphicFramePr>
          <p:cNvPr id="37" name="Table">
            <a:extLst>
              <a:ext uri="{FF2B5EF4-FFF2-40B4-BE49-F238E27FC236}">
                <a16:creationId xmlns:a16="http://schemas.microsoft.com/office/drawing/2014/main" id="{11205758-E14F-274C-9ECC-E5AB959DD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648997"/>
              </p:ext>
            </p:extLst>
          </p:nvPr>
        </p:nvGraphicFramePr>
        <p:xfrm>
          <a:off x="1536700" y="1928813"/>
          <a:ext cx="5778501" cy="2333942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70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7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142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Distribution</a:t>
                      </a: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/b/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[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b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 [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β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 </a:t>
                      </a:r>
                      <a:r>
                        <a:rPr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anko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ãŋko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/ˈam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os/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ãm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ɔs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l/r v-M-v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/ˈa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lb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[ˈa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l</a:t>
                      </a:r>
                      <a:r>
                        <a:rPr lang="el-GR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β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n-US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x</a:t>
                      </a:r>
                    </a:p>
                  </a:txBody>
                  <a:tcPr marL="45720" marR="45720" horzOverflow="overflow">
                    <a:solidFill>
                      <a:srgbClr val="FFFF1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n-US" sz="24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x</a:t>
                      </a:r>
                      <a:endParaRPr kumimoji="0" lang="en-US" sz="24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n-US" sz="24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x</a:t>
                      </a:r>
                    </a:p>
                  </a:txBody>
                  <a:tcPr marL="45720" marR="45720" horzOverflow="overflow">
                    <a:solidFill>
                      <a:srgbClr val="6F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6E09E-6D52-E529-4C8E-DEC9B810F56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8" grpId="1" animBg="1" advAuto="0"/>
      <p:bldP spid="3411" grpId="3" animBg="1" advAuto="0"/>
      <p:bldP spid="3419" grpId="7" animBg="1" advAuto="0"/>
      <p:bldP spid="3422" grpId="9" animBg="1" advAuto="0"/>
      <p:bldP spid="3429" grpId="4" animBg="1" advAuto="0"/>
      <p:bldP spid="3442" grpId="2" animBg="1" advAuto="0"/>
      <p:bldP spid="3435" grpId="8" animBg="1" advAuto="0"/>
      <p:bldP spid="3436" grpId="6" animBg="1" advAuto="0"/>
      <p:bldP spid="3439" grpId="19" animBg="1" advAuto="0"/>
      <p:bldP spid="3440" grpId="18" animBg="1" advAuto="0"/>
      <p:bldP spid="37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8" name="Group"/>
          <p:cNvGrpSpPr/>
          <p:nvPr/>
        </p:nvGrpSpPr>
        <p:grpSpPr>
          <a:xfrm>
            <a:off x="1381376" y="404414"/>
            <a:ext cx="6638481" cy="1200327"/>
            <a:chOff x="0" y="0"/>
            <a:chExt cx="3771900" cy="1200325"/>
          </a:xfrm>
        </p:grpSpPr>
        <p:sp>
          <p:nvSpPr>
            <p:cNvPr id="3406" name="Rectangle"/>
            <p:cNvSpPr/>
            <p:nvPr/>
          </p:nvSpPr>
          <p:spPr>
            <a:xfrm>
              <a:off x="0" y="0"/>
              <a:ext cx="3771900" cy="50004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07" name="PHONETIC AND PHONEMIC DISTRIBUTION"/>
            <p:cNvSpPr txBox="1"/>
            <p:nvPr/>
          </p:nvSpPr>
          <p:spPr>
            <a:xfrm>
              <a:off x="0" y="0"/>
              <a:ext cx="3771900" cy="12003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 AND PHONEMIC DISTRIBUTION</a:t>
              </a:r>
            </a:p>
          </p:txBody>
        </p:sp>
      </p:grpSp>
      <p:grpSp>
        <p:nvGrpSpPr>
          <p:cNvPr id="3414" name="Group"/>
          <p:cNvGrpSpPr/>
          <p:nvPr/>
        </p:nvGrpSpPr>
        <p:grpSpPr>
          <a:xfrm>
            <a:off x="2314594" y="1085703"/>
            <a:ext cx="4786299" cy="771744"/>
            <a:chOff x="0" y="0"/>
            <a:chExt cx="1643073" cy="461662"/>
          </a:xfrm>
        </p:grpSpPr>
        <p:sp>
          <p:nvSpPr>
            <p:cNvPr id="3412" name="Rectangle"/>
            <p:cNvSpPr/>
            <p:nvPr/>
          </p:nvSpPr>
          <p:spPr>
            <a:xfrm>
              <a:off x="0" y="0"/>
              <a:ext cx="1643073" cy="342900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13" name="English /b/"/>
            <p:cNvSpPr txBox="1"/>
            <p:nvPr/>
          </p:nvSpPr>
          <p:spPr>
            <a:xfrm>
              <a:off x="0" y="0"/>
              <a:ext cx="1643073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400" b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English /b/</a:t>
              </a:r>
            </a:p>
          </p:txBody>
        </p:sp>
      </p:grpSp>
      <p:graphicFrame>
        <p:nvGraphicFramePr>
          <p:cNvPr id="3416" name="Table"/>
          <p:cNvGraphicFramePr/>
          <p:nvPr>
            <p:extLst>
              <p:ext uri="{D42A27DB-BD31-4B8C-83A1-F6EECF244321}">
                <p14:modId xmlns:p14="http://schemas.microsoft.com/office/powerpoint/2010/main" val="2656613131"/>
              </p:ext>
            </p:extLst>
          </p:nvPr>
        </p:nvGraphicFramePr>
        <p:xfrm>
          <a:off x="1571641" y="1971653"/>
          <a:ext cx="6272212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5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/b/   </a:t>
                      </a: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[b]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ejkən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eɪ̯kən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pʌ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lɪk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pʰʌː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lɪk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kɹæ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kʰɹ̥æː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b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425" name="Group"/>
          <p:cNvGrpSpPr/>
          <p:nvPr/>
        </p:nvGrpSpPr>
        <p:grpSpPr>
          <a:xfrm>
            <a:off x="1571635" y="4186242"/>
            <a:ext cx="6272218" cy="500064"/>
            <a:chOff x="0" y="0"/>
            <a:chExt cx="2857520" cy="500063"/>
          </a:xfrm>
        </p:grpSpPr>
        <p:sp>
          <p:nvSpPr>
            <p:cNvPr id="3423" name="Rectangle"/>
            <p:cNvSpPr/>
            <p:nvPr/>
          </p:nvSpPr>
          <p:spPr>
            <a:xfrm>
              <a:off x="0" y="0"/>
              <a:ext cx="2857520" cy="500063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4" name="Phonemic distribution is  Total"/>
            <p:cNvSpPr txBox="1"/>
            <p:nvPr/>
          </p:nvSpPr>
          <p:spPr>
            <a:xfrm>
              <a:off x="0" y="0"/>
              <a:ext cx="285752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s-ES" sz="24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</a:t>
              </a:r>
              <a:r>
                <a:rPr lang="es-E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Phonemic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/Broad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 Total</a:t>
              </a:r>
            </a:p>
          </p:txBody>
        </p:sp>
      </p:grpSp>
      <p:grpSp>
        <p:nvGrpSpPr>
          <p:cNvPr id="3428" name="Group"/>
          <p:cNvGrpSpPr/>
          <p:nvPr/>
        </p:nvGrpSpPr>
        <p:grpSpPr>
          <a:xfrm>
            <a:off x="1571635" y="5043496"/>
            <a:ext cx="6272218" cy="571507"/>
            <a:chOff x="0" y="-1"/>
            <a:chExt cx="2857520" cy="571506"/>
          </a:xfrm>
        </p:grpSpPr>
        <p:sp>
          <p:nvSpPr>
            <p:cNvPr id="3426" name="Rectangle"/>
            <p:cNvSpPr/>
            <p:nvPr/>
          </p:nvSpPr>
          <p:spPr>
            <a:xfrm>
              <a:off x="0" y="-1"/>
              <a:ext cx="2857520" cy="571506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7" name="Phonetic distribution is Total"/>
            <p:cNvSpPr txBox="1"/>
            <p:nvPr/>
          </p:nvSpPr>
          <p:spPr>
            <a:xfrm>
              <a:off x="0" y="-1"/>
              <a:ext cx="2857520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s-ES" sz="2400" b="1" dirty="0" err="1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b/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Phonetic</a:t>
              </a:r>
              <a:r>
                <a:rPr lang="es-ES"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/Narrow</a:t>
              </a:r>
              <a:r>
                <a:rPr sz="2400" b="1" dirty="0">
                  <a:solidFill>
                    <a:srgbClr val="4040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distribution is Total</a:t>
              </a:r>
            </a:p>
          </p:txBody>
        </p:sp>
      </p:grpSp>
      <p:grpSp>
        <p:nvGrpSpPr>
          <p:cNvPr id="3439" name="Group"/>
          <p:cNvGrpSpPr/>
          <p:nvPr/>
        </p:nvGrpSpPr>
        <p:grpSpPr>
          <a:xfrm>
            <a:off x="4071965" y="6686547"/>
            <a:ext cx="628650" cy="285753"/>
            <a:chOff x="0" y="0"/>
            <a:chExt cx="357189" cy="285752"/>
          </a:xfrm>
        </p:grpSpPr>
        <p:sp>
          <p:nvSpPr>
            <p:cNvPr id="343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40" name="Continue"/>
          <p:cNvSpPr txBox="1"/>
          <p:nvPr/>
        </p:nvSpPr>
        <p:spPr>
          <a:xfrm>
            <a:off x="2786063" y="5972175"/>
            <a:ext cx="214584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Continue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12408-1BE4-A00B-E934-93CDDDD433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41965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8" grpId="0" animBg="1" advAuto="0"/>
      <p:bldP spid="3414" grpId="0" animBg="1" advAuto="0"/>
      <p:bldP spid="3416" grpId="0" animBg="1" advAuto="0"/>
      <p:bldP spid="3425" grpId="0" animBg="1" advAuto="0"/>
      <p:bldP spid="3428" grpId="0" animBg="1" advAuto="0"/>
      <p:bldP spid="3439" grpId="0" animBg="1" advAuto="0"/>
      <p:bldP spid="344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">
            <a:extLst>
              <a:ext uri="{FF2B5EF4-FFF2-40B4-BE49-F238E27FC236}">
                <a16:creationId xmlns:a16="http://schemas.microsoft.com/office/drawing/2014/main" id="{9D10B741-04FD-7A43-A6E1-8B4329C5EEDD}"/>
              </a:ext>
            </a:extLst>
          </p:cNvPr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58F5646F-EB2B-4C42-A62E-A251FC0384E4}"/>
                </a:ext>
              </a:extLst>
            </p:cNvPr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EF0D34A6-8D31-B847-84D5-2E24E03ACAE0}"/>
                </a:ext>
              </a:extLst>
            </p:cNvPr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7643CD7-A44E-B04B-B315-C1AE2A87B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731828"/>
              </p:ext>
            </p:extLst>
          </p:nvPr>
        </p:nvGraphicFramePr>
        <p:xfrm>
          <a:off x="1404937" y="2905146"/>
          <a:ext cx="3371849" cy="3181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601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/ b /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/ b /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2116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 b-]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[-b-]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</a:t>
                      </a:r>
                      <a:r>
                        <a:rPr lang="el-GR" sz="2800" b="0" i="0" u="none" strike="noStrike" cap="none" spc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β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n-US" sz="28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+</a:t>
                      </a:r>
                      <a:endParaRPr lang="en-US" sz="28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ø</a:t>
                      </a:r>
                      <a:endParaRPr lang="en-US" sz="28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28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ø</a:t>
                      </a:r>
                      <a:endParaRPr lang="en-US" sz="28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 b-]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[-b-]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*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[-b]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22" name="Rectangle 1">
            <a:extLst>
              <a:ext uri="{FF2B5EF4-FFF2-40B4-BE49-F238E27FC236}">
                <a16:creationId xmlns:a16="http://schemas.microsoft.com/office/drawing/2014/main" id="{A5D3B921-10D0-4A44-B2D7-92031F7A7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345800"/>
            <a:ext cx="8255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0663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CONTRASTIVE TRANSFER ANALYSIS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Corrective Phonetics</a:t>
            </a: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Spanish                    	 English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D72C1-0005-7146-A683-8EC5B11F6E80}"/>
              </a:ext>
            </a:extLst>
          </p:cNvPr>
          <p:cNvSpPr txBox="1"/>
          <p:nvPr/>
        </p:nvSpPr>
        <p:spPr>
          <a:xfrm>
            <a:off x="4945063" y="5563050"/>
            <a:ext cx="7112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[f]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2A1F39-40DA-8645-B7B3-398BA16202C4}"/>
              </a:ext>
            </a:extLst>
          </p:cNvPr>
          <p:cNvCxnSpPr/>
          <p:nvPr/>
        </p:nvCxnSpPr>
        <p:spPr>
          <a:xfrm>
            <a:off x="4449763" y="5901603"/>
            <a:ext cx="32702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CB1586B2-FF42-8D40-B72B-497F99D12DC6}"/>
              </a:ext>
            </a:extLst>
          </p:cNvPr>
          <p:cNvCxnSpPr/>
          <p:nvPr/>
        </p:nvCxnSpPr>
        <p:spPr>
          <a:xfrm rot="10800000" flipV="1">
            <a:off x="4449763" y="5563049"/>
            <a:ext cx="673100" cy="261609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9ED1A3F-02A0-BD46-858D-47FD2B126534}"/>
              </a:ext>
            </a:extLst>
          </p:cNvPr>
          <p:cNvSpPr txBox="1"/>
          <p:nvPr/>
        </p:nvSpPr>
        <p:spPr>
          <a:xfrm>
            <a:off x="1404937" y="2220345"/>
            <a:ext cx="337184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        MT        =&gt;         TL</a:t>
            </a:r>
          </a:p>
          <a:p>
            <a:r>
              <a:rPr lang="en-EC" dirty="0"/>
              <a:t>          L1        =&gt;.         L2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918A05-143F-EE4F-86AC-662204655EDC}"/>
              </a:ext>
            </a:extLst>
          </p:cNvPr>
          <p:cNvCxnSpPr>
            <a:cxnSpLocks/>
          </p:cNvCxnSpPr>
          <p:nvPr/>
        </p:nvCxnSpPr>
        <p:spPr>
          <a:xfrm>
            <a:off x="2405063" y="5203103"/>
            <a:ext cx="12954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BC851F-7E65-FD45-A14F-4936A8C67C38}"/>
              </a:ext>
            </a:extLst>
          </p:cNvPr>
          <p:cNvSpPr txBox="1"/>
          <p:nvPr/>
        </p:nvSpPr>
        <p:spPr>
          <a:xfrm>
            <a:off x="4945063" y="5563048"/>
            <a:ext cx="3556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8C722B-F7F0-CD40-BD12-8C58C486F51D}"/>
              </a:ext>
            </a:extLst>
          </p:cNvPr>
          <p:cNvSpPr txBox="1"/>
          <p:nvPr/>
        </p:nvSpPr>
        <p:spPr>
          <a:xfrm>
            <a:off x="4094162" y="4858954"/>
            <a:ext cx="3556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C37353-1E32-F64A-B5D3-27189E235FF9}"/>
              </a:ext>
            </a:extLst>
          </p:cNvPr>
          <p:cNvSpPr/>
          <p:nvPr/>
        </p:nvSpPr>
        <p:spPr>
          <a:xfrm>
            <a:off x="4843461" y="3334083"/>
            <a:ext cx="3871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haris SIL"/>
              </a:rPr>
              <a:t>&lt;crab&gt; /</a:t>
            </a:r>
            <a:r>
              <a:rPr lang="en-US" dirty="0" err="1">
                <a:latin typeface="Charis SIL"/>
              </a:rPr>
              <a:t>kɹæb</a:t>
            </a:r>
            <a:r>
              <a:rPr lang="en-US" dirty="0">
                <a:latin typeface="Charis SIL"/>
              </a:rPr>
              <a:t>/ [</a:t>
            </a:r>
            <a:r>
              <a:rPr lang="en-US" dirty="0" err="1">
                <a:latin typeface="Charis SIL"/>
              </a:rPr>
              <a:t>kɹæːb</a:t>
            </a:r>
            <a:r>
              <a:rPr lang="en-US" dirty="0">
                <a:latin typeface="Charis SIL"/>
              </a:rPr>
              <a:t>] [</a:t>
            </a:r>
            <a:r>
              <a:rPr lang="en-US" dirty="0" err="1">
                <a:latin typeface="Charis SIL"/>
              </a:rPr>
              <a:t>kɹæːf</a:t>
            </a:r>
            <a:r>
              <a:rPr lang="en-US" dirty="0">
                <a:latin typeface="Charis SIL"/>
              </a:rPr>
              <a:t>]</a:t>
            </a:r>
            <a:br>
              <a:rPr lang="en-US" dirty="0">
                <a:latin typeface="Charis SIL"/>
              </a:rPr>
            </a:br>
            <a:endParaRPr lang="en-US" dirty="0">
              <a:latin typeface="Charis SIL"/>
            </a:endParaRPr>
          </a:p>
          <a:p>
            <a:r>
              <a:rPr lang="en-US" dirty="0">
                <a:latin typeface="Charis SIL"/>
              </a:rPr>
              <a:t>&lt;club&gt; /</a:t>
            </a:r>
            <a:r>
              <a:rPr lang="en-US" dirty="0" err="1">
                <a:latin typeface="Charis SIL"/>
              </a:rPr>
              <a:t>klʌb</a:t>
            </a:r>
            <a:r>
              <a:rPr lang="en-US" dirty="0">
                <a:latin typeface="Charis SIL"/>
              </a:rPr>
              <a:t>/    [</a:t>
            </a:r>
            <a:r>
              <a:rPr lang="en-US" dirty="0" err="1">
                <a:latin typeface="Charis SIL"/>
              </a:rPr>
              <a:t>klʌːb</a:t>
            </a:r>
            <a:r>
              <a:rPr lang="en-US" dirty="0">
                <a:latin typeface="Charis SIL"/>
              </a:rPr>
              <a:t>] [</a:t>
            </a:r>
            <a:r>
              <a:rPr lang="en-US" dirty="0" err="1">
                <a:latin typeface="Charis SIL"/>
              </a:rPr>
              <a:t>klʌːf</a:t>
            </a:r>
            <a:r>
              <a:rPr lang="en-US" dirty="0">
                <a:latin typeface="Charis SIL"/>
              </a:rPr>
              <a:t>]</a:t>
            </a:r>
          </a:p>
          <a:p>
            <a:endParaRPr lang="en-US" dirty="0">
              <a:latin typeface="Charis SIL"/>
            </a:endParaRPr>
          </a:p>
          <a:p>
            <a:r>
              <a:rPr lang="en-US" dirty="0">
                <a:latin typeface="Charis SIL"/>
              </a:rPr>
              <a:t>&lt;rabbit&gt; /ˈ</a:t>
            </a:r>
            <a:r>
              <a:rPr lang="en-US" dirty="0" err="1">
                <a:latin typeface="Charis SIL"/>
              </a:rPr>
              <a:t>ɹæbɪt</a:t>
            </a:r>
            <a:r>
              <a:rPr lang="en-US" dirty="0">
                <a:latin typeface="Charis SIL"/>
              </a:rPr>
              <a:t>/ [ˈ</a:t>
            </a:r>
            <a:r>
              <a:rPr lang="en-US" dirty="0" err="1">
                <a:latin typeface="Charis SIL"/>
              </a:rPr>
              <a:t>ɹæːbɪt</a:t>
            </a:r>
            <a:r>
              <a:rPr lang="en-US" dirty="0">
                <a:latin typeface="Charis SIL"/>
              </a:rPr>
              <a:t>] / [ˈ</a:t>
            </a:r>
            <a:r>
              <a:rPr lang="en-US" dirty="0" err="1">
                <a:latin typeface="Charis SIL"/>
              </a:rPr>
              <a:t>ɹæ</a:t>
            </a:r>
            <a:r>
              <a:rPr lang="en-US" dirty="0">
                <a:latin typeface="Charis SIL"/>
              </a:rPr>
              <a:t>ː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Verdana"/>
              </a:rPr>
              <a:t>β</a:t>
            </a:r>
            <a:r>
              <a:rPr lang="en-US" dirty="0" err="1">
                <a:latin typeface="Charis SIL"/>
              </a:rPr>
              <a:t>ɪt</a:t>
            </a:r>
            <a:r>
              <a:rPr lang="en-US" dirty="0">
                <a:latin typeface="Charis SIL"/>
              </a:rPr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1EAB3F-19FB-8B43-9FC4-681351C3CF47}"/>
              </a:ext>
            </a:extLst>
          </p:cNvPr>
          <p:cNvSpPr txBox="1"/>
          <p:nvPr/>
        </p:nvSpPr>
        <p:spPr>
          <a:xfrm>
            <a:off x="6025387" y="5023473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4C9CCAD4-91C3-D64F-85B7-9AAEDB97D201}"/>
              </a:ext>
            </a:extLst>
          </p:cNvPr>
          <p:cNvSpPr/>
          <p:nvPr/>
        </p:nvSpPr>
        <p:spPr>
          <a:xfrm>
            <a:off x="5776912" y="5060793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04179D-9738-3E41-BF90-267EBC8EDA59}"/>
              </a:ext>
            </a:extLst>
          </p:cNvPr>
          <p:cNvSpPr txBox="1"/>
          <p:nvPr/>
        </p:nvSpPr>
        <p:spPr>
          <a:xfrm>
            <a:off x="6073015" y="5744133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24" name="Left Arrow 23">
            <a:extLst>
              <a:ext uri="{FF2B5EF4-FFF2-40B4-BE49-F238E27FC236}">
                <a16:creationId xmlns:a16="http://schemas.microsoft.com/office/drawing/2014/main" id="{DDD081CE-9172-7D44-A985-9D537F2071C4}"/>
              </a:ext>
            </a:extLst>
          </p:cNvPr>
          <p:cNvSpPr/>
          <p:nvPr/>
        </p:nvSpPr>
        <p:spPr>
          <a:xfrm>
            <a:off x="5824540" y="5781453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634F44-5CA1-973C-56DE-45144254F4E6}"/>
              </a:ext>
            </a:extLst>
          </p:cNvPr>
          <p:cNvSpPr txBox="1"/>
          <p:nvPr/>
        </p:nvSpPr>
        <p:spPr>
          <a:xfrm>
            <a:off x="7251019" y="3242642"/>
            <a:ext cx="3556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892AC-F243-F527-F96E-F1E12FBCFBAF}"/>
              </a:ext>
            </a:extLst>
          </p:cNvPr>
          <p:cNvSpPr txBox="1"/>
          <p:nvPr/>
        </p:nvSpPr>
        <p:spPr>
          <a:xfrm>
            <a:off x="7242356" y="3780360"/>
            <a:ext cx="3556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48D627-908E-F1D8-53FE-E436A10A17F4}"/>
              </a:ext>
            </a:extLst>
          </p:cNvPr>
          <p:cNvSpPr txBox="1"/>
          <p:nvPr/>
        </p:nvSpPr>
        <p:spPr>
          <a:xfrm>
            <a:off x="7871787" y="4351329"/>
            <a:ext cx="3556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A103F-37A7-0372-88AA-BBE8A24C51E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16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dvAuto="0"/>
      <p:bldP spid="2" grpId="0"/>
      <p:bldP spid="7" grpId="0"/>
      <p:bldP spid="5" grpId="0"/>
      <p:bldP spid="16" grpId="0"/>
      <p:bldP spid="8" grpId="0"/>
      <p:bldP spid="15" grpId="0"/>
      <p:bldP spid="17" grpId="0" animBg="1"/>
      <p:bldP spid="23" grpId="0"/>
      <p:bldP spid="24" grpId="0" animBg="1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3" name="Group"/>
          <p:cNvGrpSpPr/>
          <p:nvPr/>
        </p:nvGrpSpPr>
        <p:grpSpPr>
          <a:xfrm>
            <a:off x="2111176" y="602103"/>
            <a:ext cx="5143537" cy="428626"/>
            <a:chOff x="0" y="0"/>
            <a:chExt cx="5143536" cy="428625"/>
          </a:xfrm>
        </p:grpSpPr>
        <p:sp>
          <p:nvSpPr>
            <p:cNvPr id="3461" name="Rectangle"/>
            <p:cNvSpPr/>
            <p:nvPr/>
          </p:nvSpPr>
          <p:spPr>
            <a:xfrm>
              <a:off x="-1" y="0"/>
              <a:ext cx="5143538" cy="42862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62" name="/t/ PRODUCTION PICTURE"/>
            <p:cNvSpPr txBox="1"/>
            <p:nvPr/>
          </p:nvSpPr>
          <p:spPr>
            <a:xfrm>
              <a:off x="-1" y="16192"/>
              <a:ext cx="514353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/t</a:t>
              </a:r>
              <a:r>
                <a:rPr lang="es-ES" sz="2000" b="1" dirty="0">
                  <a:solidFill>
                    <a:srgbClr val="373D54"/>
                  </a:solidFill>
                </a:rPr>
                <a:t>-d</a:t>
              </a:r>
              <a:r>
                <a:rPr sz="2000" b="1" dirty="0">
                  <a:solidFill>
                    <a:srgbClr val="373D54"/>
                  </a:solidFill>
                </a:rPr>
                <a:t>/ PRODUCTION PICTURE</a:t>
              </a:r>
            </a:p>
          </p:txBody>
        </p:sp>
      </p:grpSp>
      <p:grpSp>
        <p:nvGrpSpPr>
          <p:cNvPr id="346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46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6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468" name="Continue"/>
          <p:cNvSpPr txBox="1"/>
          <p:nvPr/>
        </p:nvSpPr>
        <p:spPr>
          <a:xfrm>
            <a:off x="7143750" y="585787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10" name="officeArt object">
            <a:extLst>
              <a:ext uri="{FF2B5EF4-FFF2-40B4-BE49-F238E27FC236}">
                <a16:creationId xmlns:a16="http://schemas.microsoft.com/office/drawing/2014/main" id="{F432613B-9063-5B41-B3CF-2080DD459AD4}"/>
              </a:ext>
            </a:extLst>
          </p:cNvPr>
          <p:cNvGrpSpPr/>
          <p:nvPr/>
        </p:nvGrpSpPr>
        <p:grpSpPr>
          <a:xfrm>
            <a:off x="807392" y="2310494"/>
            <a:ext cx="7217769" cy="3733119"/>
            <a:chOff x="-36126" y="-51078"/>
            <a:chExt cx="4064914" cy="2093634"/>
          </a:xfrm>
        </p:grpSpPr>
        <p:pic>
          <p:nvPicPr>
            <p:cNvPr id="11" name="image57.png">
              <a:extLst>
                <a:ext uri="{FF2B5EF4-FFF2-40B4-BE49-F238E27FC236}">
                  <a16:creationId xmlns:a16="http://schemas.microsoft.com/office/drawing/2014/main" id="{4152BA23-A78A-3240-B7F2-8442EFA7F613}"/>
                </a:ext>
              </a:extLst>
            </p:cNvPr>
            <p:cNvPicPr/>
            <p:nvPr/>
          </p:nvPicPr>
          <p:blipFill>
            <a:blip r:embed="rId2"/>
            <a:srcRect l="22043" t="21720" r="53275" b="52442"/>
            <a:stretch>
              <a:fillRect/>
            </a:stretch>
          </p:blipFill>
          <p:spPr>
            <a:xfrm flipH="1">
              <a:off x="0" y="204396"/>
              <a:ext cx="1480973" cy="1379669"/>
            </a:xfrm>
            <a:prstGeom prst="rect">
              <a:avLst/>
            </a:prstGeom>
            <a:ln w="9525" cap="flat">
              <a:solidFill>
                <a:srgbClr val="4F81BD"/>
              </a:solidFill>
              <a:prstDash val="solid"/>
              <a:miter lim="800000"/>
            </a:ln>
            <a:effectLst/>
          </p:spPr>
        </p:pic>
        <p:pic>
          <p:nvPicPr>
            <p:cNvPr id="12" name="image58.png">
              <a:extLst>
                <a:ext uri="{FF2B5EF4-FFF2-40B4-BE49-F238E27FC236}">
                  <a16:creationId xmlns:a16="http://schemas.microsoft.com/office/drawing/2014/main" id="{486E2567-1D90-6942-9A72-4E60FAB52CF1}"/>
                </a:ext>
              </a:extLst>
            </p:cNvPr>
            <p:cNvPicPr/>
            <p:nvPr/>
          </p:nvPicPr>
          <p:blipFill>
            <a:blip r:embed="rId3"/>
            <a:srcRect l="22043" t="22041" r="53201" b="52714"/>
            <a:stretch>
              <a:fillRect/>
            </a:stretch>
          </p:blipFill>
          <p:spPr>
            <a:xfrm>
              <a:off x="2468136" y="211162"/>
              <a:ext cx="1538999" cy="1372902"/>
            </a:xfrm>
            <a:prstGeom prst="rect">
              <a:avLst/>
            </a:prstGeom>
            <a:ln w="9525" cap="flat">
              <a:solidFill>
                <a:srgbClr val="4F81BD"/>
              </a:solidFill>
              <a:prstDash val="solid"/>
              <a:miter lim="800000"/>
            </a:ln>
            <a:effectLst/>
          </p:spPr>
        </p:pic>
        <p:sp>
          <p:nvSpPr>
            <p:cNvPr id="13" name="Shape 1073741980">
              <a:extLst>
                <a:ext uri="{FF2B5EF4-FFF2-40B4-BE49-F238E27FC236}">
                  <a16:creationId xmlns:a16="http://schemas.microsoft.com/office/drawing/2014/main" id="{59FE8A57-8532-BE4E-9259-F79006AEBB7D}"/>
                </a:ext>
              </a:extLst>
            </p:cNvPr>
            <p:cNvSpPr/>
            <p:nvPr/>
          </p:nvSpPr>
          <p:spPr>
            <a:xfrm>
              <a:off x="1848572" y="-51078"/>
              <a:ext cx="496451" cy="242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oral</a:t>
              </a:r>
              <a:endPara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Shape 1073741981">
              <a:extLst>
                <a:ext uri="{FF2B5EF4-FFF2-40B4-BE49-F238E27FC236}">
                  <a16:creationId xmlns:a16="http://schemas.microsoft.com/office/drawing/2014/main" id="{9EFE863F-0219-0540-AAAA-38333EF61E19}"/>
                </a:ext>
              </a:extLst>
            </p:cNvPr>
            <p:cNvSpPr/>
            <p:nvPr/>
          </p:nvSpPr>
          <p:spPr>
            <a:xfrm>
              <a:off x="-36126" y="132305"/>
              <a:ext cx="1145459" cy="381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apico</a:t>
              </a:r>
              <a:r>
                <a:rPr lang="es-ES_tradnl" sz="24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-alveolar</a:t>
              </a:r>
              <a:endPara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Shape 1073741982">
              <a:extLst>
                <a:ext uri="{FF2B5EF4-FFF2-40B4-BE49-F238E27FC236}">
                  <a16:creationId xmlns:a16="http://schemas.microsoft.com/office/drawing/2014/main" id="{3164AF97-11E3-084B-82E4-FB3CAEF6EAC5}"/>
                </a:ext>
              </a:extLst>
            </p:cNvPr>
            <p:cNvSpPr/>
            <p:nvPr/>
          </p:nvSpPr>
          <p:spPr>
            <a:xfrm>
              <a:off x="2973045" y="289087"/>
              <a:ext cx="1055743" cy="278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 dirty="0" err="1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s-ES_tradnl" sz="2400" kern="12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pico</a:t>
              </a:r>
              <a:r>
                <a:rPr lang="es-ES_tradnl" sz="2400" kern="1200" dirty="0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s-ES_tradnl" sz="24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dental</a:t>
              </a:r>
              <a:endPara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Shape 1073741983">
              <a:extLst>
                <a:ext uri="{FF2B5EF4-FFF2-40B4-BE49-F238E27FC236}">
                  <a16:creationId xmlns:a16="http://schemas.microsoft.com/office/drawing/2014/main" id="{D91B68BD-6706-3A4B-A577-8FD86F8A178D}"/>
                </a:ext>
              </a:extLst>
            </p:cNvPr>
            <p:cNvSpPr/>
            <p:nvPr/>
          </p:nvSpPr>
          <p:spPr>
            <a:xfrm>
              <a:off x="1118263" y="1736635"/>
              <a:ext cx="1957310" cy="30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/t/voiceless - voiced/d/</a:t>
              </a:r>
              <a:endParaRPr lang="en-US" sz="24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7" name="Shape 1073741984">
              <a:extLst>
                <a:ext uri="{FF2B5EF4-FFF2-40B4-BE49-F238E27FC236}">
                  <a16:creationId xmlns:a16="http://schemas.microsoft.com/office/drawing/2014/main" id="{0E3AAC91-73CE-6D48-9874-21DF824DF47A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V="1">
              <a:off x="605874" y="191087"/>
              <a:ext cx="1490923" cy="473198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18" name="Shape 1073741985">
              <a:extLst>
                <a:ext uri="{FF2B5EF4-FFF2-40B4-BE49-F238E27FC236}">
                  <a16:creationId xmlns:a16="http://schemas.microsoft.com/office/drawing/2014/main" id="{65990E9F-C7D6-E74A-897E-FD626BF0F1B4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H="1" flipV="1">
              <a:off x="2096797" y="191087"/>
              <a:ext cx="1133292" cy="472994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19" name="Shape 1073741986">
              <a:extLst>
                <a:ext uri="{FF2B5EF4-FFF2-40B4-BE49-F238E27FC236}">
                  <a16:creationId xmlns:a16="http://schemas.microsoft.com/office/drawing/2014/main" id="{63414E73-C478-1B45-A540-AFAD4C5578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221" y="374526"/>
              <a:ext cx="484378" cy="340775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sp>
          <p:nvSpPr>
            <p:cNvPr id="20" name="Shape 1073741987">
              <a:extLst>
                <a:ext uri="{FF2B5EF4-FFF2-40B4-BE49-F238E27FC236}">
                  <a16:creationId xmlns:a16="http://schemas.microsoft.com/office/drawing/2014/main" id="{BF836ECC-0E7F-974D-BCE2-FB7BC790B593}"/>
                </a:ext>
              </a:extLst>
            </p:cNvPr>
            <p:cNvSpPr/>
            <p:nvPr/>
          </p:nvSpPr>
          <p:spPr>
            <a:xfrm>
              <a:off x="1724197" y="1261568"/>
              <a:ext cx="689421" cy="242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plosive</a:t>
              </a:r>
              <a:endParaRPr lang="en-US" sz="24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1" name="Shape 1073741988">
              <a:extLst>
                <a:ext uri="{FF2B5EF4-FFF2-40B4-BE49-F238E27FC236}">
                  <a16:creationId xmlns:a16="http://schemas.microsoft.com/office/drawing/2014/main" id="{8A914614-7BAF-E846-9EF4-7F37D6753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7465" y="532866"/>
              <a:ext cx="604483" cy="28165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2" name="Shape 1073741989">
              <a:extLst>
                <a:ext uri="{FF2B5EF4-FFF2-40B4-BE49-F238E27FC236}">
                  <a16:creationId xmlns:a16="http://schemas.microsoft.com/office/drawing/2014/main" id="{544B5B6D-3BE1-854C-9799-3C096879A6D6}"/>
                </a:ext>
              </a:extLst>
            </p:cNvPr>
            <p:cNvCxnSpPr/>
            <p:nvPr/>
          </p:nvCxnSpPr>
          <p:spPr>
            <a:xfrm>
              <a:off x="1071800" y="715300"/>
              <a:ext cx="997110" cy="546268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3" name="Shape 1073741990">
              <a:extLst>
                <a:ext uri="{FF2B5EF4-FFF2-40B4-BE49-F238E27FC236}">
                  <a16:creationId xmlns:a16="http://schemas.microsoft.com/office/drawing/2014/main" id="{EFEF3776-9986-B844-9CFA-EB2863D168FE}"/>
                </a:ext>
              </a:extLst>
            </p:cNvPr>
            <p:cNvCxnSpPr/>
            <p:nvPr/>
          </p:nvCxnSpPr>
          <p:spPr>
            <a:xfrm flipH="1">
              <a:off x="2068908" y="817230"/>
              <a:ext cx="828261" cy="444338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4" name="Shape 1073741991">
              <a:extLst>
                <a:ext uri="{FF2B5EF4-FFF2-40B4-BE49-F238E27FC236}">
                  <a16:creationId xmlns:a16="http://schemas.microsoft.com/office/drawing/2014/main" id="{C789A7DB-E610-104C-9026-B118A62E40A2}"/>
                </a:ext>
              </a:extLst>
            </p:cNvPr>
            <p:cNvCxnSpPr/>
            <p:nvPr/>
          </p:nvCxnSpPr>
          <p:spPr>
            <a:xfrm>
              <a:off x="419349" y="1379092"/>
              <a:ext cx="1677449" cy="357542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5" name="Shape 1073741992">
              <a:extLst>
                <a:ext uri="{FF2B5EF4-FFF2-40B4-BE49-F238E27FC236}">
                  <a16:creationId xmlns:a16="http://schemas.microsoft.com/office/drawing/2014/main" id="{3DF55317-6703-CA49-BA7A-BB1DA8A5E488}"/>
                </a:ext>
              </a:extLst>
            </p:cNvPr>
            <p:cNvCxnSpPr/>
            <p:nvPr/>
          </p:nvCxnSpPr>
          <p:spPr>
            <a:xfrm flipH="1">
              <a:off x="2096799" y="1481247"/>
              <a:ext cx="1910308" cy="255387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15A556A8-5C58-F94B-830E-1FC4B1F14078}"/>
              </a:ext>
            </a:extLst>
          </p:cNvPr>
          <p:cNvSpPr/>
          <p:nvPr/>
        </p:nvSpPr>
        <p:spPr>
          <a:xfrm>
            <a:off x="2256220" y="3264601"/>
            <a:ext cx="942403" cy="73678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8EFB69-2D1C-FE48-B9AA-6841EE0D209C}"/>
              </a:ext>
            </a:extLst>
          </p:cNvPr>
          <p:cNvSpPr/>
          <p:nvPr/>
        </p:nvSpPr>
        <p:spPr>
          <a:xfrm>
            <a:off x="5554885" y="3632991"/>
            <a:ext cx="942403" cy="73678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3B850F-509A-E14C-8479-DA42445B192A}"/>
              </a:ext>
            </a:extLst>
          </p:cNvPr>
          <p:cNvSpPr txBox="1"/>
          <p:nvPr/>
        </p:nvSpPr>
        <p:spPr>
          <a:xfrm>
            <a:off x="1181100" y="2095500"/>
            <a:ext cx="1828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ENGLISH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8962ED-7BED-8D47-B149-0D7F099057BF}"/>
              </a:ext>
            </a:extLst>
          </p:cNvPr>
          <p:cNvSpPr txBox="1"/>
          <p:nvPr/>
        </p:nvSpPr>
        <p:spPr>
          <a:xfrm>
            <a:off x="6015483" y="2136713"/>
            <a:ext cx="1828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SPANISH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9A5A9-29CC-010C-0F3B-EF1D32D41B0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3" grpId="1" animBg="1" advAuto="0"/>
      <p:bldP spid="3467" grpId="4" animBg="1" advAuto="0"/>
      <p:bldP spid="3468" grpId="3" animBg="1" advAuto="0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2" name="Group"/>
          <p:cNvGrpSpPr/>
          <p:nvPr/>
        </p:nvGrpSpPr>
        <p:grpSpPr>
          <a:xfrm>
            <a:off x="2714625" y="428624"/>
            <a:ext cx="3500438" cy="357190"/>
            <a:chOff x="0" y="0"/>
            <a:chExt cx="3500437" cy="357188"/>
          </a:xfrm>
        </p:grpSpPr>
        <p:sp>
          <p:nvSpPr>
            <p:cNvPr id="3470" name="Rectangle"/>
            <p:cNvSpPr/>
            <p:nvPr/>
          </p:nvSpPr>
          <p:spPr>
            <a:xfrm>
              <a:off x="0" y="-1"/>
              <a:ext cx="3500438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471" name="SPANISH and ENGLISH /t/"/>
            <p:cNvSpPr txBox="1"/>
            <p:nvPr/>
          </p:nvSpPr>
          <p:spPr>
            <a:xfrm>
              <a:off x="0" y="-1"/>
              <a:ext cx="35004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/t/</a:t>
              </a:r>
            </a:p>
          </p:txBody>
        </p:sp>
      </p:grpSp>
      <p:grpSp>
        <p:nvGrpSpPr>
          <p:cNvPr id="3475" name="Group"/>
          <p:cNvGrpSpPr/>
          <p:nvPr/>
        </p:nvGrpSpPr>
        <p:grpSpPr>
          <a:xfrm>
            <a:off x="1214413" y="1357297"/>
            <a:ext cx="1371601" cy="342901"/>
            <a:chOff x="0" y="0"/>
            <a:chExt cx="1371600" cy="342900"/>
          </a:xfrm>
        </p:grpSpPr>
        <p:sp>
          <p:nvSpPr>
            <p:cNvPr id="3473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lang="en-US"/>
            </a:p>
          </p:txBody>
        </p:sp>
        <p:sp>
          <p:nvSpPr>
            <p:cNvPr id="3474" name="Spanish /t/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1400" b="1"/>
                <a:t>Spanish /t/</a:t>
              </a:r>
            </a:p>
          </p:txBody>
        </p:sp>
      </p:grpSp>
      <p:grpSp>
        <p:nvGrpSpPr>
          <p:cNvPr id="3478" name="Group"/>
          <p:cNvGrpSpPr/>
          <p:nvPr/>
        </p:nvGrpSpPr>
        <p:grpSpPr>
          <a:xfrm>
            <a:off x="6572263" y="1142984"/>
            <a:ext cx="1500199" cy="342901"/>
            <a:chOff x="0" y="0"/>
            <a:chExt cx="1500198" cy="342900"/>
          </a:xfrm>
        </p:grpSpPr>
        <p:sp>
          <p:nvSpPr>
            <p:cNvPr id="3476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7" name="English /t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1400" b="1">
                  <a:solidFill>
                    <a:schemeClr val="tx1"/>
                  </a:solidFill>
                </a:rPr>
                <a:t>English /t/</a:t>
              </a:r>
            </a:p>
          </p:txBody>
        </p:sp>
      </p:grpSp>
      <p:grpSp>
        <p:nvGrpSpPr>
          <p:cNvPr id="3481" name="Group"/>
          <p:cNvGrpSpPr/>
          <p:nvPr/>
        </p:nvGrpSpPr>
        <p:grpSpPr>
          <a:xfrm>
            <a:off x="714348" y="2192643"/>
            <a:ext cx="2428876" cy="472441"/>
            <a:chOff x="0" y="0"/>
            <a:chExt cx="2428875" cy="472440"/>
          </a:xfrm>
        </p:grpSpPr>
        <p:sp>
          <p:nvSpPr>
            <p:cNvPr id="3479" name="Rectangle"/>
            <p:cNvSpPr/>
            <p:nvPr/>
          </p:nvSpPr>
          <p:spPr>
            <a:xfrm>
              <a:off x="0" y="21910"/>
              <a:ext cx="2428875" cy="428620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480" name="/t/ Voiceless, apico dental, oral stop"/>
            <p:cNvSpPr txBox="1"/>
            <p:nvPr/>
          </p:nvSpPr>
          <p:spPr>
            <a:xfrm>
              <a:off x="0" y="-1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1200" b="1"/>
                <a:t>/t/ Voiceless, apico </a:t>
              </a:r>
              <a:r>
                <a:rPr lang="en-US" sz="1200" b="1" i="1">
                  <a:solidFill>
                    <a:srgbClr val="FF0000"/>
                  </a:solidFill>
                </a:rPr>
                <a:t>dental</a:t>
              </a:r>
              <a:r>
                <a:rPr lang="en-US" sz="1200" b="1"/>
                <a:t>, oral plosive</a:t>
              </a:r>
            </a:p>
          </p:txBody>
        </p:sp>
      </p:grpSp>
      <p:grpSp>
        <p:nvGrpSpPr>
          <p:cNvPr id="3484" name="Group"/>
          <p:cNvGrpSpPr/>
          <p:nvPr/>
        </p:nvGrpSpPr>
        <p:grpSpPr>
          <a:xfrm>
            <a:off x="714348" y="2928934"/>
            <a:ext cx="2428876" cy="642943"/>
            <a:chOff x="0" y="0"/>
            <a:chExt cx="2428875" cy="642942"/>
          </a:xfrm>
        </p:grpSpPr>
        <p:sp>
          <p:nvSpPr>
            <p:cNvPr id="3482" name="Rectangle"/>
            <p:cNvSpPr/>
            <p:nvPr/>
          </p:nvSpPr>
          <p:spPr>
            <a:xfrm>
              <a:off x="0" y="-1"/>
              <a:ext cx="2428875" cy="642944"/>
            </a:xfrm>
            <a:prstGeom prst="rect">
              <a:avLst/>
            </a:prstGeom>
            <a:gradFill flip="none" rotWithShape="1">
              <a:gsLst>
                <a:gs pos="0">
                  <a:srgbClr val="F6C0B1"/>
                </a:gs>
                <a:gs pos="35000">
                  <a:srgbClr val="F8D2C8"/>
                </a:gs>
                <a:gs pos="100000">
                  <a:srgbClr val="FDEDE9"/>
                </a:gs>
              </a:gsLst>
              <a:lin ang="16200000" scaled="0"/>
            </a:gradFill>
            <a:ln w="9525" cap="flat">
              <a:solidFill>
                <a:srgbClr val="B5806E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483" name="[t] Voiceless, apico dental, oral stop unaspirated"/>
            <p:cNvSpPr txBox="1"/>
            <p:nvPr/>
          </p:nvSpPr>
          <p:spPr>
            <a:xfrm>
              <a:off x="0" y="85251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/>
                <a:t>[t] Voiceless, </a:t>
              </a:r>
              <a:r>
                <a:rPr lang="en-US" sz="1200" dirty="0" err="1"/>
                <a:t>apico</a:t>
              </a:r>
              <a:r>
                <a:rPr lang="en-US" sz="1200" dirty="0"/>
                <a:t> </a:t>
              </a:r>
              <a:r>
                <a:rPr lang="en-US" sz="1200" b="1" i="1" dirty="0"/>
                <a:t>dental</a:t>
              </a:r>
              <a:r>
                <a:rPr lang="en-US" sz="1200" dirty="0"/>
                <a:t>, oral plosive </a:t>
              </a:r>
              <a:r>
                <a:rPr lang="en-US" sz="1200" dirty="0">
                  <a:solidFill>
                    <a:srgbClr val="FF0000"/>
                  </a:solidFill>
                </a:rPr>
                <a:t>unaspirated</a:t>
              </a:r>
            </a:p>
          </p:txBody>
        </p:sp>
      </p:grpSp>
      <p:grpSp>
        <p:nvGrpSpPr>
          <p:cNvPr id="3487" name="Group"/>
          <p:cNvGrpSpPr/>
          <p:nvPr/>
        </p:nvGrpSpPr>
        <p:grpSpPr>
          <a:xfrm>
            <a:off x="6072197" y="1906889"/>
            <a:ext cx="2428876" cy="472441"/>
            <a:chOff x="0" y="0"/>
            <a:chExt cx="2428875" cy="472440"/>
          </a:xfrm>
        </p:grpSpPr>
        <p:sp>
          <p:nvSpPr>
            <p:cNvPr id="3485" name="Rectangle"/>
            <p:cNvSpPr/>
            <p:nvPr/>
          </p:nvSpPr>
          <p:spPr>
            <a:xfrm>
              <a:off x="0" y="21911"/>
              <a:ext cx="2428875" cy="428617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486" name="/t/ Voiceless, apico alveolar, oral stop"/>
            <p:cNvSpPr txBox="1"/>
            <p:nvPr/>
          </p:nvSpPr>
          <p:spPr>
            <a:xfrm>
              <a:off x="0" y="-1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1200" b="1">
                  <a:solidFill>
                    <a:srgbClr val="000000"/>
                  </a:solidFill>
                </a:rPr>
                <a:t>/t/ Voiceless, apico </a:t>
              </a:r>
              <a:r>
                <a:rPr lang="en-US" sz="1200" b="1" i="1">
                  <a:solidFill>
                    <a:srgbClr val="FF0000"/>
                  </a:solidFill>
                </a:rPr>
                <a:t>alveolar</a:t>
              </a:r>
              <a:r>
                <a:rPr lang="en-US" sz="1200" b="1">
                  <a:solidFill>
                    <a:srgbClr val="000000"/>
                  </a:solidFill>
                </a:rPr>
                <a:t>, oral plosive</a:t>
              </a:r>
            </a:p>
          </p:txBody>
        </p:sp>
      </p:grpSp>
      <p:grpSp>
        <p:nvGrpSpPr>
          <p:cNvPr id="3490" name="Group"/>
          <p:cNvGrpSpPr/>
          <p:nvPr/>
        </p:nvGrpSpPr>
        <p:grpSpPr>
          <a:xfrm>
            <a:off x="6072197" y="2534323"/>
            <a:ext cx="2428876" cy="646329"/>
            <a:chOff x="0" y="8381"/>
            <a:chExt cx="2428875" cy="646327"/>
          </a:xfrm>
        </p:grpSpPr>
        <p:sp>
          <p:nvSpPr>
            <p:cNvPr id="3488" name="Rectangle"/>
            <p:cNvSpPr/>
            <p:nvPr/>
          </p:nvSpPr>
          <p:spPr>
            <a:xfrm>
              <a:off x="0" y="45790"/>
              <a:ext cx="2428875" cy="571509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489" name="[tʰ] Voiceless, apico alveolar, oral stop, strongly aspirated"/>
            <p:cNvSpPr txBox="1"/>
            <p:nvPr/>
          </p:nvSpPr>
          <p:spPr>
            <a:xfrm>
              <a:off x="0" y="8381"/>
              <a:ext cx="2428875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[</a:t>
              </a:r>
              <a:r>
                <a:rPr lang="en-US" sz="1200" dirty="0" err="1">
                  <a:solidFill>
                    <a:srgbClr val="000000"/>
                  </a:solidFill>
                </a:rPr>
                <a:t>t</a:t>
              </a:r>
              <a:r>
                <a:rPr lang="en-US" sz="12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ʰ</a:t>
              </a:r>
              <a:r>
                <a:rPr lang="en-US"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-</a:t>
              </a:r>
              <a:r>
                <a:rPr lang="en-US" sz="1200" dirty="0">
                  <a:solidFill>
                    <a:srgbClr val="000000"/>
                  </a:solidFill>
                </a:rPr>
                <a:t>] Voiceless, apico </a:t>
              </a:r>
              <a:r>
                <a:rPr lang="en-US" sz="1200" b="1" i="1" dirty="0">
                  <a:solidFill>
                    <a:srgbClr val="000000"/>
                  </a:solidFill>
                </a:rPr>
                <a:t>alveolar</a:t>
              </a:r>
              <a:r>
                <a:rPr lang="en-US" sz="1200" dirty="0">
                  <a:solidFill>
                    <a:srgbClr val="000000"/>
                  </a:solidFill>
                </a:rPr>
                <a:t>, oral plosive, </a:t>
              </a:r>
              <a:r>
                <a:rPr lang="en-US" sz="1200" dirty="0">
                  <a:solidFill>
                    <a:srgbClr val="FF0000"/>
                  </a:solidFill>
                </a:rPr>
                <a:t>strongly aspirated </a:t>
              </a:r>
            </a:p>
          </p:txBody>
        </p:sp>
      </p:grpSp>
      <p:grpSp>
        <p:nvGrpSpPr>
          <p:cNvPr id="3493" name="Group"/>
          <p:cNvGrpSpPr/>
          <p:nvPr/>
        </p:nvGrpSpPr>
        <p:grpSpPr>
          <a:xfrm>
            <a:off x="6072197" y="3284417"/>
            <a:ext cx="2428876" cy="646329"/>
            <a:chOff x="0" y="8305"/>
            <a:chExt cx="2428875" cy="646328"/>
          </a:xfrm>
        </p:grpSpPr>
        <p:sp>
          <p:nvSpPr>
            <p:cNvPr id="3491" name="Rectangle"/>
            <p:cNvSpPr/>
            <p:nvPr/>
          </p:nvSpPr>
          <p:spPr>
            <a:xfrm>
              <a:off x="0" y="9998"/>
              <a:ext cx="2428875" cy="642943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492" name="[-t-] Voiceless, apico alveolar, oral stop unaspirated"/>
            <p:cNvSpPr txBox="1"/>
            <p:nvPr/>
          </p:nvSpPr>
          <p:spPr>
            <a:xfrm>
              <a:off x="0" y="8305"/>
              <a:ext cx="242887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[-t-] Voiceless, </a:t>
              </a:r>
              <a:r>
                <a:rPr lang="en-US" sz="1200" dirty="0" err="1">
                  <a:solidFill>
                    <a:srgbClr val="000000"/>
                  </a:solidFill>
                </a:rPr>
                <a:t>apico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en-US" sz="1200" b="1" i="1" dirty="0">
                  <a:solidFill>
                    <a:srgbClr val="000000"/>
                  </a:solidFill>
                </a:rPr>
                <a:t>alveolar</a:t>
              </a:r>
              <a:r>
                <a:rPr lang="en-US" sz="1200" dirty="0">
                  <a:solidFill>
                    <a:srgbClr val="000000"/>
                  </a:solidFill>
                </a:rPr>
                <a:t>, oral plosive </a:t>
              </a:r>
              <a:r>
                <a:rPr lang="en-US" sz="1200" dirty="0">
                  <a:solidFill>
                    <a:srgbClr val="FF0000"/>
                  </a:solidFill>
                </a:rPr>
                <a:t>unaspirated</a:t>
              </a:r>
            </a:p>
          </p:txBody>
        </p:sp>
      </p:grpSp>
      <p:grpSp>
        <p:nvGrpSpPr>
          <p:cNvPr id="3496" name="Group"/>
          <p:cNvGrpSpPr/>
          <p:nvPr/>
        </p:nvGrpSpPr>
        <p:grpSpPr>
          <a:xfrm>
            <a:off x="6072197" y="4143380"/>
            <a:ext cx="2428876" cy="500081"/>
            <a:chOff x="0" y="0"/>
            <a:chExt cx="2428875" cy="500079"/>
          </a:xfrm>
        </p:grpSpPr>
        <p:sp>
          <p:nvSpPr>
            <p:cNvPr id="3494" name="Rectangle"/>
            <p:cNvSpPr/>
            <p:nvPr/>
          </p:nvSpPr>
          <p:spPr>
            <a:xfrm>
              <a:off x="0" y="0"/>
              <a:ext cx="2428875" cy="500080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495" name="v[-ɾ-] v  voiced,  apico alveolar, oral flap"/>
            <p:cNvSpPr txBox="1"/>
            <p:nvPr/>
          </p:nvSpPr>
          <p:spPr>
            <a:xfrm>
              <a:off x="0" y="13745"/>
              <a:ext cx="2428875" cy="472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v[-</a:t>
              </a:r>
              <a:r>
                <a:rPr lang="en-US" sz="12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ɾ</a:t>
              </a:r>
              <a:r>
                <a:rPr lang="en-US" sz="1200" dirty="0">
                  <a:solidFill>
                    <a:srgbClr val="000000"/>
                  </a:solidFill>
                </a:rPr>
                <a:t>-] v  voiced,  </a:t>
              </a:r>
              <a:r>
                <a:rPr lang="en-US" sz="1200" dirty="0" err="1">
                  <a:solidFill>
                    <a:srgbClr val="000000"/>
                  </a:solidFill>
                </a:rPr>
                <a:t>apico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en-US" sz="1200" b="1" i="1" dirty="0">
                  <a:solidFill>
                    <a:srgbClr val="000000"/>
                  </a:solidFill>
                </a:rPr>
                <a:t>alveolar</a:t>
              </a:r>
              <a:r>
                <a:rPr lang="en-US" sz="1200" dirty="0">
                  <a:solidFill>
                    <a:srgbClr val="000000"/>
                  </a:solidFill>
                </a:rPr>
                <a:t>, oral </a:t>
              </a:r>
              <a:r>
                <a:rPr lang="en-US" sz="1200" dirty="0">
                  <a:solidFill>
                    <a:srgbClr val="FF0000"/>
                  </a:solidFill>
                </a:rPr>
                <a:t>flap</a:t>
              </a:r>
            </a:p>
          </p:txBody>
        </p:sp>
      </p:grpSp>
      <p:grpSp>
        <p:nvGrpSpPr>
          <p:cNvPr id="3499" name="Group"/>
          <p:cNvGrpSpPr/>
          <p:nvPr/>
        </p:nvGrpSpPr>
        <p:grpSpPr>
          <a:xfrm>
            <a:off x="6072197" y="4907215"/>
            <a:ext cx="2428876" cy="472590"/>
            <a:chOff x="0" y="0"/>
            <a:chExt cx="2428875" cy="472588"/>
          </a:xfrm>
        </p:grpSpPr>
        <p:sp>
          <p:nvSpPr>
            <p:cNvPr id="3497" name="Rectangle"/>
            <p:cNvSpPr/>
            <p:nvPr/>
          </p:nvSpPr>
          <p:spPr>
            <a:xfrm>
              <a:off x="0" y="21981"/>
              <a:ext cx="2428875" cy="42862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498" name="v[-ʔ-] n  voiceless glottal stop nasal released"/>
            <p:cNvSpPr txBox="1"/>
            <p:nvPr/>
          </p:nvSpPr>
          <p:spPr>
            <a:xfrm>
              <a:off x="0" y="0"/>
              <a:ext cx="2428875" cy="472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v[-</a:t>
              </a:r>
              <a:r>
                <a:rPr lang="en-US" sz="1200" dirty="0" err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ʔ</a:t>
              </a:r>
              <a:r>
                <a:rPr lang="en-US" sz="1200" dirty="0">
                  <a:solidFill>
                    <a:srgbClr val="000000"/>
                  </a:solidFill>
                </a:rPr>
                <a:t>-] n  voiceless glottal stop nasal </a:t>
              </a:r>
              <a:r>
                <a:rPr lang="en-US" sz="1200" dirty="0">
                  <a:solidFill>
                    <a:srgbClr val="FF0000"/>
                  </a:solidFill>
                </a:rPr>
                <a:t>released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3502" name="Group"/>
          <p:cNvGrpSpPr/>
          <p:nvPr/>
        </p:nvGrpSpPr>
        <p:grpSpPr>
          <a:xfrm>
            <a:off x="6072197" y="5572140"/>
            <a:ext cx="2428876" cy="500067"/>
            <a:chOff x="0" y="0"/>
            <a:chExt cx="2428875" cy="500065"/>
          </a:xfrm>
        </p:grpSpPr>
        <p:sp>
          <p:nvSpPr>
            <p:cNvPr id="3500" name="Rectangle"/>
            <p:cNvSpPr/>
            <p:nvPr/>
          </p:nvSpPr>
          <p:spPr>
            <a:xfrm>
              <a:off x="0" y="0"/>
              <a:ext cx="2428875" cy="500066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501" name="v[-tⁿ-]  voiceless, apico alveolar, nasalized, stop"/>
            <p:cNvSpPr txBox="1"/>
            <p:nvPr/>
          </p:nvSpPr>
          <p:spPr>
            <a:xfrm>
              <a:off x="0" y="13738"/>
              <a:ext cx="2428875" cy="472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v[-t</a:t>
              </a:r>
              <a:r>
                <a:rPr lang="en-US"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ⁿ</a:t>
              </a:r>
              <a:r>
                <a:rPr lang="en-US" sz="1200" dirty="0">
                  <a:solidFill>
                    <a:srgbClr val="000000"/>
                  </a:solidFill>
                </a:rPr>
                <a:t>-]  voiceless, </a:t>
              </a:r>
              <a:r>
                <a:rPr lang="en-US" sz="1200" dirty="0" err="1">
                  <a:solidFill>
                    <a:srgbClr val="000000"/>
                  </a:solidFill>
                </a:rPr>
                <a:t>apico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  <a:r>
                <a:rPr lang="en-US" sz="1200" b="1" i="1" dirty="0">
                  <a:solidFill>
                    <a:srgbClr val="FF0000"/>
                  </a:solidFill>
                </a:rPr>
                <a:t>alveolar</a:t>
              </a:r>
              <a:r>
                <a:rPr lang="en-US" sz="1200" dirty="0">
                  <a:solidFill>
                    <a:srgbClr val="000000"/>
                  </a:solidFill>
                </a:rPr>
                <a:t>, nasalized, plosive </a:t>
              </a:r>
            </a:p>
          </p:txBody>
        </p:sp>
      </p:grpSp>
      <p:grpSp>
        <p:nvGrpSpPr>
          <p:cNvPr id="3505" name="Group"/>
          <p:cNvGrpSpPr/>
          <p:nvPr/>
        </p:nvGrpSpPr>
        <p:grpSpPr>
          <a:xfrm>
            <a:off x="3436302" y="3077077"/>
            <a:ext cx="2428876" cy="646329"/>
            <a:chOff x="0" y="8381"/>
            <a:chExt cx="2428875" cy="646327"/>
          </a:xfrm>
        </p:grpSpPr>
        <p:sp>
          <p:nvSpPr>
            <p:cNvPr id="3503" name="Rectangle"/>
            <p:cNvSpPr/>
            <p:nvPr/>
          </p:nvSpPr>
          <p:spPr>
            <a:xfrm>
              <a:off x="0" y="10073"/>
              <a:ext cx="2428875" cy="642943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504" name="[-tˈ]  voiceless, apico alveolar, oral, stop, unreleased"/>
            <p:cNvSpPr txBox="1"/>
            <p:nvPr/>
          </p:nvSpPr>
          <p:spPr>
            <a:xfrm>
              <a:off x="0" y="8381"/>
              <a:ext cx="2428875" cy="646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[-t</a:t>
              </a:r>
              <a:r>
                <a:rPr lang="en-US" sz="1200" dirty="0">
                  <a:latin typeface="Lucida Sans Unicode"/>
                  <a:cs typeface="Lucida Sans Unicode"/>
                  <a:sym typeface="Lucida Sans Unicode"/>
                </a:rPr>
                <a:t>.</a:t>
              </a:r>
              <a:r>
                <a:rPr lang="en-EC" sz="1200" dirty="0">
                  <a:solidFill>
                    <a:schemeClr val="tx1"/>
                  </a:solidFill>
                  <a:sym typeface="Verdana"/>
                </a:rPr>
                <a:t>̚ </a:t>
              </a:r>
              <a:r>
                <a:rPr 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ea typeface="Lucida Sans Unicode"/>
                  <a:cs typeface="Times New Roman" panose="02020603050405020304" pitchFamily="18" charset="0"/>
                  <a:sym typeface="Lucida Sans Unicode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</a:rPr>
                <a:t>]  voiceless, apico alveolar, oral, stop, </a:t>
              </a:r>
              <a:r>
                <a:rPr lang="en-US" sz="1200" dirty="0">
                  <a:solidFill>
                    <a:srgbClr val="FF0000"/>
                  </a:solidFill>
                </a:rPr>
                <a:t>unreleased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3508" name="Group"/>
          <p:cNvGrpSpPr/>
          <p:nvPr/>
        </p:nvGrpSpPr>
        <p:grpSpPr>
          <a:xfrm>
            <a:off x="3428991" y="4036237"/>
            <a:ext cx="2428876" cy="714368"/>
            <a:chOff x="0" y="-1"/>
            <a:chExt cx="2428875" cy="714367"/>
          </a:xfrm>
        </p:grpSpPr>
        <p:sp>
          <p:nvSpPr>
            <p:cNvPr id="3506" name="Rectangle"/>
            <p:cNvSpPr/>
            <p:nvPr/>
          </p:nvSpPr>
          <p:spPr>
            <a:xfrm>
              <a:off x="0" y="-1"/>
              <a:ext cx="2428875" cy="714367"/>
            </a:xfrm>
            <a:prstGeom prst="rect">
              <a:avLst/>
            </a:prstGeom>
            <a:solidFill>
              <a:srgbClr val="FADA7A"/>
            </a:solidFill>
            <a:ln w="25400" cap="flat">
              <a:solidFill>
                <a:srgbClr val="B6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507" name="[-tˉ] voiceless, apico alveolar, oral, stop, released"/>
            <p:cNvSpPr txBox="1"/>
            <p:nvPr/>
          </p:nvSpPr>
          <p:spPr>
            <a:xfrm>
              <a:off x="0" y="126351"/>
              <a:ext cx="24288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[-t</a:t>
              </a:r>
              <a:r>
                <a:rPr lang="en-US"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ˉ</a:t>
              </a:r>
              <a:r>
                <a:rPr lang="en-US" sz="1200" dirty="0">
                  <a:solidFill>
                    <a:srgbClr val="000000"/>
                  </a:solidFill>
                </a:rPr>
                <a:t>] voiceless, </a:t>
              </a:r>
              <a:r>
                <a:rPr lang="en-US" sz="1200" dirty="0" err="1">
                  <a:solidFill>
                    <a:srgbClr val="000000"/>
                  </a:solidFill>
                </a:rPr>
                <a:t>apico</a:t>
              </a:r>
              <a:r>
                <a:rPr lang="en-US" sz="1200" dirty="0">
                  <a:solidFill>
                    <a:srgbClr val="000000"/>
                  </a:solidFill>
                </a:rPr>
                <a:t> alveolar, oral, plosive, </a:t>
              </a:r>
              <a:r>
                <a:rPr lang="en-US" sz="1200" dirty="0">
                  <a:solidFill>
                    <a:srgbClr val="FF0000"/>
                  </a:solidFill>
                </a:rPr>
                <a:t>released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sp>
        <p:nvSpPr>
          <p:cNvPr id="3509" name="Line"/>
          <p:cNvSpPr/>
          <p:nvPr/>
        </p:nvSpPr>
        <p:spPr>
          <a:xfrm>
            <a:off x="1900238" y="1700212"/>
            <a:ext cx="28576" cy="5143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510" name="Line"/>
          <p:cNvSpPr/>
          <p:nvPr/>
        </p:nvSpPr>
        <p:spPr>
          <a:xfrm flipH="1">
            <a:off x="1927224" y="2643187"/>
            <a:ext cx="1590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511" name="Line"/>
          <p:cNvSpPr/>
          <p:nvPr/>
        </p:nvSpPr>
        <p:spPr>
          <a:xfrm rot="10800000" flipV="1">
            <a:off x="1900238" y="606425"/>
            <a:ext cx="814388" cy="750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512" name="Line"/>
          <p:cNvSpPr/>
          <p:nvPr/>
        </p:nvSpPr>
        <p:spPr>
          <a:xfrm>
            <a:off x="6215062" y="606425"/>
            <a:ext cx="1071563" cy="465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13" name="Line"/>
          <p:cNvSpPr/>
          <p:nvPr/>
        </p:nvSpPr>
        <p:spPr>
          <a:xfrm>
            <a:off x="7287259" y="670560"/>
            <a:ext cx="1" cy="514351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14" name="Line"/>
          <p:cNvSpPr/>
          <p:nvPr/>
        </p:nvSpPr>
        <p:spPr>
          <a:xfrm>
            <a:off x="7287259" y="1911192"/>
            <a:ext cx="1" cy="214312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515" name="Line"/>
          <p:cNvSpPr/>
          <p:nvPr/>
        </p:nvSpPr>
        <p:spPr>
          <a:xfrm flipH="1">
            <a:off x="7286624" y="3143250"/>
            <a:ext cx="1589" cy="142876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516" name="Line"/>
          <p:cNvSpPr/>
          <p:nvPr/>
        </p:nvSpPr>
        <p:spPr>
          <a:xfrm>
            <a:off x="7285989" y="3484403"/>
            <a:ext cx="1" cy="214312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517" name="Line"/>
          <p:cNvSpPr/>
          <p:nvPr/>
        </p:nvSpPr>
        <p:spPr>
          <a:xfrm flipH="1">
            <a:off x="7286624" y="4645025"/>
            <a:ext cx="1589" cy="285750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518" name="Line"/>
          <p:cNvSpPr/>
          <p:nvPr/>
        </p:nvSpPr>
        <p:spPr>
          <a:xfrm flipH="1">
            <a:off x="7286624" y="5359400"/>
            <a:ext cx="1589" cy="214314"/>
          </a:xfrm>
          <a:prstGeom prst="line">
            <a:avLst/>
          </a:prstGeom>
          <a:ln w="25400">
            <a:solidFill>
              <a:srgbClr val="B69F5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525" name="Connection Line"/>
          <p:cNvSpPr/>
          <p:nvPr/>
        </p:nvSpPr>
        <p:spPr>
          <a:xfrm>
            <a:off x="4650740" y="1313179"/>
            <a:ext cx="1908810" cy="1729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25400">
            <a:solidFill>
              <a:srgbClr val="B69F59"/>
            </a:solidFill>
            <a:bevel/>
            <a:tailEnd type="triangle"/>
          </a:ln>
        </p:spPr>
        <p:txBody>
          <a:bodyPr/>
          <a:lstStyle/>
          <a:p>
            <a:endParaRPr lang="en-US"/>
          </a:p>
        </p:txBody>
      </p:sp>
      <p:sp>
        <p:nvSpPr>
          <p:cNvPr id="3520" name="Line"/>
          <p:cNvSpPr/>
          <p:nvPr/>
        </p:nvSpPr>
        <p:spPr>
          <a:xfrm flipH="1">
            <a:off x="4650740" y="3594792"/>
            <a:ext cx="1589" cy="4286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grpSp>
        <p:nvGrpSpPr>
          <p:cNvPr id="352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52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/>
            </a:p>
          </p:txBody>
        </p:sp>
        <p:sp>
          <p:nvSpPr>
            <p:cNvPr id="352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/>
            </a:p>
          </p:txBody>
        </p:sp>
      </p:grpSp>
      <p:sp>
        <p:nvSpPr>
          <p:cNvPr id="3524" name="Continue"/>
          <p:cNvSpPr txBox="1"/>
          <p:nvPr/>
        </p:nvSpPr>
        <p:spPr>
          <a:xfrm>
            <a:off x="7143750" y="6072187"/>
            <a:ext cx="101566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/>
              <a:t>Continue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FA9F58-5D17-17BC-3DB2-37E42215CE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18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2000"/>
                                        <p:tgtEl>
                                          <p:spTgt spid="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2000"/>
                                        <p:tgtEl>
                                          <p:spTgt spid="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2" grpId="1" animBg="1" advAuto="0"/>
      <p:bldP spid="3475" grpId="3" animBg="1" advAuto="0"/>
      <p:bldP spid="3478" grpId="9" advAuto="0"/>
      <p:bldP spid="3481" grpId="5" animBg="1" advAuto="0"/>
      <p:bldP spid="3484" grpId="7" animBg="1" advAuto="0"/>
      <p:bldP spid="3487" grpId="11" animBg="1" advAuto="0"/>
      <p:bldP spid="3490" grpId="13" animBg="1" advAuto="0"/>
      <p:bldP spid="3493" grpId="15" animBg="1" advAuto="0"/>
      <p:bldP spid="3496" grpId="17" animBg="1" advAuto="0"/>
      <p:bldP spid="3499" grpId="19" animBg="1" advAuto="0"/>
      <p:bldP spid="3502" grpId="21" animBg="1" advAuto="0"/>
      <p:bldP spid="3505" grpId="23" animBg="1" advAuto="0"/>
      <p:bldP spid="3508" grpId="25" animBg="1" advAuto="0"/>
      <p:bldP spid="3509" grpId="4" animBg="1" advAuto="0"/>
      <p:bldP spid="3510" grpId="6" animBg="1" advAuto="0"/>
      <p:bldP spid="3511" grpId="2" animBg="1" advAuto="0"/>
      <p:bldP spid="3512" grpId="8" animBg="1" advAuto="0"/>
      <p:bldP spid="3513" grpId="10" animBg="1" advAuto="0"/>
      <p:bldP spid="3514" grpId="12" animBg="1" advAuto="0"/>
      <p:bldP spid="3515" grpId="14" animBg="1" advAuto="0"/>
      <p:bldP spid="3516" grpId="16" animBg="1" advAuto="0"/>
      <p:bldP spid="3517" grpId="18" animBg="1" advAuto="0"/>
      <p:bldP spid="3518" grpId="20" animBg="1" advAuto="0"/>
      <p:bldP spid="3525" grpId="22" animBg="1" advAuto="0"/>
      <p:bldP spid="3520" grpId="24" animBg="1" advAuto="0"/>
      <p:bldP spid="3523" grpId="27" animBg="1" advAuto="0"/>
      <p:bldP spid="3524" grpId="26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9" name="Group"/>
          <p:cNvGrpSpPr/>
          <p:nvPr/>
        </p:nvGrpSpPr>
        <p:grpSpPr>
          <a:xfrm>
            <a:off x="2428875" y="428623"/>
            <a:ext cx="4143375" cy="571484"/>
            <a:chOff x="0" y="0"/>
            <a:chExt cx="4143375" cy="571483"/>
          </a:xfrm>
        </p:grpSpPr>
        <p:sp>
          <p:nvSpPr>
            <p:cNvPr id="3527" name="Rectangle"/>
            <p:cNvSpPr/>
            <p:nvPr/>
          </p:nvSpPr>
          <p:spPr>
            <a:xfrm>
              <a:off x="0" y="0"/>
              <a:ext cx="4143375" cy="57148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28" name="PHONETIC AND PHONEMIC DISTRIBUTION"/>
            <p:cNvSpPr txBox="1"/>
            <p:nvPr/>
          </p:nvSpPr>
          <p:spPr>
            <a:xfrm>
              <a:off x="0" y="0"/>
              <a:ext cx="4143375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532" name="Group"/>
          <p:cNvGrpSpPr/>
          <p:nvPr/>
        </p:nvGrpSpPr>
        <p:grpSpPr>
          <a:xfrm>
            <a:off x="3751237" y="1554146"/>
            <a:ext cx="1371601" cy="342901"/>
            <a:chOff x="0" y="0"/>
            <a:chExt cx="1371600" cy="342900"/>
          </a:xfrm>
        </p:grpSpPr>
        <p:sp>
          <p:nvSpPr>
            <p:cNvPr id="3530" name="Rectangle"/>
            <p:cNvSpPr/>
            <p:nvPr/>
          </p:nvSpPr>
          <p:spPr>
            <a:xfrm>
              <a:off x="0" y="0"/>
              <a:ext cx="1371600" cy="342900"/>
            </a:xfrm>
            <a:prstGeom prst="rect">
              <a:avLst/>
            </a:prstGeom>
            <a:solidFill>
              <a:srgbClr val="D2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31" name="Spanish /t/"/>
            <p:cNvSpPr txBox="1"/>
            <p:nvPr/>
          </p:nvSpPr>
          <p:spPr>
            <a:xfrm>
              <a:off x="0" y="0"/>
              <a:ext cx="13716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Spanish /t/</a:t>
              </a:r>
            </a:p>
          </p:txBody>
        </p:sp>
      </p:grpSp>
      <p:graphicFrame>
        <p:nvGraphicFramePr>
          <p:cNvPr id="3536" name="Table"/>
          <p:cNvGraphicFramePr/>
          <p:nvPr>
            <p:extLst>
              <p:ext uri="{D42A27DB-BD31-4B8C-83A1-F6EECF244321}">
                <p14:modId xmlns:p14="http://schemas.microsoft.com/office/powerpoint/2010/main" val="905824501"/>
              </p:ext>
            </p:extLst>
          </p:nvPr>
        </p:nvGraphicFramePr>
        <p:xfrm>
          <a:off x="2012950" y="2281871"/>
          <a:ext cx="4405311" cy="182880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6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            </a:t>
                      </a:r>
                    </a:p>
                  </a:txBody>
                  <a:tcPr marL="45720" marR="45720" horzOverflow="overflow"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/t/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D2DA7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[ t ]</a:t>
                      </a:r>
                    </a:p>
                  </a:txBody>
                  <a:tcPr marL="45720" marR="45720" horzOverflow="overflow">
                    <a:solidFill>
                      <a:srgbClr val="D2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anto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ãn̪to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E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pas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iˈsal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40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7F8E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pas̪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iˈsal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sz="240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7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4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45720" marR="45720" horzOverflow="overflow">
                    <a:solidFill>
                      <a:srgbClr val="EEF1D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45720" marR="45720" horzOverflow="overflow">
                    <a:solidFill>
                      <a:srgbClr val="EE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540" name="Group"/>
          <p:cNvGrpSpPr/>
          <p:nvPr/>
        </p:nvGrpSpPr>
        <p:grpSpPr>
          <a:xfrm>
            <a:off x="2352674" y="4495496"/>
            <a:ext cx="4402134" cy="402294"/>
            <a:chOff x="0" y="0"/>
            <a:chExt cx="2236034" cy="714382"/>
          </a:xfrm>
        </p:grpSpPr>
        <p:sp>
          <p:nvSpPr>
            <p:cNvPr id="3538" name="Rectangle"/>
            <p:cNvSpPr/>
            <p:nvPr/>
          </p:nvSpPr>
          <p:spPr>
            <a:xfrm>
              <a:off x="0" y="0"/>
              <a:ext cx="2236034" cy="714382"/>
            </a:xfrm>
            <a:prstGeom prst="rect">
              <a:avLst/>
            </a:prstGeom>
            <a:solidFill>
              <a:srgbClr val="D2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39" name="Phonemic distribution is  Partial"/>
            <p:cNvSpPr txBox="1"/>
            <p:nvPr/>
          </p:nvSpPr>
          <p:spPr>
            <a:xfrm>
              <a:off x="0" y="0"/>
              <a:ext cx="2236034" cy="655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dirty="0">
                  <a:solidFill>
                    <a:schemeClr val="tx1"/>
                  </a:solidFill>
                </a:rPr>
                <a:t>/t/</a:t>
              </a:r>
              <a:r>
                <a:rPr sz="1400" b="1" dirty="0">
                  <a:solidFill>
                    <a:srgbClr val="404040"/>
                  </a:solidFill>
                </a:rPr>
                <a:t>Phonemic</a:t>
              </a:r>
              <a:r>
                <a:rPr lang="es-ES" sz="1400" b="1" dirty="0">
                  <a:solidFill>
                    <a:srgbClr val="404040"/>
                  </a:solidFill>
                </a:rPr>
                <a:t>/Broad</a:t>
              </a:r>
              <a:r>
                <a:rPr sz="1400" b="1" dirty="0">
                  <a:solidFill>
                    <a:srgbClr val="404040"/>
                  </a:solidFill>
                </a:rPr>
                <a:t> distribution is  Partial</a:t>
              </a:r>
            </a:p>
          </p:txBody>
        </p:sp>
      </p:grpSp>
      <p:grpSp>
        <p:nvGrpSpPr>
          <p:cNvPr id="3543" name="Group"/>
          <p:cNvGrpSpPr/>
          <p:nvPr/>
        </p:nvGrpSpPr>
        <p:grpSpPr>
          <a:xfrm>
            <a:off x="2287633" y="5440679"/>
            <a:ext cx="4774608" cy="515623"/>
            <a:chOff x="-33023" y="0"/>
            <a:chExt cx="2425207" cy="785819"/>
          </a:xfrm>
        </p:grpSpPr>
        <p:sp>
          <p:nvSpPr>
            <p:cNvPr id="3541" name="Rectangle"/>
            <p:cNvSpPr/>
            <p:nvPr/>
          </p:nvSpPr>
          <p:spPr>
            <a:xfrm>
              <a:off x="0" y="0"/>
              <a:ext cx="2392184" cy="785819"/>
            </a:xfrm>
            <a:prstGeom prst="rect">
              <a:avLst/>
            </a:prstGeom>
            <a:solidFill>
              <a:srgbClr val="D2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42" name="Phonetic distribution is Partial"/>
            <p:cNvSpPr txBox="1"/>
            <p:nvPr/>
          </p:nvSpPr>
          <p:spPr>
            <a:xfrm>
              <a:off x="-33023" y="113379"/>
              <a:ext cx="2347501" cy="469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1400" b="1" dirty="0">
                  <a:solidFill>
                    <a:srgbClr val="404040"/>
                  </a:solidFill>
                </a:rPr>
                <a:t>/t/ </a:t>
              </a:r>
              <a:r>
                <a:rPr sz="1400" b="1" dirty="0">
                  <a:solidFill>
                    <a:srgbClr val="404040"/>
                  </a:solidFill>
                </a:rPr>
                <a:t>Phonetic</a:t>
              </a:r>
              <a:r>
                <a:rPr lang="es-ES" sz="1400" b="1" dirty="0">
                  <a:solidFill>
                    <a:srgbClr val="404040"/>
                  </a:solidFill>
                </a:rPr>
                <a:t> / Narrow </a:t>
              </a:r>
              <a:r>
                <a:rPr sz="1400" b="1" dirty="0">
                  <a:solidFill>
                    <a:srgbClr val="404040"/>
                  </a:solidFill>
                </a:rPr>
                <a:t> distribution is Partial</a:t>
              </a:r>
            </a:p>
          </p:txBody>
        </p:sp>
      </p:grpSp>
      <p:sp>
        <p:nvSpPr>
          <p:cNvPr id="3550" name="Shape"/>
          <p:cNvSpPr/>
          <p:nvPr/>
        </p:nvSpPr>
        <p:spPr>
          <a:xfrm>
            <a:off x="4179887" y="1982787"/>
            <a:ext cx="71438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553" name="Shape"/>
          <p:cNvSpPr/>
          <p:nvPr/>
        </p:nvSpPr>
        <p:spPr>
          <a:xfrm>
            <a:off x="4179887" y="3840162"/>
            <a:ext cx="71438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554" name="Line"/>
          <p:cNvSpPr/>
          <p:nvPr/>
        </p:nvSpPr>
        <p:spPr>
          <a:xfrm flipH="1">
            <a:off x="4179866" y="4911731"/>
            <a:ext cx="1588" cy="42862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62" name="Connection Line"/>
          <p:cNvSpPr/>
          <p:nvPr/>
        </p:nvSpPr>
        <p:spPr>
          <a:xfrm>
            <a:off x="4436111" y="1023302"/>
            <a:ext cx="237490" cy="510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grpSp>
        <p:nvGrpSpPr>
          <p:cNvPr id="356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55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5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9DB00-D658-F2A6-E113-4F8764EB61A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19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0004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9" grpId="0" animBg="1" advAuto="0"/>
      <p:bldP spid="3532" grpId="0" animBg="1" advAuto="0"/>
      <p:bldP spid="3536" grpId="0" animBg="1" advAuto="0"/>
      <p:bldP spid="3540" grpId="0" animBg="1" advAuto="0"/>
      <p:bldP spid="3543" grpId="0" animBg="1" advAuto="0"/>
      <p:bldP spid="3550" grpId="0" animBg="1" advAuto="0"/>
      <p:bldP spid="3553" grpId="0" animBg="1" advAuto="0"/>
      <p:bldP spid="3554" grpId="0" animBg="1" advAuto="0"/>
      <p:bldP spid="3562" grpId="0" animBg="1" advAuto="0"/>
      <p:bldP spid="356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2" name="Group"/>
          <p:cNvGrpSpPr/>
          <p:nvPr/>
        </p:nvGrpSpPr>
        <p:grpSpPr>
          <a:xfrm>
            <a:off x="1428728" y="857231"/>
            <a:ext cx="5929354" cy="428629"/>
            <a:chOff x="0" y="0"/>
            <a:chExt cx="5929353" cy="428628"/>
          </a:xfrm>
        </p:grpSpPr>
        <p:sp>
          <p:nvSpPr>
            <p:cNvPr id="3130" name="Rectangle"/>
            <p:cNvSpPr/>
            <p:nvPr/>
          </p:nvSpPr>
          <p:spPr>
            <a:xfrm>
              <a:off x="0" y="-1"/>
              <a:ext cx="5929354" cy="42863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31" name="THE CONSONANT INVENTORY"/>
            <p:cNvSpPr txBox="1"/>
            <p:nvPr/>
          </p:nvSpPr>
          <p:spPr>
            <a:xfrm>
              <a:off x="0" y="-1"/>
              <a:ext cx="5929354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rgbClr val="000000"/>
                  </a:solidFill>
                </a:defRPr>
              </a:pPr>
              <a:r>
                <a:rPr sz="2000" b="1">
                  <a:solidFill>
                    <a:srgbClr val="373D54"/>
                  </a:solidFill>
                </a:rPr>
                <a:t>THE CONSONANT INVENTORY</a:t>
              </a:r>
            </a:p>
          </p:txBody>
        </p:sp>
      </p:grpSp>
      <p:grpSp>
        <p:nvGrpSpPr>
          <p:cNvPr id="3135" name="Group"/>
          <p:cNvGrpSpPr/>
          <p:nvPr/>
        </p:nvGrpSpPr>
        <p:grpSpPr>
          <a:xfrm>
            <a:off x="2357438" y="1500187"/>
            <a:ext cx="4214813" cy="428626"/>
            <a:chOff x="0" y="0"/>
            <a:chExt cx="4214812" cy="428625"/>
          </a:xfrm>
        </p:grpSpPr>
        <p:sp>
          <p:nvSpPr>
            <p:cNvPr id="3133" name="Rectangle"/>
            <p:cNvSpPr/>
            <p:nvPr/>
          </p:nvSpPr>
          <p:spPr>
            <a:xfrm>
              <a:off x="-1" y="0"/>
              <a:ext cx="4214814" cy="428625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6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34" name="The Vocal Tract"/>
            <p:cNvSpPr txBox="1"/>
            <p:nvPr/>
          </p:nvSpPr>
          <p:spPr>
            <a:xfrm>
              <a:off x="-1" y="0"/>
              <a:ext cx="4214814" cy="332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6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600" b="1">
                  <a:solidFill>
                    <a:srgbClr val="000000"/>
                  </a:solidFill>
                </a:rPr>
                <a:t>The Vocal Tract</a:t>
              </a:r>
            </a:p>
          </p:txBody>
        </p:sp>
      </p:grpSp>
      <p:sp>
        <p:nvSpPr>
          <p:cNvPr id="3136" name="Use primarily for breaking and eating; secondarily for speaking. The vocal track has active (moving) and passive(non moving) articulators."/>
          <p:cNvSpPr txBox="1"/>
          <p:nvPr/>
        </p:nvSpPr>
        <p:spPr>
          <a:xfrm>
            <a:off x="774700" y="2285992"/>
            <a:ext cx="7264400" cy="923330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>
            <a:solidFill>
              <a:srgbClr val="F7D774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lang="en-US" dirty="0">
                <a:solidFill>
                  <a:srgbClr val="000000"/>
                </a:solidFill>
              </a:rPr>
              <a:t>Use primarily for </a:t>
            </a:r>
            <a:r>
              <a:rPr lang="en-US" dirty="0">
                <a:solidFill>
                  <a:srgbClr val="FF0000"/>
                </a:solidFill>
              </a:rPr>
              <a:t>breathing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eating</a:t>
            </a:r>
            <a:r>
              <a:rPr lang="en-US" dirty="0">
                <a:solidFill>
                  <a:srgbClr val="000000"/>
                </a:solidFill>
              </a:rPr>
              <a:t>; secondarily for </a:t>
            </a:r>
            <a:r>
              <a:rPr lang="en-US" dirty="0">
                <a:solidFill>
                  <a:srgbClr val="FF0000"/>
                </a:solidFill>
              </a:rPr>
              <a:t>speaking</a:t>
            </a:r>
            <a:r>
              <a:rPr lang="en-US" dirty="0">
                <a:solidFill>
                  <a:srgbClr val="000000"/>
                </a:solidFill>
              </a:rPr>
              <a:t>. The vocal track has active (moving) and passive(non moving) articulators.</a:t>
            </a:r>
          </a:p>
        </p:txBody>
      </p:sp>
      <p:grpSp>
        <p:nvGrpSpPr>
          <p:cNvPr id="3141" name="Group"/>
          <p:cNvGrpSpPr/>
          <p:nvPr/>
        </p:nvGrpSpPr>
        <p:grpSpPr>
          <a:xfrm>
            <a:off x="2285982" y="4071942"/>
            <a:ext cx="4572035" cy="428626"/>
            <a:chOff x="-1" y="0"/>
            <a:chExt cx="4572034" cy="428625"/>
          </a:xfrm>
        </p:grpSpPr>
        <p:sp>
          <p:nvSpPr>
            <p:cNvPr id="3139" name="Rectangle"/>
            <p:cNvSpPr/>
            <p:nvPr/>
          </p:nvSpPr>
          <p:spPr>
            <a:xfrm>
              <a:off x="-1" y="0"/>
              <a:ext cx="4572034" cy="428625"/>
            </a:xfrm>
            <a:prstGeom prst="rect">
              <a:avLst/>
            </a:prstGeom>
            <a:gradFill flip="none" rotWithShape="1">
              <a:gsLst>
                <a:gs pos="0">
                  <a:srgbClr val="4F587D"/>
                </a:gs>
                <a:gs pos="80000">
                  <a:srgbClr val="6774A5"/>
                </a:gs>
                <a:gs pos="100000">
                  <a:srgbClr val="6774A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1600"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40" name="How to describe consonant sounds"/>
            <p:cNvSpPr txBox="1"/>
            <p:nvPr/>
          </p:nvSpPr>
          <p:spPr>
            <a:xfrm>
              <a:off x="-1" y="0"/>
              <a:ext cx="4572034" cy="3385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6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600" b="1" dirty="0">
                  <a:solidFill>
                    <a:schemeClr val="bg1"/>
                  </a:solidFill>
                </a:rPr>
                <a:t>How to describe consonant sounds</a:t>
              </a:r>
            </a:p>
          </p:txBody>
        </p:sp>
      </p:grpSp>
      <p:sp>
        <p:nvSpPr>
          <p:cNvPr id="3142" name="Are produced by partially blocking air in its passage through the vocal tract and by changing the position of a part of the tongue."/>
          <p:cNvSpPr txBox="1"/>
          <p:nvPr/>
        </p:nvSpPr>
        <p:spPr>
          <a:xfrm>
            <a:off x="774700" y="4857760"/>
            <a:ext cx="7264400" cy="923330"/>
          </a:xfrm>
          <a:prstGeom prst="rect">
            <a:avLst/>
          </a:prstGeom>
          <a:gradFill>
            <a:gsLst>
              <a:gs pos="0">
                <a:srgbClr val="70889C"/>
              </a:gs>
              <a:gs pos="80000">
                <a:srgbClr val="93B3CD"/>
              </a:gs>
              <a:gs pos="100000">
                <a:srgbClr val="93B4CF"/>
              </a:gs>
            </a:gsLst>
            <a:lin ang="16200000"/>
          </a:gradFill>
          <a:ln>
            <a:solidFill>
              <a:srgbClr val="9AB4C9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>
                <a:solidFill>
                  <a:schemeClr val="bg1"/>
                </a:solidFill>
              </a:rPr>
              <a:t>Are produced by </a:t>
            </a:r>
            <a:r>
              <a:rPr lang="en-US" dirty="0">
                <a:solidFill>
                  <a:srgbClr val="FF0000"/>
                </a:solidFill>
              </a:rPr>
              <a:t>totally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or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partially blocking air </a:t>
            </a:r>
            <a:r>
              <a:rPr dirty="0">
                <a:solidFill>
                  <a:schemeClr val="bg1"/>
                </a:solidFill>
              </a:rPr>
              <a:t>in its passage through the vocal tract and by changing the position of a part of the tongue.</a:t>
            </a:r>
          </a:p>
        </p:txBody>
      </p:sp>
      <p:grpSp>
        <p:nvGrpSpPr>
          <p:cNvPr id="314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14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4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8C9B0E-103A-76AA-90D1-8561EB21E7C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2" grpId="1" animBg="1" advAuto="0"/>
      <p:bldP spid="3135" grpId="3" animBg="1" advAuto="0"/>
      <p:bldP spid="3136" grpId="5" animBg="1" advAuto="0"/>
      <p:bldP spid="3141" grpId="7" animBg="1" advAuto="0"/>
      <p:bldP spid="3142" grpId="9" animBg="1" advAuto="0"/>
      <p:bldP spid="3147" grpId="1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9" name="Group"/>
          <p:cNvGrpSpPr/>
          <p:nvPr/>
        </p:nvGrpSpPr>
        <p:grpSpPr>
          <a:xfrm>
            <a:off x="381000" y="428623"/>
            <a:ext cx="6191251" cy="571484"/>
            <a:chOff x="0" y="0"/>
            <a:chExt cx="4143376" cy="571483"/>
          </a:xfrm>
        </p:grpSpPr>
        <p:sp>
          <p:nvSpPr>
            <p:cNvPr id="3527" name="Rectangle"/>
            <p:cNvSpPr/>
            <p:nvPr/>
          </p:nvSpPr>
          <p:spPr>
            <a:xfrm>
              <a:off x="0" y="0"/>
              <a:ext cx="4143375" cy="571483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28" name="PHONETIC AND PHONEMIC DISTRIBUTION"/>
            <p:cNvSpPr txBox="1"/>
            <p:nvPr/>
          </p:nvSpPr>
          <p:spPr>
            <a:xfrm>
              <a:off x="0" y="0"/>
              <a:ext cx="414337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535" name="Group"/>
          <p:cNvGrpSpPr/>
          <p:nvPr/>
        </p:nvGrpSpPr>
        <p:grpSpPr>
          <a:xfrm>
            <a:off x="6929452" y="611813"/>
            <a:ext cx="1571637" cy="342901"/>
            <a:chOff x="0" y="0"/>
            <a:chExt cx="1571636" cy="342900"/>
          </a:xfrm>
        </p:grpSpPr>
        <p:sp>
          <p:nvSpPr>
            <p:cNvPr id="3533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34" name="English /t/"/>
            <p:cNvSpPr txBox="1"/>
            <p:nvPr/>
          </p:nvSpPr>
          <p:spPr>
            <a:xfrm>
              <a:off x="-1" y="0"/>
              <a:ext cx="15716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English /t/</a:t>
              </a:r>
            </a:p>
          </p:txBody>
        </p:sp>
      </p:grpSp>
      <p:graphicFrame>
        <p:nvGraphicFramePr>
          <p:cNvPr id="3537" name="Table"/>
          <p:cNvGraphicFramePr/>
          <p:nvPr>
            <p:extLst>
              <p:ext uri="{D42A27DB-BD31-4B8C-83A1-F6EECF244321}">
                <p14:modId xmlns:p14="http://schemas.microsoft.com/office/powerpoint/2010/main" val="3198112839"/>
              </p:ext>
            </p:extLst>
          </p:nvPr>
        </p:nvGraphicFramePr>
        <p:xfrm>
          <a:off x="381000" y="1569343"/>
          <a:ext cx="8405841" cy="246215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82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/t/              </a:t>
                      </a: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[tʰ-] 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[-t-] 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s-ES" sz="20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ɾ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 </a:t>
                      </a:r>
                      <a:r>
                        <a:rPr sz="20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 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ʔ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 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[tⁿ]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[-t </a:t>
                      </a:r>
                      <a:r>
                        <a:rPr lang="en-EC" sz="1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EC" sz="2000" dirty="0">
                          <a:solidFill>
                            <a:schemeClr val="tx1"/>
                          </a:solidFill>
                          <a:sym typeface="Verdana"/>
                        </a:rPr>
                        <a:t>̚ </a:t>
                      </a:r>
                      <a:r>
                        <a:rPr lang="en-US" sz="20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[-tˉ̄] </a:t>
                      </a:r>
                    </a:p>
                  </a:txBody>
                  <a:tcPr marL="45720" marR="45720" horzOverflow="overflow">
                    <a:solidFill>
                      <a:srgbClr val="FADA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ap/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tʰ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ap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M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æk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æk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 ̚ 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956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v̊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-M-v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wɔ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əɹ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wɔː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ɾ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ɚ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v-M-n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ɹɪ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ən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ɹɪ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ən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ɹɪː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ɾ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ən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ɹɪ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ʔ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n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̩]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ɹɪ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ⁿ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FEF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x</a:t>
                      </a: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kʰæ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EC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EC" sz="1800" dirty="0">
                          <a:solidFill>
                            <a:srgbClr val="FF0000"/>
                          </a:solidFill>
                          <a:sym typeface="Verdana"/>
                        </a:rPr>
                        <a:t>̚ </a:t>
                      </a:r>
                      <a:r>
                        <a:rPr lang="en-US" sz="1800" noProof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 ]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kʰæ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 ̄ 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]</a:t>
                      </a:r>
                      <a:endParaRPr lang="en-US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FDF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546" name="Group"/>
          <p:cNvGrpSpPr/>
          <p:nvPr/>
        </p:nvGrpSpPr>
        <p:grpSpPr>
          <a:xfrm>
            <a:off x="1547812" y="4860757"/>
            <a:ext cx="4317411" cy="357194"/>
            <a:chOff x="0" y="0"/>
            <a:chExt cx="2177521" cy="714386"/>
          </a:xfrm>
        </p:grpSpPr>
        <p:sp>
          <p:nvSpPr>
            <p:cNvPr id="3544" name="Rectangle"/>
            <p:cNvSpPr/>
            <p:nvPr/>
          </p:nvSpPr>
          <p:spPr>
            <a:xfrm>
              <a:off x="0" y="0"/>
              <a:ext cx="2177521" cy="714386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45" name="Phonemic distribution is  Total"/>
            <p:cNvSpPr txBox="1"/>
            <p:nvPr/>
          </p:nvSpPr>
          <p:spPr>
            <a:xfrm>
              <a:off x="0" y="0"/>
              <a:ext cx="2177521" cy="6155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404040"/>
                  </a:solidFill>
                </a:rPr>
                <a:t>Phonemic</a:t>
              </a:r>
              <a:r>
                <a:rPr lang="es-ES" sz="1400" b="1" dirty="0">
                  <a:solidFill>
                    <a:srgbClr val="404040"/>
                  </a:solidFill>
                </a:rPr>
                <a:t>/Broad </a:t>
              </a:r>
              <a:r>
                <a:rPr sz="1400" b="1" dirty="0">
                  <a:solidFill>
                    <a:srgbClr val="404040"/>
                  </a:solidFill>
                </a:rPr>
                <a:t>distribution is  Total</a:t>
              </a:r>
            </a:p>
          </p:txBody>
        </p:sp>
      </p:grpSp>
      <p:grpSp>
        <p:nvGrpSpPr>
          <p:cNvPr id="3549" name="Group"/>
          <p:cNvGrpSpPr/>
          <p:nvPr/>
        </p:nvGrpSpPr>
        <p:grpSpPr>
          <a:xfrm>
            <a:off x="796834" y="5498569"/>
            <a:ext cx="7704257" cy="417846"/>
            <a:chOff x="-285473" y="0"/>
            <a:chExt cx="2928661" cy="714375"/>
          </a:xfrm>
        </p:grpSpPr>
        <p:sp>
          <p:nvSpPr>
            <p:cNvPr id="3547" name="Rectangle"/>
            <p:cNvSpPr/>
            <p:nvPr/>
          </p:nvSpPr>
          <p:spPr>
            <a:xfrm>
              <a:off x="-285473" y="0"/>
              <a:ext cx="2928661" cy="714375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48" name="Phonetic distribution is Partial, Complementary and Free Variation"/>
            <p:cNvSpPr txBox="1"/>
            <p:nvPr/>
          </p:nvSpPr>
          <p:spPr>
            <a:xfrm>
              <a:off x="-285473" y="0"/>
              <a:ext cx="2928661" cy="526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404040"/>
                  </a:solidFill>
                </a:rPr>
                <a:t>Phonetic</a:t>
              </a:r>
              <a:r>
                <a:rPr lang="es-ES" sz="1400" b="1" dirty="0">
                  <a:solidFill>
                    <a:srgbClr val="404040"/>
                  </a:solidFill>
                </a:rPr>
                <a:t>/Narrow</a:t>
              </a:r>
              <a:r>
                <a:rPr sz="1400" b="1" dirty="0">
                  <a:solidFill>
                    <a:srgbClr val="404040"/>
                  </a:solidFill>
                </a:rPr>
                <a:t> distribution is Partial, Complementary and Free Variation</a:t>
              </a:r>
            </a:p>
          </p:txBody>
        </p:sp>
      </p:grpSp>
      <p:grpSp>
        <p:nvGrpSpPr>
          <p:cNvPr id="356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55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5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561" name="Continue"/>
          <p:cNvSpPr txBox="1"/>
          <p:nvPr/>
        </p:nvSpPr>
        <p:spPr>
          <a:xfrm>
            <a:off x="7143750" y="6072187"/>
            <a:ext cx="101921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3D9094C-4971-0443-0684-1F41468DCFD8}"/>
              </a:ext>
            </a:extLst>
          </p:cNvPr>
          <p:cNvSpPr/>
          <p:nvPr/>
        </p:nvSpPr>
        <p:spPr>
          <a:xfrm>
            <a:off x="1388154" y="1862456"/>
            <a:ext cx="934131" cy="2672962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7BBB14-BDB3-7406-B2AA-991493EF935D}"/>
              </a:ext>
            </a:extLst>
          </p:cNvPr>
          <p:cNvSpPr/>
          <p:nvPr/>
        </p:nvSpPr>
        <p:spPr>
          <a:xfrm>
            <a:off x="5206937" y="1773166"/>
            <a:ext cx="934131" cy="2672962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F2E295-699C-1813-4EA8-D54F75BB9502}"/>
              </a:ext>
            </a:extLst>
          </p:cNvPr>
          <p:cNvSpPr/>
          <p:nvPr/>
        </p:nvSpPr>
        <p:spPr>
          <a:xfrm rot="17963380">
            <a:off x="3941279" y="986976"/>
            <a:ext cx="968414" cy="4483416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DF2FCF-A555-96A4-77E3-8BDFB9811A4D}"/>
              </a:ext>
            </a:extLst>
          </p:cNvPr>
          <p:cNvSpPr/>
          <p:nvPr/>
        </p:nvSpPr>
        <p:spPr>
          <a:xfrm rot="5400000">
            <a:off x="4728069" y="1425988"/>
            <a:ext cx="682174" cy="418745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768E7F-C5DD-5ABB-1DDB-F265232F5E59}"/>
              </a:ext>
            </a:extLst>
          </p:cNvPr>
          <p:cNvSpPr/>
          <p:nvPr/>
        </p:nvSpPr>
        <p:spPr>
          <a:xfrm rot="5400000">
            <a:off x="7375357" y="2533453"/>
            <a:ext cx="633412" cy="2582528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844896-A2ED-AEDE-7184-E8676BF6A0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9" grpId="1" animBg="1" advAuto="0"/>
      <p:bldP spid="3535" grpId="11" animBg="1" advAuto="0"/>
      <p:bldP spid="3537" grpId="13" animBg="1" advAuto="0"/>
      <p:bldP spid="3546" grpId="15" animBg="1" advAuto="0"/>
      <p:bldP spid="3549" grpId="17" animBg="1" advAuto="0"/>
      <p:bldP spid="3560" grpId="19" animBg="1" advAuto="0"/>
      <p:bldP spid="3561" grpId="18" animBg="1" advAuto="0"/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">
            <a:extLst>
              <a:ext uri="{FF2B5EF4-FFF2-40B4-BE49-F238E27FC236}">
                <a16:creationId xmlns:a16="http://schemas.microsoft.com/office/drawing/2014/main" id="{71CCD95C-1D48-3E42-8157-09A841342100}"/>
              </a:ext>
            </a:extLst>
          </p:cNvPr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45D02D9C-E52D-AD40-A239-226483D528C2}"/>
                </a:ext>
              </a:extLst>
            </p:cNvPr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FE1F2CFE-2380-E243-A071-29C69D753AE4}"/>
                </a:ext>
              </a:extLst>
            </p:cNvPr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6355FEF-F347-C443-BB1B-BDB7320B0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740010"/>
              </p:ext>
            </p:extLst>
          </p:nvPr>
        </p:nvGraphicFramePr>
        <p:xfrm>
          <a:off x="2794822" y="1608656"/>
          <a:ext cx="3371849" cy="4592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6913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680174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414762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601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t 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6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t /</a:t>
                      </a:r>
                      <a:endParaRPr lang="en-US" sz="26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2116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t-]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s-ES" sz="2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t</a:t>
                      </a: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/ </a:t>
                      </a:r>
                      <a:r>
                        <a:rPr lang="en-US" sz="26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ɾ</a:t>
                      </a: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*</a:t>
                      </a:r>
                      <a:endParaRPr lang="en-US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6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6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[ </a:t>
                      </a:r>
                      <a:r>
                        <a:rPr lang="en-US" sz="26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tʰ</a:t>
                      </a: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[-t-]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-´v[ </a:t>
                      </a:r>
                      <a:r>
                        <a:rPr lang="en-US" sz="26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ɾ</a:t>
                      </a: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]-v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[ </a:t>
                      </a:r>
                      <a:r>
                        <a:rPr lang="en-US" sz="26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ʔ</a:t>
                      </a: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[ -tⁿ]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[ -t  </a:t>
                      </a:r>
                      <a:r>
                        <a:rPr lang="en-EC" sz="2800" dirty="0">
                          <a:solidFill>
                            <a:srgbClr val="FF0000"/>
                          </a:solidFill>
                          <a:sym typeface="Verdana"/>
                        </a:rPr>
                        <a:t>̚</a:t>
                      </a: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[ -t ̄ ]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24" name="Rectangle 1">
            <a:extLst>
              <a:ext uri="{FF2B5EF4-FFF2-40B4-BE49-F238E27FC236}">
                <a16:creationId xmlns:a16="http://schemas.microsoft.com/office/drawing/2014/main" id="{D946917B-11B0-7D4B-BB7A-71F539058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47" y="243744"/>
            <a:ext cx="8255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0663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CONTRASTIVE TRANSFER ANALYSIS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Corrective Phonetics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Spanish                    	 English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D5352-FD18-5646-980F-42E76C8A3A50}"/>
              </a:ext>
            </a:extLst>
          </p:cNvPr>
          <p:cNvSpPr txBox="1"/>
          <p:nvPr/>
        </p:nvSpPr>
        <p:spPr>
          <a:xfrm>
            <a:off x="749300" y="1905737"/>
            <a:ext cx="1701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pico-</a:t>
            </a:r>
            <a:r>
              <a:rPr kumimoji="0" lang="en-EC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DENTAL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C7AD77-23C1-AE46-9220-444C74C30417}"/>
              </a:ext>
            </a:extLst>
          </p:cNvPr>
          <p:cNvSpPr txBox="1"/>
          <p:nvPr/>
        </p:nvSpPr>
        <p:spPr>
          <a:xfrm>
            <a:off x="6400800" y="1869908"/>
            <a:ext cx="22074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pico-</a:t>
            </a:r>
            <a:r>
              <a:rPr kumimoji="0" lang="en-EC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ALVEOLAR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0C52570A-A380-4845-AA83-D6585058A581}"/>
              </a:ext>
            </a:extLst>
          </p:cNvPr>
          <p:cNvSpPr/>
          <p:nvPr/>
        </p:nvSpPr>
        <p:spPr>
          <a:xfrm rot="4401132">
            <a:off x="1674222" y="1393879"/>
            <a:ext cx="266700" cy="828508"/>
          </a:xfrm>
          <a:prstGeom prst="up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A8269CCF-D17C-3149-BF2B-A2AF26A1C6DB}"/>
              </a:ext>
            </a:extLst>
          </p:cNvPr>
          <p:cNvSpPr/>
          <p:nvPr/>
        </p:nvSpPr>
        <p:spPr>
          <a:xfrm rot="17106929">
            <a:off x="7006103" y="1346643"/>
            <a:ext cx="266700" cy="828508"/>
          </a:xfrm>
          <a:prstGeom prst="up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CDA23-0A6B-3947-8841-22A3D5856B8C}"/>
              </a:ext>
            </a:extLst>
          </p:cNvPr>
          <p:cNvSpPr txBox="1"/>
          <p:nvPr/>
        </p:nvSpPr>
        <p:spPr>
          <a:xfrm>
            <a:off x="6293642" y="2171507"/>
            <a:ext cx="25963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/t/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phonemic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transfer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zero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CDC7CB-B7DC-3D44-9D21-89D64CE38980}"/>
              </a:ext>
            </a:extLst>
          </p:cNvPr>
          <p:cNvSpPr txBox="1"/>
          <p:nvPr/>
        </p:nvSpPr>
        <p:spPr>
          <a:xfrm>
            <a:off x="6400800" y="4040165"/>
            <a:ext cx="25963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/t/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phonetic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transfer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zero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negative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2C6C5EF-D8BB-AD4C-A4CB-FB2D3B527FCF}"/>
              </a:ext>
            </a:extLst>
          </p:cNvPr>
          <p:cNvSpPr/>
          <p:nvPr/>
        </p:nvSpPr>
        <p:spPr>
          <a:xfrm>
            <a:off x="4897120" y="2007014"/>
            <a:ext cx="1168400" cy="4192510"/>
          </a:xfrm>
          <a:prstGeom prst="roundRect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D353CA-95B4-1F7F-CE46-8EF746904BF2}"/>
              </a:ext>
            </a:extLst>
          </p:cNvPr>
          <p:cNvSpPr txBox="1"/>
          <p:nvPr/>
        </p:nvSpPr>
        <p:spPr>
          <a:xfrm>
            <a:off x="6171116" y="5606490"/>
            <a:ext cx="20978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&lt;=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Totally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different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8AEEF-2DAB-EA16-05C6-5AD13D98DB55}"/>
              </a:ext>
            </a:extLst>
          </p:cNvPr>
          <p:cNvSpPr/>
          <p:nvPr/>
        </p:nvSpPr>
        <p:spPr>
          <a:xfrm>
            <a:off x="2594535" y="6197529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unvoiced, apico-alveolar, oral, plosive</a:t>
            </a:r>
            <a:r>
              <a:rPr lang="en-EC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D414C-2A75-373F-DD5F-5F6FD0FC1E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4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58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8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10" name="Group">
            <a:extLst>
              <a:ext uri="{FF2B5EF4-FFF2-40B4-BE49-F238E27FC236}">
                <a16:creationId xmlns:a16="http://schemas.microsoft.com/office/drawing/2014/main" id="{B356F4A4-9F1E-B246-85EE-C2FE4A72E264}"/>
              </a:ext>
            </a:extLst>
          </p:cNvPr>
          <p:cNvGrpSpPr/>
          <p:nvPr/>
        </p:nvGrpSpPr>
        <p:grpSpPr>
          <a:xfrm>
            <a:off x="2111176" y="602103"/>
            <a:ext cx="5143537" cy="428626"/>
            <a:chOff x="0" y="0"/>
            <a:chExt cx="5143536" cy="428625"/>
          </a:xfrm>
        </p:grpSpPr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3101E556-C6C4-3148-A20C-3A71569D8970}"/>
                </a:ext>
              </a:extLst>
            </p:cNvPr>
            <p:cNvSpPr/>
            <p:nvPr/>
          </p:nvSpPr>
          <p:spPr>
            <a:xfrm>
              <a:off x="-1" y="0"/>
              <a:ext cx="5143538" cy="428625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2" name="/t/ PRODUCTION PICTURE">
              <a:extLst>
                <a:ext uri="{FF2B5EF4-FFF2-40B4-BE49-F238E27FC236}">
                  <a16:creationId xmlns:a16="http://schemas.microsoft.com/office/drawing/2014/main" id="{576C6E32-54C8-5D40-8CA8-031B82F5A3C2}"/>
                </a:ext>
              </a:extLst>
            </p:cNvPr>
            <p:cNvSpPr txBox="1"/>
            <p:nvPr/>
          </p:nvSpPr>
          <p:spPr>
            <a:xfrm>
              <a:off x="-1" y="16192"/>
              <a:ext cx="5143538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</a:t>
              </a:r>
              <a:r>
                <a:rPr lang="es-ES" sz="2000" b="1" dirty="0">
                  <a:solidFill>
                    <a:srgbClr val="373D54"/>
                  </a:solidFill>
                </a:rPr>
                <a:t>d</a:t>
              </a:r>
              <a:r>
                <a:rPr sz="2000" b="1" dirty="0">
                  <a:solidFill>
                    <a:srgbClr val="373D54"/>
                  </a:solidFill>
                </a:rPr>
                <a:t>/ PRODUCTION PICTURE</a:t>
              </a:r>
            </a:p>
          </p:txBody>
        </p:sp>
      </p:grpSp>
      <p:grpSp>
        <p:nvGrpSpPr>
          <p:cNvPr id="14" name="officeArt object">
            <a:extLst>
              <a:ext uri="{FF2B5EF4-FFF2-40B4-BE49-F238E27FC236}">
                <a16:creationId xmlns:a16="http://schemas.microsoft.com/office/drawing/2014/main" id="{367B9D2F-4940-6F44-9F1F-422CB5E65EF8}"/>
              </a:ext>
            </a:extLst>
          </p:cNvPr>
          <p:cNvGrpSpPr/>
          <p:nvPr/>
        </p:nvGrpSpPr>
        <p:grpSpPr>
          <a:xfrm>
            <a:off x="871538" y="2310494"/>
            <a:ext cx="7115175" cy="3733119"/>
            <a:chOff x="0" y="-51078"/>
            <a:chExt cx="4007135" cy="2093634"/>
          </a:xfrm>
        </p:grpSpPr>
        <p:pic>
          <p:nvPicPr>
            <p:cNvPr id="15" name="image57.png">
              <a:extLst>
                <a:ext uri="{FF2B5EF4-FFF2-40B4-BE49-F238E27FC236}">
                  <a16:creationId xmlns:a16="http://schemas.microsoft.com/office/drawing/2014/main" id="{66D547ED-72AE-034A-8AC1-9DA921673FF3}"/>
                </a:ext>
              </a:extLst>
            </p:cNvPr>
            <p:cNvPicPr/>
            <p:nvPr/>
          </p:nvPicPr>
          <p:blipFill>
            <a:blip r:embed="rId3"/>
            <a:srcRect l="22043" t="21720" r="53275" b="52442"/>
            <a:stretch>
              <a:fillRect/>
            </a:stretch>
          </p:blipFill>
          <p:spPr>
            <a:xfrm flipH="1">
              <a:off x="0" y="204396"/>
              <a:ext cx="1480973" cy="1379669"/>
            </a:xfrm>
            <a:prstGeom prst="rect">
              <a:avLst/>
            </a:prstGeom>
            <a:ln w="9525" cap="flat">
              <a:solidFill>
                <a:srgbClr val="4F81BD"/>
              </a:solidFill>
              <a:prstDash val="solid"/>
              <a:miter lim="800000"/>
            </a:ln>
            <a:effectLst/>
          </p:spPr>
        </p:pic>
        <p:pic>
          <p:nvPicPr>
            <p:cNvPr id="16" name="image58.png">
              <a:extLst>
                <a:ext uri="{FF2B5EF4-FFF2-40B4-BE49-F238E27FC236}">
                  <a16:creationId xmlns:a16="http://schemas.microsoft.com/office/drawing/2014/main" id="{AC783255-1576-6D4D-A598-B0DCB9C4B6D5}"/>
                </a:ext>
              </a:extLst>
            </p:cNvPr>
            <p:cNvPicPr/>
            <p:nvPr/>
          </p:nvPicPr>
          <p:blipFill>
            <a:blip r:embed="rId4"/>
            <a:srcRect l="22043" t="22041" r="53201" b="52714"/>
            <a:stretch>
              <a:fillRect/>
            </a:stretch>
          </p:blipFill>
          <p:spPr>
            <a:xfrm>
              <a:off x="2468136" y="211162"/>
              <a:ext cx="1538999" cy="1372902"/>
            </a:xfrm>
            <a:prstGeom prst="rect">
              <a:avLst/>
            </a:prstGeom>
            <a:ln w="9525" cap="flat">
              <a:solidFill>
                <a:srgbClr val="4F81BD"/>
              </a:solidFill>
              <a:prstDash val="solid"/>
              <a:miter lim="800000"/>
            </a:ln>
            <a:effectLst/>
          </p:spPr>
        </p:pic>
        <p:sp>
          <p:nvSpPr>
            <p:cNvPr id="17" name="Shape 1073741980">
              <a:extLst>
                <a:ext uri="{FF2B5EF4-FFF2-40B4-BE49-F238E27FC236}">
                  <a16:creationId xmlns:a16="http://schemas.microsoft.com/office/drawing/2014/main" id="{1622AB66-57CF-7E48-83C1-CA9A73234F43}"/>
                </a:ext>
              </a:extLst>
            </p:cNvPr>
            <p:cNvSpPr/>
            <p:nvPr/>
          </p:nvSpPr>
          <p:spPr>
            <a:xfrm>
              <a:off x="1848572" y="-51078"/>
              <a:ext cx="496451" cy="242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oral</a:t>
              </a:r>
              <a:endPara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Shape 1073741981">
              <a:extLst>
                <a:ext uri="{FF2B5EF4-FFF2-40B4-BE49-F238E27FC236}">
                  <a16:creationId xmlns:a16="http://schemas.microsoft.com/office/drawing/2014/main" id="{DC485648-4569-DD49-988A-4DC25E9436D9}"/>
                </a:ext>
              </a:extLst>
            </p:cNvPr>
            <p:cNvSpPr/>
            <p:nvPr/>
          </p:nvSpPr>
          <p:spPr>
            <a:xfrm>
              <a:off x="119881" y="48697"/>
              <a:ext cx="1145459" cy="381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apico</a:t>
              </a:r>
              <a:r>
                <a:rPr lang="es-ES_tradnl" sz="24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-alveolar</a:t>
              </a:r>
              <a:endPara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9" name="Shape 1073741982">
              <a:extLst>
                <a:ext uri="{FF2B5EF4-FFF2-40B4-BE49-F238E27FC236}">
                  <a16:creationId xmlns:a16="http://schemas.microsoft.com/office/drawing/2014/main" id="{76626EE7-CD03-FD44-B7DF-788DCC6AB8CE}"/>
                </a:ext>
              </a:extLst>
            </p:cNvPr>
            <p:cNvSpPr/>
            <p:nvPr/>
          </p:nvSpPr>
          <p:spPr>
            <a:xfrm>
              <a:off x="2814446" y="232286"/>
              <a:ext cx="1055743" cy="278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 dirty="0" err="1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r>
                <a:rPr lang="es-ES_tradnl" sz="2400" kern="12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pico</a:t>
              </a:r>
              <a:r>
                <a:rPr lang="es-ES_tradnl" sz="2400" kern="1200" dirty="0"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</a:t>
              </a:r>
              <a:r>
                <a:rPr lang="es-ES_tradnl" sz="24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dental</a:t>
              </a:r>
              <a:endPara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Shape 1073741983">
              <a:extLst>
                <a:ext uri="{FF2B5EF4-FFF2-40B4-BE49-F238E27FC236}">
                  <a16:creationId xmlns:a16="http://schemas.microsoft.com/office/drawing/2014/main" id="{882BFF8B-55F8-2D4C-BEFD-41F4DD3C3520}"/>
                </a:ext>
              </a:extLst>
            </p:cNvPr>
            <p:cNvSpPr/>
            <p:nvPr/>
          </p:nvSpPr>
          <p:spPr>
            <a:xfrm>
              <a:off x="1118263" y="1736635"/>
              <a:ext cx="1957310" cy="30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/d/ - </a:t>
              </a:r>
              <a:r>
                <a:rPr lang="es-ES_tradnl" sz="2400" kern="1200" dirty="0" err="1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voiced</a:t>
              </a:r>
              <a:endPara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1" name="Shape 1073741984">
              <a:extLst>
                <a:ext uri="{FF2B5EF4-FFF2-40B4-BE49-F238E27FC236}">
                  <a16:creationId xmlns:a16="http://schemas.microsoft.com/office/drawing/2014/main" id="{469A09DC-C457-3343-8CAB-1897A7BF41EB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V="1">
              <a:off x="605874" y="191087"/>
              <a:ext cx="1490923" cy="473198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2" name="Shape 1073741985">
              <a:extLst>
                <a:ext uri="{FF2B5EF4-FFF2-40B4-BE49-F238E27FC236}">
                  <a16:creationId xmlns:a16="http://schemas.microsoft.com/office/drawing/2014/main" id="{DB481033-D8B4-7D43-9E86-D2988F7A6036}"/>
                </a:ext>
              </a:extLst>
            </p:cNvPr>
            <p:cNvCxnSpPr>
              <a:cxnSpLocks/>
              <a:endCxn id="17" idx="2"/>
            </p:cNvCxnSpPr>
            <p:nvPr/>
          </p:nvCxnSpPr>
          <p:spPr>
            <a:xfrm flipH="1" flipV="1">
              <a:off x="2096797" y="191087"/>
              <a:ext cx="1133292" cy="472994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3" name="Shape 1073741986">
              <a:extLst>
                <a:ext uri="{FF2B5EF4-FFF2-40B4-BE49-F238E27FC236}">
                  <a16:creationId xmlns:a16="http://schemas.microsoft.com/office/drawing/2014/main" id="{F75ACE61-E3EF-A647-A0A4-4EC741F4CD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8084" y="307612"/>
              <a:ext cx="462877" cy="402039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sp>
          <p:nvSpPr>
            <p:cNvPr id="24" name="Shape 1073741987">
              <a:extLst>
                <a:ext uri="{FF2B5EF4-FFF2-40B4-BE49-F238E27FC236}">
                  <a16:creationId xmlns:a16="http://schemas.microsoft.com/office/drawing/2014/main" id="{DC8971EF-EA49-D942-A556-CEF84C26D0DB}"/>
                </a:ext>
              </a:extLst>
            </p:cNvPr>
            <p:cNvSpPr/>
            <p:nvPr/>
          </p:nvSpPr>
          <p:spPr>
            <a:xfrm>
              <a:off x="1724197" y="1261568"/>
              <a:ext cx="689421" cy="2421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500"/>
                </a:spcBef>
                <a:spcAft>
                  <a:spcPts val="0"/>
                </a:spcAft>
              </a:pPr>
              <a:r>
                <a:rPr lang="es-ES_tradnl" sz="2400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plosive</a:t>
              </a:r>
              <a:endParaRPr lang="en-US" sz="24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25" name="Shape 1073741988">
              <a:extLst>
                <a:ext uri="{FF2B5EF4-FFF2-40B4-BE49-F238E27FC236}">
                  <a16:creationId xmlns:a16="http://schemas.microsoft.com/office/drawing/2014/main" id="{EC0853B8-CB3B-2F47-B4AB-7CA5CE9135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7169" y="484011"/>
              <a:ext cx="332920" cy="333219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6" name="Shape 1073741989">
              <a:extLst>
                <a:ext uri="{FF2B5EF4-FFF2-40B4-BE49-F238E27FC236}">
                  <a16:creationId xmlns:a16="http://schemas.microsoft.com/office/drawing/2014/main" id="{8E795B14-7EB7-CC4D-8453-923A401385CC}"/>
                </a:ext>
              </a:extLst>
            </p:cNvPr>
            <p:cNvCxnSpPr/>
            <p:nvPr/>
          </p:nvCxnSpPr>
          <p:spPr>
            <a:xfrm>
              <a:off x="1071800" y="715300"/>
              <a:ext cx="997110" cy="546268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7" name="Shape 1073741990">
              <a:extLst>
                <a:ext uri="{FF2B5EF4-FFF2-40B4-BE49-F238E27FC236}">
                  <a16:creationId xmlns:a16="http://schemas.microsoft.com/office/drawing/2014/main" id="{CC3AA677-4472-F84A-AC05-36C9E8A67D4A}"/>
                </a:ext>
              </a:extLst>
            </p:cNvPr>
            <p:cNvCxnSpPr/>
            <p:nvPr/>
          </p:nvCxnSpPr>
          <p:spPr>
            <a:xfrm flipH="1">
              <a:off x="2068908" y="817230"/>
              <a:ext cx="828261" cy="444338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8" name="Shape 1073741991">
              <a:extLst>
                <a:ext uri="{FF2B5EF4-FFF2-40B4-BE49-F238E27FC236}">
                  <a16:creationId xmlns:a16="http://schemas.microsoft.com/office/drawing/2014/main" id="{4689CA60-10C1-6042-A64E-FF14178C5073}"/>
                </a:ext>
              </a:extLst>
            </p:cNvPr>
            <p:cNvCxnSpPr/>
            <p:nvPr/>
          </p:nvCxnSpPr>
          <p:spPr>
            <a:xfrm>
              <a:off x="419349" y="1379092"/>
              <a:ext cx="1677449" cy="357542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9" name="Shape 1073741992">
              <a:extLst>
                <a:ext uri="{FF2B5EF4-FFF2-40B4-BE49-F238E27FC236}">
                  <a16:creationId xmlns:a16="http://schemas.microsoft.com/office/drawing/2014/main" id="{7D50E97F-FD75-B046-A385-634C351AF3E4}"/>
                </a:ext>
              </a:extLst>
            </p:cNvPr>
            <p:cNvCxnSpPr/>
            <p:nvPr/>
          </p:nvCxnSpPr>
          <p:spPr>
            <a:xfrm flipH="1">
              <a:off x="2096799" y="1481247"/>
              <a:ext cx="1910308" cy="255387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66347000-9701-D14D-A200-029918015157}"/>
              </a:ext>
            </a:extLst>
          </p:cNvPr>
          <p:cNvSpPr/>
          <p:nvPr/>
        </p:nvSpPr>
        <p:spPr>
          <a:xfrm>
            <a:off x="2256220" y="3264601"/>
            <a:ext cx="942403" cy="73678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74905D-0239-A84A-B526-CF09DABF31E1}"/>
              </a:ext>
            </a:extLst>
          </p:cNvPr>
          <p:cNvSpPr/>
          <p:nvPr/>
        </p:nvSpPr>
        <p:spPr>
          <a:xfrm>
            <a:off x="5544810" y="3619936"/>
            <a:ext cx="942403" cy="73678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87ACAB-B65E-0E40-AC86-FDD0BA2D7C5D}"/>
              </a:ext>
            </a:extLst>
          </p:cNvPr>
          <p:cNvSpPr txBox="1"/>
          <p:nvPr/>
        </p:nvSpPr>
        <p:spPr>
          <a:xfrm>
            <a:off x="1084402" y="1968500"/>
            <a:ext cx="22937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ENGLISH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0639883-F424-6847-A216-6946F3AA685A}"/>
              </a:ext>
            </a:extLst>
          </p:cNvPr>
          <p:cNvSpPr txBox="1"/>
          <p:nvPr/>
        </p:nvSpPr>
        <p:spPr>
          <a:xfrm>
            <a:off x="6071025" y="2057033"/>
            <a:ext cx="229379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SPANISH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9EF2E0-C468-CA4C-4957-A4E9A63C129A}"/>
              </a:ext>
            </a:extLst>
          </p:cNvPr>
          <p:cNvSpPr/>
          <p:nvPr/>
        </p:nvSpPr>
        <p:spPr>
          <a:xfrm>
            <a:off x="5039655" y="6066295"/>
            <a:ext cx="3776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C" sz="1400" dirty="0"/>
              <a:t>S: </a:t>
            </a:r>
            <a:r>
              <a:rPr lang="en-EC" sz="1400" dirty="0">
                <a:hlinkClick r:id="rId5"/>
              </a:rPr>
              <a:t>https://soundsofspeech.uiowa.edu/spanish</a:t>
            </a:r>
            <a:endParaRPr lang="en-EC" sz="1400" dirty="0"/>
          </a:p>
          <a:p>
            <a:endParaRPr lang="en-EC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F3696-22A8-874A-F3AB-585DE9D37333}"/>
              </a:ext>
            </a:extLst>
          </p:cNvPr>
          <p:cNvSpPr/>
          <p:nvPr/>
        </p:nvSpPr>
        <p:spPr>
          <a:xfrm>
            <a:off x="253519" y="6121749"/>
            <a:ext cx="4333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EC" sz="1400" dirty="0"/>
              <a:t>E: </a:t>
            </a:r>
            <a:r>
              <a:rPr lang="en-EC" sz="1400" dirty="0">
                <a:hlinkClick r:id="rId6"/>
              </a:rPr>
              <a:t>https://www.youtube.com/watch?v=N73xPe0x79g</a:t>
            </a:r>
            <a:endParaRPr lang="en-EC" sz="1400" dirty="0"/>
          </a:p>
          <a:p>
            <a:endParaRPr lang="en-EC" sz="1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193E29-A69F-CA39-EBB6-482175AC67BA}"/>
              </a:ext>
            </a:extLst>
          </p:cNvPr>
          <p:cNvCxnSpPr/>
          <p:nvPr/>
        </p:nvCxnSpPr>
        <p:spPr>
          <a:xfrm flipH="1" flipV="1">
            <a:off x="3198623" y="3677008"/>
            <a:ext cx="2248588" cy="324373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0CF531-B682-DC2E-4B94-AFC1DEBB22E5}"/>
              </a:ext>
            </a:extLst>
          </p:cNvPr>
          <p:cNvSpPr txBox="1"/>
          <p:nvPr/>
        </p:nvSpPr>
        <p:spPr>
          <a:xfrm>
            <a:off x="3986877" y="3331363"/>
            <a:ext cx="834875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6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550B0-D985-0987-BB59-A965A8B185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" grpId="4" animBg="1" advAuto="0"/>
      <p:bldP spid="10" grpId="0" animBg="1" advAuto="0"/>
      <p:bldP spid="3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0" name="Group"/>
          <p:cNvGrpSpPr/>
          <p:nvPr/>
        </p:nvGrpSpPr>
        <p:grpSpPr>
          <a:xfrm>
            <a:off x="3071813" y="785812"/>
            <a:ext cx="3500438" cy="357188"/>
            <a:chOff x="0" y="0"/>
            <a:chExt cx="3500437" cy="357187"/>
          </a:xfrm>
        </p:grpSpPr>
        <p:sp>
          <p:nvSpPr>
            <p:cNvPr id="3588" name="Rectangle"/>
            <p:cNvSpPr/>
            <p:nvPr/>
          </p:nvSpPr>
          <p:spPr>
            <a:xfrm>
              <a:off x="-1" y="-1"/>
              <a:ext cx="3500439" cy="35718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89" name="SPANISH and ENGLISH /d/"/>
            <p:cNvSpPr txBox="1"/>
            <p:nvPr/>
          </p:nvSpPr>
          <p:spPr>
            <a:xfrm>
              <a:off x="-1" y="-1"/>
              <a:ext cx="3500439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/d/</a:t>
              </a:r>
            </a:p>
          </p:txBody>
        </p:sp>
      </p:grpSp>
      <p:grpSp>
        <p:nvGrpSpPr>
          <p:cNvPr id="3593" name="Group"/>
          <p:cNvGrpSpPr/>
          <p:nvPr/>
        </p:nvGrpSpPr>
        <p:grpSpPr>
          <a:xfrm>
            <a:off x="1571603" y="1714487"/>
            <a:ext cx="1714513" cy="342901"/>
            <a:chOff x="0" y="0"/>
            <a:chExt cx="1714512" cy="342900"/>
          </a:xfrm>
        </p:grpSpPr>
        <p:sp>
          <p:nvSpPr>
            <p:cNvPr id="3591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92" name="Spanish /d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Spanish /d/</a:t>
              </a:r>
            </a:p>
          </p:txBody>
        </p:sp>
      </p:grpSp>
      <p:grpSp>
        <p:nvGrpSpPr>
          <p:cNvPr id="3596" name="Group"/>
          <p:cNvGrpSpPr/>
          <p:nvPr/>
        </p:nvGrpSpPr>
        <p:grpSpPr>
          <a:xfrm>
            <a:off x="6500826" y="1571612"/>
            <a:ext cx="1785951" cy="342901"/>
            <a:chOff x="0" y="0"/>
            <a:chExt cx="1785950" cy="342900"/>
          </a:xfrm>
        </p:grpSpPr>
        <p:sp>
          <p:nvSpPr>
            <p:cNvPr id="3594" name="Rectangle"/>
            <p:cNvSpPr/>
            <p:nvPr/>
          </p:nvSpPr>
          <p:spPr>
            <a:xfrm>
              <a:off x="-1" y="0"/>
              <a:ext cx="1785952" cy="342900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595" name="English /d/"/>
            <p:cNvSpPr txBox="1"/>
            <p:nvPr/>
          </p:nvSpPr>
          <p:spPr>
            <a:xfrm>
              <a:off x="-1" y="0"/>
              <a:ext cx="1785952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/d/</a:t>
              </a:r>
            </a:p>
          </p:txBody>
        </p:sp>
      </p:grpSp>
      <p:grpSp>
        <p:nvGrpSpPr>
          <p:cNvPr id="3599" name="Group"/>
          <p:cNvGrpSpPr/>
          <p:nvPr/>
        </p:nvGrpSpPr>
        <p:grpSpPr>
          <a:xfrm>
            <a:off x="1214413" y="2428868"/>
            <a:ext cx="2428876" cy="571489"/>
            <a:chOff x="0" y="0"/>
            <a:chExt cx="2428875" cy="571487"/>
          </a:xfrm>
        </p:grpSpPr>
        <p:sp>
          <p:nvSpPr>
            <p:cNvPr id="3597" name="Rectangle"/>
            <p:cNvSpPr/>
            <p:nvPr/>
          </p:nvSpPr>
          <p:spPr>
            <a:xfrm>
              <a:off x="0" y="0"/>
              <a:ext cx="2428875" cy="571488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598" name="/d/ Voiced, apico, dental, oral, stop"/>
            <p:cNvSpPr txBox="1"/>
            <p:nvPr/>
          </p:nvSpPr>
          <p:spPr>
            <a:xfrm>
              <a:off x="0" y="49523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/d/ Voiced, </a:t>
              </a:r>
              <a:r>
                <a:rPr sz="1200" b="1" dirty="0" err="1">
                  <a:solidFill>
                    <a:srgbClr val="404040"/>
                  </a:solidFill>
                </a:rPr>
                <a:t>apico</a:t>
              </a:r>
              <a:r>
                <a:rPr sz="1200" b="1" dirty="0">
                  <a:solidFill>
                    <a:srgbClr val="404040"/>
                  </a:solidFill>
                </a:rPr>
                <a:t>, </a:t>
              </a:r>
              <a:r>
                <a:rPr sz="1200" b="1" dirty="0">
                  <a:solidFill>
                    <a:srgbClr val="FF0000"/>
                  </a:solidFill>
                </a:rPr>
                <a:t>dental</a:t>
              </a:r>
              <a:r>
                <a:rPr sz="1200" b="1" dirty="0">
                  <a:solidFill>
                    <a:srgbClr val="404040"/>
                  </a:solidFill>
                </a:rPr>
                <a:t>, oral, </a:t>
              </a:r>
              <a:r>
                <a:rPr lang="es-ES" sz="1200" b="1" dirty="0" err="1">
                  <a:solidFill>
                    <a:srgbClr val="404040"/>
                  </a:solidFill>
                </a:rPr>
                <a:t>plosive</a:t>
              </a:r>
              <a:endParaRPr sz="1200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3602" name="Group"/>
          <p:cNvGrpSpPr/>
          <p:nvPr/>
        </p:nvGrpSpPr>
        <p:grpSpPr>
          <a:xfrm>
            <a:off x="1214413" y="3286123"/>
            <a:ext cx="2428876" cy="500045"/>
            <a:chOff x="0" y="0"/>
            <a:chExt cx="2428875" cy="500043"/>
          </a:xfrm>
        </p:grpSpPr>
        <p:sp>
          <p:nvSpPr>
            <p:cNvPr id="3600" name="Rectangle"/>
            <p:cNvSpPr/>
            <p:nvPr/>
          </p:nvSpPr>
          <p:spPr>
            <a:xfrm>
              <a:off x="0" y="0"/>
              <a:ext cx="2428875" cy="50004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dirty="0"/>
            </a:p>
          </p:txBody>
        </p:sp>
        <p:sp>
          <p:nvSpPr>
            <p:cNvPr id="3601" name="l/n [̪d̪] Voiced, apico, dental, oral, stop"/>
            <p:cNvSpPr txBox="1"/>
            <p:nvPr/>
          </p:nvSpPr>
          <p:spPr>
            <a:xfrm>
              <a:off x="0" y="13727"/>
              <a:ext cx="2428875" cy="472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404040"/>
                  </a:solidFill>
                </a:rPr>
                <a:t>[</a:t>
              </a:r>
              <a:r>
                <a:rPr lang="en-US" sz="1200" dirty="0">
                  <a:solidFill>
                    <a:srgbClr val="40404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̪d</a:t>
              </a:r>
              <a:r>
                <a:rPr lang="en-US" sz="1200" dirty="0">
                  <a:solidFill>
                    <a:srgbClr val="404040"/>
                  </a:solidFill>
                </a:rPr>
                <a:t>] voiced, </a:t>
              </a:r>
              <a:r>
                <a:rPr lang="en-US" sz="1200" dirty="0" err="1">
                  <a:solidFill>
                    <a:srgbClr val="404040"/>
                  </a:solidFill>
                </a:rPr>
                <a:t>apico</a:t>
              </a:r>
              <a:r>
                <a:rPr lang="en-US" sz="1200" dirty="0">
                  <a:solidFill>
                    <a:srgbClr val="404040"/>
                  </a:solidFill>
                </a:rPr>
                <a:t>, </a:t>
              </a:r>
              <a:r>
                <a:rPr lang="en-US" sz="1200" dirty="0">
                  <a:solidFill>
                    <a:srgbClr val="FF0000"/>
                  </a:solidFill>
                </a:rPr>
                <a:t>dental</a:t>
              </a:r>
              <a:r>
                <a:rPr lang="en-US" sz="1200" dirty="0">
                  <a:solidFill>
                    <a:srgbClr val="404040"/>
                  </a:solidFill>
                </a:rPr>
                <a:t>, oral, plosive</a:t>
              </a:r>
            </a:p>
          </p:txBody>
        </p:sp>
      </p:grpSp>
      <p:grpSp>
        <p:nvGrpSpPr>
          <p:cNvPr id="3605" name="Group"/>
          <p:cNvGrpSpPr/>
          <p:nvPr/>
        </p:nvGrpSpPr>
        <p:grpSpPr>
          <a:xfrm>
            <a:off x="6215074" y="2335523"/>
            <a:ext cx="2428876" cy="472441"/>
            <a:chOff x="0" y="0"/>
            <a:chExt cx="2428875" cy="472440"/>
          </a:xfrm>
        </p:grpSpPr>
        <p:sp>
          <p:nvSpPr>
            <p:cNvPr id="3603" name="Rectangle"/>
            <p:cNvSpPr/>
            <p:nvPr/>
          </p:nvSpPr>
          <p:spPr>
            <a:xfrm>
              <a:off x="0" y="21905"/>
              <a:ext cx="2428875" cy="428629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604" name="/d/ Voiced, apico, alveolar, oral, stop"/>
            <p:cNvSpPr txBox="1"/>
            <p:nvPr/>
          </p:nvSpPr>
          <p:spPr>
            <a:xfrm>
              <a:off x="0" y="-1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200" b="1" dirty="0"/>
                <a:t>/d/ Voiced, </a:t>
              </a:r>
              <a:r>
                <a:rPr sz="1200" b="1" dirty="0" err="1"/>
                <a:t>apico</a:t>
              </a:r>
              <a:r>
                <a:rPr sz="1200" b="1" dirty="0"/>
                <a:t>, </a:t>
              </a:r>
              <a:r>
                <a:rPr sz="1200" b="1" dirty="0">
                  <a:solidFill>
                    <a:srgbClr val="FF0000"/>
                  </a:solidFill>
                </a:rPr>
                <a:t>alveolar</a:t>
              </a:r>
              <a:r>
                <a:rPr sz="1200" b="1" dirty="0"/>
                <a:t>, oral, </a:t>
              </a:r>
              <a:r>
                <a:rPr lang="es-ES" sz="1200" b="1" dirty="0" err="1"/>
                <a:t>plosive</a:t>
              </a:r>
              <a:endParaRPr sz="1200" b="1" dirty="0"/>
            </a:p>
          </p:txBody>
        </p:sp>
      </p:grpSp>
      <p:grpSp>
        <p:nvGrpSpPr>
          <p:cNvPr id="3608" name="Group"/>
          <p:cNvGrpSpPr/>
          <p:nvPr/>
        </p:nvGrpSpPr>
        <p:grpSpPr>
          <a:xfrm>
            <a:off x="6215074" y="3071809"/>
            <a:ext cx="2428876" cy="500064"/>
            <a:chOff x="0" y="0"/>
            <a:chExt cx="2428875" cy="500062"/>
          </a:xfrm>
        </p:grpSpPr>
        <p:sp>
          <p:nvSpPr>
            <p:cNvPr id="3606" name="Rectangle"/>
            <p:cNvSpPr/>
            <p:nvPr/>
          </p:nvSpPr>
          <p:spPr>
            <a:xfrm>
              <a:off x="0" y="0"/>
              <a:ext cx="2428875" cy="500063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607" name="[d] Voiced, apico, alveolar, oral, stop"/>
            <p:cNvSpPr txBox="1"/>
            <p:nvPr/>
          </p:nvSpPr>
          <p:spPr>
            <a:xfrm>
              <a:off x="0" y="13811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dirty="0"/>
                <a:t>[d] Voiced, </a:t>
              </a:r>
              <a:r>
                <a:rPr sz="1200" dirty="0" err="1"/>
                <a:t>apico</a:t>
              </a:r>
              <a:r>
                <a:rPr sz="1200" dirty="0"/>
                <a:t>, </a:t>
              </a:r>
              <a:r>
                <a:rPr sz="1200" dirty="0">
                  <a:solidFill>
                    <a:srgbClr val="FF0000"/>
                  </a:solidFill>
                </a:rPr>
                <a:t>alveolar</a:t>
              </a:r>
              <a:r>
                <a:rPr sz="1200" dirty="0"/>
                <a:t>, oral, </a:t>
              </a:r>
              <a:r>
                <a:rPr lang="es-ES" sz="1200" dirty="0" err="1"/>
                <a:t>plosive</a:t>
              </a:r>
              <a:endParaRPr sz="1200" dirty="0"/>
            </a:p>
          </p:txBody>
        </p:sp>
      </p:grpSp>
      <p:grpSp>
        <p:nvGrpSpPr>
          <p:cNvPr id="3611" name="Group"/>
          <p:cNvGrpSpPr/>
          <p:nvPr/>
        </p:nvGrpSpPr>
        <p:grpSpPr>
          <a:xfrm>
            <a:off x="6215074" y="3830664"/>
            <a:ext cx="2428876" cy="553996"/>
            <a:chOff x="0" y="-26964"/>
            <a:chExt cx="2428875" cy="553994"/>
          </a:xfrm>
        </p:grpSpPr>
        <p:sp>
          <p:nvSpPr>
            <p:cNvPr id="3609" name="Rectangle"/>
            <p:cNvSpPr/>
            <p:nvPr/>
          </p:nvSpPr>
          <p:spPr>
            <a:xfrm>
              <a:off x="0" y="0"/>
              <a:ext cx="2428875" cy="500066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610" name="v[-ɾ-] v  voiced,  apico alveolar, oral flap"/>
            <p:cNvSpPr txBox="1"/>
            <p:nvPr/>
          </p:nvSpPr>
          <p:spPr>
            <a:xfrm>
              <a:off x="0" y="-26964"/>
              <a:ext cx="2428875" cy="5539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EC" sz="1200" dirty="0"/>
                <a:t>¨</a:t>
              </a:r>
              <a:r>
                <a:rPr sz="1200" dirty="0"/>
                <a:t>v[-</a:t>
              </a:r>
              <a:r>
                <a:rPr sz="12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ɾ</a:t>
              </a:r>
              <a:r>
                <a:rPr sz="1200" dirty="0"/>
                <a:t>-] v  voiced,  </a:t>
              </a:r>
              <a:r>
                <a:rPr sz="1200" dirty="0" err="1"/>
                <a:t>apico</a:t>
              </a:r>
              <a:r>
                <a:rPr sz="1200" dirty="0"/>
                <a:t> </a:t>
              </a:r>
              <a:r>
                <a:rPr sz="1200" dirty="0">
                  <a:solidFill>
                    <a:srgbClr val="FF0000"/>
                  </a:solidFill>
                </a:rPr>
                <a:t>alveolar</a:t>
              </a:r>
              <a:r>
                <a:rPr sz="1200" dirty="0"/>
                <a:t>, oral flap</a:t>
              </a:r>
              <a:r>
                <a:rPr lang="es-ES" sz="1200" dirty="0"/>
                <a:t> </a:t>
              </a:r>
              <a:r>
                <a:rPr lang="es-ES" dirty="0"/>
                <a:t>[</a:t>
              </a:r>
              <a:r>
                <a:rPr lang="en-US" dirty="0">
                  <a:sym typeface="Verdana"/>
                </a:rPr>
                <a:t>t̬ ]</a:t>
              </a:r>
              <a:endParaRPr sz="1200" dirty="0"/>
            </a:p>
          </p:txBody>
        </p:sp>
      </p:grpSp>
      <p:grpSp>
        <p:nvGrpSpPr>
          <p:cNvPr id="3614" name="Group"/>
          <p:cNvGrpSpPr/>
          <p:nvPr/>
        </p:nvGrpSpPr>
        <p:grpSpPr>
          <a:xfrm>
            <a:off x="6215074" y="4572008"/>
            <a:ext cx="2428876" cy="571531"/>
            <a:chOff x="0" y="0"/>
            <a:chExt cx="2428875" cy="571529"/>
          </a:xfrm>
        </p:grpSpPr>
        <p:sp>
          <p:nvSpPr>
            <p:cNvPr id="3612" name="Rectangle"/>
            <p:cNvSpPr/>
            <p:nvPr/>
          </p:nvSpPr>
          <p:spPr>
            <a:xfrm>
              <a:off x="0" y="0"/>
              <a:ext cx="2428875" cy="571530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613" name="r[-ʔ-] n  voiceless glottal stop nasal released"/>
            <p:cNvSpPr txBox="1"/>
            <p:nvPr/>
          </p:nvSpPr>
          <p:spPr>
            <a:xfrm>
              <a:off x="0" y="49470"/>
              <a:ext cx="2428875" cy="472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/>
                <a:t>r[-</a:t>
              </a:r>
              <a:r>
                <a:rPr sz="120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ʔ</a:t>
              </a:r>
              <a:r>
                <a:rPr sz="1200"/>
                <a:t>-] n  voiceless glottal stop nasal released </a:t>
              </a:r>
            </a:p>
          </p:txBody>
        </p:sp>
      </p:grpSp>
      <p:grpSp>
        <p:nvGrpSpPr>
          <p:cNvPr id="3617" name="Group"/>
          <p:cNvGrpSpPr/>
          <p:nvPr/>
        </p:nvGrpSpPr>
        <p:grpSpPr>
          <a:xfrm>
            <a:off x="1214413" y="4071942"/>
            <a:ext cx="2428876" cy="571505"/>
            <a:chOff x="0" y="0"/>
            <a:chExt cx="2428875" cy="571504"/>
          </a:xfrm>
        </p:grpSpPr>
        <p:sp>
          <p:nvSpPr>
            <p:cNvPr id="3615" name="Rectangle"/>
            <p:cNvSpPr/>
            <p:nvPr/>
          </p:nvSpPr>
          <p:spPr>
            <a:xfrm>
              <a:off x="0" y="-1"/>
              <a:ext cx="2428875" cy="571506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dirty="0"/>
            </a:p>
          </p:txBody>
        </p:sp>
        <p:sp>
          <p:nvSpPr>
            <p:cNvPr id="3616" name="r/v [- ð-] v Voiced, apico, inter dental, oral fricative."/>
            <p:cNvSpPr txBox="1"/>
            <p:nvPr/>
          </p:nvSpPr>
          <p:spPr>
            <a:xfrm>
              <a:off x="0" y="49532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7030A0"/>
                  </a:solidFill>
                </a:rPr>
                <a:t>r</a:t>
              </a:r>
              <a:r>
                <a:rPr lang="en-US" sz="1200" dirty="0">
                  <a:solidFill>
                    <a:srgbClr val="404040"/>
                  </a:solidFill>
                </a:rPr>
                <a:t>/</a:t>
              </a:r>
              <a:r>
                <a:rPr lang="en-US" sz="1200" dirty="0">
                  <a:solidFill>
                    <a:srgbClr val="FF0000"/>
                  </a:solidFill>
                </a:rPr>
                <a:t>v</a:t>
              </a:r>
              <a:r>
                <a:rPr lang="en-US" sz="1200" dirty="0">
                  <a:solidFill>
                    <a:srgbClr val="404040"/>
                  </a:solidFill>
                </a:rPr>
                <a:t> [- </a:t>
              </a:r>
              <a:r>
                <a:rPr lang="en-US" sz="1200" dirty="0" err="1">
                  <a:solidFill>
                    <a:srgbClr val="404040"/>
                  </a:solidFill>
                </a:rPr>
                <a:t>ð</a:t>
              </a:r>
              <a:r>
                <a:rPr lang="en-US" sz="1200" dirty="0">
                  <a:solidFill>
                    <a:srgbClr val="404040"/>
                  </a:solidFill>
                </a:rPr>
                <a:t>-] </a:t>
              </a:r>
              <a:r>
                <a:rPr lang="en-US" sz="1200" dirty="0">
                  <a:solidFill>
                    <a:srgbClr val="FF0000"/>
                  </a:solidFill>
                </a:rPr>
                <a:t>v</a:t>
              </a:r>
              <a:r>
                <a:rPr lang="en-US" sz="1200" dirty="0">
                  <a:solidFill>
                    <a:srgbClr val="404040"/>
                  </a:solidFill>
                </a:rPr>
                <a:t> voiced, </a:t>
              </a:r>
              <a:r>
                <a:rPr lang="en-US" sz="1200" dirty="0" err="1">
                  <a:solidFill>
                    <a:srgbClr val="404040"/>
                  </a:solidFill>
                </a:rPr>
                <a:t>apico</a:t>
              </a:r>
              <a:r>
                <a:rPr lang="en-US" sz="1200" dirty="0">
                  <a:solidFill>
                    <a:srgbClr val="404040"/>
                  </a:solidFill>
                </a:rPr>
                <a:t>, inter </a:t>
              </a:r>
              <a:r>
                <a:rPr lang="en-US" sz="1200" dirty="0">
                  <a:solidFill>
                    <a:srgbClr val="FF0000"/>
                  </a:solidFill>
                </a:rPr>
                <a:t>dental</a:t>
              </a:r>
              <a:r>
                <a:rPr lang="en-US" sz="1200" dirty="0">
                  <a:solidFill>
                    <a:srgbClr val="404040"/>
                  </a:solidFill>
                </a:rPr>
                <a:t>, oral </a:t>
              </a:r>
              <a:r>
                <a:rPr lang="en-US" sz="1200" dirty="0">
                  <a:solidFill>
                    <a:srgbClr val="FF0000"/>
                  </a:solidFill>
                </a:rPr>
                <a:t>fricative</a:t>
              </a:r>
              <a:r>
                <a:rPr lang="en-US" sz="1200" dirty="0">
                  <a:solidFill>
                    <a:srgbClr val="404040"/>
                  </a:solidFill>
                </a:rPr>
                <a:t>.</a:t>
              </a:r>
            </a:p>
          </p:txBody>
        </p:sp>
      </p:grpSp>
      <p:grpSp>
        <p:nvGrpSpPr>
          <p:cNvPr id="3620" name="Group"/>
          <p:cNvGrpSpPr/>
          <p:nvPr/>
        </p:nvGrpSpPr>
        <p:grpSpPr>
          <a:xfrm>
            <a:off x="1214413" y="4929197"/>
            <a:ext cx="2428876" cy="571534"/>
            <a:chOff x="0" y="0"/>
            <a:chExt cx="2428875" cy="571532"/>
          </a:xfrm>
        </p:grpSpPr>
        <p:sp>
          <p:nvSpPr>
            <p:cNvPr id="3618" name="Rectangle"/>
            <p:cNvSpPr/>
            <p:nvPr/>
          </p:nvSpPr>
          <p:spPr>
            <a:xfrm>
              <a:off x="0" y="0"/>
              <a:ext cx="2428875" cy="57153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dirty="0"/>
            </a:p>
          </p:txBody>
        </p:sp>
        <p:sp>
          <p:nvSpPr>
            <p:cNvPr id="3619" name="[θ] Voiceless, apico, inter dental, oral fricative."/>
            <p:cNvSpPr txBox="1"/>
            <p:nvPr/>
          </p:nvSpPr>
          <p:spPr>
            <a:xfrm>
              <a:off x="0" y="49472"/>
              <a:ext cx="2428875" cy="472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l-GR" sz="1200" dirty="0">
                  <a:solidFill>
                    <a:srgbClr val="404040"/>
                  </a:solidFill>
                </a:rPr>
                <a:t>[</a:t>
              </a:r>
              <a:r>
                <a:rPr lang="es-ES" sz="1200" dirty="0">
                  <a:solidFill>
                    <a:srgbClr val="404040"/>
                  </a:solidFill>
                </a:rPr>
                <a:t>-</a:t>
              </a:r>
              <a:r>
                <a:rPr lang="el-GR" sz="1200" dirty="0">
                  <a:solidFill>
                    <a:srgbClr val="40404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θ</a:t>
              </a:r>
              <a:r>
                <a:rPr lang="el-GR" sz="1200" dirty="0">
                  <a:solidFill>
                    <a:srgbClr val="404040"/>
                  </a:solidFill>
                </a:rPr>
                <a:t>] </a:t>
              </a:r>
              <a:r>
                <a:rPr lang="en-US" sz="1200" dirty="0">
                  <a:solidFill>
                    <a:srgbClr val="404040"/>
                  </a:solidFill>
                </a:rPr>
                <a:t>voiceless, </a:t>
              </a:r>
              <a:r>
                <a:rPr lang="en-US" sz="1200" dirty="0" err="1">
                  <a:solidFill>
                    <a:srgbClr val="404040"/>
                  </a:solidFill>
                </a:rPr>
                <a:t>apico</a:t>
              </a:r>
              <a:r>
                <a:rPr lang="en-US" sz="1200" dirty="0">
                  <a:solidFill>
                    <a:srgbClr val="404040"/>
                  </a:solidFill>
                </a:rPr>
                <a:t>, inter </a:t>
              </a:r>
              <a:r>
                <a:rPr lang="en-US" sz="1200" dirty="0">
                  <a:solidFill>
                    <a:srgbClr val="FF0000"/>
                  </a:solidFill>
                </a:rPr>
                <a:t>dental</a:t>
              </a:r>
              <a:r>
                <a:rPr lang="en-US" sz="1200" dirty="0">
                  <a:solidFill>
                    <a:srgbClr val="404040"/>
                  </a:solidFill>
                </a:rPr>
                <a:t>, oral </a:t>
              </a:r>
              <a:r>
                <a:rPr lang="en-US" sz="1200" i="1" dirty="0">
                  <a:solidFill>
                    <a:srgbClr val="FF0000"/>
                  </a:solidFill>
                </a:rPr>
                <a:t>fricative</a:t>
              </a:r>
              <a:r>
                <a:rPr lang="en-US" sz="1200" dirty="0">
                  <a:solidFill>
                    <a:srgbClr val="404040"/>
                  </a:solidFill>
                </a:rPr>
                <a:t>.</a:t>
              </a:r>
            </a:p>
          </p:txBody>
        </p:sp>
      </p:grpSp>
      <p:grpSp>
        <p:nvGrpSpPr>
          <p:cNvPr id="3623" name="Group"/>
          <p:cNvGrpSpPr/>
          <p:nvPr/>
        </p:nvGrpSpPr>
        <p:grpSpPr>
          <a:xfrm>
            <a:off x="1214413" y="5786454"/>
            <a:ext cx="2428876" cy="357188"/>
            <a:chOff x="0" y="0"/>
            <a:chExt cx="2428875" cy="357187"/>
          </a:xfrm>
        </p:grpSpPr>
        <p:sp>
          <p:nvSpPr>
            <p:cNvPr id="3621" name="Rectangle"/>
            <p:cNvSpPr/>
            <p:nvPr/>
          </p:nvSpPr>
          <p:spPr>
            <a:xfrm>
              <a:off x="0" y="-1"/>
              <a:ext cx="2428875" cy="357189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>
                  <a:solidFill>
                    <a:srgbClr val="404040"/>
                  </a:solidFill>
                </a:defRPr>
              </a:pPr>
              <a:endParaRPr lang="en-US" dirty="0"/>
            </a:p>
          </p:txBody>
        </p:sp>
        <p:sp>
          <p:nvSpPr>
            <p:cNvPr id="3622" name="[Ø ] zero  allophone"/>
            <p:cNvSpPr txBox="1"/>
            <p:nvPr/>
          </p:nvSpPr>
          <p:spPr>
            <a:xfrm>
              <a:off x="0" y="37474"/>
              <a:ext cx="2428875" cy="282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404040"/>
                  </a:solidFill>
                </a:rPr>
                <a:t>[-</a:t>
              </a:r>
              <a:r>
                <a:rPr lang="en-US" sz="1200" dirty="0" err="1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ø</a:t>
              </a:r>
              <a:r>
                <a:rPr lang="en-US" sz="1200" dirty="0">
                  <a:solidFill>
                    <a:srgbClr val="40404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200" dirty="0">
                  <a:solidFill>
                    <a:srgbClr val="404040"/>
                  </a:solidFill>
                </a:rPr>
                <a:t>] zero  allophone</a:t>
              </a:r>
            </a:p>
          </p:txBody>
        </p:sp>
      </p:grpSp>
      <p:sp>
        <p:nvSpPr>
          <p:cNvPr id="3624" name="Line"/>
          <p:cNvSpPr/>
          <p:nvPr/>
        </p:nvSpPr>
        <p:spPr>
          <a:xfrm rot="10800000" flipV="1">
            <a:off x="2471738" y="963612"/>
            <a:ext cx="600076" cy="679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625" name="Line"/>
          <p:cNvSpPr/>
          <p:nvPr/>
        </p:nvSpPr>
        <p:spPr>
          <a:xfrm>
            <a:off x="6572250" y="963612"/>
            <a:ext cx="857250" cy="53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626" name="Line"/>
          <p:cNvSpPr/>
          <p:nvPr/>
        </p:nvSpPr>
        <p:spPr>
          <a:xfrm flipH="1">
            <a:off x="2428875" y="1985962"/>
            <a:ext cx="42864" cy="44291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27" name="Line"/>
          <p:cNvSpPr/>
          <p:nvPr/>
        </p:nvSpPr>
        <p:spPr>
          <a:xfrm flipH="1">
            <a:off x="2427288" y="3000374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628" name="Line"/>
          <p:cNvSpPr/>
          <p:nvPr/>
        </p:nvSpPr>
        <p:spPr>
          <a:xfrm flipH="1">
            <a:off x="2427288" y="3786187"/>
            <a:ext cx="1588" cy="28733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629" name="Line"/>
          <p:cNvSpPr/>
          <p:nvPr/>
        </p:nvSpPr>
        <p:spPr>
          <a:xfrm flipH="1">
            <a:off x="2427288" y="4645024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630" name="Line"/>
          <p:cNvSpPr/>
          <p:nvPr/>
        </p:nvSpPr>
        <p:spPr>
          <a:xfrm flipH="1">
            <a:off x="2427288" y="5502274"/>
            <a:ext cx="1588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631" name="Line"/>
          <p:cNvSpPr/>
          <p:nvPr/>
        </p:nvSpPr>
        <p:spPr>
          <a:xfrm>
            <a:off x="7430134" y="962660"/>
            <a:ext cx="1" cy="514351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32" name="Line"/>
          <p:cNvSpPr/>
          <p:nvPr/>
        </p:nvSpPr>
        <p:spPr>
          <a:xfrm flipH="1">
            <a:off x="7429499" y="2786062"/>
            <a:ext cx="1589" cy="285751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33" name="Line"/>
          <p:cNvSpPr/>
          <p:nvPr/>
        </p:nvSpPr>
        <p:spPr>
          <a:xfrm flipH="1">
            <a:off x="7429499" y="3571875"/>
            <a:ext cx="1589" cy="287339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34" name="Line"/>
          <p:cNvSpPr/>
          <p:nvPr/>
        </p:nvSpPr>
        <p:spPr>
          <a:xfrm flipH="1">
            <a:off x="7429499" y="4359275"/>
            <a:ext cx="1589" cy="214314"/>
          </a:xfrm>
          <a:prstGeom prst="line">
            <a:avLst/>
          </a:prstGeom>
          <a:ln>
            <a:solidFill>
              <a:srgbClr val="9AB4C9"/>
            </a:solidFill>
            <a:bevel/>
            <a:tailEnd type="triangle"/>
          </a:ln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63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63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3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638" name="Continue"/>
          <p:cNvSpPr txBox="1"/>
          <p:nvPr/>
        </p:nvSpPr>
        <p:spPr>
          <a:xfrm>
            <a:off x="7143750" y="6072187"/>
            <a:ext cx="101921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FC26B6-AFF9-144C-A95C-3C81655A57D3}"/>
              </a:ext>
            </a:extLst>
          </p:cNvPr>
          <p:cNvSpPr txBox="1"/>
          <p:nvPr/>
        </p:nvSpPr>
        <p:spPr>
          <a:xfrm>
            <a:off x="3784600" y="4978669"/>
            <a:ext cx="990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55FD7FA-484D-9144-A092-385DD09F65A3}"/>
              </a:ext>
            </a:extLst>
          </p:cNvPr>
          <p:cNvSpPr txBox="1"/>
          <p:nvPr/>
        </p:nvSpPr>
        <p:spPr>
          <a:xfrm>
            <a:off x="3860800" y="5744401"/>
            <a:ext cx="990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4F5C6-52E2-1E25-A20B-F617A871381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2000"/>
                                        <p:tgtEl>
                                          <p:spTgt spid="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2000"/>
                                        <p:tgtEl>
                                          <p:spTgt spid="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20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2000"/>
                                        <p:tgtEl>
                                          <p:spTgt spid="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2000"/>
                                        <p:tgtEl>
                                          <p:spTgt spid="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2000"/>
                                        <p:tgtEl>
                                          <p:spTgt spid="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2000"/>
                                        <p:tgtEl>
                                          <p:spTgt spid="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2000"/>
                                        <p:tgtEl>
                                          <p:spTgt spid="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" grpId="1" animBg="1" advAuto="0"/>
      <p:bldP spid="3593" grpId="3" animBg="1" advAuto="0"/>
      <p:bldP spid="3596" grpId="15" animBg="1" advAuto="0"/>
      <p:bldP spid="3599" grpId="5" animBg="1" advAuto="0"/>
      <p:bldP spid="3602" grpId="7" animBg="1" advAuto="0"/>
      <p:bldP spid="3605" grpId="17" animBg="1" advAuto="0"/>
      <p:bldP spid="3608" grpId="19" animBg="1" advAuto="0"/>
      <p:bldP spid="3611" grpId="21" animBg="1" advAuto="0"/>
      <p:bldP spid="3614" grpId="23" animBg="1" advAuto="0"/>
      <p:bldP spid="3617" grpId="9" animBg="1" advAuto="0"/>
      <p:bldP spid="3620" grpId="11" animBg="1" advAuto="0"/>
      <p:bldP spid="3623" grpId="13" animBg="1" advAuto="0"/>
      <p:bldP spid="3624" grpId="2" animBg="1" advAuto="0"/>
      <p:bldP spid="3625" grpId="14" animBg="1" advAuto="0"/>
      <p:bldP spid="3626" grpId="4" animBg="1" advAuto="0"/>
      <p:bldP spid="3627" grpId="6" animBg="1" advAuto="0"/>
      <p:bldP spid="3628" grpId="8" animBg="1" advAuto="0"/>
      <p:bldP spid="3629" grpId="10" animBg="1" advAuto="0"/>
      <p:bldP spid="3630" grpId="12" animBg="1" advAuto="0"/>
      <p:bldP spid="3631" grpId="16" animBg="1" advAuto="0"/>
      <p:bldP spid="3632" grpId="18" animBg="1" advAuto="0"/>
      <p:bldP spid="3633" grpId="20" animBg="1" advAuto="0"/>
      <p:bldP spid="3634" grpId="22" animBg="1" advAuto="0"/>
      <p:bldP spid="3637" grpId="25" animBg="1" advAuto="0"/>
      <p:bldP spid="3638" grpId="24" animBg="1" advAuto="0"/>
      <p:bldP spid="2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2" name="Group"/>
          <p:cNvGrpSpPr/>
          <p:nvPr/>
        </p:nvGrpSpPr>
        <p:grpSpPr>
          <a:xfrm>
            <a:off x="2571734" y="452945"/>
            <a:ext cx="4714909" cy="342901"/>
            <a:chOff x="0" y="0"/>
            <a:chExt cx="4714907" cy="342900"/>
          </a:xfrm>
        </p:grpSpPr>
        <p:sp>
          <p:nvSpPr>
            <p:cNvPr id="3640" name="Rectangle"/>
            <p:cNvSpPr/>
            <p:nvPr/>
          </p:nvSpPr>
          <p:spPr>
            <a:xfrm>
              <a:off x="0" y="0"/>
              <a:ext cx="4714908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41" name="PHONETIC AND PHONEMIC DISTRIBUTION"/>
            <p:cNvSpPr txBox="1"/>
            <p:nvPr/>
          </p:nvSpPr>
          <p:spPr>
            <a:xfrm>
              <a:off x="0" y="0"/>
              <a:ext cx="471490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645" name="Group"/>
          <p:cNvGrpSpPr/>
          <p:nvPr/>
        </p:nvGrpSpPr>
        <p:grpSpPr>
          <a:xfrm>
            <a:off x="3805213" y="900112"/>
            <a:ext cx="1714513" cy="342901"/>
            <a:chOff x="0" y="0"/>
            <a:chExt cx="1714512" cy="342900"/>
          </a:xfrm>
        </p:grpSpPr>
        <p:sp>
          <p:nvSpPr>
            <p:cNvPr id="3643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44" name="Spanish /d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/d/</a:t>
              </a:r>
            </a:p>
          </p:txBody>
        </p:sp>
      </p:grpSp>
      <p:graphicFrame>
        <p:nvGraphicFramePr>
          <p:cNvPr id="3649" name="Table"/>
          <p:cNvGraphicFramePr/>
          <p:nvPr>
            <p:extLst>
              <p:ext uri="{D42A27DB-BD31-4B8C-83A1-F6EECF244321}">
                <p14:modId xmlns:p14="http://schemas.microsoft.com/office/powerpoint/2010/main" val="3863513111"/>
              </p:ext>
            </p:extLst>
          </p:nvPr>
        </p:nvGraphicFramePr>
        <p:xfrm>
          <a:off x="879231" y="1462682"/>
          <a:ext cx="7621857" cy="244578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1580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/d/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   [ 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d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[-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sz="2000" dirty="0" err="1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θ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</a:t>
                      </a:r>
                      <a:r>
                        <a:rPr lang="es-ES"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-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ø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52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/ˈ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d</a:t>
                      </a:r>
                      <a:r>
                        <a:rPr lang="en-US" sz="20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atos</a:t>
                      </a:r>
                      <a:r>
                        <a:rPr lang="en-US" sz="2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atɔs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  <a:endParaRPr kumimoji="0" lang="es-ES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  <a:endParaRPr kumimoji="0" lang="es-ES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052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anˈ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aɾ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ãn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̪ˈ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aɾ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  <a:endParaRPr kumimoji="0" lang="es-ES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  <a:endParaRPr kumimoji="0" lang="es-ES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  <a:endParaRPr kumimoji="0" lang="es-ES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erdana"/>
                        <a:cs typeface="Times New Roman" panose="02020603050405020304" pitchFamily="18" charset="0"/>
                        <a:sym typeface="Verdana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052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r/v-M-v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kaɾ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ɾ̪ð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Verdana"/>
                          <a:cs typeface="Times New Roman" panose="02020603050405020304" pitchFamily="18" charset="0"/>
                          <a:sym typeface="Verdana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052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se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sɛ</a:t>
                      </a:r>
                      <a:r>
                        <a:rPr lang="es-E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sɛ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θ</a:t>
                      </a:r>
                      <a:r>
                        <a:rPr lang="el-GR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[se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∅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508702"/>
                  </a:ext>
                </a:extLst>
              </a:tr>
            </a:tbl>
          </a:graphicData>
        </a:graphic>
      </p:graphicFrame>
      <p:grpSp>
        <p:nvGrpSpPr>
          <p:cNvPr id="3656" name="Group"/>
          <p:cNvGrpSpPr/>
          <p:nvPr/>
        </p:nvGrpSpPr>
        <p:grpSpPr>
          <a:xfrm>
            <a:off x="504090" y="5459321"/>
            <a:ext cx="8211318" cy="483157"/>
            <a:chOff x="-1" y="0"/>
            <a:chExt cx="3643340" cy="857250"/>
          </a:xfrm>
        </p:grpSpPr>
        <p:sp>
          <p:nvSpPr>
            <p:cNvPr id="3654" name="Rectangle"/>
            <p:cNvSpPr/>
            <p:nvPr/>
          </p:nvSpPr>
          <p:spPr>
            <a:xfrm>
              <a:off x="-1" y="0"/>
              <a:ext cx="3643340" cy="85725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55" name="Phonetic distribution  are Partial, Complementary and free variation"/>
            <p:cNvSpPr txBox="1"/>
            <p:nvPr/>
          </p:nvSpPr>
          <p:spPr>
            <a:xfrm>
              <a:off x="-1" y="0"/>
              <a:ext cx="3643340" cy="655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s-ES" dirty="0"/>
                <a:t>/d/ </a:t>
              </a:r>
              <a:r>
                <a:rPr sz="1400" b="1" dirty="0"/>
                <a:t>Phonetic</a:t>
              </a:r>
              <a:r>
                <a:rPr lang="es-ES" sz="1400" b="1" dirty="0"/>
                <a:t>/Narrow </a:t>
              </a:r>
              <a:r>
                <a:rPr sz="1400" b="1" dirty="0"/>
                <a:t> distribution  </a:t>
              </a:r>
              <a:r>
                <a:rPr lang="es-ES" sz="1400" b="1" dirty="0" err="1"/>
                <a:t>is</a:t>
              </a:r>
              <a:r>
                <a:rPr sz="1400" b="1" dirty="0"/>
                <a:t> </a:t>
              </a:r>
              <a:r>
                <a:rPr lang="es-ES" sz="1400" b="1" dirty="0"/>
                <a:t>total</a:t>
              </a:r>
              <a:r>
                <a:rPr sz="1400" b="1" dirty="0"/>
                <a:t>, Complementary and free variation</a:t>
              </a:r>
            </a:p>
          </p:txBody>
        </p:sp>
      </p:grpSp>
      <p:sp>
        <p:nvSpPr>
          <p:cNvPr id="3663" name="Shape"/>
          <p:cNvSpPr/>
          <p:nvPr/>
        </p:nvSpPr>
        <p:spPr>
          <a:xfrm>
            <a:off x="4662488" y="1328753"/>
            <a:ext cx="71438" cy="14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664" name="Shape"/>
          <p:cNvSpPr/>
          <p:nvPr/>
        </p:nvSpPr>
        <p:spPr>
          <a:xfrm flipH="1">
            <a:off x="4616450" y="4472003"/>
            <a:ext cx="46038" cy="14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20"/>
                </a:moveTo>
                <a:lnTo>
                  <a:pt x="5400" y="18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20"/>
                </a:lnTo>
                <a:lnTo>
                  <a:pt x="21600" y="18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668" name="Line"/>
          <p:cNvSpPr/>
          <p:nvPr/>
        </p:nvSpPr>
        <p:spPr>
          <a:xfrm>
            <a:off x="4734559" y="5258451"/>
            <a:ext cx="1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69" name="Line"/>
          <p:cNvSpPr/>
          <p:nvPr/>
        </p:nvSpPr>
        <p:spPr>
          <a:xfrm rot="10800000" flipH="1" flipV="1">
            <a:off x="2571750" y="671512"/>
            <a:ext cx="1233461" cy="459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671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367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67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7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684FD9-766D-154F-BEE9-62AAC65B299E}"/>
              </a:ext>
            </a:extLst>
          </p:cNvPr>
          <p:cNvSpPr txBox="1"/>
          <p:nvPr/>
        </p:nvSpPr>
        <p:spPr>
          <a:xfrm>
            <a:off x="3717900" y="3903782"/>
            <a:ext cx="1077913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GYE -sociolect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6C7D30-09D8-4446-8D60-5CEF0C2613F2}"/>
              </a:ext>
            </a:extLst>
          </p:cNvPr>
          <p:cNvSpPr txBox="1"/>
          <p:nvPr/>
        </p:nvSpPr>
        <p:spPr>
          <a:xfrm>
            <a:off x="6273802" y="3965686"/>
            <a:ext cx="74929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Andes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2CEBD3-B96C-9341-BCEB-70582F164A55}"/>
              </a:ext>
            </a:extLst>
          </p:cNvPr>
          <p:cNvSpPr txBox="1"/>
          <p:nvPr/>
        </p:nvSpPr>
        <p:spPr>
          <a:xfrm>
            <a:off x="7450944" y="3977270"/>
            <a:ext cx="74929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Coast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EB55BA-BFD5-C542-9172-EE60431B65DA}"/>
              </a:ext>
            </a:extLst>
          </p:cNvPr>
          <p:cNvSpPr txBox="1"/>
          <p:nvPr/>
        </p:nvSpPr>
        <p:spPr>
          <a:xfrm>
            <a:off x="6666706" y="4303543"/>
            <a:ext cx="94138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geolect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CD765-D0E3-7BEC-01C9-D71B25629FBE}"/>
              </a:ext>
            </a:extLst>
          </p:cNvPr>
          <p:cNvSpPr txBox="1"/>
          <p:nvPr/>
        </p:nvSpPr>
        <p:spPr>
          <a:xfrm>
            <a:off x="966650" y="4876139"/>
            <a:ext cx="67665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s-ES" b="1" dirty="0"/>
              <a:t>/d/ </a:t>
            </a:r>
            <a:r>
              <a:rPr lang="es-ES" b="1" dirty="0" err="1"/>
              <a:t>Phonemic</a:t>
            </a:r>
            <a:r>
              <a:rPr lang="es-ES" b="1" dirty="0"/>
              <a:t>/Broad </a:t>
            </a:r>
            <a:r>
              <a:rPr lang="es-ES" b="1" dirty="0" err="1"/>
              <a:t>distribution</a:t>
            </a:r>
            <a:r>
              <a:rPr lang="es-ES" b="1" dirty="0"/>
              <a:t> </a:t>
            </a:r>
            <a:r>
              <a:rPr lang="es-ES" b="1" dirty="0" err="1"/>
              <a:t>is</a:t>
            </a:r>
            <a:r>
              <a:rPr lang="es-ES" b="1" dirty="0"/>
              <a:t>  Total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B8481-3104-5107-535F-852E0DFCCC7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0"/>
                                        <p:tgtEl>
                                          <p:spTgt spid="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2" grpId="1" animBg="1" advAuto="0"/>
      <p:bldP spid="3645" grpId="3" animBg="1" advAuto="0"/>
      <p:bldP spid="3649" grpId="5" animBg="1" advAuto="0"/>
      <p:bldP spid="3656" grpId="9" animBg="1" advAuto="0"/>
      <p:bldP spid="3663" grpId="4" animBg="1" advAuto="0"/>
      <p:bldP spid="3664" grpId="6" animBg="1" advAuto="0"/>
      <p:bldP spid="3668" grpId="8" animBg="1" advAuto="0"/>
      <p:bldP spid="3669" grpId="2" animBg="1" advAuto="0"/>
      <p:bldP spid="3671" grpId="18" animBg="1" advAuto="0"/>
      <p:bldP spid="3674" grpId="19" animBg="1" advAuto="0"/>
      <p:bldP spid="2" grpId="0"/>
      <p:bldP spid="24" grpId="0"/>
      <p:bldP spid="25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2" name="Group"/>
          <p:cNvGrpSpPr/>
          <p:nvPr/>
        </p:nvGrpSpPr>
        <p:grpSpPr>
          <a:xfrm>
            <a:off x="2571736" y="500062"/>
            <a:ext cx="4714909" cy="342901"/>
            <a:chOff x="0" y="0"/>
            <a:chExt cx="4714907" cy="342900"/>
          </a:xfrm>
        </p:grpSpPr>
        <p:sp>
          <p:nvSpPr>
            <p:cNvPr id="3640" name="Rectangle"/>
            <p:cNvSpPr/>
            <p:nvPr/>
          </p:nvSpPr>
          <p:spPr>
            <a:xfrm>
              <a:off x="0" y="0"/>
              <a:ext cx="4714908" cy="34290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41" name="PHONETIC AND PHONEMIC DISTRIBUTION"/>
            <p:cNvSpPr txBox="1"/>
            <p:nvPr/>
          </p:nvSpPr>
          <p:spPr>
            <a:xfrm>
              <a:off x="0" y="0"/>
              <a:ext cx="471490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648" name="Group"/>
          <p:cNvGrpSpPr/>
          <p:nvPr/>
        </p:nvGrpSpPr>
        <p:grpSpPr>
          <a:xfrm>
            <a:off x="4289561" y="1000108"/>
            <a:ext cx="1500200" cy="342901"/>
            <a:chOff x="0" y="0"/>
            <a:chExt cx="1500198" cy="342900"/>
          </a:xfrm>
        </p:grpSpPr>
        <p:sp>
          <p:nvSpPr>
            <p:cNvPr id="3646" name="Rectangle"/>
            <p:cNvSpPr/>
            <p:nvPr/>
          </p:nvSpPr>
          <p:spPr>
            <a:xfrm>
              <a:off x="-1" y="0"/>
              <a:ext cx="1500200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47" name="English /d/"/>
            <p:cNvSpPr txBox="1"/>
            <p:nvPr/>
          </p:nvSpPr>
          <p:spPr>
            <a:xfrm>
              <a:off x="-1" y="0"/>
              <a:ext cx="15002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/d/</a:t>
              </a:r>
            </a:p>
          </p:txBody>
        </p:sp>
      </p:grpSp>
      <p:graphicFrame>
        <p:nvGraphicFramePr>
          <p:cNvPr id="3650" name="Table"/>
          <p:cNvGraphicFramePr/>
          <p:nvPr>
            <p:extLst>
              <p:ext uri="{D42A27DB-BD31-4B8C-83A1-F6EECF244321}">
                <p14:modId xmlns:p14="http://schemas.microsoft.com/office/powerpoint/2010/main" val="3398068900"/>
              </p:ext>
            </p:extLst>
          </p:nvPr>
        </p:nvGraphicFramePr>
        <p:xfrm>
          <a:off x="890955" y="1714500"/>
          <a:ext cx="7127630" cy="2786078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25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908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/d/  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[d]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ſ</a:t>
                      </a: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 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3">
                              <a:lumOff val="44000"/>
                            </a:schemeClr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ʔ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]</a:t>
                      </a:r>
                      <a:endParaRPr sz="20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634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 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 ̚ 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634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kæn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ɪd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kʰæːn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ɪd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634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v-M-v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əɹ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æːɾɚ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34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v-M-n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ɹd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gaːɹ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gaː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ən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gaːɹ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ʔ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n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̩]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634"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pʰæː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d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kumimoji="0" lang="es-ES" sz="20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659" name="Group"/>
          <p:cNvGrpSpPr/>
          <p:nvPr/>
        </p:nvGrpSpPr>
        <p:grpSpPr>
          <a:xfrm>
            <a:off x="2217860" y="4786322"/>
            <a:ext cx="3857653" cy="500063"/>
            <a:chOff x="0" y="0"/>
            <a:chExt cx="3857652" cy="500062"/>
          </a:xfrm>
        </p:grpSpPr>
        <p:sp>
          <p:nvSpPr>
            <p:cNvPr id="3657" name="Rectangle"/>
            <p:cNvSpPr/>
            <p:nvPr/>
          </p:nvSpPr>
          <p:spPr>
            <a:xfrm>
              <a:off x="-1" y="-1"/>
              <a:ext cx="3857654" cy="50006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58" name="Phonemic distribution is  Total"/>
            <p:cNvSpPr txBox="1"/>
            <p:nvPr/>
          </p:nvSpPr>
          <p:spPr>
            <a:xfrm>
              <a:off x="-1" y="-1"/>
              <a:ext cx="385765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Phonemic distribution is  Total</a:t>
              </a:r>
            </a:p>
          </p:txBody>
        </p:sp>
      </p:grpSp>
      <p:grpSp>
        <p:nvGrpSpPr>
          <p:cNvPr id="3662" name="Group"/>
          <p:cNvGrpSpPr/>
          <p:nvPr/>
        </p:nvGrpSpPr>
        <p:grpSpPr>
          <a:xfrm>
            <a:off x="1284775" y="5465605"/>
            <a:ext cx="6339989" cy="714376"/>
            <a:chOff x="-1" y="0"/>
            <a:chExt cx="3857654" cy="714375"/>
          </a:xfrm>
        </p:grpSpPr>
        <p:sp>
          <p:nvSpPr>
            <p:cNvPr id="3660" name="Rectangle"/>
            <p:cNvSpPr/>
            <p:nvPr/>
          </p:nvSpPr>
          <p:spPr>
            <a:xfrm>
              <a:off x="-1" y="0"/>
              <a:ext cx="3857654" cy="71437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61" name="Phonetic distribution are Complementary and Free Variation"/>
            <p:cNvSpPr txBox="1"/>
            <p:nvPr/>
          </p:nvSpPr>
          <p:spPr>
            <a:xfrm>
              <a:off x="-1" y="0"/>
              <a:ext cx="3857654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 dirty="0"/>
                <a:t>Phonetic distribution </a:t>
              </a:r>
              <a:r>
                <a:rPr lang="es-ES" sz="1400" b="1" dirty="0" err="1"/>
                <a:t>is</a:t>
              </a:r>
              <a:r>
                <a:rPr lang="es-ES" sz="1400" b="1" dirty="0"/>
                <a:t> total,</a:t>
              </a:r>
              <a:r>
                <a:rPr sz="1400" b="1" dirty="0"/>
                <a:t> Complementary and Free Variation</a:t>
              </a:r>
            </a:p>
          </p:txBody>
        </p:sp>
      </p:grpSp>
      <p:sp>
        <p:nvSpPr>
          <p:cNvPr id="3665" name="Shape"/>
          <p:cNvSpPr/>
          <p:nvPr/>
        </p:nvSpPr>
        <p:spPr>
          <a:xfrm>
            <a:off x="5075359" y="1428750"/>
            <a:ext cx="460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666" name="Shape"/>
          <p:cNvSpPr/>
          <p:nvPr/>
        </p:nvSpPr>
        <p:spPr>
          <a:xfrm>
            <a:off x="4289547" y="4572000"/>
            <a:ext cx="46038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20"/>
                </a:moveTo>
                <a:lnTo>
                  <a:pt x="5400" y="18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20"/>
                </a:lnTo>
                <a:lnTo>
                  <a:pt x="21600" y="18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667" name="Line"/>
          <p:cNvSpPr/>
          <p:nvPr/>
        </p:nvSpPr>
        <p:spPr>
          <a:xfrm>
            <a:off x="4361618" y="5287010"/>
            <a:ext cx="1" cy="1428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70" name="Line"/>
          <p:cNvSpPr/>
          <p:nvPr/>
        </p:nvSpPr>
        <p:spPr>
          <a:xfrm>
            <a:off x="7286625" y="671512"/>
            <a:ext cx="250825" cy="328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671" name="Continue"/>
          <p:cNvSpPr txBox="1"/>
          <p:nvPr/>
        </p:nvSpPr>
        <p:spPr>
          <a:xfrm>
            <a:off x="7537450" y="6179981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3674" name="Group"/>
          <p:cNvGrpSpPr/>
          <p:nvPr/>
        </p:nvGrpSpPr>
        <p:grpSpPr>
          <a:xfrm>
            <a:off x="5932636" y="6572247"/>
            <a:ext cx="357191" cy="285753"/>
            <a:chOff x="0" y="0"/>
            <a:chExt cx="357189" cy="285752"/>
          </a:xfrm>
        </p:grpSpPr>
        <p:sp>
          <p:nvSpPr>
            <p:cNvPr id="367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7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7CD113-5BBD-C43B-2A17-0A0255B13E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27140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2" grpId="0" animBg="1" advAuto="0"/>
      <p:bldP spid="3648" grpId="0" animBg="1" advAuto="0"/>
      <p:bldP spid="3650" grpId="0" animBg="1" advAuto="0"/>
      <p:bldP spid="3659" grpId="0" animBg="1" advAuto="0"/>
      <p:bldP spid="3662" grpId="0" animBg="1" advAuto="0"/>
      <p:bldP spid="3665" grpId="0" animBg="1" advAuto="0"/>
      <p:bldP spid="3666" grpId="0" animBg="1" advAuto="0"/>
      <p:bldP spid="3667" grpId="0" animBg="1" advAuto="0"/>
      <p:bldP spid="3670" grpId="0" animBg="1" advAuto="0"/>
      <p:bldP spid="3671" grpId="0" animBg="1" advAuto="0"/>
      <p:bldP spid="3674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">
            <a:extLst>
              <a:ext uri="{FF2B5EF4-FFF2-40B4-BE49-F238E27FC236}">
                <a16:creationId xmlns:a16="http://schemas.microsoft.com/office/drawing/2014/main" id="{71CC9CAB-A21E-6242-9C3A-08B3A286079F}"/>
              </a:ext>
            </a:extLst>
          </p:cNvPr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EF030253-1A43-1C48-ABFF-A96627041CCE}"/>
                </a:ext>
              </a:extLst>
            </p:cNvPr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7B9C42B3-D580-1F4E-B12E-043BF903C4E3}"/>
                </a:ext>
              </a:extLst>
            </p:cNvPr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89509AD-C741-7148-9282-5FFB81137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807639"/>
              </p:ext>
            </p:extLst>
          </p:nvPr>
        </p:nvGraphicFramePr>
        <p:xfrm>
          <a:off x="2518598" y="1808948"/>
          <a:ext cx="3648073" cy="45923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6202">
                  <a:extLst>
                    <a:ext uri="{9D8B030D-6E8A-4147-A177-3AD203B41FA5}">
                      <a16:colId xmlns:a16="http://schemas.microsoft.com/office/drawing/2014/main" val="720406374"/>
                    </a:ext>
                  </a:extLst>
                </a:gridCol>
                <a:gridCol w="521211">
                  <a:extLst>
                    <a:ext uri="{9D8B030D-6E8A-4147-A177-3AD203B41FA5}">
                      <a16:colId xmlns:a16="http://schemas.microsoft.com/office/drawing/2014/main" val="4055140360"/>
                    </a:ext>
                  </a:extLst>
                </a:gridCol>
                <a:gridCol w="1530660">
                  <a:extLst>
                    <a:ext uri="{9D8B030D-6E8A-4147-A177-3AD203B41FA5}">
                      <a16:colId xmlns:a16="http://schemas.microsoft.com/office/drawing/2014/main" val="1145405895"/>
                    </a:ext>
                  </a:extLst>
                </a:gridCol>
              </a:tblGrid>
              <a:tr h="601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d /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240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d /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203398"/>
                  </a:ext>
                </a:extLst>
              </a:tr>
              <a:tr h="21163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 d-]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d</a:t>
                      </a: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/ 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ɾ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v.s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[-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v.s</a:t>
                      </a: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[-</a:t>
                      </a: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d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 </a:t>
                      </a: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*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l-GR" sz="2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[-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θ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 -</a:t>
                      </a: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]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s-ES_tradnl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400" b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ø</a:t>
                      </a:r>
                      <a:endParaRPr lang="en-US" sz="2400" b="0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[ d- 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[-d-]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vs[ -</a:t>
                      </a:r>
                      <a:r>
                        <a:rPr lang="en-US" sz="2400" b="0" i="0" u="none" strike="noStrike" cap="none" spc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ɾ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- ]vs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Calibri"/>
                        </a:rPr>
                        <a:t>/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s-E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d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Verdana"/>
                        </a:rPr>
                        <a:t> </a:t>
                      </a:r>
                      <a:r>
                        <a:rPr lang="en-US" sz="24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/ </a:t>
                      </a:r>
                      <a:r>
                        <a:rPr lang="el-GR" sz="24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Lucida Sans Unicode"/>
                        </a:rPr>
                        <a:t>θ</a:t>
                      </a:r>
                      <a:r>
                        <a:rPr lang="es-ES" sz="2400" dirty="0">
                          <a:latin typeface="Times New Roman" panose="02020603050405020304" pitchFamily="18" charset="0"/>
                          <a:ea typeface="Lucida Sans Unicode"/>
                          <a:cs typeface="Times New Roman" panose="02020603050405020304" pitchFamily="18" charset="0"/>
                          <a:sym typeface="Calibri"/>
                        </a:rPr>
                        <a:t> /</a:t>
                      </a:r>
                      <a:endParaRPr lang="el-GR" sz="2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  <a:sym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sym typeface="Calibri"/>
                        </a:rPr>
                        <a:t>*</a:t>
                      </a:r>
                    </a:p>
                  </a:txBody>
                  <a:tcPr marL="50800" marR="50800" marT="50800" marB="50800">
                    <a:solidFill>
                      <a:srgbClr val="D7FF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26819"/>
                  </a:ext>
                </a:extLst>
              </a:tr>
            </a:tbl>
          </a:graphicData>
        </a:graphic>
      </p:graphicFrame>
      <p:sp>
        <p:nvSpPr>
          <p:cNvPr id="24" name="Rectangle 1">
            <a:extLst>
              <a:ext uri="{FF2B5EF4-FFF2-40B4-BE49-F238E27FC236}">
                <a16:creationId xmlns:a16="http://schemas.microsoft.com/office/drawing/2014/main" id="{DD20CFF6-851B-FB4A-A8EA-041BF06A9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47" y="243744"/>
            <a:ext cx="82550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0663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CONTRASTIVE TRANSFER ANALYSIS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Corrective Phonetics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Spanish                    	 English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F4FE46-EDEB-CA41-AE57-856486BF0EBB}"/>
              </a:ext>
            </a:extLst>
          </p:cNvPr>
          <p:cNvSpPr/>
          <p:nvPr/>
        </p:nvSpPr>
        <p:spPr>
          <a:xfrm>
            <a:off x="4978401" y="1829268"/>
            <a:ext cx="985520" cy="4592320"/>
          </a:xfrm>
          <a:prstGeom prst="roundRect">
            <a:avLst/>
          </a:prstGeom>
          <a:noFill/>
          <a:ln w="381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A3CB94-70C8-DB44-AD97-FA9216EBE33C}"/>
              </a:ext>
            </a:extLst>
          </p:cNvPr>
          <p:cNvSpPr txBox="1"/>
          <p:nvPr/>
        </p:nvSpPr>
        <p:spPr>
          <a:xfrm>
            <a:off x="6640545" y="5671792"/>
            <a:ext cx="2146299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rgbClr val="FF0000"/>
                </a:solidFill>
              </a:rPr>
              <a:t>S.S.</a:t>
            </a:r>
            <a:r>
              <a:rPr lang="en-US" sz="1400" dirty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1400" dirty="0">
                <a:solidFill>
                  <a:srgbClr val="FF0000"/>
                </a:solidFill>
              </a:rPr>
              <a:t>C</a:t>
            </a:r>
            <a:r>
              <a:rPr lang="en-EC" sz="1400" dirty="0">
                <a:solidFill>
                  <a:srgbClr val="FF0000"/>
                </a:solidFill>
              </a:rPr>
              <a:t>ommon mistake</a:t>
            </a:r>
            <a:endParaRPr kumimoji="0" lang="en-EC" sz="1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C43CB2AC-31A2-A24A-8AAD-B52B58542B9D}"/>
              </a:ext>
            </a:extLst>
          </p:cNvPr>
          <p:cNvSpPr/>
          <p:nvPr/>
        </p:nvSpPr>
        <p:spPr>
          <a:xfrm>
            <a:off x="6392070" y="5709112"/>
            <a:ext cx="180977" cy="243749"/>
          </a:xfrm>
          <a:prstGeom prst="left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E07E042-8020-C949-A516-1D29FA908228}"/>
              </a:ext>
            </a:extLst>
          </p:cNvPr>
          <p:cNvCxnSpPr/>
          <p:nvPr/>
        </p:nvCxnSpPr>
        <p:spPr>
          <a:xfrm>
            <a:off x="3732551" y="5096656"/>
            <a:ext cx="1338108" cy="73451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41B4A098-5091-8741-9A48-189281E0B996}"/>
              </a:ext>
            </a:extLst>
          </p:cNvPr>
          <p:cNvSpPr/>
          <p:nvPr/>
        </p:nvSpPr>
        <p:spPr>
          <a:xfrm>
            <a:off x="5741233" y="5486400"/>
            <a:ext cx="330288" cy="494675"/>
          </a:xfrm>
          <a:custGeom>
            <a:avLst/>
            <a:gdLst>
              <a:gd name="connsiteX0" fmla="*/ 0 w 330288"/>
              <a:gd name="connsiteY0" fmla="*/ 494675 h 494675"/>
              <a:gd name="connsiteX1" fmla="*/ 329783 w 330288"/>
              <a:gd name="connsiteY1" fmla="*/ 329784 h 494675"/>
              <a:gd name="connsiteX2" fmla="*/ 59960 w 330288"/>
              <a:gd name="connsiteY2" fmla="*/ 0 h 4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288" h="494675">
                <a:moveTo>
                  <a:pt x="0" y="494675"/>
                </a:moveTo>
                <a:cubicBezTo>
                  <a:pt x="159895" y="453452"/>
                  <a:pt x="319790" y="412230"/>
                  <a:pt x="329783" y="329784"/>
                </a:cubicBezTo>
                <a:cubicBezTo>
                  <a:pt x="339776" y="247338"/>
                  <a:pt x="199868" y="123669"/>
                  <a:pt x="59960" y="0"/>
                </a:cubicBez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3276C6-BF37-0649-90BC-3F56A920E67B}"/>
              </a:ext>
            </a:extLst>
          </p:cNvPr>
          <p:cNvSpPr txBox="1"/>
          <p:nvPr/>
        </p:nvSpPr>
        <p:spPr>
          <a:xfrm>
            <a:off x="749300" y="1905737"/>
            <a:ext cx="1701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pico-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DENTAL</a:t>
            </a:r>
          </a:p>
        </p:txBody>
      </p:sp>
      <p:sp>
        <p:nvSpPr>
          <p:cNvPr id="16" name="Up Arrow 15">
            <a:extLst>
              <a:ext uri="{FF2B5EF4-FFF2-40B4-BE49-F238E27FC236}">
                <a16:creationId xmlns:a16="http://schemas.microsoft.com/office/drawing/2014/main" id="{96159567-5E64-0648-AF62-D054109C3E6D}"/>
              </a:ext>
            </a:extLst>
          </p:cNvPr>
          <p:cNvSpPr/>
          <p:nvPr/>
        </p:nvSpPr>
        <p:spPr>
          <a:xfrm rot="4401132">
            <a:off x="1674222" y="1393879"/>
            <a:ext cx="266700" cy="828508"/>
          </a:xfrm>
          <a:prstGeom prst="up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1398D-4D3B-9E42-8CB9-51DBA8B98875}"/>
              </a:ext>
            </a:extLst>
          </p:cNvPr>
          <p:cNvSpPr txBox="1"/>
          <p:nvPr/>
        </p:nvSpPr>
        <p:spPr>
          <a:xfrm>
            <a:off x="6400800" y="1869908"/>
            <a:ext cx="220744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pico-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ALVEOLAR</a:t>
            </a:r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8FC04DAB-F9DE-864C-9D0B-D14621C26DCE}"/>
              </a:ext>
            </a:extLst>
          </p:cNvPr>
          <p:cNvSpPr/>
          <p:nvPr/>
        </p:nvSpPr>
        <p:spPr>
          <a:xfrm rot="17106929">
            <a:off x="7006103" y="1346643"/>
            <a:ext cx="266700" cy="828508"/>
          </a:xfrm>
          <a:prstGeom prst="upArrow">
            <a:avLst/>
          </a:prstGeom>
          <a:solidFill>
            <a:schemeClr val="accent3">
              <a:lumOff val="44000"/>
            </a:schemeClr>
          </a:solidFill>
          <a:ln w="25400" cap="flat">
            <a:solidFill>
              <a:schemeClr val="accent1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384C9D-6F48-F346-85B7-6C4FB49E208B}"/>
              </a:ext>
            </a:extLst>
          </p:cNvPr>
          <p:cNvSpPr txBox="1"/>
          <p:nvPr/>
        </p:nvSpPr>
        <p:spPr>
          <a:xfrm>
            <a:off x="6293642" y="2171507"/>
            <a:ext cx="25963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/d/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phonemic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transfer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zero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6B6A2E-0BF5-2D4E-8D4E-B6D563F9A454}"/>
              </a:ext>
            </a:extLst>
          </p:cNvPr>
          <p:cNvSpPr txBox="1"/>
          <p:nvPr/>
        </p:nvSpPr>
        <p:spPr>
          <a:xfrm>
            <a:off x="6400800" y="4040165"/>
            <a:ext cx="259635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/d/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phonetic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transfer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is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zero</a:t>
            </a:r>
            <a:r>
              <a:rPr kumimoji="0" lang="es-E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kumimoji="0" lang="es-ES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negative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AFCECA6-9A5C-4E46-9842-BB6CDFDEE62E}"/>
              </a:ext>
            </a:extLst>
          </p:cNvPr>
          <p:cNvSpPr/>
          <p:nvPr/>
        </p:nvSpPr>
        <p:spPr>
          <a:xfrm>
            <a:off x="2256736" y="1808948"/>
            <a:ext cx="321336" cy="3509010"/>
          </a:xfrm>
          <a:prstGeom prst="leftBrace">
            <a:avLst/>
          </a:prstGeom>
          <a:noFill/>
          <a:ln w="25400" cap="flat">
            <a:solidFill>
              <a:schemeClr val="accent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35AF8-26FE-7741-921B-197C885E31CE}"/>
              </a:ext>
            </a:extLst>
          </p:cNvPr>
          <p:cNvSpPr txBox="1"/>
          <p:nvPr/>
        </p:nvSpPr>
        <p:spPr>
          <a:xfrm>
            <a:off x="-673768" y="613611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2B04A-9ED4-663E-CB96-662A8EE925C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26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2" grpId="0" animBg="1"/>
      <p:bldP spid="8" grpId="0"/>
      <p:bldP spid="9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" name="/k/ PRODUCTION PICTURE"/>
          <p:cNvSpPr/>
          <p:nvPr/>
        </p:nvSpPr>
        <p:spPr>
          <a:xfrm>
            <a:off x="2143107" y="467965"/>
            <a:ext cx="4857786" cy="400110"/>
          </a:xfrm>
          <a:prstGeom prst="rect">
            <a:avLst/>
          </a:prstGeom>
          <a:solidFill>
            <a:srgbClr val="D2DA7A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 b="0">
                <a:solidFill>
                  <a:schemeClr val="accent3">
                    <a:lumOff val="44000"/>
                  </a:schemeClr>
                </a:solidFill>
              </a:defRPr>
            </a:pPr>
            <a:r>
              <a:rPr sz="2000" b="1" dirty="0">
                <a:solidFill>
                  <a:srgbClr val="373D54"/>
                </a:solidFill>
              </a:rPr>
              <a:t>/k</a:t>
            </a:r>
            <a:r>
              <a:rPr lang="es-ES" sz="2000" b="1" dirty="0">
                <a:solidFill>
                  <a:srgbClr val="373D54"/>
                </a:solidFill>
              </a:rPr>
              <a:t> - g</a:t>
            </a:r>
            <a:r>
              <a:rPr sz="2000" b="1" dirty="0">
                <a:solidFill>
                  <a:srgbClr val="373D54"/>
                </a:solidFill>
              </a:rPr>
              <a:t>/ PRODUCTION PICTURE</a:t>
            </a:r>
          </a:p>
        </p:txBody>
      </p:sp>
      <p:grpSp>
        <p:nvGrpSpPr>
          <p:cNvPr id="3694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692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93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695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pic>
        <p:nvPicPr>
          <p:cNvPr id="15" name="image61.png">
            <a:extLst>
              <a:ext uri="{FF2B5EF4-FFF2-40B4-BE49-F238E27FC236}">
                <a16:creationId xmlns:a16="http://schemas.microsoft.com/office/drawing/2014/main" id="{AAE306F1-03C4-F249-A614-A0621006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19707" r="53246" b="54245"/>
          <a:stretch>
            <a:fillRect/>
          </a:stretch>
        </p:blipFill>
        <p:spPr bwMode="auto">
          <a:xfrm>
            <a:off x="13925550" y="457200"/>
            <a:ext cx="28670250" cy="296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" name="Shape 1073741995">
            <a:extLst>
              <a:ext uri="{FF2B5EF4-FFF2-40B4-BE49-F238E27FC236}">
                <a16:creationId xmlns:a16="http://schemas.microsoft.com/office/drawing/2014/main" id="{26295CF8-E546-5F4B-9B18-E668C1B6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395688"/>
            <a:ext cx="14766925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Arial Unicode MS" panose="020B0604020202020204" pitchFamily="34" charset="-128"/>
              </a:rPr>
              <a:t>/g/ voiced</a:t>
            </a:r>
            <a:endParaRPr kumimoji="0" lang="es-ES_trad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Shape 1073741996">
            <a:extLst>
              <a:ext uri="{FF2B5EF4-FFF2-40B4-BE49-F238E27FC236}">
                <a16:creationId xmlns:a16="http://schemas.microsoft.com/office/drawing/2014/main" id="{56476BE3-0495-D94E-A849-D658F5F5B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05600" y="56991250"/>
            <a:ext cx="16081375" cy="67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Arial Unicode MS" panose="020B0604020202020204" pitchFamily="34" charset="-128"/>
              </a:rPr>
              <a:t>voiceless /k/</a:t>
            </a:r>
            <a:endParaRPr kumimoji="0" lang="es-ES_trad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Shape 1073741997">
            <a:extLst>
              <a:ext uri="{FF2B5EF4-FFF2-40B4-BE49-F238E27FC236}">
                <a16:creationId xmlns:a16="http://schemas.microsoft.com/office/drawing/2014/main" id="{C0D8965C-817D-B644-9F5A-383A72D40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0613" y="44103925"/>
            <a:ext cx="16611600" cy="627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Arial Unicode MS" panose="020B0604020202020204" pitchFamily="34" charset="-128"/>
              </a:rPr>
              <a:t>dorso-velar</a:t>
            </a:r>
            <a:endParaRPr kumimoji="0" lang="es-ES_trad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Shape 1073741998">
            <a:extLst>
              <a:ext uri="{FF2B5EF4-FFF2-40B4-BE49-F238E27FC236}">
                <a16:creationId xmlns:a16="http://schemas.microsoft.com/office/drawing/2014/main" id="{B26B4FEC-DF62-6640-B6EF-3172744A5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7938" y="49479200"/>
            <a:ext cx="9275762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Arial Unicode MS" panose="020B0604020202020204" pitchFamily="34" charset="-128"/>
              </a:rPr>
              <a:t>oral</a:t>
            </a:r>
            <a:endParaRPr kumimoji="0" lang="es-ES_trad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Shape 1073741999">
            <a:extLst>
              <a:ext uri="{FF2B5EF4-FFF2-40B4-BE49-F238E27FC236}">
                <a16:creationId xmlns:a16="http://schemas.microsoft.com/office/drawing/2014/main" id="{6B85A8C6-EBED-4746-98C8-E3B46D0C3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863" y="66965513"/>
            <a:ext cx="927576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Lucida Sans Unicode" panose="020B0602030504020204" pitchFamily="34" charset="0"/>
                <a:cs typeface="Arial Unicode MS" panose="020B0604020202020204" pitchFamily="34" charset="-128"/>
              </a:rPr>
              <a:t>stop</a:t>
            </a:r>
            <a:endParaRPr kumimoji="0" lang="es-ES_trad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Shape 1073742000">
            <a:extLst>
              <a:ext uri="{FF2B5EF4-FFF2-40B4-BE49-F238E27FC236}">
                <a16:creationId xmlns:a16="http://schemas.microsoft.com/office/drawing/2014/main" id="{06E71915-0D02-1A4D-B095-085AA6FD7B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634113" y="64665225"/>
            <a:ext cx="15178087" cy="7192963"/>
          </a:xfrm>
          <a:prstGeom prst="line">
            <a:avLst/>
          </a:prstGeom>
          <a:noFill/>
          <a:ln w="9525">
            <a:solidFill>
              <a:srgbClr val="4A7EBB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hape 1073742001">
            <a:extLst>
              <a:ext uri="{FF2B5EF4-FFF2-40B4-BE49-F238E27FC236}">
                <a16:creationId xmlns:a16="http://schemas.microsoft.com/office/drawing/2014/main" id="{5A1A67AC-2FC3-C34C-961F-60E6AF2DE4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39625" y="79051150"/>
            <a:ext cx="19394488" cy="3030538"/>
          </a:xfrm>
          <a:prstGeom prst="line">
            <a:avLst/>
          </a:prstGeom>
          <a:noFill/>
          <a:ln w="9525">
            <a:solidFill>
              <a:srgbClr val="4A7EBB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Shape 1073742002">
            <a:extLst>
              <a:ext uri="{FF2B5EF4-FFF2-40B4-BE49-F238E27FC236}">
                <a16:creationId xmlns:a16="http://schemas.microsoft.com/office/drawing/2014/main" id="{48149D37-3FE1-5649-88D9-E5A734FC19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66925" y="96797813"/>
            <a:ext cx="19391313" cy="1465262"/>
          </a:xfrm>
          <a:prstGeom prst="line">
            <a:avLst/>
          </a:prstGeom>
          <a:noFill/>
          <a:ln w="9525">
            <a:solidFill>
              <a:srgbClr val="4A7EBB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Shape 1073742003">
            <a:extLst>
              <a:ext uri="{FF2B5EF4-FFF2-40B4-BE49-F238E27FC236}">
                <a16:creationId xmlns:a16="http://schemas.microsoft.com/office/drawing/2014/main" id="{308F954C-A367-2F43-B76F-0F11AD097E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22263" y="97983675"/>
            <a:ext cx="19086512" cy="1741488"/>
          </a:xfrm>
          <a:prstGeom prst="line">
            <a:avLst/>
          </a:prstGeom>
          <a:noFill/>
          <a:ln w="9525">
            <a:solidFill>
              <a:srgbClr val="4A7EBB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Shape 1073742004">
            <a:extLst>
              <a:ext uri="{FF2B5EF4-FFF2-40B4-BE49-F238E27FC236}">
                <a16:creationId xmlns:a16="http://schemas.microsoft.com/office/drawing/2014/main" id="{FF83A113-3EE0-404E-9C13-02E9D7F820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53700" y="76630213"/>
            <a:ext cx="15178088" cy="8658225"/>
          </a:xfrm>
          <a:prstGeom prst="line">
            <a:avLst/>
          </a:prstGeom>
          <a:noFill/>
          <a:ln w="9525">
            <a:solidFill>
              <a:srgbClr val="4A7EBB"/>
            </a:solidFill>
            <a:bevel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2185C8A2-0DC8-9044-A66B-09839F1CE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2322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4" name="officeArt object">
            <a:extLst>
              <a:ext uri="{FF2B5EF4-FFF2-40B4-BE49-F238E27FC236}">
                <a16:creationId xmlns:a16="http://schemas.microsoft.com/office/drawing/2014/main" id="{F14C8C66-0E4B-2E45-8B07-C51521A855B1}"/>
              </a:ext>
            </a:extLst>
          </p:cNvPr>
          <p:cNvGrpSpPr/>
          <p:nvPr/>
        </p:nvGrpSpPr>
        <p:grpSpPr>
          <a:xfrm>
            <a:off x="999744" y="1962912"/>
            <a:ext cx="6618509" cy="3190685"/>
            <a:chOff x="0" y="0"/>
            <a:chExt cx="3835486" cy="1868993"/>
          </a:xfrm>
        </p:grpSpPr>
        <p:pic>
          <p:nvPicPr>
            <p:cNvPr id="35" name="image61.png">
              <a:extLst>
                <a:ext uri="{FF2B5EF4-FFF2-40B4-BE49-F238E27FC236}">
                  <a16:creationId xmlns:a16="http://schemas.microsoft.com/office/drawing/2014/main" id="{A5B86F27-F115-7A40-A126-84D921AD5011}"/>
                </a:ext>
              </a:extLst>
            </p:cNvPr>
            <p:cNvPicPr/>
            <p:nvPr/>
          </p:nvPicPr>
          <p:blipFill>
            <a:blip r:embed="rId2"/>
            <a:srcRect l="23360" t="19706" r="53245" b="54245"/>
            <a:stretch>
              <a:fillRect/>
            </a:stretch>
          </p:blipFill>
          <p:spPr>
            <a:xfrm>
              <a:off x="877299" y="0"/>
              <a:ext cx="1805969" cy="1868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" name="Shape 1073741995">
              <a:extLst>
                <a:ext uri="{FF2B5EF4-FFF2-40B4-BE49-F238E27FC236}">
                  <a16:creationId xmlns:a16="http://schemas.microsoft.com/office/drawing/2014/main" id="{94634EA9-3A23-5F43-8F3A-164771D0AAD6}"/>
                </a:ext>
              </a:extLst>
            </p:cNvPr>
            <p:cNvSpPr/>
            <p:nvPr/>
          </p:nvSpPr>
          <p:spPr>
            <a:xfrm>
              <a:off x="0" y="1528881"/>
              <a:ext cx="930251" cy="339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/g/ voiced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7" name="Shape 1073741996">
              <a:extLst>
                <a:ext uri="{FF2B5EF4-FFF2-40B4-BE49-F238E27FC236}">
                  <a16:creationId xmlns:a16="http://schemas.microsoft.com/office/drawing/2014/main" id="{8B3521CB-AC28-514B-BF71-C0A2C188C611}"/>
                </a:ext>
              </a:extLst>
            </p:cNvPr>
            <p:cNvSpPr/>
            <p:nvPr/>
          </p:nvSpPr>
          <p:spPr>
            <a:xfrm>
              <a:off x="2822401" y="1352388"/>
              <a:ext cx="1013085" cy="427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voiceless /k/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8" name="Shape 1073741997">
              <a:extLst>
                <a:ext uri="{FF2B5EF4-FFF2-40B4-BE49-F238E27FC236}">
                  <a16:creationId xmlns:a16="http://schemas.microsoft.com/office/drawing/2014/main" id="{3A0FB3F3-8FF8-BA4D-A439-9CEE68642EE6}"/>
                </a:ext>
              </a:extLst>
            </p:cNvPr>
            <p:cNvSpPr/>
            <p:nvPr/>
          </p:nvSpPr>
          <p:spPr>
            <a:xfrm>
              <a:off x="2788779" y="113209"/>
              <a:ext cx="1046380" cy="395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dorso-velar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9" name="Shape 1073741998">
              <a:extLst>
                <a:ext uri="{FF2B5EF4-FFF2-40B4-BE49-F238E27FC236}">
                  <a16:creationId xmlns:a16="http://schemas.microsoft.com/office/drawing/2014/main" id="{9449E85F-E92B-3748-AE2C-485130456577}"/>
                </a:ext>
              </a:extLst>
            </p:cNvPr>
            <p:cNvSpPr/>
            <p:nvPr/>
          </p:nvSpPr>
          <p:spPr>
            <a:xfrm>
              <a:off x="80542" y="56631"/>
              <a:ext cx="584284" cy="36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oral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40" name="Shape 1073741999">
              <a:extLst>
                <a:ext uri="{FF2B5EF4-FFF2-40B4-BE49-F238E27FC236}">
                  <a16:creationId xmlns:a16="http://schemas.microsoft.com/office/drawing/2014/main" id="{C98D7922-24C0-3B47-ACAC-63181B6CECA0}"/>
                </a:ext>
              </a:extLst>
            </p:cNvPr>
            <p:cNvSpPr/>
            <p:nvPr/>
          </p:nvSpPr>
          <p:spPr>
            <a:xfrm>
              <a:off x="186766" y="792832"/>
              <a:ext cx="584284" cy="364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stop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41" name="Shape 1073742000">
              <a:extLst>
                <a:ext uri="{FF2B5EF4-FFF2-40B4-BE49-F238E27FC236}">
                  <a16:creationId xmlns:a16="http://schemas.microsoft.com/office/drawing/2014/main" id="{95BD3087-565C-3B49-B255-800F5DF348F5}"/>
                </a:ext>
              </a:extLst>
            </p:cNvPr>
            <p:cNvCxnSpPr/>
            <p:nvPr/>
          </p:nvCxnSpPr>
          <p:spPr>
            <a:xfrm flipV="1">
              <a:off x="1992750" y="283181"/>
              <a:ext cx="956101" cy="45309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42" name="Shape 1073742001">
              <a:extLst>
                <a:ext uri="{FF2B5EF4-FFF2-40B4-BE49-F238E27FC236}">
                  <a16:creationId xmlns:a16="http://schemas.microsoft.com/office/drawing/2014/main" id="{7CDF043C-9F24-ED4C-8A47-64AAE0D74C26}"/>
                </a:ext>
              </a:extLst>
            </p:cNvPr>
            <p:cNvCxnSpPr/>
            <p:nvPr/>
          </p:nvCxnSpPr>
          <p:spPr>
            <a:xfrm flipH="1">
              <a:off x="771067" y="736269"/>
              <a:ext cx="1221684" cy="19084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43" name="Shape 1073742002">
              <a:extLst>
                <a:ext uri="{FF2B5EF4-FFF2-40B4-BE49-F238E27FC236}">
                  <a16:creationId xmlns:a16="http://schemas.microsoft.com/office/drawing/2014/main" id="{C13EAF06-ADAC-0249-9432-D0D27AB31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0252" y="1663213"/>
              <a:ext cx="1168967" cy="7335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44" name="Shape 1073742003">
              <a:extLst>
                <a:ext uri="{FF2B5EF4-FFF2-40B4-BE49-F238E27FC236}">
                  <a16:creationId xmlns:a16="http://schemas.microsoft.com/office/drawing/2014/main" id="{5069BC42-C6CE-544B-90A1-8207152A2E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4729" y="1645601"/>
              <a:ext cx="617916" cy="90962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45" name="Shape 1073742004">
              <a:extLst>
                <a:ext uri="{FF2B5EF4-FFF2-40B4-BE49-F238E27FC236}">
                  <a16:creationId xmlns:a16="http://schemas.microsoft.com/office/drawing/2014/main" id="{8A3DEC5E-66C3-524B-8B5C-660E318DE55B}"/>
                </a:ext>
              </a:extLst>
            </p:cNvPr>
            <p:cNvCxnSpPr/>
            <p:nvPr/>
          </p:nvCxnSpPr>
          <p:spPr>
            <a:xfrm flipH="1" flipV="1">
              <a:off x="664834" y="190839"/>
              <a:ext cx="956106" cy="545434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39241B1C-1B82-5D43-838A-6D549A03B770}"/>
              </a:ext>
            </a:extLst>
          </p:cNvPr>
          <p:cNvSpPr/>
          <p:nvPr/>
        </p:nvSpPr>
        <p:spPr>
          <a:xfrm>
            <a:off x="3818596" y="2774672"/>
            <a:ext cx="1215613" cy="99118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E5B2F5-842A-8A67-27AF-D186DBE8267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" grpId="1" animBg="1" advAuto="0"/>
      <p:bldP spid="3694" grpId="4" animBg="1" advAuto="0"/>
      <p:bldP spid="3695" grpId="3" animBg="1" advAuto="0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9" name="Group"/>
          <p:cNvGrpSpPr/>
          <p:nvPr/>
        </p:nvGrpSpPr>
        <p:grpSpPr>
          <a:xfrm>
            <a:off x="3071813" y="642937"/>
            <a:ext cx="3500438" cy="357188"/>
            <a:chOff x="0" y="0"/>
            <a:chExt cx="3500437" cy="357187"/>
          </a:xfrm>
        </p:grpSpPr>
        <p:sp>
          <p:nvSpPr>
            <p:cNvPr id="3697" name="Rectangle"/>
            <p:cNvSpPr/>
            <p:nvPr/>
          </p:nvSpPr>
          <p:spPr>
            <a:xfrm>
              <a:off x="-1" y="-1"/>
              <a:ext cx="3500439" cy="357189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698" name="SPANISH and ENGLISH /K/"/>
            <p:cNvSpPr txBox="1"/>
            <p:nvPr/>
          </p:nvSpPr>
          <p:spPr>
            <a:xfrm>
              <a:off x="-1" y="-1"/>
              <a:ext cx="3500439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/K/</a:t>
              </a:r>
            </a:p>
          </p:txBody>
        </p:sp>
      </p:grpSp>
      <p:grpSp>
        <p:nvGrpSpPr>
          <p:cNvPr id="3702" name="Group"/>
          <p:cNvGrpSpPr/>
          <p:nvPr/>
        </p:nvGrpSpPr>
        <p:grpSpPr>
          <a:xfrm>
            <a:off x="1428727" y="1428736"/>
            <a:ext cx="1643065" cy="342901"/>
            <a:chOff x="0" y="0"/>
            <a:chExt cx="1643063" cy="342900"/>
          </a:xfrm>
        </p:grpSpPr>
        <p:sp>
          <p:nvSpPr>
            <p:cNvPr id="3700" name="Rectangle"/>
            <p:cNvSpPr/>
            <p:nvPr/>
          </p:nvSpPr>
          <p:spPr>
            <a:xfrm>
              <a:off x="-1" y="0"/>
              <a:ext cx="1643065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01" name="Spanish /k/"/>
            <p:cNvSpPr txBox="1"/>
            <p:nvPr/>
          </p:nvSpPr>
          <p:spPr>
            <a:xfrm>
              <a:off x="-1" y="0"/>
              <a:ext cx="1643065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/k/</a:t>
              </a:r>
            </a:p>
          </p:txBody>
        </p:sp>
      </p:grpSp>
      <p:grpSp>
        <p:nvGrpSpPr>
          <p:cNvPr id="3705" name="Group"/>
          <p:cNvGrpSpPr/>
          <p:nvPr/>
        </p:nvGrpSpPr>
        <p:grpSpPr>
          <a:xfrm>
            <a:off x="6500826" y="1357297"/>
            <a:ext cx="1571637" cy="342901"/>
            <a:chOff x="0" y="0"/>
            <a:chExt cx="1571636" cy="342900"/>
          </a:xfrm>
        </p:grpSpPr>
        <p:sp>
          <p:nvSpPr>
            <p:cNvPr id="3703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04" name="English /k/"/>
            <p:cNvSpPr txBox="1"/>
            <p:nvPr/>
          </p:nvSpPr>
          <p:spPr>
            <a:xfrm>
              <a:off x="-1" y="0"/>
              <a:ext cx="15716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/k/</a:t>
              </a:r>
            </a:p>
          </p:txBody>
        </p:sp>
      </p:grpSp>
      <p:grpSp>
        <p:nvGrpSpPr>
          <p:cNvPr id="3708" name="Group"/>
          <p:cNvGrpSpPr/>
          <p:nvPr/>
        </p:nvGrpSpPr>
        <p:grpSpPr>
          <a:xfrm>
            <a:off x="597563" y="2465376"/>
            <a:ext cx="3305391" cy="428644"/>
            <a:chOff x="0" y="21898"/>
            <a:chExt cx="2428875" cy="428643"/>
          </a:xfrm>
          <a:solidFill>
            <a:srgbClr val="6FF0F0"/>
          </a:solidFill>
        </p:grpSpPr>
        <p:sp>
          <p:nvSpPr>
            <p:cNvPr id="3706" name="Rectangle"/>
            <p:cNvSpPr/>
            <p:nvPr/>
          </p:nvSpPr>
          <p:spPr>
            <a:xfrm>
              <a:off x="0" y="21898"/>
              <a:ext cx="2428875" cy="428643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b="1"/>
            </a:p>
          </p:txBody>
        </p:sp>
        <p:sp>
          <p:nvSpPr>
            <p:cNvPr id="3707" name="/k/ Voiceless, dorso - velar, oral, stop"/>
            <p:cNvSpPr txBox="1"/>
            <p:nvPr/>
          </p:nvSpPr>
          <p:spPr>
            <a:xfrm>
              <a:off x="0" y="97721"/>
              <a:ext cx="2428875" cy="27699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US" sz="1200">
                  <a:solidFill>
                    <a:srgbClr val="000000"/>
                  </a:solidFill>
                </a:rPr>
                <a:t>/k/ voiceless, dorso - velar, oral, plosive</a:t>
              </a:r>
            </a:p>
          </p:txBody>
        </p:sp>
      </p:grpSp>
      <p:grpSp>
        <p:nvGrpSpPr>
          <p:cNvPr id="3711" name="Group"/>
          <p:cNvGrpSpPr/>
          <p:nvPr/>
        </p:nvGrpSpPr>
        <p:grpSpPr>
          <a:xfrm>
            <a:off x="597562" y="3214684"/>
            <a:ext cx="3305391" cy="571526"/>
            <a:chOff x="0" y="-1"/>
            <a:chExt cx="2428875" cy="571525"/>
          </a:xfrm>
          <a:solidFill>
            <a:srgbClr val="6FF0F0"/>
          </a:solidFill>
        </p:grpSpPr>
        <p:sp>
          <p:nvSpPr>
            <p:cNvPr id="3709" name="Rectangle"/>
            <p:cNvSpPr/>
            <p:nvPr/>
          </p:nvSpPr>
          <p:spPr>
            <a:xfrm>
              <a:off x="0" y="-1"/>
              <a:ext cx="2428875" cy="571525"/>
            </a:xfrm>
            <a:prstGeom prst="rect">
              <a:avLst/>
            </a:prstGeom>
            <a:grpFill/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/>
            </a:p>
          </p:txBody>
        </p:sp>
        <p:sp>
          <p:nvSpPr>
            <p:cNvPr id="3710" name="[̪k] Voiceless, dorso -velar, oral, stop, unaspirated"/>
            <p:cNvSpPr txBox="1"/>
            <p:nvPr/>
          </p:nvSpPr>
          <p:spPr>
            <a:xfrm>
              <a:off x="0" y="54930"/>
              <a:ext cx="2428875" cy="461662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>
                  <a:solidFill>
                    <a:srgbClr val="000000"/>
                  </a:solidFill>
                </a:rPr>
                <a:t>[</a:t>
              </a:r>
              <a:r>
                <a:rPr lang="en-US" sz="1200" dirty="0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̪k</a:t>
              </a:r>
              <a:r>
                <a:rPr lang="en-US" sz="1200" dirty="0">
                  <a:solidFill>
                    <a:srgbClr val="000000"/>
                  </a:solidFill>
                </a:rPr>
                <a:t>] voiceless, dorso -velar, oral, plosive, </a:t>
              </a:r>
              <a:r>
                <a:rPr lang="en-US" sz="1200" dirty="0">
                  <a:solidFill>
                    <a:srgbClr val="FF0000"/>
                  </a:solidFill>
                </a:rPr>
                <a:t>unaspirated</a:t>
              </a:r>
              <a:r>
                <a:rPr lang="en-US" sz="1200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3714" name="Group"/>
          <p:cNvGrpSpPr/>
          <p:nvPr/>
        </p:nvGrpSpPr>
        <p:grpSpPr>
          <a:xfrm>
            <a:off x="6000760" y="2049777"/>
            <a:ext cx="2428876" cy="472441"/>
            <a:chOff x="0" y="0"/>
            <a:chExt cx="2428875" cy="472440"/>
          </a:xfrm>
        </p:grpSpPr>
        <p:sp>
          <p:nvSpPr>
            <p:cNvPr id="3712" name="Rectangle"/>
            <p:cNvSpPr/>
            <p:nvPr/>
          </p:nvSpPr>
          <p:spPr>
            <a:xfrm>
              <a:off x="0" y="21900"/>
              <a:ext cx="2428875" cy="42864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dirty="0"/>
            </a:p>
          </p:txBody>
        </p:sp>
        <p:sp>
          <p:nvSpPr>
            <p:cNvPr id="3713" name="/k/ Voiceless, dorso - velar, oral, stop"/>
            <p:cNvSpPr txBox="1"/>
            <p:nvPr/>
          </p:nvSpPr>
          <p:spPr>
            <a:xfrm>
              <a:off x="0" y="0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n-US" sz="1200" b="1" dirty="0"/>
                <a:t>/k</a:t>
              </a:r>
              <a:r>
                <a:rPr lang="en-US" sz="1200" b="0" dirty="0"/>
                <a:t>/ voiceless, </a:t>
              </a:r>
              <a:r>
                <a:rPr lang="en-US" sz="1200" b="0" dirty="0" err="1"/>
                <a:t>dorso</a:t>
              </a:r>
              <a:r>
                <a:rPr lang="en-US" sz="1200" b="0" dirty="0"/>
                <a:t> - velar, oral, plosive </a:t>
              </a:r>
            </a:p>
          </p:txBody>
        </p:sp>
      </p:grpSp>
      <p:grpSp>
        <p:nvGrpSpPr>
          <p:cNvPr id="3717" name="Group"/>
          <p:cNvGrpSpPr/>
          <p:nvPr/>
        </p:nvGrpSpPr>
        <p:grpSpPr>
          <a:xfrm>
            <a:off x="4523218" y="2857495"/>
            <a:ext cx="3906418" cy="571523"/>
            <a:chOff x="0" y="45784"/>
            <a:chExt cx="2428875" cy="571521"/>
          </a:xfrm>
        </p:grpSpPr>
        <p:sp>
          <p:nvSpPr>
            <p:cNvPr id="3715" name="Rectangle"/>
            <p:cNvSpPr/>
            <p:nvPr/>
          </p:nvSpPr>
          <p:spPr>
            <a:xfrm>
              <a:off x="0" y="45784"/>
              <a:ext cx="2428875" cy="57152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dirty="0"/>
            </a:p>
          </p:txBody>
        </p:sp>
        <p:sp>
          <p:nvSpPr>
            <p:cNvPr id="3716" name="[kʰ] Voiceless, dorso - velar, oral, stop, strongly aspirated"/>
            <p:cNvSpPr txBox="1"/>
            <p:nvPr/>
          </p:nvSpPr>
          <p:spPr>
            <a:xfrm>
              <a:off x="0" y="100714"/>
              <a:ext cx="24288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/>
                <a:t>[</a:t>
              </a:r>
              <a:r>
                <a:rPr lang="en-US" sz="1200" dirty="0" err="1"/>
                <a:t>k</a:t>
              </a:r>
              <a:r>
                <a:rPr lang="en-US" sz="1200"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ʰ</a:t>
              </a:r>
              <a:r>
                <a:rPr lang="en-US" sz="12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-</a:t>
              </a:r>
              <a:r>
                <a:rPr lang="en-US" sz="1200" dirty="0"/>
                <a:t>] voiceless, dorso - velar, oral, plosive, </a:t>
              </a:r>
              <a:r>
                <a:rPr lang="en-US" sz="1200" dirty="0">
                  <a:solidFill>
                    <a:srgbClr val="FF0000"/>
                  </a:solidFill>
                </a:rPr>
                <a:t>strongly aspirated </a:t>
              </a:r>
            </a:p>
          </p:txBody>
        </p:sp>
      </p:grpSp>
      <p:grpSp>
        <p:nvGrpSpPr>
          <p:cNvPr id="3720" name="Group"/>
          <p:cNvGrpSpPr/>
          <p:nvPr/>
        </p:nvGrpSpPr>
        <p:grpSpPr>
          <a:xfrm>
            <a:off x="4523232" y="3643328"/>
            <a:ext cx="3906418" cy="642966"/>
            <a:chOff x="0" y="-1"/>
            <a:chExt cx="2428875" cy="642965"/>
          </a:xfrm>
        </p:grpSpPr>
        <p:sp>
          <p:nvSpPr>
            <p:cNvPr id="3718" name="Rectangle"/>
            <p:cNvSpPr/>
            <p:nvPr/>
          </p:nvSpPr>
          <p:spPr>
            <a:xfrm>
              <a:off x="0" y="-1"/>
              <a:ext cx="2428875" cy="642965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dirty="0"/>
            </a:p>
          </p:txBody>
        </p:sp>
        <p:sp>
          <p:nvSpPr>
            <p:cNvPr id="3719" name="[-k-] Voiceless, dorso -velar, oral, stop, aspirated"/>
            <p:cNvSpPr txBox="1"/>
            <p:nvPr/>
          </p:nvSpPr>
          <p:spPr>
            <a:xfrm>
              <a:off x="0" y="90650"/>
              <a:ext cx="24288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/>
                <a:t>[-</a:t>
              </a:r>
              <a:r>
                <a:rPr lang="en-US" sz="12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k</a:t>
              </a:r>
              <a:r>
                <a:rPr lang="en-US" sz="1200" dirty="0"/>
                <a:t>-] voiceless, </a:t>
              </a:r>
              <a:r>
                <a:rPr lang="en-US" sz="1200" dirty="0" err="1"/>
                <a:t>dorso</a:t>
              </a:r>
              <a:r>
                <a:rPr lang="en-US" sz="1200" dirty="0"/>
                <a:t> -velar, oral, plosive, </a:t>
              </a:r>
              <a:r>
                <a:rPr lang="en-US" sz="1200" dirty="0">
                  <a:solidFill>
                    <a:srgbClr val="FF0000"/>
                  </a:solidFill>
                </a:rPr>
                <a:t>unaspirated</a:t>
              </a:r>
              <a:r>
                <a:rPr lang="en-US" sz="1200" dirty="0"/>
                <a:t> </a:t>
              </a:r>
            </a:p>
          </p:txBody>
        </p:sp>
      </p:grpSp>
      <p:grpSp>
        <p:nvGrpSpPr>
          <p:cNvPr id="3723" name="Group"/>
          <p:cNvGrpSpPr/>
          <p:nvPr/>
        </p:nvGrpSpPr>
        <p:grpSpPr>
          <a:xfrm>
            <a:off x="4523232" y="4643461"/>
            <a:ext cx="3906418" cy="571532"/>
            <a:chOff x="0" y="0"/>
            <a:chExt cx="2428875" cy="571530"/>
          </a:xfrm>
        </p:grpSpPr>
        <p:sp>
          <p:nvSpPr>
            <p:cNvPr id="3721" name="Rectangle"/>
            <p:cNvSpPr/>
            <p:nvPr/>
          </p:nvSpPr>
          <p:spPr>
            <a:xfrm>
              <a:off x="0" y="0"/>
              <a:ext cx="2428875" cy="571530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dirty="0"/>
            </a:p>
          </p:txBody>
        </p:sp>
        <p:sp>
          <p:nvSpPr>
            <p:cNvPr id="3722" name="[-kˉ]  voiceless dorso velar, oral, stop,released"/>
            <p:cNvSpPr txBox="1"/>
            <p:nvPr/>
          </p:nvSpPr>
          <p:spPr>
            <a:xfrm>
              <a:off x="0" y="54934"/>
              <a:ext cx="24288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200" dirty="0"/>
                <a:t>[-</a:t>
              </a:r>
              <a:r>
                <a:rPr lang="en-US" sz="1200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k</a:t>
              </a:r>
              <a:r>
                <a:rPr lang="en-EC" sz="1000" b="1" dirty="0">
                  <a:solidFill>
                    <a:srgbClr val="FF0000"/>
                  </a:solidFill>
                </a:rPr>
                <a:t> </a:t>
              </a:r>
              <a:r>
                <a:rPr lang="en-EC" sz="1200" dirty="0">
                  <a:solidFill>
                    <a:srgbClr val="FF0000"/>
                  </a:solidFill>
                  <a:sym typeface="Verdana"/>
                </a:rPr>
                <a:t>̚</a:t>
              </a:r>
              <a:r>
                <a:rPr lang="en-EC" sz="1200" dirty="0">
                  <a:solidFill>
                    <a:schemeClr val="tx1"/>
                  </a:solidFill>
                  <a:sym typeface="Verdana"/>
                </a:rPr>
                <a:t> </a:t>
              </a:r>
              <a:r>
                <a:rPr lang="en-US" sz="1200" dirty="0"/>
                <a:t>]  voiceless dorso velar, oral, </a:t>
              </a:r>
              <a:r>
                <a:rPr lang="en-US" sz="1200" dirty="0" err="1"/>
                <a:t>plosive,</a:t>
              </a:r>
              <a:r>
                <a:rPr lang="en-US" sz="1200" dirty="0" err="1">
                  <a:solidFill>
                    <a:srgbClr val="FF0000"/>
                  </a:solidFill>
                </a:rPr>
                <a:t>unreleased</a:t>
              </a:r>
              <a:r>
                <a:rPr lang="en-US" sz="1200" dirty="0"/>
                <a:t> </a:t>
              </a:r>
            </a:p>
          </p:txBody>
        </p:sp>
      </p:grpSp>
      <p:grpSp>
        <p:nvGrpSpPr>
          <p:cNvPr id="3726" name="Group"/>
          <p:cNvGrpSpPr/>
          <p:nvPr/>
        </p:nvGrpSpPr>
        <p:grpSpPr>
          <a:xfrm>
            <a:off x="4523218" y="5429262"/>
            <a:ext cx="3906418" cy="642945"/>
            <a:chOff x="0" y="-1"/>
            <a:chExt cx="2428875" cy="642944"/>
          </a:xfrm>
        </p:grpSpPr>
        <p:sp>
          <p:nvSpPr>
            <p:cNvPr id="3724" name="Rectangle"/>
            <p:cNvSpPr/>
            <p:nvPr/>
          </p:nvSpPr>
          <p:spPr>
            <a:xfrm>
              <a:off x="0" y="-1"/>
              <a:ext cx="2428875" cy="642944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 lang="en-US" dirty="0"/>
            </a:p>
          </p:txBody>
        </p:sp>
        <p:sp>
          <p:nvSpPr>
            <p:cNvPr id="3725" name="[-kˈ]  voiceless dorso velar, oral, stop, unreleased"/>
            <p:cNvSpPr txBox="1"/>
            <p:nvPr/>
          </p:nvSpPr>
          <p:spPr>
            <a:xfrm>
              <a:off x="0" y="59863"/>
              <a:ext cx="2428875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sz="1600" dirty="0">
                  <a:sym typeface="Verdana"/>
                </a:rPr>
                <a:t>[-k ̄ ] </a:t>
              </a:r>
              <a:r>
                <a:rPr lang="en-US" sz="1200" dirty="0"/>
                <a:t>voiceless dorso velar, oral, plosive, </a:t>
              </a:r>
              <a:r>
                <a:rPr lang="en-US" sz="1200" dirty="0">
                  <a:solidFill>
                    <a:srgbClr val="FF0000"/>
                  </a:solidFill>
                </a:rPr>
                <a:t>released</a:t>
              </a:r>
              <a:r>
                <a:rPr lang="en-US" sz="1200" dirty="0"/>
                <a:t> </a:t>
              </a:r>
            </a:p>
          </p:txBody>
        </p:sp>
      </p:grpSp>
      <p:sp>
        <p:nvSpPr>
          <p:cNvPr id="3727" name="Line"/>
          <p:cNvSpPr/>
          <p:nvPr/>
        </p:nvSpPr>
        <p:spPr>
          <a:xfrm flipH="1">
            <a:off x="2285999" y="1771650"/>
            <a:ext cx="42864" cy="657225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728" name="Line"/>
          <p:cNvSpPr/>
          <p:nvPr/>
        </p:nvSpPr>
        <p:spPr>
          <a:xfrm flipH="1">
            <a:off x="2284413" y="2859087"/>
            <a:ext cx="1588" cy="355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/>
          </a:p>
        </p:txBody>
      </p:sp>
      <p:sp>
        <p:nvSpPr>
          <p:cNvPr id="3729" name="Line"/>
          <p:cNvSpPr/>
          <p:nvPr/>
        </p:nvSpPr>
        <p:spPr>
          <a:xfrm rot="10800000" flipV="1">
            <a:off x="2328863" y="820737"/>
            <a:ext cx="742951" cy="6080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730" name="Line"/>
          <p:cNvSpPr/>
          <p:nvPr/>
        </p:nvSpPr>
        <p:spPr>
          <a:xfrm>
            <a:off x="6572250" y="820737"/>
            <a:ext cx="642939" cy="53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731" name="Line"/>
          <p:cNvSpPr/>
          <p:nvPr/>
        </p:nvSpPr>
        <p:spPr>
          <a:xfrm>
            <a:off x="7215822" y="1332547"/>
            <a:ext cx="1" cy="3714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32" name="Line"/>
          <p:cNvSpPr/>
          <p:nvPr/>
        </p:nvSpPr>
        <p:spPr>
          <a:xfrm flipH="1">
            <a:off x="7215188" y="2501899"/>
            <a:ext cx="1588" cy="3556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733" name="Line"/>
          <p:cNvSpPr/>
          <p:nvPr/>
        </p:nvSpPr>
        <p:spPr>
          <a:xfrm>
            <a:off x="7214552" y="3143091"/>
            <a:ext cx="2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734" name="Line"/>
          <p:cNvSpPr/>
          <p:nvPr/>
        </p:nvSpPr>
        <p:spPr>
          <a:xfrm flipH="1">
            <a:off x="7214222" y="4287837"/>
            <a:ext cx="2554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735" name="Line"/>
          <p:cNvSpPr/>
          <p:nvPr/>
        </p:nvSpPr>
        <p:spPr>
          <a:xfrm>
            <a:off x="7215823" y="4922678"/>
            <a:ext cx="2" cy="21431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lang="en-US" dirty="0"/>
          </a:p>
        </p:txBody>
      </p:sp>
      <p:sp>
        <p:nvSpPr>
          <p:cNvPr id="3736" name="Continue"/>
          <p:cNvSpPr txBox="1"/>
          <p:nvPr/>
        </p:nvSpPr>
        <p:spPr>
          <a:xfrm>
            <a:off x="7215188" y="6143625"/>
            <a:ext cx="96436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lang="en-US" dirty="0"/>
              <a:t>continue</a:t>
            </a:r>
          </a:p>
        </p:txBody>
      </p:sp>
      <p:grpSp>
        <p:nvGrpSpPr>
          <p:cNvPr id="373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73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 dirty="0"/>
            </a:p>
          </p:txBody>
        </p:sp>
        <p:sp>
          <p:nvSpPr>
            <p:cNvPr id="373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 lang="en-US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59E5E7-B1EC-0D1C-13A7-2DCCEE793FB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28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9" grpId="1" animBg="1" advAuto="0"/>
      <p:bldP spid="3702" grpId="3" animBg="1" advAuto="0"/>
      <p:bldP spid="3705" grpId="9" animBg="1" advAuto="0"/>
      <p:bldP spid="3708" grpId="5" animBg="1" advAuto="0"/>
      <p:bldP spid="3711" grpId="7" animBg="1" advAuto="0"/>
      <p:bldP spid="3714" grpId="11" animBg="1" advAuto="0"/>
      <p:bldP spid="3717" grpId="13" animBg="1" advAuto="0"/>
      <p:bldP spid="3720" grpId="15" animBg="1" advAuto="0"/>
      <p:bldP spid="3723" grpId="17" animBg="1" advAuto="0"/>
      <p:bldP spid="3726" grpId="19" animBg="1" advAuto="0"/>
      <p:bldP spid="3727" grpId="4" animBg="1" advAuto="0"/>
      <p:bldP spid="3728" grpId="6" animBg="1" advAuto="0"/>
      <p:bldP spid="3729" grpId="2" animBg="1" advAuto="0"/>
      <p:bldP spid="3730" grpId="8" animBg="1" advAuto="0"/>
      <p:bldP spid="3731" grpId="10" animBg="1" advAuto="0"/>
      <p:bldP spid="3732" grpId="12" animBg="1" advAuto="0"/>
      <p:bldP spid="3733" grpId="14" animBg="1" advAuto="0"/>
      <p:bldP spid="3734" grpId="16" animBg="1" advAuto="0"/>
      <p:bldP spid="3735" grpId="18" animBg="1" advAuto="0"/>
      <p:bldP spid="3736" grpId="20" animBg="1" advAuto="0"/>
      <p:bldP spid="3739" grpId="2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3" name="Group"/>
          <p:cNvGrpSpPr/>
          <p:nvPr/>
        </p:nvGrpSpPr>
        <p:grpSpPr>
          <a:xfrm>
            <a:off x="2714625" y="428623"/>
            <a:ext cx="3771900" cy="571485"/>
            <a:chOff x="0" y="0"/>
            <a:chExt cx="3771900" cy="571484"/>
          </a:xfrm>
        </p:grpSpPr>
        <p:sp>
          <p:nvSpPr>
            <p:cNvPr id="3741" name="Rectangle"/>
            <p:cNvSpPr/>
            <p:nvPr/>
          </p:nvSpPr>
          <p:spPr>
            <a:xfrm>
              <a:off x="0" y="-1"/>
              <a:ext cx="3771900" cy="57148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42" name="PHONETIC AND PHONEMIC DISTRIBUTION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746" name="Group"/>
          <p:cNvGrpSpPr/>
          <p:nvPr/>
        </p:nvGrpSpPr>
        <p:grpSpPr>
          <a:xfrm>
            <a:off x="3477166" y="1266971"/>
            <a:ext cx="1785952" cy="342901"/>
            <a:chOff x="0" y="0"/>
            <a:chExt cx="1785950" cy="342900"/>
          </a:xfrm>
        </p:grpSpPr>
        <p:sp>
          <p:nvSpPr>
            <p:cNvPr id="3744" name="Rectangle"/>
            <p:cNvSpPr/>
            <p:nvPr/>
          </p:nvSpPr>
          <p:spPr>
            <a:xfrm>
              <a:off x="-1" y="0"/>
              <a:ext cx="1785952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45" name="Spanish /K/"/>
            <p:cNvSpPr txBox="1"/>
            <p:nvPr/>
          </p:nvSpPr>
          <p:spPr>
            <a:xfrm>
              <a:off x="-1" y="0"/>
              <a:ext cx="1785952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/K/</a:t>
              </a:r>
            </a:p>
          </p:txBody>
        </p:sp>
      </p:grpSp>
      <p:graphicFrame>
        <p:nvGraphicFramePr>
          <p:cNvPr id="3750" name="Table"/>
          <p:cNvGraphicFramePr/>
          <p:nvPr>
            <p:extLst>
              <p:ext uri="{D42A27DB-BD31-4B8C-83A1-F6EECF244321}">
                <p14:modId xmlns:p14="http://schemas.microsoft.com/office/powerpoint/2010/main" val="2354189425"/>
              </p:ext>
            </p:extLst>
          </p:nvPr>
        </p:nvGraphicFramePr>
        <p:xfrm>
          <a:off x="1921790" y="2124237"/>
          <a:ext cx="5672380" cy="180899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43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400"/>
                        <a:t>Position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200"/>
                        <a:t>   </a:t>
                      </a:r>
                      <a:r>
                        <a:rPr sz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/k/</a:t>
                      </a:r>
                      <a:r>
                        <a:rPr sz="1200"/>
                        <a:t>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200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Lucida Sans Unicode"/>
                          <a:ea typeface="Calibri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k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  <a:r>
                        <a:rPr lang="es-ES" sz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12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unaspirated</a:t>
                      </a:r>
                      <a:endParaRPr sz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josko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jɔsko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anˈ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lar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ãŋˈ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l̥aɾ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dirty="0"/>
                        <a:t>    X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dirty="0"/>
                        <a:t>     X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754" name="Group"/>
          <p:cNvGrpSpPr/>
          <p:nvPr/>
        </p:nvGrpSpPr>
        <p:grpSpPr>
          <a:xfrm>
            <a:off x="1921790" y="4195930"/>
            <a:ext cx="5474691" cy="626442"/>
            <a:chOff x="-670683" y="0"/>
            <a:chExt cx="2599494" cy="714380"/>
          </a:xfrm>
        </p:grpSpPr>
        <p:sp>
          <p:nvSpPr>
            <p:cNvPr id="3752" name="Rectangle"/>
            <p:cNvSpPr/>
            <p:nvPr/>
          </p:nvSpPr>
          <p:spPr>
            <a:xfrm>
              <a:off x="-670683" y="0"/>
              <a:ext cx="2599494" cy="71438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53" name="Phonemic distribution is  Partial"/>
            <p:cNvSpPr txBox="1"/>
            <p:nvPr/>
          </p:nvSpPr>
          <p:spPr>
            <a:xfrm>
              <a:off x="-626964" y="0"/>
              <a:ext cx="2555775" cy="4211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dirty="0">
                  <a:solidFill>
                    <a:srgbClr val="FF0000"/>
                  </a:solidFill>
                </a:rPr>
                <a:t>/k/ </a:t>
              </a:r>
              <a:r>
                <a:rPr sz="1400" b="1" dirty="0">
                  <a:solidFill>
                    <a:srgbClr val="000000"/>
                  </a:solidFill>
                </a:rPr>
                <a:t>Phonemic</a:t>
              </a:r>
              <a:r>
                <a:rPr lang="es-ES" sz="1400" b="1" dirty="0">
                  <a:solidFill>
                    <a:srgbClr val="000000"/>
                  </a:solidFill>
                </a:rPr>
                <a:t> / Broad </a:t>
              </a:r>
              <a:r>
                <a:rPr sz="1400" b="1" dirty="0">
                  <a:solidFill>
                    <a:srgbClr val="000000"/>
                  </a:solidFill>
                </a:rPr>
                <a:t> distribution is  Partial</a:t>
              </a:r>
            </a:p>
          </p:txBody>
        </p:sp>
      </p:grpSp>
      <p:grpSp>
        <p:nvGrpSpPr>
          <p:cNvPr id="3757" name="Group"/>
          <p:cNvGrpSpPr/>
          <p:nvPr/>
        </p:nvGrpSpPr>
        <p:grpSpPr>
          <a:xfrm>
            <a:off x="1921790" y="5267499"/>
            <a:ext cx="5149569" cy="447501"/>
            <a:chOff x="0" y="0"/>
            <a:chExt cx="2071686" cy="1000122"/>
          </a:xfrm>
        </p:grpSpPr>
        <p:sp>
          <p:nvSpPr>
            <p:cNvPr id="3755" name="Rectangle"/>
            <p:cNvSpPr/>
            <p:nvPr/>
          </p:nvSpPr>
          <p:spPr>
            <a:xfrm>
              <a:off x="0" y="0"/>
              <a:ext cx="2071686" cy="1000122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56" name="Phonetic distribution  is Partial."/>
            <p:cNvSpPr txBox="1"/>
            <p:nvPr/>
          </p:nvSpPr>
          <p:spPr>
            <a:xfrm>
              <a:off x="0" y="0"/>
              <a:ext cx="2071686" cy="30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1400" b="1" dirty="0">
                  <a:solidFill>
                    <a:srgbClr val="FF0000"/>
                  </a:solidFill>
                </a:rPr>
                <a:t>/k/ </a:t>
              </a:r>
              <a:r>
                <a:rPr sz="1400" b="1" dirty="0">
                  <a:solidFill>
                    <a:srgbClr val="000000"/>
                  </a:solidFill>
                </a:rPr>
                <a:t>Phonetic</a:t>
              </a:r>
              <a:r>
                <a:rPr lang="es-ES" sz="1400" b="1" dirty="0">
                  <a:solidFill>
                    <a:srgbClr val="000000"/>
                  </a:solidFill>
                </a:rPr>
                <a:t> /Narrow</a:t>
              </a:r>
              <a:r>
                <a:rPr sz="1400" b="1" dirty="0">
                  <a:solidFill>
                    <a:srgbClr val="000000"/>
                  </a:solidFill>
                </a:rPr>
                <a:t> distribution  is Partial.</a:t>
              </a:r>
            </a:p>
          </p:txBody>
        </p:sp>
      </p:grpSp>
      <p:sp>
        <p:nvSpPr>
          <p:cNvPr id="3764" name="Shape"/>
          <p:cNvSpPr/>
          <p:nvPr/>
        </p:nvSpPr>
        <p:spPr>
          <a:xfrm>
            <a:off x="4191566" y="1695612"/>
            <a:ext cx="714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765" name="Shape"/>
          <p:cNvSpPr/>
          <p:nvPr/>
        </p:nvSpPr>
        <p:spPr>
          <a:xfrm>
            <a:off x="4334441" y="3981612"/>
            <a:ext cx="46038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60"/>
                </a:moveTo>
                <a:lnTo>
                  <a:pt x="5400" y="198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860"/>
                </a:lnTo>
                <a:lnTo>
                  <a:pt x="21600" y="1986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768" name="Line"/>
          <p:cNvSpPr/>
          <p:nvPr/>
        </p:nvSpPr>
        <p:spPr>
          <a:xfrm>
            <a:off x="4263620" y="4663284"/>
            <a:ext cx="1" cy="285751"/>
          </a:xfrm>
          <a:prstGeom prst="line">
            <a:avLst/>
          </a:prstGeom>
          <a:ln w="254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75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77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7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F0E06-FD93-F53D-8613-92A67CF9526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3" grpId="1" animBg="1" advAuto="0"/>
      <p:bldP spid="3746" grpId="3" animBg="1" advAuto="0"/>
      <p:bldP spid="3750" grpId="5" animBg="1" advAuto="0"/>
      <p:bldP spid="3754" grpId="7" animBg="1" advAuto="0"/>
      <p:bldP spid="3757" grpId="9" animBg="1" advAuto="0"/>
      <p:bldP spid="3764" grpId="4" animBg="1" advAuto="0"/>
      <p:bldP spid="3765" grpId="6" animBg="1" advAuto="0"/>
      <p:bldP spid="3768" grpId="8" animBg="1" advAuto="0"/>
      <p:bldP spid="3775" grpId="19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1" name="image50.jpg" descr="imag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9" y="4643446"/>
            <a:ext cx="7866089" cy="1430339"/>
          </a:xfrm>
          <a:prstGeom prst="rect">
            <a:avLst/>
          </a:prstGeom>
          <a:ln w="12700">
            <a:miter lim="400000"/>
          </a:ln>
          <a:effectLst>
            <a:outerShdw blurRad="228600" dist="50800" dir="5220000" rotWithShape="0">
              <a:srgbClr val="000000">
                <a:alpha val="33000"/>
              </a:srgbClr>
            </a:outerShdw>
          </a:effectLst>
        </p:spPr>
      </p:pic>
      <p:grpSp>
        <p:nvGrpSpPr>
          <p:cNvPr id="3154" name="Group"/>
          <p:cNvGrpSpPr/>
          <p:nvPr/>
        </p:nvGrpSpPr>
        <p:grpSpPr>
          <a:xfrm>
            <a:off x="2857500" y="500062"/>
            <a:ext cx="3500438" cy="396241"/>
            <a:chOff x="0" y="0"/>
            <a:chExt cx="3500437" cy="396240"/>
          </a:xfrm>
        </p:grpSpPr>
        <p:sp>
          <p:nvSpPr>
            <p:cNvPr id="3152" name="Rectangle"/>
            <p:cNvSpPr/>
            <p:nvPr/>
          </p:nvSpPr>
          <p:spPr>
            <a:xfrm>
              <a:off x="0" y="0"/>
              <a:ext cx="3500438" cy="357188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53" name="Voiced Consonants"/>
            <p:cNvSpPr txBox="1"/>
            <p:nvPr/>
          </p:nvSpPr>
          <p:spPr>
            <a:xfrm>
              <a:off x="0" y="0"/>
              <a:ext cx="3500438" cy="396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>
                  <a:solidFill>
                    <a:srgbClr val="000000"/>
                  </a:solidFill>
                </a:rPr>
                <a:t>Voiced Consonants</a:t>
              </a:r>
            </a:p>
          </p:txBody>
        </p:sp>
      </p:grpSp>
      <p:sp>
        <p:nvSpPr>
          <p:cNvPr id="3155" name="A simple explanation of voiced consonants is that they use the voice"/>
          <p:cNvSpPr txBox="1"/>
          <p:nvPr/>
        </p:nvSpPr>
        <p:spPr>
          <a:xfrm>
            <a:off x="1857356" y="1214421"/>
            <a:ext cx="5572165" cy="650241"/>
          </a:xfrm>
          <a:prstGeom prst="rect">
            <a:avLst/>
          </a:prstGeom>
          <a:gradFill>
            <a:gsLst>
              <a:gs pos="0">
                <a:srgbClr val="A1AA43"/>
              </a:gs>
              <a:gs pos="60000">
                <a:srgbClr val="E1EC60"/>
              </a:gs>
              <a:gs pos="100000">
                <a:srgbClr val="F3FF74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>
                <a:solidFill>
                  <a:srgbClr val="000000"/>
                </a:solidFill>
              </a:rPr>
              <a:t>A simple explanation of voiced consonants is that they use the voice</a:t>
            </a:r>
          </a:p>
        </p:txBody>
      </p:sp>
      <p:grpSp>
        <p:nvGrpSpPr>
          <p:cNvPr id="315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15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5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3160" name="image51.tif" descr="image5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3" y="2214553"/>
            <a:ext cx="3500439" cy="1990726"/>
          </a:xfrm>
          <a:prstGeom prst="rect">
            <a:avLst/>
          </a:prstGeom>
          <a:ln w="88900" cap="sq">
            <a:solidFill>
              <a:schemeClr val="accent3">
                <a:lumOff val="44000"/>
              </a:schemeClr>
            </a:solidFill>
            <a:miter/>
          </a:ln>
          <a:effectLst>
            <a:outerShdw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831BD9A-FD9D-E145-8CAE-A1240ED0195B}"/>
              </a:ext>
            </a:extLst>
          </p:cNvPr>
          <p:cNvSpPr/>
          <p:nvPr/>
        </p:nvSpPr>
        <p:spPr>
          <a:xfrm>
            <a:off x="2295331" y="4686811"/>
            <a:ext cx="1548881" cy="671804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6ABEC6-1B7F-0C4A-A094-1095F8EC1E9D}"/>
              </a:ext>
            </a:extLst>
          </p:cNvPr>
          <p:cNvSpPr/>
          <p:nvPr/>
        </p:nvSpPr>
        <p:spPr>
          <a:xfrm>
            <a:off x="6357940" y="4717646"/>
            <a:ext cx="1071582" cy="671804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57E345-5A5B-2B4F-979B-B4993C2DE354}"/>
              </a:ext>
            </a:extLst>
          </p:cNvPr>
          <p:cNvSpPr/>
          <p:nvPr/>
        </p:nvSpPr>
        <p:spPr>
          <a:xfrm>
            <a:off x="4432962" y="5358081"/>
            <a:ext cx="1071582" cy="671804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C5FBC87-9176-5145-8494-E90E3868D3EB}"/>
              </a:ext>
            </a:extLst>
          </p:cNvPr>
          <p:cNvSpPr/>
          <p:nvPr/>
        </p:nvSpPr>
        <p:spPr>
          <a:xfrm>
            <a:off x="1857356" y="5410690"/>
            <a:ext cx="629348" cy="671804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AD3EBA-7996-D77C-1F9D-666C814723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1" grpId="5" animBg="1" advAuto="0"/>
      <p:bldP spid="3154" grpId="1" animBg="1" advAuto="0"/>
      <p:bldP spid="3155" grpId="3" animBg="1" advAuto="0"/>
      <p:bldP spid="3160" grpId="4" animBg="1" advAuto="0"/>
      <p:bldP spid="2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3" name="Group"/>
          <p:cNvGrpSpPr/>
          <p:nvPr/>
        </p:nvGrpSpPr>
        <p:grpSpPr>
          <a:xfrm>
            <a:off x="2714625" y="428623"/>
            <a:ext cx="3771900" cy="571485"/>
            <a:chOff x="0" y="0"/>
            <a:chExt cx="3771900" cy="571484"/>
          </a:xfrm>
        </p:grpSpPr>
        <p:sp>
          <p:nvSpPr>
            <p:cNvPr id="3741" name="Rectangle"/>
            <p:cNvSpPr/>
            <p:nvPr/>
          </p:nvSpPr>
          <p:spPr>
            <a:xfrm>
              <a:off x="0" y="-1"/>
              <a:ext cx="3771900" cy="57148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42" name="PHONETIC AND PHONEMIC DISTRIBUTION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PHONETIC AND PHONEMIC DISTRIBUTION</a:t>
              </a:r>
            </a:p>
          </p:txBody>
        </p:sp>
      </p:grpSp>
      <p:grpSp>
        <p:nvGrpSpPr>
          <p:cNvPr id="3749" name="Group"/>
          <p:cNvGrpSpPr/>
          <p:nvPr/>
        </p:nvGrpSpPr>
        <p:grpSpPr>
          <a:xfrm>
            <a:off x="4008990" y="1304021"/>
            <a:ext cx="1571637" cy="342901"/>
            <a:chOff x="0" y="0"/>
            <a:chExt cx="1571636" cy="342900"/>
          </a:xfrm>
        </p:grpSpPr>
        <p:sp>
          <p:nvSpPr>
            <p:cNvPr id="3747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48" name="English /K/"/>
            <p:cNvSpPr txBox="1"/>
            <p:nvPr/>
          </p:nvSpPr>
          <p:spPr>
            <a:xfrm>
              <a:off x="-1" y="0"/>
              <a:ext cx="15716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/K/</a:t>
              </a:r>
            </a:p>
          </p:txBody>
        </p:sp>
      </p:grpSp>
      <p:graphicFrame>
        <p:nvGraphicFramePr>
          <p:cNvPr id="3751" name="Table"/>
          <p:cNvGraphicFramePr/>
          <p:nvPr>
            <p:extLst>
              <p:ext uri="{D42A27DB-BD31-4B8C-83A1-F6EECF244321}">
                <p14:modId xmlns:p14="http://schemas.microsoft.com/office/powerpoint/2010/main" val="1423430977"/>
              </p:ext>
            </p:extLst>
          </p:nvPr>
        </p:nvGraphicFramePr>
        <p:xfrm>
          <a:off x="1101728" y="2232728"/>
          <a:ext cx="7391343" cy="199685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58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7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2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398">
                <a:tc>
                  <a:txBody>
                    <a:bodyPr/>
                    <a:lstStyle/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400" b="1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Position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b="1" dirty="0">
                          <a:solidFill>
                            <a:schemeClr val="accent3">
                              <a:lumOff val="44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/k/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sz="1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</a:t>
                      </a:r>
                      <a:r>
                        <a:rPr sz="1200" b="1" dirty="0" err="1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ʰ</a:t>
                      </a:r>
                      <a:r>
                        <a:rPr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[-</a:t>
                      </a:r>
                      <a:r>
                        <a:rPr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k</a:t>
                      </a:r>
                      <a:r>
                        <a:rPr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-] 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[-</a:t>
                      </a:r>
                      <a:r>
                        <a:rPr lang="en-US"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k</a:t>
                      </a:r>
                      <a:r>
                        <a:rPr lang="en-US" sz="1200" b="1" dirty="0">
                          <a:latin typeface="Calibri"/>
                          <a:ea typeface="Lucida Sans Unicode"/>
                          <a:cs typeface="Calibri"/>
                          <a:sym typeface="Calibri"/>
                        </a:rPr>
                        <a:t>  </a:t>
                      </a:r>
                      <a:r>
                        <a:rPr lang="en-EC" sz="1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EC" sz="1200" dirty="0">
                          <a:solidFill>
                            <a:srgbClr val="FF0000"/>
                          </a:solidFill>
                          <a:sym typeface="Verdana"/>
                        </a:rPr>
                        <a:t>̚</a:t>
                      </a:r>
                      <a:r>
                        <a:rPr lang="en-EC" sz="1200" dirty="0">
                          <a:solidFill>
                            <a:schemeClr val="tx1"/>
                          </a:solidFill>
                          <a:sym typeface="Verdana"/>
                        </a:rPr>
                        <a:t> 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 </a:t>
                      </a:r>
                      <a:endParaRPr sz="1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[-</a:t>
                      </a:r>
                      <a:r>
                        <a:rPr lang="en-US" sz="1200" b="1" dirty="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k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ˉ]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381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77">
                <a:tc>
                  <a:txBody>
                    <a:bodyPr/>
                    <a:lstStyle/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I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æsəl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kʰ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æsəl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̴]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</a:t>
                      </a:r>
                      <a:r>
                        <a:rPr lang="es-E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es-ES" dirty="0"/>
                        <a:t>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381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874">
                <a:tc>
                  <a:txBody>
                    <a:bodyPr/>
                    <a:lstStyle/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M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pɹæ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tɪs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pʰɹ̥æ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tɪs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lang="en-US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es-ES" dirty="0"/>
                        <a:t>-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77">
                <a:tc>
                  <a:txBody>
                    <a:bodyPr/>
                    <a:lstStyle/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F</a:t>
                      </a: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k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>
                      <a:solidFill>
                        <a:schemeClr val="accent3">
                          <a:lumOff val="44000"/>
                        </a:schemeClr>
                      </a:solidFill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sa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k</a:t>
                      </a:r>
                      <a:r>
                        <a:rPr lang="en-EC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EC" sz="1800" dirty="0">
                          <a:solidFill>
                            <a:srgbClr val="FF0000"/>
                          </a:solidFill>
                          <a:sym typeface="Verdana"/>
                        </a:rPr>
                        <a:t>̚</a:t>
                      </a:r>
                      <a:r>
                        <a:rPr lang="en-EC" sz="1800" dirty="0">
                          <a:solidFill>
                            <a:schemeClr val="tx1"/>
                          </a:solidFill>
                          <a:sym typeface="Verdana"/>
                        </a:rPr>
                        <a:t> 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Calibri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Calibri"/>
                        </a:rPr>
                        <a:t>sa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Calibri"/>
                        </a:rPr>
                        <a:t>k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Calibri"/>
                        </a:rPr>
                        <a:t> ̄ 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Calibri"/>
                        </a:rPr>
                        <a:t>]</a:t>
                      </a: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77">
                <a:tc>
                  <a:txBody>
                    <a:bodyPr/>
                    <a:lstStyle/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b="1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b="0" i="0"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chemeClr val="accent3">
                          <a:lumOff val="44000"/>
                        </a:schemeClr>
                      </a:solidFill>
                    </a:lnL>
                    <a:lnR w="12700">
                      <a:solidFill>
                        <a:schemeClr val="accent3">
                          <a:lumOff val="44000"/>
                        </a:schemeClr>
                      </a:solidFill>
                    </a:lnR>
                    <a:lnT w="12700" cap="flat" cmpd="sng" algn="ctr">
                      <a:solidFill>
                        <a:schemeClr val="accent3">
                          <a:lumOff val="44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44000"/>
                        </a:schemeClr>
                      </a:solidFill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760" name="Group"/>
          <p:cNvGrpSpPr/>
          <p:nvPr/>
        </p:nvGrpSpPr>
        <p:grpSpPr>
          <a:xfrm>
            <a:off x="1813369" y="4386722"/>
            <a:ext cx="5962878" cy="500064"/>
            <a:chOff x="0" y="0"/>
            <a:chExt cx="2357454" cy="500063"/>
          </a:xfrm>
        </p:grpSpPr>
        <p:sp>
          <p:nvSpPr>
            <p:cNvPr id="3758" name="Rectangle"/>
            <p:cNvSpPr/>
            <p:nvPr/>
          </p:nvSpPr>
          <p:spPr>
            <a:xfrm>
              <a:off x="0" y="0"/>
              <a:ext cx="2357454" cy="500063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59" name="Phonemic distribution is  Total"/>
            <p:cNvSpPr txBox="1"/>
            <p:nvPr/>
          </p:nvSpPr>
          <p:spPr>
            <a:xfrm>
              <a:off x="0" y="0"/>
              <a:ext cx="2357454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1400" b="1" dirty="0">
                  <a:solidFill>
                    <a:srgbClr val="000000"/>
                  </a:solidFill>
                </a:rPr>
                <a:t>/k/ </a:t>
              </a:r>
              <a:r>
                <a:rPr sz="1400" b="1" dirty="0">
                  <a:solidFill>
                    <a:srgbClr val="000000"/>
                  </a:solidFill>
                </a:rPr>
                <a:t>Phonemic</a:t>
              </a:r>
              <a:r>
                <a:rPr lang="es-ES" sz="1400" b="1" dirty="0">
                  <a:solidFill>
                    <a:srgbClr val="000000"/>
                  </a:solidFill>
                </a:rPr>
                <a:t> /Broad </a:t>
              </a:r>
              <a:r>
                <a:rPr sz="1400" b="1" dirty="0">
                  <a:solidFill>
                    <a:srgbClr val="000000"/>
                  </a:solidFill>
                </a:rPr>
                <a:t> distribution is  Total</a:t>
              </a:r>
            </a:p>
          </p:txBody>
        </p:sp>
      </p:grpSp>
      <p:grpSp>
        <p:nvGrpSpPr>
          <p:cNvPr id="3763" name="Group"/>
          <p:cNvGrpSpPr/>
          <p:nvPr/>
        </p:nvGrpSpPr>
        <p:grpSpPr>
          <a:xfrm>
            <a:off x="1578429" y="5487760"/>
            <a:ext cx="6197820" cy="714381"/>
            <a:chOff x="0" y="0"/>
            <a:chExt cx="2643189" cy="714380"/>
          </a:xfrm>
        </p:grpSpPr>
        <p:sp>
          <p:nvSpPr>
            <p:cNvPr id="3761" name="Rectangle"/>
            <p:cNvSpPr/>
            <p:nvPr/>
          </p:nvSpPr>
          <p:spPr>
            <a:xfrm>
              <a:off x="0" y="0"/>
              <a:ext cx="2643189" cy="71438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62" name="Phonetic distribution are Complementary and Free Variation"/>
            <p:cNvSpPr txBox="1"/>
            <p:nvPr/>
          </p:nvSpPr>
          <p:spPr>
            <a:xfrm>
              <a:off x="0" y="0"/>
              <a:ext cx="2643189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1400" b="1" dirty="0">
                  <a:solidFill>
                    <a:srgbClr val="000000"/>
                  </a:solidFill>
                </a:rPr>
                <a:t>/k/ </a:t>
              </a:r>
              <a:r>
                <a:rPr sz="1400" b="1" dirty="0">
                  <a:solidFill>
                    <a:srgbClr val="000000"/>
                  </a:solidFill>
                </a:rPr>
                <a:t>Phonetic </a:t>
              </a:r>
              <a:r>
                <a:rPr lang="es-ES" sz="1400" b="1" dirty="0">
                  <a:solidFill>
                    <a:srgbClr val="000000"/>
                  </a:solidFill>
                </a:rPr>
                <a:t>/ Narrow </a:t>
              </a:r>
              <a:r>
                <a:rPr sz="1400" b="1" dirty="0">
                  <a:solidFill>
                    <a:srgbClr val="000000"/>
                  </a:solidFill>
                </a:rPr>
                <a:t>distribution </a:t>
              </a:r>
              <a:r>
                <a:rPr lang="es-ES" sz="1400" b="1" dirty="0" err="1">
                  <a:solidFill>
                    <a:srgbClr val="000000"/>
                  </a:solidFill>
                </a:rPr>
                <a:t>is</a:t>
              </a:r>
              <a:r>
                <a:rPr lang="es-ES" sz="1400" b="1" dirty="0">
                  <a:solidFill>
                    <a:srgbClr val="000000"/>
                  </a:solidFill>
                </a:rPr>
                <a:t> </a:t>
              </a:r>
              <a:r>
                <a:rPr lang="es-ES" sz="1400" b="1" dirty="0" err="1">
                  <a:solidFill>
                    <a:srgbClr val="000000"/>
                  </a:solidFill>
                </a:rPr>
                <a:t>partial</a:t>
              </a:r>
              <a:r>
                <a:rPr lang="es-ES" sz="1400" b="1" dirty="0">
                  <a:solidFill>
                    <a:srgbClr val="000000"/>
                  </a:solidFill>
                </a:rPr>
                <a:t>, </a:t>
              </a:r>
              <a:r>
                <a:rPr sz="1400" b="1" dirty="0">
                  <a:solidFill>
                    <a:srgbClr val="000000"/>
                  </a:solidFill>
                </a:rPr>
                <a:t> Complementary and Free Variation</a:t>
              </a:r>
            </a:p>
          </p:txBody>
        </p:sp>
      </p:grpSp>
      <p:sp>
        <p:nvSpPr>
          <p:cNvPr id="3766" name="Shape"/>
          <p:cNvSpPr/>
          <p:nvPr/>
        </p:nvSpPr>
        <p:spPr>
          <a:xfrm>
            <a:off x="4580476" y="1732662"/>
            <a:ext cx="46038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767" name="Shape"/>
          <p:cNvSpPr/>
          <p:nvPr/>
        </p:nvSpPr>
        <p:spPr>
          <a:xfrm>
            <a:off x="4366163" y="4590162"/>
            <a:ext cx="46038" cy="142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20"/>
                </a:moveTo>
                <a:lnTo>
                  <a:pt x="5400" y="18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20"/>
                </a:lnTo>
                <a:lnTo>
                  <a:pt x="21600" y="18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769" name="Line"/>
          <p:cNvSpPr/>
          <p:nvPr/>
        </p:nvSpPr>
        <p:spPr>
          <a:xfrm>
            <a:off x="4331872" y="4986084"/>
            <a:ext cx="1" cy="285751"/>
          </a:xfrm>
          <a:prstGeom prst="line">
            <a:avLst/>
          </a:prstGeom>
          <a:ln w="254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77" name="Connection Line"/>
          <p:cNvSpPr/>
          <p:nvPr/>
        </p:nvSpPr>
        <p:spPr>
          <a:xfrm>
            <a:off x="6498590" y="713740"/>
            <a:ext cx="930910" cy="356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772" name="Continue"/>
          <p:cNvSpPr txBox="1"/>
          <p:nvPr/>
        </p:nvSpPr>
        <p:spPr>
          <a:xfrm>
            <a:off x="4580476" y="6376100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3775" name="Group"/>
          <p:cNvGrpSpPr/>
          <p:nvPr/>
        </p:nvGrpSpPr>
        <p:grpSpPr>
          <a:xfrm>
            <a:off x="5794940" y="6804722"/>
            <a:ext cx="357191" cy="285753"/>
            <a:chOff x="0" y="0"/>
            <a:chExt cx="357189" cy="285752"/>
          </a:xfrm>
        </p:grpSpPr>
        <p:sp>
          <p:nvSpPr>
            <p:cNvPr id="377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7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63BBA-7241-5958-554D-460F9B4C8C6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30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4955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3" grpId="0" animBg="1" advAuto="0"/>
      <p:bldP spid="3749" grpId="0" animBg="1" advAuto="0"/>
      <p:bldP spid="3751" grpId="0" animBg="1" advAuto="0"/>
      <p:bldP spid="3760" grpId="0" animBg="1" advAuto="0"/>
      <p:bldP spid="3763" grpId="0" animBg="1" advAuto="0"/>
      <p:bldP spid="3766" grpId="0" animBg="1" advAuto="0"/>
      <p:bldP spid="3767" grpId="0" animBg="1" advAuto="0"/>
      <p:bldP spid="3769" grpId="0" animBg="1" advAuto="0"/>
      <p:bldP spid="3777" grpId="0" animBg="1" advAuto="0"/>
      <p:bldP spid="3772" grpId="0" animBg="1" advAuto="0"/>
      <p:bldP spid="3775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1" name="Group"/>
          <p:cNvGrpSpPr/>
          <p:nvPr/>
        </p:nvGrpSpPr>
        <p:grpSpPr>
          <a:xfrm>
            <a:off x="3000363" y="857231"/>
            <a:ext cx="3771901" cy="571505"/>
            <a:chOff x="0" y="0"/>
            <a:chExt cx="3771900" cy="571504"/>
          </a:xfrm>
        </p:grpSpPr>
        <p:sp>
          <p:nvSpPr>
            <p:cNvPr id="3779" name="Rectangle"/>
            <p:cNvSpPr/>
            <p:nvPr/>
          </p:nvSpPr>
          <p:spPr>
            <a:xfrm>
              <a:off x="0" y="-1"/>
              <a:ext cx="3771900" cy="57150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80" name="CONTRASTIVE  TRANSFER ANALYSIS"/>
            <p:cNvSpPr txBox="1"/>
            <p:nvPr/>
          </p:nvSpPr>
          <p:spPr>
            <a:xfrm>
              <a:off x="0" y="-1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3784" name="Group"/>
          <p:cNvGrpSpPr/>
          <p:nvPr/>
        </p:nvGrpSpPr>
        <p:grpSpPr>
          <a:xfrm>
            <a:off x="2143102" y="1928796"/>
            <a:ext cx="1500192" cy="571509"/>
            <a:chOff x="0" y="0"/>
            <a:chExt cx="1500190" cy="571507"/>
          </a:xfrm>
        </p:grpSpPr>
        <p:sp>
          <p:nvSpPr>
            <p:cNvPr id="3782" name="Rectangle"/>
            <p:cNvSpPr/>
            <p:nvPr/>
          </p:nvSpPr>
          <p:spPr>
            <a:xfrm>
              <a:off x="0" y="0"/>
              <a:ext cx="1500191" cy="571508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83" name="Spanish /K/"/>
            <p:cNvSpPr txBox="1"/>
            <p:nvPr/>
          </p:nvSpPr>
          <p:spPr>
            <a:xfrm>
              <a:off x="0" y="0"/>
              <a:ext cx="1500191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/K/</a:t>
              </a:r>
            </a:p>
          </p:txBody>
        </p:sp>
      </p:grpSp>
      <p:grpSp>
        <p:nvGrpSpPr>
          <p:cNvPr id="3787" name="Group"/>
          <p:cNvGrpSpPr/>
          <p:nvPr/>
        </p:nvGrpSpPr>
        <p:grpSpPr>
          <a:xfrm>
            <a:off x="6143602" y="1928796"/>
            <a:ext cx="1214468" cy="523242"/>
            <a:chOff x="0" y="0"/>
            <a:chExt cx="1214466" cy="523240"/>
          </a:xfrm>
        </p:grpSpPr>
        <p:sp>
          <p:nvSpPr>
            <p:cNvPr id="3785" name="Rectangle"/>
            <p:cNvSpPr/>
            <p:nvPr/>
          </p:nvSpPr>
          <p:spPr>
            <a:xfrm>
              <a:off x="0" y="0"/>
              <a:ext cx="1214467" cy="500071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86" name="English /K/"/>
            <p:cNvSpPr txBox="1"/>
            <p:nvPr/>
          </p:nvSpPr>
          <p:spPr>
            <a:xfrm>
              <a:off x="0" y="0"/>
              <a:ext cx="1214467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/K/</a:t>
              </a:r>
            </a:p>
          </p:txBody>
        </p:sp>
      </p:grpSp>
      <p:sp>
        <p:nvSpPr>
          <p:cNvPr id="3788" name="Rectangle"/>
          <p:cNvSpPr/>
          <p:nvPr/>
        </p:nvSpPr>
        <p:spPr>
          <a:xfrm>
            <a:off x="2357421" y="2857495"/>
            <a:ext cx="4616816" cy="3434817"/>
          </a:xfrm>
          <a:prstGeom prst="rect">
            <a:avLst/>
          </a:prstGeom>
          <a:gradFill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/>
          </a:gradFill>
          <a:ln>
            <a:solidFill>
              <a:srgbClr val="CFD775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789" name="/k/        +         /k/…"/>
          <p:cNvSpPr txBox="1"/>
          <p:nvPr/>
        </p:nvSpPr>
        <p:spPr>
          <a:xfrm>
            <a:off x="2357421" y="3069154"/>
            <a:ext cx="4658457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tabLst>
                <a:tab pos="3289300" algn="r"/>
              </a:tabLst>
            </a:pPr>
            <a:endParaRPr sz="1000" dirty="0"/>
          </a:p>
          <a:p>
            <a:pPr>
              <a:tabLst>
                <a:tab pos="3289300" algn="r"/>
              </a:tabLst>
            </a:pPr>
            <a:r>
              <a:rPr sz="1200" b="1" dirty="0"/>
              <a:t>    /</a:t>
            </a:r>
            <a:r>
              <a:rPr sz="1400" b="1" dirty="0"/>
              <a:t>k/    </a:t>
            </a:r>
            <a:r>
              <a:rPr lang="es-ES" sz="1400" b="1" dirty="0"/>
              <a:t>                               </a:t>
            </a:r>
            <a:r>
              <a:rPr sz="1400" b="1" dirty="0"/>
              <a:t>+		       /k/</a:t>
            </a:r>
          </a:p>
          <a:p>
            <a:pPr>
              <a:tabLst>
                <a:tab pos="3289300" algn="r"/>
              </a:tabLst>
            </a:pPr>
            <a:r>
              <a:rPr sz="1400" b="1" dirty="0"/>
              <a:t>                            </a:t>
            </a:r>
          </a:p>
          <a:p>
            <a:pPr>
              <a:tabLst>
                <a:tab pos="3289300" algn="r"/>
              </a:tabLst>
            </a:pPr>
            <a:r>
              <a:rPr sz="1400" b="1" dirty="0"/>
              <a:t>  [k-]</a:t>
            </a:r>
            <a:r>
              <a:rPr lang="es-ES" sz="1400" b="1" dirty="0"/>
              <a:t>                                   </a:t>
            </a:r>
            <a:r>
              <a:rPr sz="1400" b="1" dirty="0" err="1"/>
              <a:t>Ø</a:t>
            </a:r>
            <a:r>
              <a:rPr sz="1400" b="1" dirty="0"/>
              <a:t> 		     -----</a:t>
            </a:r>
          </a:p>
          <a:p>
            <a:pPr>
              <a:tabLst>
                <a:tab pos="3289300" algn="r"/>
              </a:tabLst>
            </a:pPr>
            <a:endParaRPr sz="1400" b="1" dirty="0"/>
          </a:p>
          <a:p>
            <a:pPr>
              <a:tabLst>
                <a:tab pos="3289300" algn="r"/>
              </a:tabLst>
            </a:pPr>
            <a:r>
              <a:rPr sz="1400" b="1" dirty="0"/>
              <a:t>    -----                                 </a:t>
            </a:r>
            <a:r>
              <a:rPr sz="1400" b="1" dirty="0" err="1"/>
              <a:t>Ø</a:t>
            </a:r>
            <a:r>
              <a:rPr sz="1400" b="1" dirty="0"/>
              <a:t>                                  </a:t>
            </a: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sz="1400" b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r>
              <a:rPr sz="1400" b="1" dirty="0" err="1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ʰ</a:t>
            </a:r>
            <a:r>
              <a:rPr sz="1400" b="1" dirty="0">
                <a:latin typeface="Lucida Sans Unicode"/>
                <a:ea typeface="Lucida Sans Unicode"/>
                <a:cs typeface="Lucida Sans Unicode"/>
                <a:sym typeface="Lucida Sans Unicode"/>
              </a:rPr>
              <a:t>-</a:t>
            </a: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] </a:t>
            </a:r>
            <a:endParaRPr sz="1400" b="1" dirty="0"/>
          </a:p>
          <a:p>
            <a:pPr>
              <a:tabLst>
                <a:tab pos="3289300" algn="r"/>
              </a:tabLst>
            </a:pPr>
            <a:endParaRPr sz="1400" b="1" dirty="0"/>
          </a:p>
          <a:p>
            <a:pPr>
              <a:tabLst>
                <a:tab pos="3289300" algn="r"/>
              </a:tabLst>
            </a:pP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   [-k-]</a:t>
            </a:r>
            <a:r>
              <a:rPr lang="es-ES" sz="1400" b="1" dirty="0">
                <a:latin typeface="Calibri"/>
                <a:ea typeface="Calibri"/>
                <a:cs typeface="Calibri"/>
                <a:sym typeface="Calibri"/>
              </a:rPr>
              <a:t>                                          </a:t>
            </a:r>
            <a:r>
              <a:rPr sz="1400" b="1" dirty="0"/>
              <a:t>+	                         </a:t>
            </a:r>
            <a:r>
              <a:rPr lang="es-ES" sz="1400" b="1" dirty="0"/>
              <a:t>          </a:t>
            </a:r>
            <a:r>
              <a:rPr sz="1400" b="1" dirty="0"/>
              <a:t> </a:t>
            </a: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[-K-]</a:t>
            </a:r>
            <a:endParaRPr sz="1400" b="1" dirty="0"/>
          </a:p>
          <a:p>
            <a:pPr>
              <a:tabLst>
                <a:tab pos="3289300" algn="r"/>
              </a:tabLst>
            </a:pPr>
            <a:r>
              <a:rPr sz="1400" b="1" dirty="0"/>
              <a:t>                              </a:t>
            </a:r>
          </a:p>
          <a:p>
            <a:pPr>
              <a:tabLst>
                <a:tab pos="3289300" algn="r"/>
              </a:tabLst>
            </a:pPr>
            <a:r>
              <a:rPr sz="1400" b="1" dirty="0"/>
              <a:t>   ----</a:t>
            </a:r>
            <a:r>
              <a:rPr lang="es-ES" sz="1400" b="1" dirty="0"/>
              <a:t>                                   </a:t>
            </a:r>
            <a:r>
              <a:rPr sz="1400" b="1" dirty="0" err="1"/>
              <a:t>Ø</a:t>
            </a:r>
            <a:r>
              <a:rPr sz="1400" b="1" dirty="0"/>
              <a:t>		    </a:t>
            </a: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 [</a:t>
            </a:r>
            <a:r>
              <a:rPr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sz="1400" b="1" dirty="0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k</a:t>
            </a:r>
            <a:r>
              <a:rPr lang="es-ES" sz="1400" b="1" dirty="0">
                <a:solidFill>
                  <a:srgbClr val="FF0000"/>
                </a:solidFill>
                <a:latin typeface="Calibri"/>
                <a:ea typeface="Lucida Sans Unicode"/>
                <a:cs typeface="Calibri"/>
                <a:sym typeface="Calibri"/>
              </a:rPr>
              <a:t> </a:t>
            </a:r>
            <a:r>
              <a:rPr lang="en-EC" sz="1400" dirty="0">
                <a:solidFill>
                  <a:srgbClr val="FF0000"/>
                </a:solidFill>
                <a:sym typeface="Verdana"/>
              </a:rPr>
              <a:t>̚</a:t>
            </a:r>
            <a:r>
              <a:rPr lang="en-EC" sz="1400" dirty="0">
                <a:solidFill>
                  <a:schemeClr val="tx1"/>
                </a:solidFill>
                <a:sym typeface="Verdana"/>
              </a:rPr>
              <a:t> </a:t>
            </a: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]</a:t>
            </a:r>
            <a:endParaRPr sz="1400" b="1" dirty="0"/>
          </a:p>
          <a:p>
            <a:pPr>
              <a:tabLst>
                <a:tab pos="3289300" algn="r"/>
              </a:tabLst>
            </a:pPr>
            <a:r>
              <a:rPr sz="1400" b="1" dirty="0"/>
              <a:t>                            </a:t>
            </a:r>
          </a:p>
          <a:p>
            <a:pPr>
              <a:tabLst>
                <a:tab pos="3289300" algn="r"/>
              </a:tabLst>
            </a:pPr>
            <a:r>
              <a:rPr sz="1400" b="1" dirty="0"/>
              <a:t>     ---- 	                                </a:t>
            </a:r>
            <a:r>
              <a:rPr sz="1400" b="1" dirty="0" err="1"/>
              <a:t>Ø</a:t>
            </a:r>
            <a:r>
              <a:rPr sz="1400" b="1" dirty="0"/>
              <a:t>                                  </a:t>
            </a: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sz="1400" b="1" dirty="0">
                <a:solidFill>
                  <a:srgbClr val="FF0000"/>
                </a:solidFill>
                <a:latin typeface="Lucida Sans Unicode"/>
                <a:ea typeface="Lucida Sans Unicode"/>
                <a:cs typeface="Lucida Sans Unicode"/>
                <a:sym typeface="Lucida Sans Unicode"/>
              </a:rPr>
              <a:t>k</a:t>
            </a:r>
            <a:r>
              <a:rPr sz="1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ˉ</a:t>
            </a:r>
            <a:r>
              <a:rPr sz="1400" b="1" dirty="0"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sz="1200" dirty="0"/>
              <a:t>		</a:t>
            </a:r>
          </a:p>
        </p:txBody>
      </p:sp>
      <p:grpSp>
        <p:nvGrpSpPr>
          <p:cNvPr id="379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79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9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3CF8CB-1140-364E-A27A-35CAA7E87EDC}"/>
              </a:ext>
            </a:extLst>
          </p:cNvPr>
          <p:cNvSpPr txBox="1"/>
          <p:nvPr/>
        </p:nvSpPr>
        <p:spPr>
          <a:xfrm>
            <a:off x="7058748" y="5321300"/>
            <a:ext cx="92955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S.S - </a:t>
            </a:r>
            <a:r>
              <a:rPr kumimoji="0" lang="en-EC" sz="1800" b="0" i="0" u="none" strike="sng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k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8791320-DCBB-EB43-BCB6-7EBC9CE9BA26}"/>
              </a:ext>
            </a:extLst>
          </p:cNvPr>
          <p:cNvCxnSpPr>
            <a:cxnSpLocks/>
          </p:cNvCxnSpPr>
          <p:nvPr/>
        </p:nvCxnSpPr>
        <p:spPr>
          <a:xfrm>
            <a:off x="3000363" y="3771900"/>
            <a:ext cx="3143239" cy="4826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0EF710F-D81D-9A45-B0B4-09F79E1AF578}"/>
              </a:ext>
            </a:extLst>
          </p:cNvPr>
          <p:cNvSpPr txBox="1"/>
          <p:nvPr/>
        </p:nvSpPr>
        <p:spPr>
          <a:xfrm>
            <a:off x="4886313" y="3771900"/>
            <a:ext cx="55656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4AA3E-132E-2749-9845-100DC7B5635E}"/>
              </a:ext>
            </a:extLst>
          </p:cNvPr>
          <p:cNvSpPr txBox="1"/>
          <p:nvPr/>
        </p:nvSpPr>
        <p:spPr>
          <a:xfrm>
            <a:off x="6735639" y="3941756"/>
            <a:ext cx="55656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3200" dirty="0">
                <a:solidFill>
                  <a:srgbClr val="FF0000"/>
                </a:solidFill>
              </a:rPr>
              <a:t>√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E229-8504-8FD4-1F0B-A78CED31A2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3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3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7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1" grpId="1" animBg="1" advAuto="0"/>
      <p:bldP spid="3784" grpId="2" animBg="1" advAuto="0"/>
      <p:bldP spid="3787" grpId="3" animBg="1" advAuto="0"/>
      <p:bldP spid="3788" grpId="5" animBg="1" advAuto="0"/>
      <p:bldP spid="3789" grpId="4" build="p" bldLvl="5" animBg="1" advAuto="0"/>
      <p:bldP spid="3792" grpId="6" animBg="1" advAuto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/g/ PRODUCTION PICTURE…"/>
          <p:cNvSpPr/>
          <p:nvPr/>
        </p:nvSpPr>
        <p:spPr>
          <a:xfrm>
            <a:off x="928661" y="645141"/>
            <a:ext cx="7500992" cy="980441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b="1">
                <a:solidFill>
                  <a:srgbClr val="373D54"/>
                </a:solidFill>
              </a:rPr>
              <a:t>/g/ PRODUCTION PICTURE</a:t>
            </a:r>
          </a:p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2000" b="1">
                <a:solidFill>
                  <a:srgbClr val="373D54"/>
                </a:solidFill>
              </a:rPr>
              <a:t>Spanish-English </a:t>
            </a:r>
          </a:p>
        </p:txBody>
      </p:sp>
      <p:grpSp>
        <p:nvGrpSpPr>
          <p:cNvPr id="37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7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7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799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38EBF1-E5A9-CF43-B915-E6749AE245D1}"/>
              </a:ext>
            </a:extLst>
          </p:cNvPr>
          <p:cNvSpPr/>
          <p:nvPr/>
        </p:nvSpPr>
        <p:spPr>
          <a:xfrm>
            <a:off x="3818596" y="2774672"/>
            <a:ext cx="1215613" cy="99118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officeArt object">
            <a:extLst>
              <a:ext uri="{FF2B5EF4-FFF2-40B4-BE49-F238E27FC236}">
                <a16:creationId xmlns:a16="http://schemas.microsoft.com/office/drawing/2014/main" id="{CC796AEE-B249-134D-B607-8B06FA9D9A0B}"/>
              </a:ext>
            </a:extLst>
          </p:cNvPr>
          <p:cNvGrpSpPr/>
          <p:nvPr/>
        </p:nvGrpSpPr>
        <p:grpSpPr>
          <a:xfrm>
            <a:off x="1152144" y="2115312"/>
            <a:ext cx="6618509" cy="3190685"/>
            <a:chOff x="0" y="0"/>
            <a:chExt cx="3835486" cy="1868993"/>
          </a:xfrm>
        </p:grpSpPr>
        <p:pic>
          <p:nvPicPr>
            <p:cNvPr id="10" name="image61.png">
              <a:extLst>
                <a:ext uri="{FF2B5EF4-FFF2-40B4-BE49-F238E27FC236}">
                  <a16:creationId xmlns:a16="http://schemas.microsoft.com/office/drawing/2014/main" id="{22C6EFC1-D84C-FF4B-AA0B-06CA85749FD4}"/>
                </a:ext>
              </a:extLst>
            </p:cNvPr>
            <p:cNvPicPr/>
            <p:nvPr/>
          </p:nvPicPr>
          <p:blipFill>
            <a:blip r:embed="rId2"/>
            <a:srcRect l="23360" t="19706" r="53245" b="54245"/>
            <a:stretch>
              <a:fillRect/>
            </a:stretch>
          </p:blipFill>
          <p:spPr>
            <a:xfrm>
              <a:off x="877299" y="0"/>
              <a:ext cx="1805969" cy="18689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" name="Shape 1073741995">
              <a:extLst>
                <a:ext uri="{FF2B5EF4-FFF2-40B4-BE49-F238E27FC236}">
                  <a16:creationId xmlns:a16="http://schemas.microsoft.com/office/drawing/2014/main" id="{EC672672-4E66-C942-8306-2FAD20FCF989}"/>
                </a:ext>
              </a:extLst>
            </p:cNvPr>
            <p:cNvSpPr/>
            <p:nvPr/>
          </p:nvSpPr>
          <p:spPr>
            <a:xfrm>
              <a:off x="0" y="1528881"/>
              <a:ext cx="930251" cy="339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/g/ voiced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2" name="Shape 1073741996">
              <a:extLst>
                <a:ext uri="{FF2B5EF4-FFF2-40B4-BE49-F238E27FC236}">
                  <a16:creationId xmlns:a16="http://schemas.microsoft.com/office/drawing/2014/main" id="{28AEF087-4E59-3047-943C-A2F2AB129709}"/>
                </a:ext>
              </a:extLst>
            </p:cNvPr>
            <p:cNvSpPr/>
            <p:nvPr/>
          </p:nvSpPr>
          <p:spPr>
            <a:xfrm>
              <a:off x="2822401" y="1352388"/>
              <a:ext cx="1013085" cy="427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voiceless /k/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3" name="Shape 1073741997">
              <a:extLst>
                <a:ext uri="{FF2B5EF4-FFF2-40B4-BE49-F238E27FC236}">
                  <a16:creationId xmlns:a16="http://schemas.microsoft.com/office/drawing/2014/main" id="{BE3B458B-81F8-BE48-824E-A0B3C3A4A438}"/>
                </a:ext>
              </a:extLst>
            </p:cNvPr>
            <p:cNvSpPr/>
            <p:nvPr/>
          </p:nvSpPr>
          <p:spPr>
            <a:xfrm>
              <a:off x="2788779" y="113209"/>
              <a:ext cx="1046380" cy="3952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dorso-velar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4" name="Shape 1073741998">
              <a:extLst>
                <a:ext uri="{FF2B5EF4-FFF2-40B4-BE49-F238E27FC236}">
                  <a16:creationId xmlns:a16="http://schemas.microsoft.com/office/drawing/2014/main" id="{B412DBF7-81AC-494A-AB0A-4EAFF258439C}"/>
                </a:ext>
              </a:extLst>
            </p:cNvPr>
            <p:cNvSpPr/>
            <p:nvPr/>
          </p:nvSpPr>
          <p:spPr>
            <a:xfrm>
              <a:off x="80542" y="56631"/>
              <a:ext cx="584284" cy="3653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oral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5" name="Shape 1073741999">
              <a:extLst>
                <a:ext uri="{FF2B5EF4-FFF2-40B4-BE49-F238E27FC236}">
                  <a16:creationId xmlns:a16="http://schemas.microsoft.com/office/drawing/2014/main" id="{29D7B651-DC7B-924C-B897-2DA4CAF2DB19}"/>
                </a:ext>
              </a:extLst>
            </p:cNvPr>
            <p:cNvSpPr/>
            <p:nvPr/>
          </p:nvSpPr>
          <p:spPr>
            <a:xfrm>
              <a:off x="186766" y="792832"/>
              <a:ext cx="584284" cy="364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 panose="02020603050405020304" pitchFamily="18" charset="0"/>
                  <a:ea typeface="Lucida Sans Unicode" panose="020B0602030504020204" pitchFamily="34" charset="0"/>
                  <a:cs typeface="Times New Roman" panose="02020603050405020304" pitchFamily="18" charset="0"/>
                </a:rPr>
                <a:t>stop</a:t>
              </a:r>
              <a:endParaRPr lang="en-US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6" name="Shape 1073742000">
              <a:extLst>
                <a:ext uri="{FF2B5EF4-FFF2-40B4-BE49-F238E27FC236}">
                  <a16:creationId xmlns:a16="http://schemas.microsoft.com/office/drawing/2014/main" id="{1CAF2175-BAF7-834C-B21D-0AF518495359}"/>
                </a:ext>
              </a:extLst>
            </p:cNvPr>
            <p:cNvCxnSpPr/>
            <p:nvPr/>
          </p:nvCxnSpPr>
          <p:spPr>
            <a:xfrm flipV="1">
              <a:off x="1992750" y="283181"/>
              <a:ext cx="956101" cy="45309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17" name="Shape 1073742001">
              <a:extLst>
                <a:ext uri="{FF2B5EF4-FFF2-40B4-BE49-F238E27FC236}">
                  <a16:creationId xmlns:a16="http://schemas.microsoft.com/office/drawing/2014/main" id="{46DD5422-0E28-0544-A953-E2556E43425F}"/>
                </a:ext>
              </a:extLst>
            </p:cNvPr>
            <p:cNvCxnSpPr/>
            <p:nvPr/>
          </p:nvCxnSpPr>
          <p:spPr>
            <a:xfrm flipH="1">
              <a:off x="771067" y="736269"/>
              <a:ext cx="1221684" cy="19084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18" name="Shape 1073742002">
              <a:extLst>
                <a:ext uri="{FF2B5EF4-FFF2-40B4-BE49-F238E27FC236}">
                  <a16:creationId xmlns:a16="http://schemas.microsoft.com/office/drawing/2014/main" id="{ED75A42C-D4D0-DD40-B8DC-D40652C6A0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0252" y="1663213"/>
              <a:ext cx="1168967" cy="7335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19" name="Shape 1073742003">
              <a:extLst>
                <a:ext uri="{FF2B5EF4-FFF2-40B4-BE49-F238E27FC236}">
                  <a16:creationId xmlns:a16="http://schemas.microsoft.com/office/drawing/2014/main" id="{BF16F62A-B2C6-994A-ADC6-29415C553F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4729" y="1645601"/>
              <a:ext cx="617916" cy="90962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0" name="Shape 1073742004">
              <a:extLst>
                <a:ext uri="{FF2B5EF4-FFF2-40B4-BE49-F238E27FC236}">
                  <a16:creationId xmlns:a16="http://schemas.microsoft.com/office/drawing/2014/main" id="{84957A7F-C589-A44F-8986-DCCE11D83B76}"/>
                </a:ext>
              </a:extLst>
            </p:cNvPr>
            <p:cNvCxnSpPr/>
            <p:nvPr/>
          </p:nvCxnSpPr>
          <p:spPr>
            <a:xfrm flipH="1" flipV="1">
              <a:off x="664834" y="190839"/>
              <a:ext cx="956106" cy="545434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14CA4BBA-2FA1-DC44-BC5D-0673E9437746}"/>
              </a:ext>
            </a:extLst>
          </p:cNvPr>
          <p:cNvSpPr/>
          <p:nvPr/>
        </p:nvSpPr>
        <p:spPr>
          <a:xfrm>
            <a:off x="3970996" y="2927072"/>
            <a:ext cx="1215613" cy="99118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5EA9F-7449-44CF-1B29-3B53AF3C53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" grpId="1" animBg="1" advAuto="0"/>
      <p:bldP spid="3798" grpId="3" animBg="1" advAuto="0"/>
      <p:bldP spid="3799" grpId="4" animBg="1" advAuto="0"/>
      <p:bldP spid="8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3" name="Group"/>
          <p:cNvGrpSpPr/>
          <p:nvPr/>
        </p:nvGrpSpPr>
        <p:grpSpPr>
          <a:xfrm>
            <a:off x="2428875" y="571480"/>
            <a:ext cx="4000500" cy="571522"/>
            <a:chOff x="0" y="0"/>
            <a:chExt cx="4000500" cy="571520"/>
          </a:xfrm>
        </p:grpSpPr>
        <p:sp>
          <p:nvSpPr>
            <p:cNvPr id="3801" name="Rectangle"/>
            <p:cNvSpPr/>
            <p:nvPr/>
          </p:nvSpPr>
          <p:spPr>
            <a:xfrm>
              <a:off x="0" y="-1"/>
              <a:ext cx="4000500" cy="571522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02" name="SPANISH and ENGLISH /g/"/>
            <p:cNvSpPr txBox="1"/>
            <p:nvPr/>
          </p:nvSpPr>
          <p:spPr>
            <a:xfrm>
              <a:off x="0" y="-1"/>
              <a:ext cx="40005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                     SPANISH and ENGLISH /g/</a:t>
              </a:r>
            </a:p>
          </p:txBody>
        </p:sp>
      </p:grpSp>
      <p:grpSp>
        <p:nvGrpSpPr>
          <p:cNvPr id="3806" name="Group"/>
          <p:cNvGrpSpPr/>
          <p:nvPr/>
        </p:nvGrpSpPr>
        <p:grpSpPr>
          <a:xfrm>
            <a:off x="1357290" y="1714487"/>
            <a:ext cx="1714513" cy="342901"/>
            <a:chOff x="0" y="0"/>
            <a:chExt cx="1714512" cy="342900"/>
          </a:xfrm>
        </p:grpSpPr>
        <p:sp>
          <p:nvSpPr>
            <p:cNvPr id="3804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05" name="Spanish /g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/g/</a:t>
              </a:r>
            </a:p>
          </p:txBody>
        </p:sp>
      </p:grpSp>
      <p:grpSp>
        <p:nvGrpSpPr>
          <p:cNvPr id="3809" name="Group"/>
          <p:cNvGrpSpPr/>
          <p:nvPr/>
        </p:nvGrpSpPr>
        <p:grpSpPr>
          <a:xfrm>
            <a:off x="6643702" y="1643049"/>
            <a:ext cx="1571637" cy="342901"/>
            <a:chOff x="0" y="0"/>
            <a:chExt cx="1571636" cy="342900"/>
          </a:xfrm>
        </p:grpSpPr>
        <p:sp>
          <p:nvSpPr>
            <p:cNvPr id="3807" name="Rectangle"/>
            <p:cNvSpPr/>
            <p:nvPr/>
          </p:nvSpPr>
          <p:spPr>
            <a:xfrm>
              <a:off x="-1" y="0"/>
              <a:ext cx="1571638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08" name="English /g/"/>
            <p:cNvSpPr txBox="1"/>
            <p:nvPr/>
          </p:nvSpPr>
          <p:spPr>
            <a:xfrm>
              <a:off x="-1" y="0"/>
              <a:ext cx="1571638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/g/</a:t>
              </a:r>
            </a:p>
          </p:txBody>
        </p:sp>
      </p:grpSp>
      <p:grpSp>
        <p:nvGrpSpPr>
          <p:cNvPr id="3812" name="Group"/>
          <p:cNvGrpSpPr/>
          <p:nvPr/>
        </p:nvGrpSpPr>
        <p:grpSpPr>
          <a:xfrm>
            <a:off x="857224" y="2571743"/>
            <a:ext cx="2428876" cy="500067"/>
            <a:chOff x="0" y="0"/>
            <a:chExt cx="2428875" cy="500065"/>
          </a:xfrm>
        </p:grpSpPr>
        <p:sp>
          <p:nvSpPr>
            <p:cNvPr id="3810" name="Rectangle"/>
            <p:cNvSpPr/>
            <p:nvPr/>
          </p:nvSpPr>
          <p:spPr>
            <a:xfrm>
              <a:off x="0" y="0"/>
              <a:ext cx="2428875" cy="500066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811" name="/g/ Voiced, dorso - velar, oral, stop"/>
            <p:cNvSpPr txBox="1"/>
            <p:nvPr/>
          </p:nvSpPr>
          <p:spPr>
            <a:xfrm>
              <a:off x="0" y="13812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000000"/>
                  </a:solidFill>
                </a:rPr>
                <a:t>/g/ Voiced, </a:t>
              </a:r>
              <a:r>
                <a:rPr sz="1200" b="1" dirty="0" err="1">
                  <a:solidFill>
                    <a:srgbClr val="000000"/>
                  </a:solidFill>
                </a:rPr>
                <a:t>dorso</a:t>
              </a:r>
              <a:r>
                <a:rPr sz="1200" b="1" dirty="0">
                  <a:solidFill>
                    <a:srgbClr val="000000"/>
                  </a:solidFill>
                </a:rPr>
                <a:t> - velar, oral, </a:t>
              </a:r>
              <a:r>
                <a:rPr lang="es-ES" sz="1200" b="1" dirty="0" err="1">
                  <a:solidFill>
                    <a:srgbClr val="000000"/>
                  </a:solidFill>
                </a:rPr>
                <a:t>plosive</a:t>
              </a:r>
              <a:endParaRPr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15" name="Group"/>
          <p:cNvGrpSpPr/>
          <p:nvPr/>
        </p:nvGrpSpPr>
        <p:grpSpPr>
          <a:xfrm>
            <a:off x="857224" y="3428999"/>
            <a:ext cx="2428876" cy="500081"/>
            <a:chOff x="0" y="0"/>
            <a:chExt cx="2428875" cy="500079"/>
          </a:xfrm>
        </p:grpSpPr>
        <p:sp>
          <p:nvSpPr>
            <p:cNvPr id="3813" name="Rectangle"/>
            <p:cNvSpPr/>
            <p:nvPr/>
          </p:nvSpPr>
          <p:spPr>
            <a:xfrm>
              <a:off x="0" y="-1"/>
              <a:ext cx="2428875" cy="500081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814" name="[g] Voiced, dorso -velar, oral, stop"/>
            <p:cNvSpPr txBox="1"/>
            <p:nvPr/>
          </p:nvSpPr>
          <p:spPr>
            <a:xfrm>
              <a:off x="0" y="13819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000000"/>
                  </a:solidFill>
                </a:rPr>
                <a:t>[g] Voiced, </a:t>
              </a:r>
              <a:r>
                <a:rPr sz="1200" b="1" dirty="0" err="1">
                  <a:solidFill>
                    <a:srgbClr val="000000"/>
                  </a:solidFill>
                </a:rPr>
                <a:t>dorso</a:t>
              </a:r>
              <a:r>
                <a:rPr sz="1200" b="1" dirty="0">
                  <a:solidFill>
                    <a:srgbClr val="000000"/>
                  </a:solidFill>
                </a:rPr>
                <a:t> -velar, oral, </a:t>
              </a:r>
              <a:r>
                <a:rPr lang="es-ES" sz="1200" b="1" dirty="0" err="1">
                  <a:solidFill>
                    <a:srgbClr val="000000"/>
                  </a:solidFill>
                </a:rPr>
                <a:t>plosive</a:t>
              </a:r>
              <a:endParaRPr sz="12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18" name="Group"/>
          <p:cNvGrpSpPr/>
          <p:nvPr/>
        </p:nvGrpSpPr>
        <p:grpSpPr>
          <a:xfrm>
            <a:off x="6000760" y="2428868"/>
            <a:ext cx="2428876" cy="500067"/>
            <a:chOff x="0" y="0"/>
            <a:chExt cx="2428875" cy="500065"/>
          </a:xfrm>
        </p:grpSpPr>
        <p:sp>
          <p:nvSpPr>
            <p:cNvPr id="3816" name="Rectangle"/>
            <p:cNvSpPr/>
            <p:nvPr/>
          </p:nvSpPr>
          <p:spPr>
            <a:xfrm>
              <a:off x="0" y="0"/>
              <a:ext cx="2428875" cy="50006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817" name="/g/ Voiced, dorso - velar, oral, stop"/>
            <p:cNvSpPr txBox="1"/>
            <p:nvPr/>
          </p:nvSpPr>
          <p:spPr>
            <a:xfrm>
              <a:off x="0" y="13812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000000"/>
                  </a:solidFill>
                </a:rPr>
                <a:t>/g/ Voiced, </a:t>
              </a:r>
              <a:r>
                <a:rPr sz="1200" b="1" dirty="0" err="1">
                  <a:solidFill>
                    <a:srgbClr val="000000"/>
                  </a:solidFill>
                </a:rPr>
                <a:t>dorso</a:t>
              </a:r>
              <a:r>
                <a:rPr sz="1200" b="1" dirty="0">
                  <a:solidFill>
                    <a:srgbClr val="000000"/>
                  </a:solidFill>
                </a:rPr>
                <a:t> - velar, oral, </a:t>
              </a:r>
              <a:r>
                <a:rPr lang="es-ES" sz="1200" b="1" dirty="0" err="1">
                  <a:solidFill>
                    <a:srgbClr val="000000"/>
                  </a:solidFill>
                </a:rPr>
                <a:t>plosive</a:t>
              </a:r>
              <a:r>
                <a:rPr sz="1200" b="1" dirty="0">
                  <a:solidFill>
                    <a:srgbClr val="000000"/>
                  </a:solidFill>
                </a:rPr>
                <a:t> </a:t>
              </a:r>
            </a:p>
          </p:txBody>
        </p:sp>
      </p:grpSp>
      <p:grpSp>
        <p:nvGrpSpPr>
          <p:cNvPr id="3821" name="Group"/>
          <p:cNvGrpSpPr/>
          <p:nvPr/>
        </p:nvGrpSpPr>
        <p:grpSpPr>
          <a:xfrm>
            <a:off x="6000760" y="3264216"/>
            <a:ext cx="2428876" cy="472441"/>
            <a:chOff x="0" y="0"/>
            <a:chExt cx="2428875" cy="472440"/>
          </a:xfrm>
        </p:grpSpPr>
        <p:sp>
          <p:nvSpPr>
            <p:cNvPr id="3819" name="Rectangle"/>
            <p:cNvSpPr/>
            <p:nvPr/>
          </p:nvSpPr>
          <p:spPr>
            <a:xfrm>
              <a:off x="0" y="21907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820" name="[g] Voiced, dorso -velar, oral, stop."/>
            <p:cNvSpPr txBox="1"/>
            <p:nvPr/>
          </p:nvSpPr>
          <p:spPr>
            <a:xfrm>
              <a:off x="0" y="0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000000"/>
                  </a:solidFill>
                </a:rPr>
                <a:t>[g] Voiced, </a:t>
              </a:r>
              <a:r>
                <a:rPr sz="1200" b="1" dirty="0" err="1">
                  <a:solidFill>
                    <a:srgbClr val="000000"/>
                  </a:solidFill>
                </a:rPr>
                <a:t>dorso</a:t>
              </a:r>
              <a:r>
                <a:rPr sz="1200" b="1" dirty="0">
                  <a:solidFill>
                    <a:srgbClr val="000000"/>
                  </a:solidFill>
                </a:rPr>
                <a:t> -velar, oral, </a:t>
              </a:r>
              <a:r>
                <a:rPr lang="es-ES" sz="1200" b="1" dirty="0" err="1">
                  <a:solidFill>
                    <a:srgbClr val="000000"/>
                  </a:solidFill>
                </a:rPr>
                <a:t>plosive</a:t>
              </a:r>
              <a:r>
                <a:rPr sz="1200" b="1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3824" name="Group"/>
          <p:cNvGrpSpPr/>
          <p:nvPr/>
        </p:nvGrpSpPr>
        <p:grpSpPr>
          <a:xfrm>
            <a:off x="857224" y="4214810"/>
            <a:ext cx="2428876" cy="500085"/>
            <a:chOff x="0" y="0"/>
            <a:chExt cx="2428875" cy="500084"/>
          </a:xfrm>
        </p:grpSpPr>
        <p:sp>
          <p:nvSpPr>
            <p:cNvPr id="3822" name="Rectangle"/>
            <p:cNvSpPr/>
            <p:nvPr/>
          </p:nvSpPr>
          <p:spPr>
            <a:xfrm>
              <a:off x="0" y="-1"/>
              <a:ext cx="2428875" cy="500086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/>
              </a:pPr>
              <a:endParaRPr/>
            </a:p>
          </p:txBody>
        </p:sp>
        <p:sp>
          <p:nvSpPr>
            <p:cNvPr id="3823" name="r/l/v[-ɣ-]v Voiced, dorso -velar, oral, fricative"/>
            <p:cNvSpPr txBox="1"/>
            <p:nvPr/>
          </p:nvSpPr>
          <p:spPr>
            <a:xfrm>
              <a:off x="0" y="13747"/>
              <a:ext cx="2428875" cy="472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solidFill>
                    <a:srgbClr val="000000"/>
                  </a:solidFill>
                </a:rPr>
                <a:t>r/l/v[-</a:t>
              </a:r>
              <a:r>
                <a:rPr sz="1200" b="1">
                  <a:solidFill>
                    <a:srgbClr val="00000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ɣ</a:t>
              </a:r>
              <a:r>
                <a:rPr sz="1200" b="1">
                  <a:solidFill>
                    <a:srgbClr val="000000"/>
                  </a:solidFill>
                </a:rPr>
                <a:t>-]v Voiced, dorso -velar, oral, fricative</a:t>
              </a:r>
            </a:p>
          </p:txBody>
        </p:sp>
      </p:grpSp>
      <p:sp>
        <p:nvSpPr>
          <p:cNvPr id="3828" name="Line"/>
          <p:cNvSpPr/>
          <p:nvPr/>
        </p:nvSpPr>
        <p:spPr>
          <a:xfrm>
            <a:off x="2043113" y="2057399"/>
            <a:ext cx="28576" cy="5143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9" name="Line"/>
          <p:cNvSpPr/>
          <p:nvPr/>
        </p:nvSpPr>
        <p:spPr>
          <a:xfrm flipH="1">
            <a:off x="2070099" y="3071813"/>
            <a:ext cx="1589" cy="358776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0" name="Line"/>
          <p:cNvSpPr/>
          <p:nvPr/>
        </p:nvSpPr>
        <p:spPr>
          <a:xfrm flipH="1">
            <a:off x="2070099" y="3930650"/>
            <a:ext cx="1589" cy="28416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1" name="Line"/>
          <p:cNvSpPr/>
          <p:nvPr/>
        </p:nvSpPr>
        <p:spPr>
          <a:xfrm>
            <a:off x="2072323" y="4386897"/>
            <a:ext cx="1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2" name="Line"/>
          <p:cNvSpPr/>
          <p:nvPr/>
        </p:nvSpPr>
        <p:spPr>
          <a:xfrm rot="10800000" flipV="1">
            <a:off x="2043113" y="857240"/>
            <a:ext cx="385763" cy="857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833" name="Line"/>
          <p:cNvSpPr/>
          <p:nvPr/>
        </p:nvSpPr>
        <p:spPr>
          <a:xfrm>
            <a:off x="6429375" y="857240"/>
            <a:ext cx="785814" cy="785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835" name="Line"/>
          <p:cNvSpPr/>
          <p:nvPr/>
        </p:nvSpPr>
        <p:spPr>
          <a:xfrm flipH="1">
            <a:off x="7215188" y="2928938"/>
            <a:ext cx="1588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6" name="Continue"/>
          <p:cNvSpPr txBox="1"/>
          <p:nvPr/>
        </p:nvSpPr>
        <p:spPr>
          <a:xfrm>
            <a:off x="7215188" y="614362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3839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837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38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3895A38-6CBF-974C-9533-0E16BCCA4A3F}"/>
              </a:ext>
            </a:extLst>
          </p:cNvPr>
          <p:cNvSpPr txBox="1"/>
          <p:nvPr/>
        </p:nvSpPr>
        <p:spPr>
          <a:xfrm>
            <a:off x="7172352" y="4280187"/>
            <a:ext cx="104298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9F16BA6-B7FF-024C-841D-08A7AA48D430}"/>
              </a:ext>
            </a:extLst>
          </p:cNvPr>
          <p:cNvCxnSpPr/>
          <p:nvPr/>
        </p:nvCxnSpPr>
        <p:spPr>
          <a:xfrm>
            <a:off x="3517900" y="4529772"/>
            <a:ext cx="3304382" cy="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DC51B3-D1A8-12DD-4BCF-9E3CF33BF5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3" grpId="1" animBg="1" advAuto="0"/>
      <p:bldP spid="3806" grpId="3" animBg="1" advAuto="0"/>
      <p:bldP spid="3809" grpId="13" animBg="1" advAuto="0"/>
      <p:bldP spid="3812" grpId="5" animBg="1" advAuto="0"/>
      <p:bldP spid="3815" grpId="7" animBg="1" advAuto="0"/>
      <p:bldP spid="3818" grpId="15" animBg="1" advAuto="0"/>
      <p:bldP spid="3824" grpId="9" animBg="1" advAuto="0"/>
      <p:bldP spid="3828" grpId="4" animBg="1" advAuto="0"/>
      <p:bldP spid="3829" grpId="6" animBg="1" advAuto="0"/>
      <p:bldP spid="3830" grpId="8" animBg="1" advAuto="0"/>
      <p:bldP spid="3831" grpId="10" animBg="1" advAuto="0"/>
      <p:bldP spid="3832" grpId="2" animBg="1" advAuto="0"/>
      <p:bldP spid="3833" grpId="12" animBg="1" advAuto="0"/>
      <p:bldP spid="3835" grpId="16" animBg="1" advAuto="0"/>
      <p:bldP spid="3836" grpId="17" animBg="1" advAuto="0"/>
      <p:bldP spid="3839" grpId="18" animBg="1" advAuto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3" name="Group"/>
          <p:cNvGrpSpPr/>
          <p:nvPr/>
        </p:nvGrpSpPr>
        <p:grpSpPr>
          <a:xfrm>
            <a:off x="2928938" y="428623"/>
            <a:ext cx="3771901" cy="523241"/>
            <a:chOff x="0" y="0"/>
            <a:chExt cx="3771900" cy="523240"/>
          </a:xfrm>
        </p:grpSpPr>
        <p:sp>
          <p:nvSpPr>
            <p:cNvPr id="3841" name="Rectangle"/>
            <p:cNvSpPr/>
            <p:nvPr/>
          </p:nvSpPr>
          <p:spPr>
            <a:xfrm>
              <a:off x="0" y="0"/>
              <a:ext cx="3771900" cy="50004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42" name="PHONEMIC AND PHONET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3846" name="Group"/>
          <p:cNvGrpSpPr/>
          <p:nvPr/>
        </p:nvGrpSpPr>
        <p:grpSpPr>
          <a:xfrm>
            <a:off x="1714479" y="1071546"/>
            <a:ext cx="3020079" cy="342901"/>
            <a:chOff x="0" y="0"/>
            <a:chExt cx="1714493" cy="342900"/>
          </a:xfrm>
        </p:grpSpPr>
        <p:sp>
          <p:nvSpPr>
            <p:cNvPr id="3844" name="Rectangle"/>
            <p:cNvSpPr/>
            <p:nvPr/>
          </p:nvSpPr>
          <p:spPr>
            <a:xfrm>
              <a:off x="-1" y="0"/>
              <a:ext cx="1714495" cy="342900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45" name="Spanish /g/"/>
            <p:cNvSpPr txBox="1"/>
            <p:nvPr/>
          </p:nvSpPr>
          <p:spPr>
            <a:xfrm>
              <a:off x="-1" y="0"/>
              <a:ext cx="1714495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/g/</a:t>
              </a:r>
            </a:p>
          </p:txBody>
        </p:sp>
      </p:grpSp>
      <p:graphicFrame>
        <p:nvGraphicFramePr>
          <p:cNvPr id="3851" name="Table"/>
          <p:cNvGraphicFramePr/>
          <p:nvPr>
            <p:extLst>
              <p:ext uri="{D42A27DB-BD31-4B8C-83A1-F6EECF244321}">
                <p14:modId xmlns:p14="http://schemas.microsoft.com/office/powerpoint/2010/main" val="4104106600"/>
              </p:ext>
            </p:extLst>
          </p:nvPr>
        </p:nvGraphicFramePr>
        <p:xfrm>
          <a:off x="1142999" y="1785938"/>
          <a:ext cx="6342681" cy="275407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9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1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62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679"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000" dirty="0" err="1"/>
                        <a:t>Distribution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/g/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[g] 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plosive</a:t>
                      </a:r>
                      <a:endParaRPr sz="10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>
                          <a:solidFill>
                            <a:srgbClr val="000000"/>
                          </a:solidFill>
                        </a:rPr>
                        <a:t>[</a:t>
                      </a:r>
                      <a:r>
                        <a:rPr sz="1000" dirty="0" err="1">
                          <a:solidFill>
                            <a:srgbClr val="000000"/>
                          </a:solidFill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ɣ</a:t>
                      </a:r>
                      <a:r>
                        <a:rPr sz="1000" dirty="0">
                          <a:solidFill>
                            <a:srgbClr val="000000"/>
                          </a:solidFill>
                        </a:rPr>
                        <a:t>]</a:t>
                      </a:r>
                      <a:r>
                        <a:rPr lang="es-ES" sz="1000" dirty="0">
                          <a:solidFill>
                            <a:srgbClr val="000000"/>
                          </a:solidFill>
                        </a:rPr>
                        <a:t>  </a:t>
                      </a:r>
                      <a:r>
                        <a:rPr lang="es-ES" sz="1000" dirty="0" err="1">
                          <a:solidFill>
                            <a:srgbClr val="000000"/>
                          </a:solidFill>
                        </a:rPr>
                        <a:t>fricative</a:t>
                      </a:r>
                      <a:endParaRPr sz="10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87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  I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aˈʎina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aˈʎina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 X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13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lenˈ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waxe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lẽŋˈ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waxe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/>
                        <a:t>    X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87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/>
                        <a:t>   l/r </a:t>
                      </a:r>
                    </a:p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/>
                        <a:t>v-M-v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alˈ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uno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/>
                        <a:t>  X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a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lˈɣ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uno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413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  F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X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/>
                        <a:t>  X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 dirty="0"/>
                        <a:t>    X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000"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854" name="Group"/>
          <p:cNvGrpSpPr/>
          <p:nvPr/>
        </p:nvGrpSpPr>
        <p:grpSpPr>
          <a:xfrm>
            <a:off x="1142998" y="4786322"/>
            <a:ext cx="6342681" cy="523218"/>
            <a:chOff x="0" y="0"/>
            <a:chExt cx="2428893" cy="523217"/>
          </a:xfrm>
        </p:grpSpPr>
        <p:sp>
          <p:nvSpPr>
            <p:cNvPr id="3852" name="Rectangle"/>
            <p:cNvSpPr/>
            <p:nvPr/>
          </p:nvSpPr>
          <p:spPr>
            <a:xfrm>
              <a:off x="0" y="0"/>
              <a:ext cx="2428893" cy="500063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53" name="Phonemic distribution is  Partial"/>
            <p:cNvSpPr txBox="1"/>
            <p:nvPr/>
          </p:nvSpPr>
          <p:spPr>
            <a:xfrm>
              <a:off x="0" y="0"/>
              <a:ext cx="2428893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1400" b="1" dirty="0">
                  <a:solidFill>
                    <a:srgbClr val="000000"/>
                  </a:solidFill>
                </a:rPr>
                <a:t>/g/ </a:t>
              </a:r>
              <a:r>
                <a:rPr sz="1400" b="1" dirty="0">
                  <a:solidFill>
                    <a:srgbClr val="000000"/>
                  </a:solidFill>
                </a:rPr>
                <a:t>Phonemic </a:t>
              </a:r>
              <a:r>
                <a:rPr lang="es-ES" sz="1400" b="1" dirty="0">
                  <a:solidFill>
                    <a:srgbClr val="000000"/>
                  </a:solidFill>
                </a:rPr>
                <a:t>/ </a:t>
              </a:r>
              <a:r>
                <a:rPr lang="es-ES" sz="1400" b="1" dirty="0" err="1">
                  <a:solidFill>
                    <a:srgbClr val="000000"/>
                  </a:solidFill>
                </a:rPr>
                <a:t>Broad</a:t>
              </a:r>
              <a:r>
                <a:rPr lang="es-ES" sz="1400" b="1" dirty="0">
                  <a:solidFill>
                    <a:srgbClr val="000000"/>
                  </a:solidFill>
                </a:rPr>
                <a:t> </a:t>
              </a:r>
              <a:r>
                <a:rPr sz="1400" b="1" dirty="0">
                  <a:solidFill>
                    <a:srgbClr val="000000"/>
                  </a:solidFill>
                </a:rPr>
                <a:t>distribution is  Partial</a:t>
              </a:r>
            </a:p>
          </p:txBody>
        </p:sp>
      </p:grpSp>
      <p:grpSp>
        <p:nvGrpSpPr>
          <p:cNvPr id="3857" name="Group"/>
          <p:cNvGrpSpPr/>
          <p:nvPr/>
        </p:nvGrpSpPr>
        <p:grpSpPr>
          <a:xfrm>
            <a:off x="1142998" y="5500701"/>
            <a:ext cx="6342682" cy="678654"/>
            <a:chOff x="0" y="0"/>
            <a:chExt cx="2571750" cy="971694"/>
          </a:xfrm>
        </p:grpSpPr>
        <p:sp>
          <p:nvSpPr>
            <p:cNvPr id="3855" name="Rectangle"/>
            <p:cNvSpPr/>
            <p:nvPr/>
          </p:nvSpPr>
          <p:spPr>
            <a:xfrm>
              <a:off x="0" y="0"/>
              <a:ext cx="2571750" cy="928694"/>
            </a:xfrm>
            <a:prstGeom prst="rect">
              <a:avLst/>
            </a:prstGeom>
            <a:gradFill flip="none" rotWithShape="1">
              <a:gsLst>
                <a:gs pos="0">
                  <a:srgbClr val="8F5D4C"/>
                </a:gs>
                <a:gs pos="80000">
                  <a:srgbClr val="BC7B64"/>
                </a:gs>
                <a:gs pos="100000">
                  <a:srgbClr val="BF7B63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56" name="Phonetic distribution  is Partial and complementary, free variation."/>
            <p:cNvSpPr txBox="1"/>
            <p:nvPr/>
          </p:nvSpPr>
          <p:spPr>
            <a:xfrm>
              <a:off x="0" y="0"/>
              <a:ext cx="2571750" cy="9716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s-ES" sz="1400" b="1" dirty="0">
                  <a:solidFill>
                    <a:srgbClr val="000000"/>
                  </a:solidFill>
                </a:rPr>
                <a:t>/g/ </a:t>
              </a:r>
              <a:r>
                <a:rPr sz="1400" b="1" dirty="0">
                  <a:solidFill>
                    <a:srgbClr val="000000"/>
                  </a:solidFill>
                </a:rPr>
                <a:t>Phonetic </a:t>
              </a:r>
              <a:r>
                <a:rPr lang="es-ES" sz="1400" b="1" dirty="0">
                  <a:solidFill>
                    <a:srgbClr val="000000"/>
                  </a:solidFill>
                </a:rPr>
                <a:t>/ Narrow </a:t>
              </a:r>
              <a:r>
                <a:rPr sz="1400" b="1" dirty="0">
                  <a:solidFill>
                    <a:srgbClr val="000000"/>
                  </a:solidFill>
                </a:rPr>
                <a:t>distribution  is Partial and complementary,.</a:t>
              </a:r>
            </a:p>
          </p:txBody>
        </p:sp>
      </p:grpSp>
      <p:sp>
        <p:nvSpPr>
          <p:cNvPr id="3864" name="Shape"/>
          <p:cNvSpPr/>
          <p:nvPr/>
        </p:nvSpPr>
        <p:spPr>
          <a:xfrm>
            <a:off x="2500313" y="1428750"/>
            <a:ext cx="1258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000"/>
                </a:moveTo>
                <a:lnTo>
                  <a:pt x="5400" y="180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000"/>
                </a:lnTo>
                <a:lnTo>
                  <a:pt x="21600" y="180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865" name="Shape"/>
          <p:cNvSpPr/>
          <p:nvPr/>
        </p:nvSpPr>
        <p:spPr>
          <a:xfrm flipH="1">
            <a:off x="2597150" y="4572000"/>
            <a:ext cx="81096" cy="142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120"/>
                </a:moveTo>
                <a:lnTo>
                  <a:pt x="5400" y="18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20"/>
                </a:lnTo>
                <a:lnTo>
                  <a:pt x="21600" y="1812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868" name="Line"/>
          <p:cNvSpPr/>
          <p:nvPr/>
        </p:nvSpPr>
        <p:spPr>
          <a:xfrm flipH="1">
            <a:off x="2643187" y="5286375"/>
            <a:ext cx="61522" cy="214314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70" name="Line"/>
          <p:cNvSpPr/>
          <p:nvPr/>
        </p:nvSpPr>
        <p:spPr>
          <a:xfrm rot="10800000" flipV="1">
            <a:off x="2614614" y="678646"/>
            <a:ext cx="314325" cy="392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122728-B953-EB3D-BB58-20D63B50A3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3" grpId="1" animBg="1" advAuto="0"/>
      <p:bldP spid="3846" grpId="3" animBg="1" advAuto="0"/>
      <p:bldP spid="3851" grpId="5" animBg="1" advAuto="0"/>
      <p:bldP spid="3854" grpId="7" animBg="1" advAuto="0"/>
      <p:bldP spid="3857" grpId="9" animBg="1" advAuto="0"/>
      <p:bldP spid="3864" grpId="4" animBg="1" advAuto="0"/>
      <p:bldP spid="3865" grpId="6" animBg="1" advAuto="0"/>
      <p:bldP spid="3868" grpId="8" animBg="1" advAuto="0"/>
      <p:bldP spid="3870" grpId="2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3" name="Group"/>
          <p:cNvGrpSpPr/>
          <p:nvPr/>
        </p:nvGrpSpPr>
        <p:grpSpPr>
          <a:xfrm>
            <a:off x="2928937" y="258643"/>
            <a:ext cx="3771901" cy="523241"/>
            <a:chOff x="0" y="0"/>
            <a:chExt cx="3771900" cy="523240"/>
          </a:xfrm>
        </p:grpSpPr>
        <p:sp>
          <p:nvSpPr>
            <p:cNvPr id="3841" name="Rectangle"/>
            <p:cNvSpPr/>
            <p:nvPr/>
          </p:nvSpPr>
          <p:spPr>
            <a:xfrm>
              <a:off x="0" y="0"/>
              <a:ext cx="3771900" cy="500046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42" name="PHONEMIC AND PHONETIC DISTRIBUTION"/>
            <p:cNvSpPr txBox="1"/>
            <p:nvPr/>
          </p:nvSpPr>
          <p:spPr>
            <a:xfrm>
              <a:off x="0" y="0"/>
              <a:ext cx="3771900" cy="5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PHONEMIC AND PHONETIC DISTRIBUTION</a:t>
              </a:r>
            </a:p>
          </p:txBody>
        </p:sp>
      </p:grpSp>
      <p:grpSp>
        <p:nvGrpSpPr>
          <p:cNvPr id="3849" name="Group"/>
          <p:cNvGrpSpPr/>
          <p:nvPr/>
        </p:nvGrpSpPr>
        <p:grpSpPr>
          <a:xfrm>
            <a:off x="4089144" y="1288522"/>
            <a:ext cx="1428761" cy="342901"/>
            <a:chOff x="0" y="0"/>
            <a:chExt cx="1428759" cy="342900"/>
          </a:xfrm>
        </p:grpSpPr>
        <p:sp>
          <p:nvSpPr>
            <p:cNvPr id="3847" name="Rectangle"/>
            <p:cNvSpPr/>
            <p:nvPr/>
          </p:nvSpPr>
          <p:spPr>
            <a:xfrm>
              <a:off x="0" y="0"/>
              <a:ext cx="1428760" cy="342900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48" name="English /g/"/>
            <p:cNvSpPr txBox="1"/>
            <p:nvPr/>
          </p:nvSpPr>
          <p:spPr>
            <a:xfrm>
              <a:off x="0" y="0"/>
              <a:ext cx="142876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English /g/</a:t>
              </a:r>
            </a:p>
          </p:txBody>
        </p:sp>
      </p:grpSp>
      <p:graphicFrame>
        <p:nvGraphicFramePr>
          <p:cNvPr id="3850" name="Table"/>
          <p:cNvGraphicFramePr/>
          <p:nvPr>
            <p:extLst>
              <p:ext uri="{D42A27DB-BD31-4B8C-83A1-F6EECF244321}">
                <p14:modId xmlns:p14="http://schemas.microsoft.com/office/powerpoint/2010/main" val="2254389247"/>
              </p:ext>
            </p:extLst>
          </p:nvPr>
        </p:nvGraphicFramePr>
        <p:xfrm>
          <a:off x="2151480" y="2002917"/>
          <a:ext cx="4418228" cy="180899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070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190"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s-ES" sz="1000" dirty="0" err="1"/>
                        <a:t>Distribution</a:t>
                      </a:r>
                      <a:r>
                        <a:rPr sz="1000" dirty="0"/>
                        <a:t>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/g/</a:t>
                      </a:r>
                      <a:r>
                        <a:rPr sz="1000"/>
                        <a:t>                                      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>
                          <a:latin typeface="Lucida Sans Unicode"/>
                          <a:ea typeface="Lucida Sans Unicode"/>
                          <a:cs typeface="Lucida Sans Unicode"/>
                          <a:sym typeface="Lucida Sans Unicode"/>
                        </a:rPr>
                        <a:t>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</a:t>
                      </a:r>
                      <a:r>
                        <a:rPr sz="1000">
                          <a:solidFill>
                            <a:srgbClr val="000000"/>
                          </a:solidFill>
                        </a:rPr>
                        <a:t>g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]</a:t>
                      </a:r>
                    </a:p>
                  </a:txBody>
                  <a:tcPr marL="45720" marR="45720" horzOverflow="overflow">
                    <a:solidFill>
                      <a:srgbClr val="727C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  I                   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lowtəl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loʊ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̯ː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ɾəl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̴ ]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  M</a:t>
                      </a:r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ˌplænt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[ˈ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ˌpl̥ænt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 ̚ ]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EB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5"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000"/>
                        <a:t>     F</a:t>
                      </a:r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/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[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ɛː</a:t>
                      </a:r>
                      <a:r>
                        <a:rPr lang="en-US" sz="180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g</a:t>
                      </a:r>
                      <a:r>
                        <a:rPr lang="en-US" sz="18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  <a:ea typeface="Arial"/>
                          <a:cs typeface="Arial"/>
                          <a:sym typeface="Verdana"/>
                        </a:rPr>
                        <a:t>]</a:t>
                      </a:r>
                      <a:endParaRPr sz="1000" dirty="0"/>
                    </a:p>
                  </a:txBody>
                  <a:tcPr marL="45720" marR="45720" horzOverflow="overflow">
                    <a:solidFill>
                      <a:srgbClr val="D4D6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860" name="Group"/>
          <p:cNvGrpSpPr/>
          <p:nvPr/>
        </p:nvGrpSpPr>
        <p:grpSpPr>
          <a:xfrm>
            <a:off x="2186407" y="4288918"/>
            <a:ext cx="4418230" cy="500064"/>
            <a:chOff x="0" y="0"/>
            <a:chExt cx="2357454" cy="500063"/>
          </a:xfrm>
        </p:grpSpPr>
        <p:sp>
          <p:nvSpPr>
            <p:cNvPr id="3858" name="Rectangle"/>
            <p:cNvSpPr/>
            <p:nvPr/>
          </p:nvSpPr>
          <p:spPr>
            <a:xfrm>
              <a:off x="0" y="0"/>
              <a:ext cx="2357454" cy="500063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59" name="Phonemic distribution is  Total"/>
            <p:cNvSpPr txBox="1"/>
            <p:nvPr/>
          </p:nvSpPr>
          <p:spPr>
            <a:xfrm>
              <a:off x="0" y="0"/>
              <a:ext cx="2357454" cy="307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s-ES" sz="1400" b="1" dirty="0"/>
                <a:t>/g/ </a:t>
              </a:r>
              <a:r>
                <a:rPr sz="1400" b="1" dirty="0"/>
                <a:t>Phonemic</a:t>
              </a:r>
              <a:r>
                <a:rPr lang="es-ES" sz="1400" b="1" dirty="0"/>
                <a:t>/Broad</a:t>
              </a:r>
              <a:r>
                <a:rPr sz="1400" b="1" dirty="0"/>
                <a:t> distribution is  Total</a:t>
              </a:r>
            </a:p>
          </p:txBody>
        </p:sp>
      </p:grpSp>
      <p:grpSp>
        <p:nvGrpSpPr>
          <p:cNvPr id="3863" name="Group"/>
          <p:cNvGrpSpPr/>
          <p:nvPr/>
        </p:nvGrpSpPr>
        <p:grpSpPr>
          <a:xfrm>
            <a:off x="2221333" y="5074736"/>
            <a:ext cx="4479505" cy="500063"/>
            <a:chOff x="0" y="0"/>
            <a:chExt cx="3429000" cy="500062"/>
          </a:xfrm>
        </p:grpSpPr>
        <p:sp>
          <p:nvSpPr>
            <p:cNvPr id="3861" name="Rectangle"/>
            <p:cNvSpPr/>
            <p:nvPr/>
          </p:nvSpPr>
          <p:spPr>
            <a:xfrm>
              <a:off x="0" y="-1"/>
              <a:ext cx="3429000" cy="500064"/>
            </a:xfrm>
            <a:prstGeom prst="rect">
              <a:avLst/>
            </a:prstGeom>
            <a:gradFill flip="none" rotWithShape="1">
              <a:gsLst>
                <a:gs pos="0">
                  <a:srgbClr val="DAC3BC"/>
                </a:gs>
                <a:gs pos="35000">
                  <a:srgbClr val="E4D4D0"/>
                </a:gs>
                <a:gs pos="100000">
                  <a:srgbClr val="F5EEED"/>
                </a:gs>
              </a:gsLst>
              <a:lin ang="16200000" scaled="0"/>
            </a:gradFill>
            <a:ln w="9525" cap="flat">
              <a:solidFill>
                <a:srgbClr val="8C7067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62" name="Phonetic distribution is Total."/>
            <p:cNvSpPr txBox="1"/>
            <p:nvPr/>
          </p:nvSpPr>
          <p:spPr>
            <a:xfrm>
              <a:off x="0" y="-1"/>
              <a:ext cx="3429000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lang="es-ES" sz="1400" b="1" dirty="0"/>
                <a:t>/g/ </a:t>
              </a:r>
              <a:r>
                <a:rPr sz="1400" b="1" dirty="0"/>
                <a:t>Phonetic</a:t>
              </a:r>
              <a:r>
                <a:rPr lang="es-ES" sz="1400" b="1" dirty="0"/>
                <a:t>/Narrow</a:t>
              </a:r>
              <a:r>
                <a:rPr sz="1400" b="1" dirty="0"/>
                <a:t> distribution is Total.</a:t>
              </a:r>
            </a:p>
          </p:txBody>
        </p:sp>
      </p:grpSp>
      <p:sp>
        <p:nvSpPr>
          <p:cNvPr id="3866" name="Shape"/>
          <p:cNvSpPr/>
          <p:nvPr/>
        </p:nvSpPr>
        <p:spPr>
          <a:xfrm>
            <a:off x="4660631" y="1717163"/>
            <a:ext cx="46038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867" name="Shape"/>
          <p:cNvSpPr/>
          <p:nvPr/>
        </p:nvSpPr>
        <p:spPr>
          <a:xfrm>
            <a:off x="4732069" y="3931726"/>
            <a:ext cx="46038" cy="285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860"/>
                </a:moveTo>
                <a:lnTo>
                  <a:pt x="5400" y="1986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860"/>
                </a:lnTo>
                <a:lnTo>
                  <a:pt x="21600" y="1986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869" name="Line"/>
          <p:cNvSpPr/>
          <p:nvPr/>
        </p:nvSpPr>
        <p:spPr>
          <a:xfrm>
            <a:off x="4697143" y="4788975"/>
            <a:ext cx="34926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71" name="Line"/>
          <p:cNvSpPr/>
          <p:nvPr/>
        </p:nvSpPr>
        <p:spPr>
          <a:xfrm>
            <a:off x="4360594" y="895622"/>
            <a:ext cx="300038" cy="392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3872" name="Continue"/>
          <p:cNvSpPr txBox="1"/>
          <p:nvPr/>
        </p:nvSpPr>
        <p:spPr>
          <a:xfrm>
            <a:off x="4874944" y="6360601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3875" name="Group"/>
          <p:cNvGrpSpPr/>
          <p:nvPr/>
        </p:nvGrpSpPr>
        <p:grpSpPr>
          <a:xfrm>
            <a:off x="6089408" y="6789223"/>
            <a:ext cx="357191" cy="285753"/>
            <a:chOff x="0" y="0"/>
            <a:chExt cx="357189" cy="285752"/>
          </a:xfrm>
        </p:grpSpPr>
        <p:sp>
          <p:nvSpPr>
            <p:cNvPr id="3873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74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2D4DFE-F6F6-18BB-9ED2-4311E7AD2B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4882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3" grpId="0" animBg="1" advAuto="0"/>
      <p:bldP spid="3849" grpId="0" animBg="1" advAuto="0"/>
      <p:bldP spid="3850" grpId="0" animBg="1" advAuto="0"/>
      <p:bldP spid="3860" grpId="0" animBg="1" advAuto="0"/>
      <p:bldP spid="3863" grpId="0" animBg="1" advAuto="0"/>
      <p:bldP spid="3866" grpId="0" animBg="1" advAuto="0"/>
      <p:bldP spid="3867" grpId="0" animBg="1" advAuto="0"/>
      <p:bldP spid="3869" grpId="0" animBg="1" advAuto="0"/>
      <p:bldP spid="3871" grpId="0" animBg="1" advAuto="0"/>
      <p:bldP spid="3872" grpId="0" animBg="1" advAuto="0"/>
      <p:bldP spid="3875" grpId="0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Rectangle"/>
          <p:cNvSpPr/>
          <p:nvPr/>
        </p:nvSpPr>
        <p:spPr>
          <a:xfrm>
            <a:off x="1714480" y="2357429"/>
            <a:ext cx="5572165" cy="2928959"/>
          </a:xfrm>
          <a:prstGeom prst="rect">
            <a:avLst/>
          </a:prstGeom>
          <a:gradFill>
            <a:gsLst>
              <a:gs pos="0">
                <a:srgbClr val="F8FFB8"/>
              </a:gs>
              <a:gs pos="35000">
                <a:srgbClr val="FAFFCC"/>
              </a:gs>
              <a:gs pos="100000">
                <a:srgbClr val="FDFFEB"/>
              </a:gs>
            </a:gsLst>
            <a:lin ang="16200000"/>
          </a:gradFill>
          <a:ln>
            <a:solidFill>
              <a:srgbClr val="CFD775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grpSp>
        <p:nvGrpSpPr>
          <p:cNvPr id="3880" name="Group"/>
          <p:cNvGrpSpPr/>
          <p:nvPr/>
        </p:nvGrpSpPr>
        <p:grpSpPr>
          <a:xfrm>
            <a:off x="2857500" y="928669"/>
            <a:ext cx="3771900" cy="557231"/>
            <a:chOff x="0" y="0"/>
            <a:chExt cx="3771900" cy="557229"/>
          </a:xfrm>
        </p:grpSpPr>
        <p:sp>
          <p:nvSpPr>
            <p:cNvPr id="3878" name="Rectangle"/>
            <p:cNvSpPr/>
            <p:nvPr/>
          </p:nvSpPr>
          <p:spPr>
            <a:xfrm>
              <a:off x="0" y="0"/>
              <a:ext cx="3771900" cy="55723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79" name="CONTRASTIVE  TRANSFER ANALYSIS"/>
            <p:cNvSpPr txBox="1"/>
            <p:nvPr/>
          </p:nvSpPr>
          <p:spPr>
            <a:xfrm>
              <a:off x="0" y="0"/>
              <a:ext cx="3771900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CONTRASTIVE  TRANSFER ANALYSIS</a:t>
              </a:r>
            </a:p>
          </p:txBody>
        </p:sp>
      </p:grpSp>
      <p:grpSp>
        <p:nvGrpSpPr>
          <p:cNvPr id="3883" name="Group"/>
          <p:cNvGrpSpPr/>
          <p:nvPr/>
        </p:nvGrpSpPr>
        <p:grpSpPr>
          <a:xfrm>
            <a:off x="1857362" y="1785921"/>
            <a:ext cx="1857382" cy="342901"/>
            <a:chOff x="0" y="0"/>
            <a:chExt cx="1857381" cy="342900"/>
          </a:xfrm>
        </p:grpSpPr>
        <p:sp>
          <p:nvSpPr>
            <p:cNvPr id="3881" name="Rectangle"/>
            <p:cNvSpPr/>
            <p:nvPr/>
          </p:nvSpPr>
          <p:spPr>
            <a:xfrm>
              <a:off x="-1" y="0"/>
              <a:ext cx="1857383" cy="34290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82" name="Spanish /g/"/>
            <p:cNvSpPr txBox="1"/>
            <p:nvPr/>
          </p:nvSpPr>
          <p:spPr>
            <a:xfrm>
              <a:off x="-1" y="0"/>
              <a:ext cx="185738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1400" b="1"/>
                <a:t>Spanish /g/</a:t>
              </a:r>
            </a:p>
          </p:txBody>
        </p:sp>
      </p:grpSp>
      <p:grpSp>
        <p:nvGrpSpPr>
          <p:cNvPr id="3886" name="Group"/>
          <p:cNvGrpSpPr/>
          <p:nvPr/>
        </p:nvGrpSpPr>
        <p:grpSpPr>
          <a:xfrm>
            <a:off x="5857861" y="1785921"/>
            <a:ext cx="1428782" cy="342901"/>
            <a:chOff x="0" y="0"/>
            <a:chExt cx="1428781" cy="342900"/>
          </a:xfrm>
        </p:grpSpPr>
        <p:sp>
          <p:nvSpPr>
            <p:cNvPr id="3884" name="Rectangle"/>
            <p:cNvSpPr/>
            <p:nvPr/>
          </p:nvSpPr>
          <p:spPr>
            <a:xfrm>
              <a:off x="-1" y="0"/>
              <a:ext cx="1428783" cy="342900"/>
            </a:xfrm>
            <a:prstGeom prst="rect">
              <a:avLst/>
            </a:prstGeom>
            <a:solidFill>
              <a:srgbClr val="B88472"/>
            </a:solidFill>
            <a:ln w="25400" cap="flat">
              <a:solidFill>
                <a:srgbClr val="866053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85" name="English /g/"/>
            <p:cNvSpPr txBox="1"/>
            <p:nvPr/>
          </p:nvSpPr>
          <p:spPr>
            <a:xfrm>
              <a:off x="-1" y="0"/>
              <a:ext cx="1428783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English /g/</a:t>
              </a:r>
            </a:p>
          </p:txBody>
        </p:sp>
      </p:grpSp>
      <p:sp>
        <p:nvSpPr>
          <p:cNvPr id="3887" name="/g/        +   /g/…"/>
          <p:cNvSpPr txBox="1"/>
          <p:nvPr/>
        </p:nvSpPr>
        <p:spPr>
          <a:xfrm>
            <a:off x="1714500" y="2526621"/>
            <a:ext cx="5572125" cy="256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tabLst>
                <a:tab pos="3289300" algn="r"/>
              </a:tabLst>
            </a:pPr>
            <a:endParaRPr sz="900" dirty="0"/>
          </a:p>
          <a:p>
            <a:pPr>
              <a:tabLst>
                <a:tab pos="3289300" algn="r"/>
              </a:tabLst>
            </a:pPr>
            <a:r>
              <a:rPr sz="1100" dirty="0"/>
              <a:t>                               /g/      	 +		 /g/ </a:t>
            </a:r>
          </a:p>
          <a:p>
            <a:pPr>
              <a:tabLst>
                <a:tab pos="3289300" algn="r"/>
              </a:tabLst>
            </a:pPr>
            <a:r>
              <a:rPr sz="1100" dirty="0"/>
              <a:t>                            </a:t>
            </a:r>
          </a:p>
          <a:p>
            <a:pPr>
              <a:tabLst>
                <a:tab pos="3289300" algn="r"/>
              </a:tabLst>
            </a:pPr>
            <a:r>
              <a:rPr sz="1100" dirty="0"/>
              <a:t>                              [g-]	+		 [g-]</a:t>
            </a:r>
          </a:p>
          <a:p>
            <a:pPr>
              <a:tabLst>
                <a:tab pos="3289300" algn="r"/>
              </a:tabLst>
            </a:pPr>
            <a:endParaRPr sz="900" dirty="0"/>
          </a:p>
          <a:p>
            <a:pPr>
              <a:tabLst>
                <a:tab pos="3289300" algn="r"/>
              </a:tabLst>
            </a:pPr>
            <a:r>
              <a:rPr sz="1100" dirty="0"/>
              <a:t>                              </a:t>
            </a:r>
          </a:p>
          <a:p>
            <a:pPr>
              <a:tabLst>
                <a:tab pos="3289300" algn="r"/>
              </a:tabLst>
            </a:pPr>
            <a:r>
              <a:rPr sz="1100" dirty="0"/>
              <a:t>                            </a:t>
            </a:r>
            <a:r>
              <a:rPr sz="11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[-</a:t>
            </a:r>
            <a:r>
              <a:rPr sz="1100" dirty="0">
                <a:solidFill>
                  <a:srgbClr val="404040"/>
                </a:solidFill>
              </a:rPr>
              <a:t> g-</a:t>
            </a:r>
            <a:r>
              <a:rPr sz="1100" b="1" dirty="0">
                <a:latin typeface="Calibri"/>
                <a:ea typeface="Calibri"/>
                <a:cs typeface="Calibri"/>
                <a:sym typeface="Calibri"/>
              </a:rPr>
              <a:t> ] 	</a:t>
            </a:r>
            <a:r>
              <a:rPr sz="1100" dirty="0"/>
              <a:t>       + 		</a:t>
            </a:r>
            <a:r>
              <a:rPr sz="1100" b="1" dirty="0"/>
              <a:t> </a:t>
            </a:r>
            <a:r>
              <a:rPr sz="11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[-</a:t>
            </a:r>
            <a:r>
              <a:rPr sz="1100" dirty="0">
                <a:solidFill>
                  <a:srgbClr val="404040"/>
                </a:solidFill>
              </a:rPr>
              <a:t> g-</a:t>
            </a:r>
            <a:r>
              <a:rPr sz="1100" b="1" dirty="0">
                <a:latin typeface="Calibri"/>
                <a:ea typeface="Calibri"/>
                <a:cs typeface="Calibri"/>
                <a:sym typeface="Calibri"/>
              </a:rPr>
              <a:t> ] </a:t>
            </a:r>
            <a:endParaRPr sz="1100" b="1" i="1" dirty="0"/>
          </a:p>
          <a:p>
            <a:pPr>
              <a:tabLst>
                <a:tab pos="3289300" algn="r"/>
              </a:tabLst>
            </a:pPr>
            <a:r>
              <a:rPr sz="1100" dirty="0">
                <a:solidFill>
                  <a:srgbClr val="404040"/>
                </a:solidFill>
              </a:rPr>
              <a:t>                            </a:t>
            </a:r>
          </a:p>
          <a:p>
            <a:pPr>
              <a:tabLst>
                <a:tab pos="3289300" algn="r"/>
              </a:tabLst>
            </a:pPr>
            <a:endParaRPr sz="1100" dirty="0"/>
          </a:p>
          <a:p>
            <a:pPr>
              <a:tabLst>
                <a:tab pos="3289300" algn="r"/>
              </a:tabLst>
            </a:pPr>
            <a:r>
              <a:rPr sz="1100" dirty="0"/>
              <a:t>                             [</a:t>
            </a:r>
            <a:r>
              <a:rPr sz="11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ɣ</a:t>
            </a:r>
            <a:r>
              <a:rPr sz="1100" dirty="0"/>
              <a:t>]                                                     </a:t>
            </a:r>
            <a:r>
              <a:rPr sz="1100" dirty="0" err="1"/>
              <a:t>Ø</a:t>
            </a:r>
            <a:r>
              <a:rPr sz="1100" dirty="0"/>
              <a:t>                                  ----</a:t>
            </a:r>
          </a:p>
          <a:p>
            <a:pPr>
              <a:tabLst>
                <a:tab pos="3289300" algn="r"/>
              </a:tabLst>
            </a:pPr>
            <a:r>
              <a:rPr sz="1100" dirty="0"/>
              <a:t>                        </a:t>
            </a:r>
          </a:p>
          <a:p>
            <a:pPr>
              <a:tabLst>
                <a:tab pos="3289300" algn="r"/>
              </a:tabLst>
            </a:pPr>
            <a:r>
              <a:rPr sz="1100" dirty="0"/>
              <a:t>                             ----                                                    </a:t>
            </a:r>
            <a:r>
              <a:rPr sz="1100" dirty="0" err="1"/>
              <a:t>Ø</a:t>
            </a:r>
            <a:r>
              <a:rPr sz="1100" dirty="0"/>
              <a:t> 	</a:t>
            </a:r>
            <a:r>
              <a:rPr sz="1100" b="1" dirty="0"/>
              <a:t>                         </a:t>
            </a:r>
            <a:r>
              <a:rPr sz="1100" b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[-</a:t>
            </a:r>
            <a:r>
              <a:rPr sz="1100" dirty="0">
                <a:solidFill>
                  <a:srgbClr val="404040"/>
                </a:solidFill>
              </a:rPr>
              <a:t> g</a:t>
            </a:r>
            <a:r>
              <a:rPr sz="1100" b="1" dirty="0">
                <a:latin typeface="Calibri"/>
                <a:ea typeface="Calibri"/>
                <a:cs typeface="Calibri"/>
                <a:sym typeface="Calibri"/>
              </a:rPr>
              <a:t> ] </a:t>
            </a:r>
            <a:r>
              <a:rPr sz="1100" dirty="0"/>
              <a:t>  		</a:t>
            </a:r>
            <a:r>
              <a:rPr sz="1100" b="1" dirty="0"/>
              <a:t>  </a:t>
            </a:r>
            <a:endParaRPr sz="1100" b="1" i="1" dirty="0"/>
          </a:p>
          <a:p>
            <a:pPr>
              <a:tabLst>
                <a:tab pos="3289300" algn="r"/>
              </a:tabLst>
            </a:pPr>
            <a:r>
              <a:rPr sz="1100" b="1" i="1" dirty="0"/>
              <a:t>                           </a:t>
            </a:r>
          </a:p>
          <a:p>
            <a:pPr>
              <a:tabLst>
                <a:tab pos="3289300" algn="r"/>
              </a:tabLst>
            </a:pPr>
            <a:r>
              <a:rPr sz="1100" dirty="0"/>
              <a:t>		</a:t>
            </a:r>
          </a:p>
        </p:txBody>
      </p:sp>
      <p:grpSp>
        <p:nvGrpSpPr>
          <p:cNvPr id="389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88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8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D9F339-D5B2-0546-86DA-F4D2947A43BF}"/>
              </a:ext>
            </a:extLst>
          </p:cNvPr>
          <p:cNvCxnSpPr/>
          <p:nvPr/>
        </p:nvCxnSpPr>
        <p:spPr>
          <a:xfrm>
            <a:off x="3200400" y="4152900"/>
            <a:ext cx="304800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D824DAE-F943-5A4F-B33B-90D1C7B9B61E}"/>
              </a:ext>
            </a:extLst>
          </p:cNvPr>
          <p:cNvSpPr txBox="1"/>
          <p:nvPr/>
        </p:nvSpPr>
        <p:spPr>
          <a:xfrm>
            <a:off x="7429500" y="4267200"/>
            <a:ext cx="128590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S.S [-x]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645732-D7AD-094C-A7F9-6A43AFA79CBE}"/>
              </a:ext>
            </a:extLst>
          </p:cNvPr>
          <p:cNvCxnSpPr>
            <a:cxnSpLocks/>
          </p:cNvCxnSpPr>
          <p:nvPr/>
        </p:nvCxnSpPr>
        <p:spPr>
          <a:xfrm>
            <a:off x="5567680" y="4467860"/>
            <a:ext cx="680720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81B3F7-6120-6E4D-822E-8B2350BA09C0}"/>
              </a:ext>
            </a:extLst>
          </p:cNvPr>
          <p:cNvSpPr txBox="1"/>
          <p:nvPr/>
        </p:nvSpPr>
        <p:spPr>
          <a:xfrm>
            <a:off x="6296992" y="3829735"/>
            <a:ext cx="3962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B2234E-6C66-2746-9942-F80635401014}"/>
              </a:ext>
            </a:extLst>
          </p:cNvPr>
          <p:cNvSpPr txBox="1"/>
          <p:nvPr/>
        </p:nvSpPr>
        <p:spPr>
          <a:xfrm>
            <a:off x="7874332" y="4128700"/>
            <a:ext cx="3962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EC" sz="3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X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A84BA5-0335-3E40-B6AF-D65706E5EDB2}"/>
              </a:ext>
            </a:extLst>
          </p:cNvPr>
          <p:cNvSpPr txBox="1"/>
          <p:nvPr/>
        </p:nvSpPr>
        <p:spPr>
          <a:xfrm>
            <a:off x="6788955" y="4159009"/>
            <a:ext cx="39624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EC" sz="3600" dirty="0">
                <a:solidFill>
                  <a:srgbClr val="FF0000"/>
                </a:solidFill>
              </a:rPr>
              <a:t>√</a:t>
            </a: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F34DB8-05A9-3CB8-73A4-DA20C2F2AEA7}"/>
              </a:ext>
            </a:extLst>
          </p:cNvPr>
          <p:cNvSpPr/>
          <p:nvPr/>
        </p:nvSpPr>
        <p:spPr>
          <a:xfrm>
            <a:off x="2889488" y="5601347"/>
            <a:ext cx="336502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voiced, dorso-velar, oral, plosive</a:t>
            </a:r>
            <a:endParaRPr lang="en-EC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0F356-F2B9-378F-5375-4E27AA4703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36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8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38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8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38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38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8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8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7" grpId="5" animBg="1" advAuto="0"/>
      <p:bldP spid="3880" grpId="1" animBg="1" advAuto="0"/>
      <p:bldP spid="3883" grpId="2" animBg="1" advAuto="0"/>
      <p:bldP spid="3886" grpId="3" animBg="1" advAuto="0"/>
      <p:bldP spid="3887" grpId="4" build="p" bldLvl="5" animBg="1" advAuto="0"/>
      <p:bldP spid="3890" grpId="6" animBg="1" advAuto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2" name="image52.jpg" descr="image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150922"/>
            <a:ext cx="8182005" cy="1211778"/>
          </a:xfrm>
          <a:prstGeom prst="rect">
            <a:avLst/>
          </a:prstGeom>
          <a:ln w="12700">
            <a:miter lim="400000"/>
          </a:ln>
          <a:effectLst>
            <a:outerShdw blurRad="228600" dist="50800" dir="5220000" rotWithShape="0">
              <a:srgbClr val="000000">
                <a:alpha val="33000"/>
              </a:srgbClr>
            </a:outerShdw>
          </a:effectLst>
        </p:spPr>
      </p:pic>
      <p:grpSp>
        <p:nvGrpSpPr>
          <p:cNvPr id="3165" name="Group"/>
          <p:cNvGrpSpPr/>
          <p:nvPr/>
        </p:nvGrpSpPr>
        <p:grpSpPr>
          <a:xfrm>
            <a:off x="2050869" y="500061"/>
            <a:ext cx="4807131" cy="714360"/>
            <a:chOff x="-1" y="-1"/>
            <a:chExt cx="4547337" cy="428608"/>
          </a:xfrm>
        </p:grpSpPr>
        <p:sp>
          <p:nvSpPr>
            <p:cNvPr id="3163" name="Rectangle"/>
            <p:cNvSpPr/>
            <p:nvPr/>
          </p:nvSpPr>
          <p:spPr>
            <a:xfrm>
              <a:off x="0" y="-1"/>
              <a:ext cx="3500438" cy="428608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64" name="Voiceless Consonants"/>
            <p:cNvSpPr txBox="1"/>
            <p:nvPr/>
          </p:nvSpPr>
          <p:spPr>
            <a:xfrm>
              <a:off x="-1" y="-1"/>
              <a:ext cx="4547337" cy="400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/>
              </a:pPr>
              <a:r>
                <a:rPr sz="2000" b="1" dirty="0"/>
                <a:t>Voiceless</a:t>
              </a:r>
              <a:r>
                <a:rPr lang="es-ES" sz="2000" b="1" dirty="0"/>
                <a:t>/</a:t>
              </a:r>
              <a:r>
                <a:rPr lang="es-ES" sz="2000" b="1" dirty="0" err="1"/>
                <a:t>unvoiced</a:t>
              </a:r>
              <a:r>
                <a:rPr lang="es-ES" sz="2000" b="1" dirty="0"/>
                <a:t> </a:t>
              </a:r>
              <a:r>
                <a:rPr sz="2000" b="1" dirty="0"/>
                <a:t>Consonants</a:t>
              </a:r>
            </a:p>
          </p:txBody>
        </p:sp>
      </p:grpSp>
      <p:sp>
        <p:nvSpPr>
          <p:cNvPr id="3166" name="Voiceless consonant do not use the voice. They are percussive and use the hard sounds."/>
          <p:cNvSpPr txBox="1"/>
          <p:nvPr/>
        </p:nvSpPr>
        <p:spPr>
          <a:xfrm>
            <a:off x="444500" y="1214421"/>
            <a:ext cx="8056589" cy="659766"/>
          </a:xfrm>
          <a:prstGeom prst="rect">
            <a:avLst/>
          </a:prstGeom>
          <a:gradFill>
            <a:gsLst>
              <a:gs pos="0">
                <a:srgbClr val="70889C"/>
              </a:gs>
              <a:gs pos="80000">
                <a:srgbClr val="93B3CD"/>
              </a:gs>
              <a:gs pos="100000">
                <a:srgbClr val="93B4CF"/>
              </a:gs>
            </a:gsLst>
            <a:lin ang="16200000"/>
          </a:gradFill>
          <a:ln>
            <a:solidFill>
              <a:srgbClr val="9AB4C9"/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>
                <a:solidFill>
                  <a:schemeClr val="accent3">
                    <a:lumOff val="44000"/>
                  </a:schemeClr>
                </a:solidFill>
              </a:defRPr>
            </a:pPr>
            <a:r>
              <a:rPr dirty="0">
                <a:solidFill>
                  <a:schemeClr val="bg1"/>
                </a:solidFill>
              </a:rPr>
              <a:t>Voiceless consonant do not use the voice. They are percussive and use the hard sounds.</a:t>
            </a:r>
          </a:p>
        </p:txBody>
      </p:sp>
      <p:pic>
        <p:nvPicPr>
          <p:cNvPr id="3167" name="image53.tif" descr="image53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1" y="2428868"/>
            <a:ext cx="2614614" cy="2093914"/>
          </a:xfrm>
          <a:prstGeom prst="rect">
            <a:avLst/>
          </a:prstGeom>
          <a:ln w="190500" cap="rnd">
            <a:solidFill>
              <a:srgbClr val="C8C6BD"/>
            </a:solidFill>
            <a:bevel/>
          </a:ln>
          <a:effectLst>
            <a:outerShdw blurRad="127000" rotWithShape="0">
              <a:srgbClr val="000000"/>
            </a:outerShdw>
          </a:effectLst>
        </p:spPr>
      </p:pic>
      <p:grpSp>
        <p:nvGrpSpPr>
          <p:cNvPr id="317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16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6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9015955-2598-9B41-BDBC-FD87BC4F5D79}"/>
              </a:ext>
            </a:extLst>
          </p:cNvPr>
          <p:cNvSpPr/>
          <p:nvPr/>
        </p:nvSpPr>
        <p:spPr>
          <a:xfrm>
            <a:off x="2230016" y="5420909"/>
            <a:ext cx="3340360" cy="671804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EADFD8A-700A-1D4C-BC4E-9EDB6F02F21A}"/>
              </a:ext>
            </a:extLst>
          </p:cNvPr>
          <p:cNvSpPr/>
          <p:nvPr/>
        </p:nvSpPr>
        <p:spPr>
          <a:xfrm>
            <a:off x="6123116" y="5420909"/>
            <a:ext cx="641576" cy="671804"/>
          </a:xfrm>
          <a:prstGeom prst="roundRect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F5B76-C84E-989B-889F-399A0A7B2E3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2" grpId="4" animBg="1" advAuto="0"/>
      <p:bldP spid="3165" grpId="1" animBg="1" advAuto="0"/>
      <p:bldP spid="3166" grpId="2" animBg="1" advAuto="0"/>
      <p:bldP spid="3167" grpId="3" animBg="1" advAuto="0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" name="Group"/>
          <p:cNvGrpSpPr/>
          <p:nvPr/>
        </p:nvGrpSpPr>
        <p:grpSpPr>
          <a:xfrm>
            <a:off x="642909" y="500041"/>
            <a:ext cx="8072496" cy="428630"/>
            <a:chOff x="0" y="0"/>
            <a:chExt cx="8072494" cy="428628"/>
          </a:xfrm>
        </p:grpSpPr>
        <p:sp>
          <p:nvSpPr>
            <p:cNvPr id="3172" name="Rectangle"/>
            <p:cNvSpPr/>
            <p:nvPr/>
          </p:nvSpPr>
          <p:spPr>
            <a:xfrm>
              <a:off x="-1" y="-1"/>
              <a:ext cx="8072496" cy="42863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73" name="ARTICULATOR AND POINT OF ARTICULATION"/>
            <p:cNvSpPr txBox="1"/>
            <p:nvPr/>
          </p:nvSpPr>
          <p:spPr>
            <a:xfrm>
              <a:off x="-1" y="-1"/>
              <a:ext cx="8072496" cy="396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2000" b="1">
                  <a:solidFill>
                    <a:srgbClr val="373D54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2000" b="1">
                  <a:solidFill>
                    <a:srgbClr val="373D54"/>
                  </a:solidFill>
                </a:rPr>
                <a:t>ARTICULATOR AND POINT OF ARTICULATION</a:t>
              </a:r>
            </a:p>
          </p:txBody>
        </p:sp>
      </p:grpSp>
      <p:sp>
        <p:nvSpPr>
          <p:cNvPr id="3175" name="Voicing"/>
          <p:cNvSpPr txBox="1"/>
          <p:nvPr/>
        </p:nvSpPr>
        <p:spPr>
          <a:xfrm>
            <a:off x="1285852" y="1142984"/>
            <a:ext cx="1143009" cy="338554"/>
          </a:xfrm>
          <a:prstGeom prst="rect">
            <a:avLst/>
          </a:prstGeom>
          <a:gradFill>
            <a:gsLst>
              <a:gs pos="0">
                <a:srgbClr val="A3AB4F"/>
              </a:gs>
              <a:gs pos="80000">
                <a:srgbClr val="D7E168"/>
              </a:gs>
              <a:gs pos="100000">
                <a:srgbClr val="DAE466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s-ES" sz="1600" dirty="0">
                <a:solidFill>
                  <a:srgbClr val="000000"/>
                </a:solidFill>
              </a:rPr>
              <a:t>1. </a:t>
            </a:r>
            <a:r>
              <a:rPr sz="1600" dirty="0">
                <a:solidFill>
                  <a:srgbClr val="000000"/>
                </a:solidFill>
              </a:rPr>
              <a:t>Voicing</a:t>
            </a:r>
          </a:p>
        </p:txBody>
      </p:sp>
      <p:sp>
        <p:nvSpPr>
          <p:cNvPr id="3176" name="Voiceless"/>
          <p:cNvSpPr txBox="1"/>
          <p:nvPr/>
        </p:nvSpPr>
        <p:spPr>
          <a:xfrm>
            <a:off x="3071802" y="1142984"/>
            <a:ext cx="2349284" cy="338554"/>
          </a:xfrm>
          <a:prstGeom prst="rect">
            <a:avLst/>
          </a:prstGeom>
          <a:gradFill>
            <a:gsLst>
              <a:gs pos="0">
                <a:srgbClr val="A3AB4F"/>
              </a:gs>
              <a:gs pos="80000">
                <a:srgbClr val="D7E168"/>
              </a:gs>
              <a:gs pos="100000">
                <a:srgbClr val="DAE466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 dirty="0">
                <a:solidFill>
                  <a:srgbClr val="000000"/>
                </a:solidFill>
              </a:rPr>
              <a:t>Voiceless</a:t>
            </a:r>
            <a:r>
              <a:rPr lang="es-ES" sz="1600" dirty="0">
                <a:solidFill>
                  <a:srgbClr val="000000"/>
                </a:solidFill>
              </a:rPr>
              <a:t> / </a:t>
            </a:r>
            <a:r>
              <a:rPr lang="es-ES" sz="1600" dirty="0" err="1">
                <a:solidFill>
                  <a:srgbClr val="000000"/>
                </a:solidFill>
              </a:rPr>
              <a:t>unvoiced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3177" name="Voiced"/>
          <p:cNvSpPr txBox="1"/>
          <p:nvPr/>
        </p:nvSpPr>
        <p:spPr>
          <a:xfrm>
            <a:off x="3071802" y="1571612"/>
            <a:ext cx="1428761" cy="332741"/>
          </a:xfrm>
          <a:prstGeom prst="rect">
            <a:avLst/>
          </a:prstGeom>
          <a:gradFill>
            <a:gsLst>
              <a:gs pos="0">
                <a:srgbClr val="A3AB4F"/>
              </a:gs>
              <a:gs pos="80000">
                <a:srgbClr val="D7E168"/>
              </a:gs>
              <a:gs pos="100000">
                <a:srgbClr val="DAE466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Voiced</a:t>
            </a:r>
          </a:p>
        </p:txBody>
      </p:sp>
      <p:sp>
        <p:nvSpPr>
          <p:cNvPr id="3178" name="Line"/>
          <p:cNvSpPr/>
          <p:nvPr/>
        </p:nvSpPr>
        <p:spPr>
          <a:xfrm>
            <a:off x="2428877" y="1327150"/>
            <a:ext cx="642939" cy="158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79" name="Line"/>
          <p:cNvSpPr/>
          <p:nvPr/>
        </p:nvSpPr>
        <p:spPr>
          <a:xfrm>
            <a:off x="2428877" y="1327149"/>
            <a:ext cx="642925" cy="41374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0" name="Articulator"/>
          <p:cNvSpPr txBox="1"/>
          <p:nvPr/>
        </p:nvSpPr>
        <p:spPr>
          <a:xfrm>
            <a:off x="1214413" y="2143116"/>
            <a:ext cx="1500200" cy="584775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s-ES" sz="1600" dirty="0">
                <a:solidFill>
                  <a:srgbClr val="000000"/>
                </a:solidFill>
              </a:rPr>
              <a:t>2. Active </a:t>
            </a:r>
            <a:r>
              <a:rPr sz="1600" dirty="0">
                <a:solidFill>
                  <a:srgbClr val="000000"/>
                </a:solidFill>
              </a:rPr>
              <a:t>Articulator</a:t>
            </a:r>
          </a:p>
        </p:txBody>
      </p:sp>
      <p:sp>
        <p:nvSpPr>
          <p:cNvPr id="3181" name="Tongue"/>
          <p:cNvSpPr txBox="1"/>
          <p:nvPr/>
        </p:nvSpPr>
        <p:spPr>
          <a:xfrm>
            <a:off x="3214678" y="2143116"/>
            <a:ext cx="1285885" cy="332741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Tongue</a:t>
            </a:r>
          </a:p>
        </p:txBody>
      </p:sp>
      <p:sp>
        <p:nvSpPr>
          <p:cNvPr id="3182" name="Apico"/>
          <p:cNvSpPr txBox="1"/>
          <p:nvPr/>
        </p:nvSpPr>
        <p:spPr>
          <a:xfrm>
            <a:off x="5143503" y="2143116"/>
            <a:ext cx="1071571" cy="338554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s-ES" sz="1600" dirty="0" err="1">
                <a:solidFill>
                  <a:srgbClr val="000000"/>
                </a:solidFill>
              </a:rPr>
              <a:t>Fronto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3183" name="Front"/>
          <p:cNvSpPr txBox="1"/>
          <p:nvPr/>
        </p:nvSpPr>
        <p:spPr>
          <a:xfrm>
            <a:off x="5214942" y="1571612"/>
            <a:ext cx="1071571" cy="338554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s-ES" sz="1600" dirty="0" err="1">
                <a:solidFill>
                  <a:srgbClr val="000000"/>
                </a:solidFill>
              </a:rPr>
              <a:t>Apico</a:t>
            </a:r>
            <a:endParaRPr sz="1600" dirty="0">
              <a:solidFill>
                <a:srgbClr val="000000"/>
              </a:solidFill>
            </a:endParaRPr>
          </a:p>
        </p:txBody>
      </p:sp>
      <p:sp>
        <p:nvSpPr>
          <p:cNvPr id="3184" name="Dorso"/>
          <p:cNvSpPr txBox="1"/>
          <p:nvPr/>
        </p:nvSpPr>
        <p:spPr>
          <a:xfrm>
            <a:off x="5143503" y="2643182"/>
            <a:ext cx="1071571" cy="332741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Dorso</a:t>
            </a:r>
          </a:p>
        </p:txBody>
      </p:sp>
      <p:sp>
        <p:nvSpPr>
          <p:cNvPr id="3185" name="Line"/>
          <p:cNvSpPr/>
          <p:nvPr/>
        </p:nvSpPr>
        <p:spPr>
          <a:xfrm flipV="1">
            <a:off x="4500567" y="1790687"/>
            <a:ext cx="714376" cy="549288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6" name="Line"/>
          <p:cNvSpPr/>
          <p:nvPr/>
        </p:nvSpPr>
        <p:spPr>
          <a:xfrm>
            <a:off x="4500565" y="2327274"/>
            <a:ext cx="642938" cy="158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7" name="Line"/>
          <p:cNvSpPr/>
          <p:nvPr/>
        </p:nvSpPr>
        <p:spPr>
          <a:xfrm>
            <a:off x="4500566" y="2327274"/>
            <a:ext cx="642938" cy="500064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8" name="Line"/>
          <p:cNvSpPr/>
          <p:nvPr/>
        </p:nvSpPr>
        <p:spPr>
          <a:xfrm>
            <a:off x="2714611" y="2312392"/>
            <a:ext cx="500080" cy="16471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89" name="Lower Lip"/>
          <p:cNvSpPr txBox="1"/>
          <p:nvPr/>
        </p:nvSpPr>
        <p:spPr>
          <a:xfrm>
            <a:off x="3214678" y="2643182"/>
            <a:ext cx="1285885" cy="332741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Lower Lip</a:t>
            </a:r>
          </a:p>
        </p:txBody>
      </p:sp>
      <p:sp>
        <p:nvSpPr>
          <p:cNvPr id="3190" name="Jaw"/>
          <p:cNvSpPr txBox="1"/>
          <p:nvPr/>
        </p:nvSpPr>
        <p:spPr>
          <a:xfrm>
            <a:off x="3214678" y="3214685"/>
            <a:ext cx="1285885" cy="338554"/>
          </a:xfrm>
          <a:prstGeom prst="rect">
            <a:avLst/>
          </a:prstGeom>
          <a:gradFill>
            <a:gsLst>
              <a:gs pos="0">
                <a:srgbClr val="C6A84C"/>
              </a:gs>
              <a:gs pos="80000">
                <a:srgbClr val="FFD969"/>
              </a:gs>
              <a:gs pos="100000">
                <a:srgbClr val="FFDA6B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s-ES" sz="1600" dirty="0" err="1">
                <a:solidFill>
                  <a:srgbClr val="000000"/>
                </a:solidFill>
              </a:rPr>
              <a:t>Lower</a:t>
            </a:r>
            <a:r>
              <a:rPr lang="es-ES" sz="160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Jaw</a:t>
            </a:r>
          </a:p>
        </p:txBody>
      </p:sp>
      <p:sp>
        <p:nvSpPr>
          <p:cNvPr id="3191" name="Line"/>
          <p:cNvSpPr/>
          <p:nvPr/>
        </p:nvSpPr>
        <p:spPr>
          <a:xfrm>
            <a:off x="2714612" y="2312392"/>
            <a:ext cx="500080" cy="514946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92" name="Line"/>
          <p:cNvSpPr/>
          <p:nvPr/>
        </p:nvSpPr>
        <p:spPr>
          <a:xfrm>
            <a:off x="2714612" y="2312392"/>
            <a:ext cx="500079" cy="1086447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93" name="Point of Articulator"/>
          <p:cNvSpPr txBox="1"/>
          <p:nvPr/>
        </p:nvSpPr>
        <p:spPr>
          <a:xfrm>
            <a:off x="1166711" y="3786189"/>
            <a:ext cx="2206692" cy="338554"/>
          </a:xfrm>
          <a:prstGeom prst="rect">
            <a:avLst/>
          </a:prstGeom>
          <a:gradFill>
            <a:gsLst>
              <a:gs pos="0">
                <a:srgbClr val="70889C"/>
              </a:gs>
              <a:gs pos="80000">
                <a:srgbClr val="93B3CD"/>
              </a:gs>
              <a:gs pos="100000">
                <a:srgbClr val="93B4CF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lang="es-ES" sz="1600" dirty="0">
                <a:solidFill>
                  <a:srgbClr val="000000"/>
                </a:solidFill>
              </a:rPr>
              <a:t>3.Passive </a:t>
            </a:r>
            <a:r>
              <a:rPr sz="1600" dirty="0">
                <a:solidFill>
                  <a:srgbClr val="000000"/>
                </a:solidFill>
              </a:rPr>
              <a:t>Articulator</a:t>
            </a:r>
          </a:p>
        </p:txBody>
      </p:sp>
      <p:sp>
        <p:nvSpPr>
          <p:cNvPr id="3194" name="Palate"/>
          <p:cNvSpPr txBox="1"/>
          <p:nvPr/>
        </p:nvSpPr>
        <p:spPr>
          <a:xfrm>
            <a:off x="3857619" y="3786189"/>
            <a:ext cx="1143010" cy="332741"/>
          </a:xfrm>
          <a:prstGeom prst="rect">
            <a:avLst/>
          </a:prstGeom>
          <a:gradFill>
            <a:gsLst>
              <a:gs pos="0">
                <a:srgbClr val="70889C"/>
              </a:gs>
              <a:gs pos="80000">
                <a:srgbClr val="93B3CD"/>
              </a:gs>
              <a:gs pos="100000">
                <a:srgbClr val="93B4CF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Palate</a:t>
            </a:r>
          </a:p>
        </p:txBody>
      </p:sp>
      <p:sp>
        <p:nvSpPr>
          <p:cNvPr id="3195" name="Alveolar"/>
          <p:cNvSpPr txBox="1"/>
          <p:nvPr/>
        </p:nvSpPr>
        <p:spPr>
          <a:xfrm>
            <a:off x="5929322" y="3143248"/>
            <a:ext cx="1214447" cy="332741"/>
          </a:xfrm>
          <a:prstGeom prst="rect">
            <a:avLst/>
          </a:prstGeom>
          <a:gradFill>
            <a:gsLst>
              <a:gs pos="0">
                <a:srgbClr val="70889C"/>
              </a:gs>
              <a:gs pos="80000">
                <a:srgbClr val="93B3CD"/>
              </a:gs>
              <a:gs pos="100000">
                <a:srgbClr val="93B4CF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Alveolar</a:t>
            </a:r>
          </a:p>
        </p:txBody>
      </p:sp>
      <p:sp>
        <p:nvSpPr>
          <p:cNvPr id="3196" name="Palatal"/>
          <p:cNvSpPr txBox="1"/>
          <p:nvPr/>
        </p:nvSpPr>
        <p:spPr>
          <a:xfrm>
            <a:off x="5929322" y="3643314"/>
            <a:ext cx="1214447" cy="332741"/>
          </a:xfrm>
          <a:prstGeom prst="rect">
            <a:avLst/>
          </a:prstGeom>
          <a:gradFill>
            <a:gsLst>
              <a:gs pos="0">
                <a:srgbClr val="70889C"/>
              </a:gs>
              <a:gs pos="80000">
                <a:srgbClr val="93B3CD"/>
              </a:gs>
              <a:gs pos="100000">
                <a:srgbClr val="93B4CF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Palatal</a:t>
            </a:r>
          </a:p>
        </p:txBody>
      </p:sp>
      <p:sp>
        <p:nvSpPr>
          <p:cNvPr id="3197" name="Velar"/>
          <p:cNvSpPr txBox="1"/>
          <p:nvPr/>
        </p:nvSpPr>
        <p:spPr>
          <a:xfrm>
            <a:off x="5929322" y="4143380"/>
            <a:ext cx="1214447" cy="332741"/>
          </a:xfrm>
          <a:prstGeom prst="rect">
            <a:avLst/>
          </a:prstGeom>
          <a:gradFill>
            <a:gsLst>
              <a:gs pos="0">
                <a:srgbClr val="70889C"/>
              </a:gs>
              <a:gs pos="80000">
                <a:srgbClr val="93B3CD"/>
              </a:gs>
              <a:gs pos="100000">
                <a:srgbClr val="93B4CF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</a:defRPr>
            </a:pPr>
            <a:r>
              <a:rPr sz="1600">
                <a:solidFill>
                  <a:srgbClr val="000000"/>
                </a:solidFill>
              </a:rPr>
              <a:t>Velar</a:t>
            </a:r>
          </a:p>
        </p:txBody>
      </p:sp>
      <p:sp>
        <p:nvSpPr>
          <p:cNvPr id="3198" name="Line"/>
          <p:cNvSpPr/>
          <p:nvPr/>
        </p:nvSpPr>
        <p:spPr>
          <a:xfrm flipV="1">
            <a:off x="5000628" y="3327400"/>
            <a:ext cx="928689" cy="64293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99" name="Line"/>
          <p:cNvSpPr/>
          <p:nvPr/>
        </p:nvSpPr>
        <p:spPr>
          <a:xfrm flipV="1">
            <a:off x="5000627" y="3827462"/>
            <a:ext cx="928689" cy="142876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00" name="Line"/>
          <p:cNvSpPr/>
          <p:nvPr/>
        </p:nvSpPr>
        <p:spPr>
          <a:xfrm>
            <a:off x="5000628" y="3970337"/>
            <a:ext cx="928689" cy="357188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01" name="Line"/>
          <p:cNvSpPr/>
          <p:nvPr/>
        </p:nvSpPr>
        <p:spPr>
          <a:xfrm>
            <a:off x="3325697" y="3955466"/>
            <a:ext cx="531932" cy="1646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02" name="Cavity"/>
          <p:cNvSpPr txBox="1"/>
          <p:nvPr/>
        </p:nvSpPr>
        <p:spPr>
          <a:xfrm>
            <a:off x="1156675" y="4429131"/>
            <a:ext cx="943526" cy="338554"/>
          </a:xfrm>
          <a:prstGeom prst="rect">
            <a:avLst/>
          </a:prstGeom>
          <a:gradFill>
            <a:gsLst>
              <a:gs pos="0">
                <a:srgbClr val="8F5D4C"/>
              </a:gs>
              <a:gs pos="80000">
                <a:srgbClr val="BC7B64"/>
              </a:gs>
              <a:gs pos="100000">
                <a:srgbClr val="BF7B63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/>
            </a:pPr>
            <a:r>
              <a:rPr lang="es-ES" sz="1600" dirty="0"/>
              <a:t>4.</a:t>
            </a:r>
            <a:r>
              <a:rPr sz="1600" dirty="0"/>
              <a:t>Cavity</a:t>
            </a:r>
          </a:p>
        </p:txBody>
      </p:sp>
      <p:sp>
        <p:nvSpPr>
          <p:cNvPr id="3203" name="Oral"/>
          <p:cNvSpPr txBox="1"/>
          <p:nvPr/>
        </p:nvSpPr>
        <p:spPr>
          <a:xfrm>
            <a:off x="3214678" y="4429131"/>
            <a:ext cx="1285885" cy="332741"/>
          </a:xfrm>
          <a:prstGeom prst="rect">
            <a:avLst/>
          </a:prstGeom>
          <a:gradFill>
            <a:gsLst>
              <a:gs pos="0">
                <a:srgbClr val="8F5D4C"/>
              </a:gs>
              <a:gs pos="80000">
                <a:srgbClr val="BC7B64"/>
              </a:gs>
              <a:gs pos="100000">
                <a:srgbClr val="BF7B63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/>
            </a:pPr>
            <a:r>
              <a:rPr sz="1600"/>
              <a:t>Oral</a:t>
            </a:r>
          </a:p>
        </p:txBody>
      </p:sp>
      <p:sp>
        <p:nvSpPr>
          <p:cNvPr id="3204" name="Nasal"/>
          <p:cNvSpPr txBox="1"/>
          <p:nvPr/>
        </p:nvSpPr>
        <p:spPr>
          <a:xfrm>
            <a:off x="3214678" y="4929197"/>
            <a:ext cx="1285885" cy="332741"/>
          </a:xfrm>
          <a:prstGeom prst="rect">
            <a:avLst/>
          </a:prstGeom>
          <a:gradFill>
            <a:gsLst>
              <a:gs pos="0">
                <a:srgbClr val="8F5D4C"/>
              </a:gs>
              <a:gs pos="80000">
                <a:srgbClr val="BC7B64"/>
              </a:gs>
              <a:gs pos="100000">
                <a:srgbClr val="BF7B63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6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sz="1800"/>
            </a:pPr>
            <a:r>
              <a:rPr sz="1600"/>
              <a:t>Nasal</a:t>
            </a:r>
          </a:p>
        </p:txBody>
      </p:sp>
      <p:sp>
        <p:nvSpPr>
          <p:cNvPr id="3205" name="/m / n / ŋ /"/>
          <p:cNvSpPr txBox="1"/>
          <p:nvPr/>
        </p:nvSpPr>
        <p:spPr>
          <a:xfrm>
            <a:off x="5000628" y="4929197"/>
            <a:ext cx="2071703" cy="369332"/>
          </a:xfrm>
          <a:prstGeom prst="rect">
            <a:avLst/>
          </a:prstGeom>
          <a:gradFill>
            <a:gsLst>
              <a:gs pos="0">
                <a:srgbClr val="8F5D4C"/>
              </a:gs>
              <a:gs pos="80000">
                <a:srgbClr val="BC7B64"/>
              </a:gs>
              <a:gs pos="100000">
                <a:srgbClr val="BF7B63"/>
              </a:gs>
            </a:gsLst>
            <a:lin ang="16200000"/>
          </a:gradFill>
          <a:ln w="12700">
            <a:miter lim="400000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 dirty="0"/>
              <a:t>/m / n / </a:t>
            </a:r>
            <a:r>
              <a:rPr sz="1600" dirty="0" err="1">
                <a:latin typeface="Lucida Sans Unicode"/>
                <a:ea typeface="Lucida Sans Unicode"/>
                <a:cs typeface="Lucida Sans Unicode"/>
                <a:sym typeface="Lucida Sans Unicode"/>
              </a:rPr>
              <a:t>ŋ</a:t>
            </a:r>
            <a:r>
              <a:rPr sz="16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/</a:t>
            </a:r>
            <a:r>
              <a:rPr lang="es-ES" sz="1600" dirty="0">
                <a:latin typeface="Lucida Sans Unicode"/>
                <a:ea typeface="Lucida Sans Unicode"/>
                <a:cs typeface="Lucida Sans Unicode"/>
                <a:sym typeface="Lucida Sans Unicode"/>
              </a:rPr>
              <a:t> /</a:t>
            </a:r>
            <a:r>
              <a:rPr lang="en-US" dirty="0" err="1">
                <a:sym typeface="Verdana"/>
              </a:rPr>
              <a:t>ŋ</a:t>
            </a:r>
            <a:r>
              <a:rPr lang="en-US" dirty="0">
                <a:sym typeface="Verdana"/>
              </a:rPr>
              <a:t>/</a:t>
            </a:r>
            <a:endParaRPr sz="1600" dirty="0">
              <a:latin typeface="Lucida Sans Unicode"/>
              <a:ea typeface="Lucida Sans Unicode"/>
              <a:cs typeface="Lucida Sans Unicode"/>
              <a:sym typeface="Lucida Sans Unicode"/>
            </a:endParaRPr>
          </a:p>
        </p:txBody>
      </p:sp>
      <p:cxnSp>
        <p:nvCxnSpPr>
          <p:cNvPr id="3206" name="Connection Line"/>
          <p:cNvCxnSpPr>
            <a:cxnSpLocks/>
            <a:stCxn id="3202" idx="3"/>
            <a:endCxn id="3203" idx="1"/>
          </p:cNvCxnSpPr>
          <p:nvPr/>
        </p:nvCxnSpPr>
        <p:spPr>
          <a:xfrm flipV="1">
            <a:off x="2100201" y="4595502"/>
            <a:ext cx="1114477" cy="2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07" name="Connection Line"/>
          <p:cNvCxnSpPr>
            <a:cxnSpLocks/>
            <a:stCxn id="3202" idx="3"/>
            <a:endCxn id="3204" idx="1"/>
          </p:cNvCxnSpPr>
          <p:nvPr/>
        </p:nvCxnSpPr>
        <p:spPr>
          <a:xfrm>
            <a:off x="2100201" y="4598408"/>
            <a:ext cx="1114477" cy="497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08" name="Line"/>
          <p:cNvSpPr/>
          <p:nvPr/>
        </p:nvSpPr>
        <p:spPr>
          <a:xfrm>
            <a:off x="4571999" y="5072074"/>
            <a:ext cx="325438" cy="1587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09" name="Manner"/>
          <p:cNvSpPr txBox="1"/>
          <p:nvPr/>
        </p:nvSpPr>
        <p:spPr>
          <a:xfrm>
            <a:off x="1223015" y="5572140"/>
            <a:ext cx="113107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lang="es-ES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</a:t>
            </a:r>
            <a:r>
              <a:rPr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Manner</a:t>
            </a:r>
            <a:endParaRPr b="1" dirty="0">
              <a:ln w="10541">
                <a:solidFill>
                  <a:srgbClr val="69749C"/>
                </a:solidFill>
              </a:ln>
              <a:solidFill>
                <a:srgbClr val="CCD1E8"/>
              </a:solidFill>
            </a:endParaRPr>
          </a:p>
        </p:txBody>
      </p:sp>
      <p:sp>
        <p:nvSpPr>
          <p:cNvPr id="3210" name="Plosive /Stop/Occlusive"/>
          <p:cNvSpPr txBox="1"/>
          <p:nvPr/>
        </p:nvSpPr>
        <p:spPr>
          <a:xfrm>
            <a:off x="5053268" y="5357826"/>
            <a:ext cx="268325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b="1" dirty="0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Plosive /Stop/Occlusive</a:t>
            </a:r>
          </a:p>
        </p:txBody>
      </p:sp>
      <p:sp>
        <p:nvSpPr>
          <p:cNvPr id="3211" name="Lateral"/>
          <p:cNvSpPr txBox="1"/>
          <p:nvPr/>
        </p:nvSpPr>
        <p:spPr>
          <a:xfrm>
            <a:off x="5044376" y="5643578"/>
            <a:ext cx="85378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Lateral</a:t>
            </a:r>
          </a:p>
        </p:txBody>
      </p:sp>
      <p:sp>
        <p:nvSpPr>
          <p:cNvPr id="3212" name="Fricative"/>
          <p:cNvSpPr txBox="1"/>
          <p:nvPr/>
        </p:nvSpPr>
        <p:spPr>
          <a:xfrm>
            <a:off x="6902620" y="6219840"/>
            <a:ext cx="104443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Fricative</a:t>
            </a:r>
          </a:p>
        </p:txBody>
      </p:sp>
      <p:sp>
        <p:nvSpPr>
          <p:cNvPr id="3213" name="R-sound"/>
          <p:cNvSpPr txBox="1"/>
          <p:nvPr/>
        </p:nvSpPr>
        <p:spPr>
          <a:xfrm>
            <a:off x="5071165" y="5929329"/>
            <a:ext cx="103104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R-sound</a:t>
            </a:r>
          </a:p>
        </p:txBody>
      </p:sp>
      <p:sp>
        <p:nvSpPr>
          <p:cNvPr id="3214" name="Affricative"/>
          <p:cNvSpPr txBox="1"/>
          <p:nvPr/>
        </p:nvSpPr>
        <p:spPr>
          <a:xfrm>
            <a:off x="7000362" y="5705492"/>
            <a:ext cx="102848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b="1" dirty="0" err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Affrica</a:t>
            </a:r>
            <a:r>
              <a:rPr lang="es-ES" b="1" dirty="0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te</a:t>
            </a:r>
            <a:endParaRPr b="1" dirty="0">
              <a:ln w="10541">
                <a:solidFill>
                  <a:srgbClr val="69749C"/>
                </a:solidFill>
              </a:ln>
              <a:solidFill>
                <a:srgbClr val="CCD1E8"/>
              </a:solidFill>
            </a:endParaRPr>
          </a:p>
        </p:txBody>
      </p:sp>
      <p:sp>
        <p:nvSpPr>
          <p:cNvPr id="3215" name="Approximant"/>
          <p:cNvSpPr txBox="1"/>
          <p:nvPr/>
        </p:nvSpPr>
        <p:spPr>
          <a:xfrm>
            <a:off x="5038209" y="6215081"/>
            <a:ext cx="1513916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Approximant</a:t>
            </a:r>
          </a:p>
        </p:txBody>
      </p:sp>
      <p:sp>
        <p:nvSpPr>
          <p:cNvPr id="3216" name="Line"/>
          <p:cNvSpPr/>
          <p:nvPr/>
        </p:nvSpPr>
        <p:spPr>
          <a:xfrm flipV="1">
            <a:off x="2290763" y="5500689"/>
            <a:ext cx="2781301" cy="255587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cxnSp>
        <p:nvCxnSpPr>
          <p:cNvPr id="3217" name="Connection Line"/>
          <p:cNvCxnSpPr>
            <a:cxnSpLocks/>
            <a:stCxn id="3209" idx="3"/>
            <a:endCxn id="3211" idx="1"/>
          </p:cNvCxnSpPr>
          <p:nvPr/>
        </p:nvCxnSpPr>
        <p:spPr>
          <a:xfrm>
            <a:off x="2354093" y="5756806"/>
            <a:ext cx="2690283" cy="6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8" name="Connection Line"/>
          <p:cNvCxnSpPr>
            <a:cxnSpLocks/>
            <a:stCxn id="3209" idx="3"/>
          </p:cNvCxnSpPr>
          <p:nvPr/>
        </p:nvCxnSpPr>
        <p:spPr>
          <a:xfrm>
            <a:off x="2354093" y="5756806"/>
            <a:ext cx="2717072" cy="29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19" name="Line"/>
          <p:cNvSpPr/>
          <p:nvPr/>
        </p:nvSpPr>
        <p:spPr>
          <a:xfrm>
            <a:off x="2290763" y="5756274"/>
            <a:ext cx="2709862" cy="64294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22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22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2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223" name="Nasals"/>
          <p:cNvSpPr txBox="1"/>
          <p:nvPr/>
        </p:nvSpPr>
        <p:spPr>
          <a:xfrm>
            <a:off x="6928863" y="5972192"/>
            <a:ext cx="84128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defRPr>
            </a:lvl1pPr>
          </a:lstStyle>
          <a:p>
            <a:pPr>
              <a:defRPr b="0">
                <a:ln>
                  <a:noFill/>
                </a:ln>
                <a:solidFill>
                  <a:srgbClr val="000000"/>
                </a:solidFill>
              </a:defRPr>
            </a:pPr>
            <a:r>
              <a:rPr b="1">
                <a:ln w="10541">
                  <a:solidFill>
                    <a:srgbClr val="69749C"/>
                  </a:solidFill>
                </a:ln>
                <a:solidFill>
                  <a:srgbClr val="CCD1E8"/>
                </a:solidFill>
              </a:rPr>
              <a:t>Nasals</a:t>
            </a:r>
          </a:p>
        </p:txBody>
      </p:sp>
      <p:cxnSp>
        <p:nvCxnSpPr>
          <p:cNvPr id="3" name="Curved Connector 2">
            <a:extLst>
              <a:ext uri="{FF2B5EF4-FFF2-40B4-BE49-F238E27FC236}">
                <a16:creationId xmlns:a16="http://schemas.microsoft.com/office/drawing/2014/main" id="{3D93F01E-403F-572C-A190-424FEBE681F6}"/>
              </a:ext>
            </a:extLst>
          </p:cNvPr>
          <p:cNvCxnSpPr>
            <a:stCxn id="3183" idx="3"/>
            <a:endCxn id="3195" idx="3"/>
          </p:cNvCxnSpPr>
          <p:nvPr/>
        </p:nvCxnSpPr>
        <p:spPr>
          <a:xfrm>
            <a:off x="6286513" y="1740889"/>
            <a:ext cx="857256" cy="1568730"/>
          </a:xfrm>
          <a:prstGeom prst="curvedConnector3">
            <a:avLst>
              <a:gd name="adj1" fmla="val 126666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D311271F-A01C-5998-6793-046D0FF6168A}"/>
              </a:ext>
            </a:extLst>
          </p:cNvPr>
          <p:cNvCxnSpPr>
            <a:cxnSpLocks/>
            <a:endCxn id="3196" idx="3"/>
          </p:cNvCxnSpPr>
          <p:nvPr/>
        </p:nvCxnSpPr>
        <p:spPr>
          <a:xfrm rot="16200000" flipH="1">
            <a:off x="5956918" y="2622834"/>
            <a:ext cx="1445006" cy="928696"/>
          </a:xfrm>
          <a:prstGeom prst="curvedConnector4">
            <a:avLst>
              <a:gd name="adj1" fmla="val 44243"/>
              <a:gd name="adj2" fmla="val 124615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07E01D22-7299-545E-2EA4-ADB60E90E76A}"/>
              </a:ext>
            </a:extLst>
          </p:cNvPr>
          <p:cNvCxnSpPr/>
          <p:nvPr/>
        </p:nvCxnSpPr>
        <p:spPr>
          <a:xfrm>
            <a:off x="6252461" y="2780888"/>
            <a:ext cx="857256" cy="1568730"/>
          </a:xfrm>
          <a:prstGeom prst="curvedConnector3">
            <a:avLst>
              <a:gd name="adj1" fmla="val 126666"/>
            </a:avLst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70945B-CA69-10BF-19CD-A6DBFCC3EA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20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20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2000"/>
                                        <p:tgtEl>
                                          <p:spTgt spid="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fill="hold" grpId="2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20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16" fill="hold" grpId="2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20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fill="hold" grpId="3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fill="hold" grpId="3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20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fill="hold" grpId="3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fill="hold" grpId="3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fill="hold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20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fill="hold" grpId="3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1" fill="hold"/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fill="hold" grpId="3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200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grpId="3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1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20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fill="hold" grpId="3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6" fill="hold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fill="hold" grpId="3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200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fill="hold" grpId="3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6" fill="hold"/>
                                        <p:tgtEl>
                                          <p:spTgt spid="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fill="hold" grpId="4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1" fill="hold"/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200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fill="hold" grpId="4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200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fill="hold" grpId="4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ntr" fill="hold" grpId="4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200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fill="hold" grpId="4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200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ntr" fill="hold" grpId="4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6" fill="hold"/>
                                        <p:tgtEl>
                                          <p:spTgt spid="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ntr" fill="hold" grpId="4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200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fill="hold" grpId="4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6" fill="hold"/>
                                        <p:tgtEl>
                                          <p:spTgt spid="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200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" grpId="1" animBg="1" advAuto="0"/>
      <p:bldP spid="3175" grpId="2" animBg="1" advAuto="0"/>
      <p:bldP spid="3176" grpId="4" animBg="1" advAuto="0"/>
      <p:bldP spid="3177" grpId="6" animBg="1" advAuto="0"/>
      <p:bldP spid="3178" grpId="3" animBg="1" advAuto="0"/>
      <p:bldP spid="3179" grpId="5" animBg="1" advAuto="0"/>
      <p:bldP spid="3180" grpId="7" animBg="1" advAuto="0"/>
      <p:bldP spid="3181" grpId="9" animBg="1" advAuto="0"/>
      <p:bldP spid="3182" grpId="13" animBg="1" advAuto="0"/>
      <p:bldP spid="3183" grpId="11" animBg="1" advAuto="0"/>
      <p:bldP spid="3184" grpId="15" animBg="1" advAuto="0"/>
      <p:bldP spid="3185" grpId="10" animBg="1" advAuto="0"/>
      <p:bldP spid="3186" grpId="12" animBg="1" advAuto="0"/>
      <p:bldP spid="3187" grpId="14" animBg="1" advAuto="0"/>
      <p:bldP spid="3188" grpId="8" animBg="1" advAuto="0"/>
      <p:bldP spid="3189" grpId="17" animBg="1" advAuto="0"/>
      <p:bldP spid="3190" grpId="19" animBg="1" advAuto="0"/>
      <p:bldP spid="3191" grpId="16" animBg="1" advAuto="0"/>
      <p:bldP spid="3192" grpId="18" animBg="1" advAuto="0"/>
      <p:bldP spid="3193" grpId="20" animBg="1" advAuto="0"/>
      <p:bldP spid="3194" grpId="22" animBg="1" advAuto="0"/>
      <p:bldP spid="3195" grpId="26" animBg="1" advAuto="0"/>
      <p:bldP spid="3196" grpId="27" animBg="1" advAuto="0"/>
      <p:bldP spid="3197" grpId="28" animBg="1" advAuto="0"/>
      <p:bldP spid="3198" grpId="23" animBg="1" advAuto="0"/>
      <p:bldP spid="3199" grpId="24" animBg="1" advAuto="0"/>
      <p:bldP spid="3200" grpId="25" animBg="1" advAuto="0"/>
      <p:bldP spid="3201" grpId="21" animBg="1" advAuto="0"/>
      <p:bldP spid="3202" grpId="29" animBg="1" advAuto="0"/>
      <p:bldP spid="3203" grpId="31" animBg="1" advAuto="0"/>
      <p:bldP spid="3204" grpId="33" animBg="1" advAuto="0"/>
      <p:bldP spid="3205" grpId="35" animBg="1" advAuto="0"/>
      <p:bldP spid="3206" grpId="30" animBg="1" advAuto="0"/>
      <p:bldP spid="3207" grpId="32" animBg="1" advAuto="0"/>
      <p:bldP spid="3208" grpId="34" animBg="1" advAuto="0"/>
      <p:bldP spid="3209" grpId="36" animBg="1" advAuto="0"/>
      <p:bldP spid="3210" grpId="38" animBg="1" advAuto="0"/>
      <p:bldP spid="3211" grpId="40" animBg="1" advAuto="0"/>
      <p:bldP spid="3212" grpId="41" animBg="1" advAuto="0"/>
      <p:bldP spid="3213" grpId="43" animBg="1" advAuto="0"/>
      <p:bldP spid="3214" grpId="44" animBg="1" advAuto="0"/>
      <p:bldP spid="3215" grpId="46" animBg="1" advAuto="0"/>
      <p:bldP spid="3216" grpId="37" animBg="1" advAuto="0"/>
      <p:bldP spid="3217" grpId="39" animBg="1" advAuto="0"/>
      <p:bldP spid="3218" grpId="42" animBg="1" advAuto="0"/>
      <p:bldP spid="3219" grpId="45" animBg="1" advAuto="0"/>
      <p:bldP spid="3223" grpId="4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88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88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CDB034-B939-F84C-8239-2D73C5142DC4}"/>
              </a:ext>
            </a:extLst>
          </p:cNvPr>
          <p:cNvSpPr txBox="1"/>
          <p:nvPr/>
        </p:nvSpPr>
        <p:spPr>
          <a:xfrm>
            <a:off x="1683657" y="5908292"/>
            <a:ext cx="54806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Total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obstruction of the air stream  =&gt; short sounds </a:t>
            </a:r>
          </a:p>
        </p:txBody>
      </p:sp>
      <p:pic>
        <p:nvPicPr>
          <p:cNvPr id="1026" name="Picture 2" descr="How To Pronounce 7 English Plosive Consonants • VOICE SCIENCE™">
            <a:extLst>
              <a:ext uri="{FF2B5EF4-FFF2-40B4-BE49-F238E27FC236}">
                <a16:creationId xmlns:a16="http://schemas.microsoft.com/office/drawing/2014/main" id="{BA7CE14F-2A9D-A014-2E48-21A84777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4" y="427978"/>
            <a:ext cx="8273841" cy="48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osives Gifts &amp; Merchandise | Redbubble">
            <a:extLst>
              <a:ext uri="{FF2B5EF4-FFF2-40B4-BE49-F238E27FC236}">
                <a16:creationId xmlns:a16="http://schemas.microsoft.com/office/drawing/2014/main" id="{E2435B75-47A0-9478-4D58-41FC53AB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31" y="3429000"/>
            <a:ext cx="2320213" cy="23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75C01F-36AA-C3A1-2158-81BE16AB85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35032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0" grpId="0" animBg="1" advAuto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roup"/>
          <p:cNvGrpSpPr/>
          <p:nvPr/>
        </p:nvGrpSpPr>
        <p:grpSpPr>
          <a:xfrm>
            <a:off x="428593" y="334335"/>
            <a:ext cx="8286812" cy="1211732"/>
            <a:chOff x="-1" y="0"/>
            <a:chExt cx="8286810" cy="1071570"/>
          </a:xfrm>
        </p:grpSpPr>
        <p:grpSp>
          <p:nvGrpSpPr>
            <p:cNvPr id="3227" name="Group"/>
            <p:cNvGrpSpPr/>
            <p:nvPr/>
          </p:nvGrpSpPr>
          <p:grpSpPr>
            <a:xfrm>
              <a:off x="-1" y="0"/>
              <a:ext cx="8286810" cy="1071570"/>
              <a:chOff x="0" y="0"/>
              <a:chExt cx="8286808" cy="1071569"/>
            </a:xfrm>
          </p:grpSpPr>
          <p:sp>
            <p:nvSpPr>
              <p:cNvPr id="3225" name="Shape"/>
              <p:cNvSpPr/>
              <p:nvPr/>
            </p:nvSpPr>
            <p:spPr>
              <a:xfrm>
                <a:off x="-1" y="0"/>
                <a:ext cx="8286810" cy="10715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22" y="0"/>
                      <a:pt x="21425" y="0"/>
                    </a:cubicBezTo>
                    <a:cubicBezTo>
                      <a:pt x="21329" y="0"/>
                      <a:pt x="21251" y="604"/>
                      <a:pt x="21251" y="1350"/>
                    </a:cubicBezTo>
                    <a:lnTo>
                      <a:pt x="21251" y="2700"/>
                    </a:lnTo>
                    <a:lnTo>
                      <a:pt x="175" y="2700"/>
                    </a:lnTo>
                    <a:cubicBezTo>
                      <a:pt x="78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78" y="21600"/>
                      <a:pt x="175" y="21600"/>
                    </a:cubicBezTo>
                    <a:cubicBezTo>
                      <a:pt x="271" y="21600"/>
                      <a:pt x="349" y="20996"/>
                      <a:pt x="349" y="20250"/>
                    </a:cubicBezTo>
                    <a:lnTo>
                      <a:pt x="349" y="18900"/>
                    </a:lnTo>
                    <a:lnTo>
                      <a:pt x="21425" y="18900"/>
                    </a:lnTo>
                    <a:cubicBezTo>
                      <a:pt x="21522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3AB4F"/>
                  </a:gs>
                  <a:gs pos="80000">
                    <a:srgbClr val="D7E168"/>
                  </a:gs>
                  <a:gs pos="100000">
                    <a:srgbClr val="DAE4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3226" name="Shape"/>
              <p:cNvSpPr/>
              <p:nvPr/>
            </p:nvSpPr>
            <p:spPr>
              <a:xfrm>
                <a:off x="66971" y="0"/>
                <a:ext cx="8219838" cy="2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7" y="21600"/>
                      <a:pt x="176" y="19182"/>
                      <a:pt x="176" y="16200"/>
                    </a:cubicBezTo>
                    <a:cubicBezTo>
                      <a:pt x="176" y="14709"/>
                      <a:pt x="137" y="13500"/>
                      <a:pt x="88" y="13500"/>
                    </a:cubicBezTo>
                    <a:cubicBezTo>
                      <a:pt x="39" y="13500"/>
                      <a:pt x="0" y="14709"/>
                      <a:pt x="0" y="16200"/>
                    </a:cubicBezTo>
                    <a:close/>
                    <a:moveTo>
                      <a:pt x="21424" y="10800"/>
                    </a:moveTo>
                    <a:cubicBezTo>
                      <a:pt x="21521" y="10800"/>
                      <a:pt x="21600" y="8382"/>
                      <a:pt x="21600" y="5400"/>
                    </a:cubicBezTo>
                    <a:cubicBezTo>
                      <a:pt x="21600" y="2418"/>
                      <a:pt x="21521" y="0"/>
                      <a:pt x="21424" y="0"/>
                    </a:cubicBezTo>
                    <a:cubicBezTo>
                      <a:pt x="21327" y="0"/>
                      <a:pt x="21248" y="2418"/>
                      <a:pt x="21248" y="5400"/>
                    </a:cubicBezTo>
                    <a:cubicBezTo>
                      <a:pt x="21248" y="6891"/>
                      <a:pt x="21287" y="8100"/>
                      <a:pt x="21336" y="8100"/>
                    </a:cubicBezTo>
                    <a:cubicBezTo>
                      <a:pt x="21385" y="8100"/>
                      <a:pt x="21424" y="6891"/>
                      <a:pt x="21424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3230" name="Group"/>
            <p:cNvGrpSpPr/>
            <p:nvPr/>
          </p:nvGrpSpPr>
          <p:grpSpPr>
            <a:xfrm>
              <a:off x="311640" y="164307"/>
              <a:ext cx="7649364" cy="642944"/>
              <a:chOff x="0" y="0"/>
              <a:chExt cx="7649362" cy="642943"/>
            </a:xfrm>
          </p:grpSpPr>
          <p:sp>
            <p:nvSpPr>
              <p:cNvPr id="3228" name="Rectangle"/>
              <p:cNvSpPr/>
              <p:nvPr/>
            </p:nvSpPr>
            <p:spPr>
              <a:xfrm>
                <a:off x="0" y="0"/>
                <a:ext cx="7649362" cy="642943"/>
              </a:xfrm>
              <a:prstGeom prst="rect">
                <a:avLst/>
              </a:prstGeom>
              <a:gradFill flip="none" rotWithShape="1">
                <a:gsLst>
                  <a:gs pos="0">
                    <a:srgbClr val="A3AB4F"/>
                  </a:gs>
                  <a:gs pos="80000">
                    <a:srgbClr val="D7E168"/>
                  </a:gs>
                  <a:gs pos="100000">
                    <a:srgbClr val="DAE466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3229" name="PHONEMIC AND PHONETIC CONSONANT CONTRATST"/>
              <p:cNvSpPr txBox="1"/>
              <p:nvPr/>
            </p:nvSpPr>
            <p:spPr>
              <a:xfrm>
                <a:off x="0" y="124356"/>
                <a:ext cx="7649362" cy="3538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sz="20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chemeClr val="accent3">
                        <a:lumOff val="44000"/>
                      </a:schemeClr>
                    </a:solidFill>
                  </a:defRPr>
                </a:pPr>
                <a:r>
                  <a:rPr sz="2000" b="1" dirty="0">
                    <a:solidFill>
                      <a:srgbClr val="373D54"/>
                    </a:solidFill>
                  </a:rPr>
                  <a:t>PHONEMIC AND PHONETIC CONSONANT CONTRAST</a:t>
                </a:r>
              </a:p>
            </p:txBody>
          </p:sp>
        </p:grpSp>
      </p:grpSp>
      <p:grpSp>
        <p:nvGrpSpPr>
          <p:cNvPr id="3234" name="Group"/>
          <p:cNvGrpSpPr/>
          <p:nvPr/>
        </p:nvGrpSpPr>
        <p:grpSpPr>
          <a:xfrm>
            <a:off x="2786048" y="2357429"/>
            <a:ext cx="3680057" cy="571501"/>
            <a:chOff x="-1" y="0"/>
            <a:chExt cx="3680056" cy="571500"/>
          </a:xfrm>
        </p:grpSpPr>
        <p:sp>
          <p:nvSpPr>
            <p:cNvPr id="3232" name="Rectangle"/>
            <p:cNvSpPr/>
            <p:nvPr/>
          </p:nvSpPr>
          <p:spPr>
            <a:xfrm>
              <a:off x="-1" y="0"/>
              <a:ext cx="3571894" cy="571500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33" name="CONTRAST OF ENGLISH AND SPANISH STOPS"/>
            <p:cNvSpPr txBox="1"/>
            <p:nvPr/>
          </p:nvSpPr>
          <p:spPr>
            <a:xfrm>
              <a:off x="-1" y="24142"/>
              <a:ext cx="3680056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400" dirty="0"/>
                <a:t>CONTRAST OF ENGLISH AND SPANISH </a:t>
              </a:r>
              <a:r>
                <a:rPr lang="es-ES" sz="1400" dirty="0"/>
                <a:t>PLOSIVES/</a:t>
              </a:r>
              <a:r>
                <a:rPr sz="1400" dirty="0"/>
                <a:t>STOPS</a:t>
              </a:r>
              <a:r>
                <a:rPr lang="es-ES" sz="1400" dirty="0"/>
                <a:t>/OCCLUSIVES</a:t>
              </a:r>
              <a:endParaRPr sz="1400" dirty="0"/>
            </a:p>
          </p:txBody>
        </p:sp>
      </p:grpSp>
      <p:grpSp>
        <p:nvGrpSpPr>
          <p:cNvPr id="3237" name="Group"/>
          <p:cNvGrpSpPr/>
          <p:nvPr/>
        </p:nvGrpSpPr>
        <p:grpSpPr>
          <a:xfrm>
            <a:off x="3356927" y="4115786"/>
            <a:ext cx="2428876" cy="553996"/>
            <a:chOff x="0" y="-26967"/>
            <a:chExt cx="2428875" cy="553995"/>
          </a:xfrm>
        </p:grpSpPr>
        <p:sp>
          <p:nvSpPr>
            <p:cNvPr id="3235" name="Rectangle"/>
            <p:cNvSpPr/>
            <p:nvPr/>
          </p:nvSpPr>
          <p:spPr>
            <a:xfrm>
              <a:off x="0" y="-1"/>
              <a:ext cx="2428875" cy="500064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/>
            </a:p>
          </p:txBody>
        </p:sp>
        <p:sp>
          <p:nvSpPr>
            <p:cNvPr id="3236" name="STOP  OR  PLOSIVE"/>
            <p:cNvSpPr txBox="1"/>
            <p:nvPr/>
          </p:nvSpPr>
          <p:spPr>
            <a:xfrm>
              <a:off x="0" y="-26967"/>
              <a:ext cx="2428875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/>
              </a:pPr>
              <a:r>
                <a:rPr sz="1400" dirty="0"/>
                <a:t>STOP </a:t>
              </a:r>
              <a:r>
                <a:rPr lang="es-ES" sz="1400" dirty="0"/>
                <a:t> </a:t>
              </a:r>
              <a:r>
                <a:rPr sz="1400" dirty="0"/>
                <a:t>PLOSIVE</a:t>
              </a:r>
              <a:r>
                <a:rPr lang="es-ES" sz="1400" dirty="0"/>
                <a:t> - </a:t>
              </a:r>
              <a:r>
                <a:rPr lang="es-ES" sz="1600" dirty="0"/>
                <a:t>OCCLUSIVE</a:t>
              </a:r>
              <a:endParaRPr sz="1400" dirty="0"/>
            </a:p>
          </p:txBody>
        </p:sp>
      </p:grpSp>
      <p:graphicFrame>
        <p:nvGraphicFramePr>
          <p:cNvPr id="3239" name="Table"/>
          <p:cNvGraphicFramePr/>
          <p:nvPr>
            <p:extLst>
              <p:ext uri="{D42A27DB-BD31-4B8C-83A1-F6EECF244321}">
                <p14:modId xmlns:p14="http://schemas.microsoft.com/office/powerpoint/2010/main" val="173542355"/>
              </p:ext>
            </p:extLst>
          </p:nvPr>
        </p:nvGraphicFramePr>
        <p:xfrm>
          <a:off x="740234" y="5174046"/>
          <a:ext cx="7760855" cy="92869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776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400" b="1" dirty="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   S          </a:t>
                      </a:r>
                      <a:r>
                        <a:rPr sz="1400" dirty="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/p/       /b/       /t/         --          /d/        --         /k/         /g/</a:t>
                      </a:r>
                    </a:p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endParaRPr sz="1400" dirty="0">
                        <a:solidFill>
                          <a:schemeClr val="accent3">
                            <a:lumOff val="44000"/>
                          </a:schemeClr>
                        </a:solidFill>
                      </a:endParaRPr>
                    </a:p>
                    <a:p>
                      <a:pPr algn="l">
                        <a:defRPr sz="1800" b="0" i="0">
                          <a:latin typeface="Verdana"/>
                          <a:ea typeface="Verdana"/>
                          <a:cs typeface="Verdana"/>
                          <a:sym typeface="Verdana"/>
                        </a:defRPr>
                      </a:pPr>
                      <a:r>
                        <a:rPr sz="1400" b="1" dirty="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   E         </a:t>
                      </a:r>
                      <a:r>
                        <a:rPr sz="1400" dirty="0">
                          <a:solidFill>
                            <a:schemeClr val="accent3">
                              <a:lumOff val="44000"/>
                            </a:schemeClr>
                          </a:solidFill>
                        </a:rPr>
                        <a:t>/p/       /b/         --          /t/          --        /d/        /k/         /g/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000000"/>
                      </a:solidFill>
                      <a:bevel/>
                    </a:lnL>
                    <a:lnR w="12700">
                      <a:solidFill>
                        <a:srgbClr val="000000"/>
                      </a:solidFill>
                      <a:bevel/>
                    </a:lnR>
                    <a:lnT w="12700">
                      <a:solidFill>
                        <a:srgbClr val="000000"/>
                      </a:solidFill>
                      <a:bevel/>
                    </a:lnT>
                    <a:lnB w="12700">
                      <a:solidFill>
                        <a:srgbClr val="000000"/>
                      </a:solidFill>
                      <a:bevel/>
                    </a:lnB>
                    <a:solidFill>
                      <a:srgbClr val="638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41" name="Line"/>
          <p:cNvSpPr/>
          <p:nvPr/>
        </p:nvSpPr>
        <p:spPr>
          <a:xfrm>
            <a:off x="4571366" y="1432972"/>
            <a:ext cx="1270" cy="925102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47" name="Connection Line"/>
          <p:cNvSpPr/>
          <p:nvPr/>
        </p:nvSpPr>
        <p:spPr>
          <a:xfrm>
            <a:off x="4571992" y="2933692"/>
            <a:ext cx="3" cy="347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243" name="Line"/>
          <p:cNvSpPr/>
          <p:nvPr/>
        </p:nvSpPr>
        <p:spPr>
          <a:xfrm>
            <a:off x="4571366" y="2993072"/>
            <a:ext cx="0" cy="114968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246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244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45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0328A0D-DF38-8F4D-BF1E-984A4DA14543}"/>
              </a:ext>
            </a:extLst>
          </p:cNvPr>
          <p:cNvSpPr/>
          <p:nvPr/>
        </p:nvSpPr>
        <p:spPr>
          <a:xfrm>
            <a:off x="1562100" y="5106197"/>
            <a:ext cx="1223948" cy="488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44BBB78-E9E6-B241-87E8-8199E121EF65}"/>
              </a:ext>
            </a:extLst>
          </p:cNvPr>
          <p:cNvSpPr/>
          <p:nvPr/>
        </p:nvSpPr>
        <p:spPr>
          <a:xfrm>
            <a:off x="2995940" y="5106197"/>
            <a:ext cx="2261860" cy="488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8D404E-69A6-7743-8B7C-EDE04A1D13FD}"/>
              </a:ext>
            </a:extLst>
          </p:cNvPr>
          <p:cNvSpPr/>
          <p:nvPr/>
        </p:nvSpPr>
        <p:spPr>
          <a:xfrm>
            <a:off x="6019800" y="5131190"/>
            <a:ext cx="1473200" cy="488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9E262-93EC-BB4D-934C-5CDEEA58DA99}"/>
              </a:ext>
            </a:extLst>
          </p:cNvPr>
          <p:cNvSpPr txBox="1"/>
          <p:nvPr/>
        </p:nvSpPr>
        <p:spPr>
          <a:xfrm>
            <a:off x="6269052" y="4408407"/>
            <a:ext cx="24288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H</a:t>
            </a:r>
            <a:r>
              <a:rPr kumimoji="0" lang="en-EC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omorganic sounds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BDE07A-A532-0643-8FB9-0F80B61C7D73}"/>
              </a:ext>
            </a:extLst>
          </p:cNvPr>
          <p:cNvSpPr/>
          <p:nvPr/>
        </p:nvSpPr>
        <p:spPr>
          <a:xfrm>
            <a:off x="2995940" y="4940300"/>
            <a:ext cx="2789863" cy="1397000"/>
          </a:xfrm>
          <a:prstGeom prst="roundRect">
            <a:avLst/>
          </a:prstGeom>
          <a:noFill/>
          <a:ln w="38100" cap="flat">
            <a:solidFill>
              <a:srgbClr val="00B05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2FDB286-2F0E-F14C-96D0-108EE5C87E94}"/>
              </a:ext>
            </a:extLst>
          </p:cNvPr>
          <p:cNvSpPr/>
          <p:nvPr/>
        </p:nvSpPr>
        <p:spPr>
          <a:xfrm>
            <a:off x="1537995" y="5584418"/>
            <a:ext cx="1223948" cy="488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B981F93-63A6-DF44-BA6C-34EDCA05B82A}"/>
              </a:ext>
            </a:extLst>
          </p:cNvPr>
          <p:cNvSpPr/>
          <p:nvPr/>
        </p:nvSpPr>
        <p:spPr>
          <a:xfrm>
            <a:off x="3640942" y="5549195"/>
            <a:ext cx="2261860" cy="488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FAA044-16A2-6348-A7E3-462A20D963AE}"/>
              </a:ext>
            </a:extLst>
          </p:cNvPr>
          <p:cNvSpPr/>
          <p:nvPr/>
        </p:nvSpPr>
        <p:spPr>
          <a:xfrm>
            <a:off x="6108700" y="5585240"/>
            <a:ext cx="1473200" cy="488950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0814E-DFBF-A344-909F-6634F864B5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7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1" grpId="1" animBg="1" advAuto="0"/>
      <p:bldP spid="3234" grpId="3" animBg="1" advAuto="0"/>
      <p:bldP spid="3237" grpId="5" animBg="1" advAuto="0"/>
      <p:bldP spid="3239" grpId="9" animBg="1" advAuto="0"/>
      <p:bldP spid="3241" grpId="2" animBg="1" advAuto="0"/>
      <p:bldP spid="3247" grpId="4" animBg="1" advAuto="0"/>
      <p:bldP spid="3243" grpId="6" animBg="1" advAuto="0"/>
      <p:bldP spid="3246" grpId="10" animBg="1" advAuto="0"/>
      <p:bldP spid="2" grpId="0" animBg="1"/>
      <p:bldP spid="24" grpId="0" animBg="1"/>
      <p:bldP spid="25" grpId="0" animBg="1"/>
      <p:bldP spid="3" grpId="0"/>
      <p:bldP spid="4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4" name="Group"/>
          <p:cNvGrpSpPr/>
          <p:nvPr/>
        </p:nvGrpSpPr>
        <p:grpSpPr>
          <a:xfrm>
            <a:off x="571471" y="785793"/>
            <a:ext cx="7929620" cy="714362"/>
            <a:chOff x="0" y="0"/>
            <a:chExt cx="7929618" cy="714360"/>
          </a:xfrm>
        </p:grpSpPr>
        <p:sp>
          <p:nvSpPr>
            <p:cNvPr id="3252" name="Rectangle"/>
            <p:cNvSpPr/>
            <p:nvPr/>
          </p:nvSpPr>
          <p:spPr>
            <a:xfrm>
              <a:off x="-1" y="-1"/>
              <a:ext cx="7929620" cy="714362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53" name="/p/ PRODUCTION PICTURE…"/>
            <p:cNvSpPr txBox="1"/>
            <p:nvPr/>
          </p:nvSpPr>
          <p:spPr>
            <a:xfrm>
              <a:off x="-1" y="6659"/>
              <a:ext cx="7929620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/p</a:t>
              </a:r>
              <a:r>
                <a:rPr lang="es-ES" sz="2000" b="1" dirty="0">
                  <a:solidFill>
                    <a:srgbClr val="373D54"/>
                  </a:solidFill>
                </a:rPr>
                <a:t> - b</a:t>
              </a:r>
              <a:r>
                <a:rPr sz="2000" b="1" dirty="0">
                  <a:solidFill>
                    <a:srgbClr val="373D54"/>
                  </a:solidFill>
                </a:rPr>
                <a:t>/ PRODUCTION PICTURE</a:t>
              </a:r>
            </a:p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000" b="1" dirty="0">
                  <a:solidFill>
                    <a:srgbClr val="373D54"/>
                  </a:solidFill>
                </a:rPr>
                <a:t>Spanish-English </a:t>
              </a:r>
            </a:p>
          </p:txBody>
        </p:sp>
      </p:grpSp>
      <p:grpSp>
        <p:nvGrpSpPr>
          <p:cNvPr id="3257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255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56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258" name="Continue"/>
          <p:cNvSpPr txBox="1"/>
          <p:nvPr/>
        </p:nvSpPr>
        <p:spPr>
          <a:xfrm>
            <a:off x="7143750" y="585787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grpSp>
        <p:nvGrpSpPr>
          <p:cNvPr id="13" name="officeArt object">
            <a:extLst>
              <a:ext uri="{FF2B5EF4-FFF2-40B4-BE49-F238E27FC236}">
                <a16:creationId xmlns:a16="http://schemas.microsoft.com/office/drawing/2014/main" id="{8FD98236-4123-C247-B8FE-723701FBAB6D}"/>
              </a:ext>
            </a:extLst>
          </p:cNvPr>
          <p:cNvGrpSpPr/>
          <p:nvPr/>
        </p:nvGrpSpPr>
        <p:grpSpPr>
          <a:xfrm>
            <a:off x="1664017" y="2340292"/>
            <a:ext cx="5479733" cy="3044508"/>
            <a:chOff x="0" y="0"/>
            <a:chExt cx="4121994" cy="1796871"/>
          </a:xfrm>
        </p:grpSpPr>
        <p:pic>
          <p:nvPicPr>
            <p:cNvPr id="14" name="image55.png">
              <a:extLst>
                <a:ext uri="{FF2B5EF4-FFF2-40B4-BE49-F238E27FC236}">
                  <a16:creationId xmlns:a16="http://schemas.microsoft.com/office/drawing/2014/main" id="{5BD8417E-3F34-994B-9E2E-D0A7EA1A232C}"/>
                </a:ext>
              </a:extLst>
            </p:cNvPr>
            <p:cNvPicPr/>
            <p:nvPr/>
          </p:nvPicPr>
          <p:blipFill>
            <a:blip r:embed="rId2"/>
            <a:srcRect l="46693" t="39167" r="23304" b="29703"/>
            <a:stretch>
              <a:fillRect/>
            </a:stretch>
          </p:blipFill>
          <p:spPr>
            <a:xfrm>
              <a:off x="1096589" y="0"/>
              <a:ext cx="1922264" cy="17968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" name="Shape 1073741967">
              <a:extLst>
                <a:ext uri="{FF2B5EF4-FFF2-40B4-BE49-F238E27FC236}">
                  <a16:creationId xmlns:a16="http://schemas.microsoft.com/office/drawing/2014/main" id="{36699DD8-6928-784A-A89E-E46FCC007F17}"/>
                </a:ext>
              </a:extLst>
            </p:cNvPr>
            <p:cNvSpPr/>
            <p:nvPr/>
          </p:nvSpPr>
          <p:spPr>
            <a:xfrm>
              <a:off x="0" y="1477342"/>
              <a:ext cx="877370" cy="27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Arial Unicode MS" panose="020B0604020202020204" pitchFamily="34" charset="-128"/>
                </a:rPr>
                <a:t>/b/ voiced</a:t>
              </a:r>
              <a:endParaRPr lang="en-US" sz="2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6" name="Shape 1073741968">
              <a:extLst>
                <a:ext uri="{FF2B5EF4-FFF2-40B4-BE49-F238E27FC236}">
                  <a16:creationId xmlns:a16="http://schemas.microsoft.com/office/drawing/2014/main" id="{6B0BA57C-D926-EF4F-B59C-056524B10EA6}"/>
                </a:ext>
              </a:extLst>
            </p:cNvPr>
            <p:cNvSpPr/>
            <p:nvPr/>
          </p:nvSpPr>
          <p:spPr>
            <a:xfrm>
              <a:off x="3018452" y="1338631"/>
              <a:ext cx="1102995" cy="2766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Arial Unicode MS" panose="020B0604020202020204" pitchFamily="34" charset="-128"/>
                </a:rPr>
                <a:t>voiceless /p/</a:t>
              </a:r>
              <a:endParaRPr lang="en-US" sz="2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7" name="Shape 1073741969">
              <a:extLst>
                <a:ext uri="{FF2B5EF4-FFF2-40B4-BE49-F238E27FC236}">
                  <a16:creationId xmlns:a16="http://schemas.microsoft.com/office/drawing/2014/main" id="{601BC9E8-C9B1-5F45-B2E1-0F481285FCE0}"/>
                </a:ext>
              </a:extLst>
            </p:cNvPr>
            <p:cNvSpPr/>
            <p:nvPr/>
          </p:nvSpPr>
          <p:spPr>
            <a:xfrm>
              <a:off x="172591" y="256929"/>
              <a:ext cx="639892" cy="27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Arial Unicode MS" panose="020B0604020202020204" pitchFamily="34" charset="-128"/>
                </a:rPr>
                <a:t>bilabial</a:t>
              </a:r>
              <a:endPara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8" name="Shape 1073741970">
              <a:extLst>
                <a:ext uri="{FF2B5EF4-FFF2-40B4-BE49-F238E27FC236}">
                  <a16:creationId xmlns:a16="http://schemas.microsoft.com/office/drawing/2014/main" id="{BF8C1822-3D5B-2842-AAD8-CF7902CBA013}"/>
                </a:ext>
              </a:extLst>
            </p:cNvPr>
            <p:cNvSpPr/>
            <p:nvPr/>
          </p:nvSpPr>
          <p:spPr>
            <a:xfrm>
              <a:off x="3408196" y="321169"/>
              <a:ext cx="713798" cy="27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spcBef>
                  <a:spcPts val="500"/>
                </a:spcBef>
                <a:spcAft>
                  <a:spcPts val="0"/>
                </a:spcAft>
              </a:pPr>
              <a:r>
                <a:rPr lang="es-ES_tradnl" kern="120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Arial Unicode MS" panose="020B0604020202020204" pitchFamily="34" charset="-128"/>
                </a:rPr>
                <a:t>oral</a:t>
              </a:r>
              <a:endParaRPr lang="en-US" sz="280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9" name="Shape 1073741971">
              <a:extLst>
                <a:ext uri="{FF2B5EF4-FFF2-40B4-BE49-F238E27FC236}">
                  <a16:creationId xmlns:a16="http://schemas.microsoft.com/office/drawing/2014/main" id="{7CF5FB54-4DB9-4447-8C85-69C78256FA05}"/>
                </a:ext>
              </a:extLst>
            </p:cNvPr>
            <p:cNvSpPr/>
            <p:nvPr/>
          </p:nvSpPr>
          <p:spPr>
            <a:xfrm>
              <a:off x="273930" y="899251"/>
              <a:ext cx="603401" cy="276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r">
                <a:spcBef>
                  <a:spcPts val="500"/>
                </a:spcBef>
                <a:spcAft>
                  <a:spcPts val="0"/>
                </a:spcAft>
              </a:pPr>
              <a:r>
                <a:rPr lang="es-EC" kern="1200" dirty="0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libri" panose="020F0502020204030204" pitchFamily="34" charset="0"/>
                  <a:ea typeface="Calibri" panose="020F0502020204030204" pitchFamily="34" charset="0"/>
                  <a:cs typeface="Arial Unicode MS" panose="020B0604020202020204" pitchFamily="34" charset="-128"/>
                </a:rPr>
                <a:t>plosive</a:t>
              </a:r>
              <a:endParaRPr lang="en-US" sz="2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cxnSp>
          <p:nvCxnSpPr>
            <p:cNvPr id="20" name="Shape 1073741972">
              <a:extLst>
                <a:ext uri="{FF2B5EF4-FFF2-40B4-BE49-F238E27FC236}">
                  <a16:creationId xmlns:a16="http://schemas.microsoft.com/office/drawing/2014/main" id="{2A693BCF-2369-5D40-94F4-FEE7DE5B433E}"/>
                </a:ext>
              </a:extLst>
            </p:cNvPr>
            <p:cNvCxnSpPr/>
            <p:nvPr/>
          </p:nvCxnSpPr>
          <p:spPr>
            <a:xfrm flipH="1" flipV="1">
              <a:off x="812483" y="395296"/>
              <a:ext cx="519093" cy="50396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1" name="Shape 1073741973">
              <a:extLst>
                <a:ext uri="{FF2B5EF4-FFF2-40B4-BE49-F238E27FC236}">
                  <a16:creationId xmlns:a16="http://schemas.microsoft.com/office/drawing/2014/main" id="{402F314B-79AE-A143-82F2-0BF1C15A46B7}"/>
                </a:ext>
              </a:extLst>
            </p:cNvPr>
            <p:cNvCxnSpPr/>
            <p:nvPr/>
          </p:nvCxnSpPr>
          <p:spPr>
            <a:xfrm flipH="1">
              <a:off x="877330" y="963483"/>
              <a:ext cx="454189" cy="74135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2" name="Shape 1073741974">
              <a:extLst>
                <a:ext uri="{FF2B5EF4-FFF2-40B4-BE49-F238E27FC236}">
                  <a16:creationId xmlns:a16="http://schemas.microsoft.com/office/drawing/2014/main" id="{7D84CFC8-DB02-0941-9A80-36926897AD39}"/>
                </a:ext>
              </a:extLst>
            </p:cNvPr>
            <p:cNvCxnSpPr/>
            <p:nvPr/>
          </p:nvCxnSpPr>
          <p:spPr>
            <a:xfrm flipH="1" flipV="1">
              <a:off x="877370" y="1615709"/>
              <a:ext cx="1492389" cy="54335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3" name="Shape 1073741975">
              <a:extLst>
                <a:ext uri="{FF2B5EF4-FFF2-40B4-BE49-F238E27FC236}">
                  <a16:creationId xmlns:a16="http://schemas.microsoft.com/office/drawing/2014/main" id="{0104E3AB-AFC5-3B48-95DB-42A5D1411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45397" y="1476967"/>
              <a:ext cx="573056" cy="165910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  <p:cxnSp>
          <p:nvCxnSpPr>
            <p:cNvPr id="24" name="Shape 1073741976">
              <a:extLst>
                <a:ext uri="{FF2B5EF4-FFF2-40B4-BE49-F238E27FC236}">
                  <a16:creationId xmlns:a16="http://schemas.microsoft.com/office/drawing/2014/main" id="{31DD8EC8-8B00-BF4A-AD66-6ED8E1EED8BA}"/>
                </a:ext>
              </a:extLst>
            </p:cNvPr>
            <p:cNvCxnSpPr/>
            <p:nvPr/>
          </p:nvCxnSpPr>
          <p:spPr>
            <a:xfrm flipV="1">
              <a:off x="1850820" y="459540"/>
              <a:ext cx="1557376" cy="311268"/>
            </a:xfrm>
            <a:prstGeom prst="line">
              <a:avLst/>
            </a:prstGeom>
            <a:noFill/>
            <a:ln w="9525" cap="flat">
              <a:solidFill>
                <a:srgbClr val="4A7EBB"/>
              </a:solidFill>
              <a:prstDash val="solid"/>
              <a:bevel/>
              <a:tailEnd type="triangle" w="med" len="med"/>
            </a:ln>
            <a:effectLst/>
          </p:spPr>
        </p:cxn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82875568-5C51-E544-9A91-81F748319DDA}"/>
              </a:ext>
            </a:extLst>
          </p:cNvPr>
          <p:cNvSpPr/>
          <p:nvPr/>
        </p:nvSpPr>
        <p:spPr>
          <a:xfrm>
            <a:off x="3595644" y="3519513"/>
            <a:ext cx="1763756" cy="2271687"/>
          </a:xfrm>
          <a:custGeom>
            <a:avLst/>
            <a:gdLst>
              <a:gd name="connsiteX0" fmla="*/ 1763756 w 1763756"/>
              <a:gd name="connsiteY0" fmla="*/ 2271687 h 2271687"/>
              <a:gd name="connsiteX1" fmla="*/ 950956 w 1763756"/>
              <a:gd name="connsiteY1" fmla="*/ 87287 h 2271687"/>
              <a:gd name="connsiteX2" fmla="*/ 87356 w 1763756"/>
              <a:gd name="connsiteY2" fmla="*/ 430187 h 2271687"/>
              <a:gd name="connsiteX3" fmla="*/ 74656 w 1763756"/>
              <a:gd name="connsiteY3" fmla="*/ 404787 h 227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3756" h="2271687">
                <a:moveTo>
                  <a:pt x="1763756" y="2271687"/>
                </a:moveTo>
                <a:cubicBezTo>
                  <a:pt x="1497056" y="1332945"/>
                  <a:pt x="1230356" y="394204"/>
                  <a:pt x="950956" y="87287"/>
                </a:cubicBezTo>
                <a:cubicBezTo>
                  <a:pt x="671556" y="-219630"/>
                  <a:pt x="233406" y="377270"/>
                  <a:pt x="87356" y="430187"/>
                </a:cubicBezTo>
                <a:cubicBezTo>
                  <a:pt x="-58694" y="483104"/>
                  <a:pt x="7981" y="443945"/>
                  <a:pt x="74656" y="404787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olid"/>
            <a:bevel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B80E5A-593F-40C7-C061-283C19C87AD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4" grpId="1" animBg="1" advAuto="0"/>
      <p:bldP spid="3257" grpId="4" animBg="1" advAuto="0"/>
      <p:bldP spid="3258" grpId="3" animBg="1" advAuto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2" name="Group"/>
          <p:cNvGrpSpPr/>
          <p:nvPr/>
        </p:nvGrpSpPr>
        <p:grpSpPr>
          <a:xfrm>
            <a:off x="3000375" y="714374"/>
            <a:ext cx="3500438" cy="357190"/>
            <a:chOff x="0" y="0"/>
            <a:chExt cx="3500437" cy="357188"/>
          </a:xfrm>
        </p:grpSpPr>
        <p:sp>
          <p:nvSpPr>
            <p:cNvPr id="3260" name="Rectangle"/>
            <p:cNvSpPr/>
            <p:nvPr/>
          </p:nvSpPr>
          <p:spPr>
            <a:xfrm>
              <a:off x="0" y="-1"/>
              <a:ext cx="3500438" cy="357190"/>
            </a:xfrm>
            <a:prstGeom prst="rect">
              <a:avLst/>
            </a:prstGeom>
            <a:solidFill>
              <a:srgbClr val="D2DA7A"/>
            </a:solidFill>
            <a:ln w="25400" cap="flat">
              <a:solidFill>
                <a:srgbClr val="999F59"/>
              </a:solidFill>
              <a:prstDash val="solid"/>
              <a:bevel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61" name="SPANISH and ENGLISH /p/"/>
            <p:cNvSpPr txBox="1"/>
            <p:nvPr/>
          </p:nvSpPr>
          <p:spPr>
            <a:xfrm>
              <a:off x="0" y="-1"/>
              <a:ext cx="3500438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000000"/>
                  </a:solidFill>
                </a:rPr>
                <a:t>SPANISH and ENGLISH /p/</a:t>
              </a:r>
            </a:p>
          </p:txBody>
        </p:sp>
      </p:grpSp>
      <p:grpSp>
        <p:nvGrpSpPr>
          <p:cNvPr id="3265" name="Group"/>
          <p:cNvGrpSpPr/>
          <p:nvPr/>
        </p:nvGrpSpPr>
        <p:grpSpPr>
          <a:xfrm>
            <a:off x="1428737" y="1571606"/>
            <a:ext cx="1643065" cy="342901"/>
            <a:chOff x="0" y="0"/>
            <a:chExt cx="1643063" cy="342900"/>
          </a:xfrm>
        </p:grpSpPr>
        <p:sp>
          <p:nvSpPr>
            <p:cNvPr id="3263" name="Rectangle"/>
            <p:cNvSpPr/>
            <p:nvPr/>
          </p:nvSpPr>
          <p:spPr>
            <a:xfrm>
              <a:off x="-1" y="0"/>
              <a:ext cx="1643065" cy="342900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64" name="Spanish /p/"/>
            <p:cNvSpPr txBox="1"/>
            <p:nvPr/>
          </p:nvSpPr>
          <p:spPr>
            <a:xfrm>
              <a:off x="-1" y="0"/>
              <a:ext cx="1643065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Spanish /p/</a:t>
              </a:r>
            </a:p>
          </p:txBody>
        </p:sp>
      </p:grpSp>
      <p:grpSp>
        <p:nvGrpSpPr>
          <p:cNvPr id="3268" name="Group"/>
          <p:cNvGrpSpPr/>
          <p:nvPr/>
        </p:nvGrpSpPr>
        <p:grpSpPr>
          <a:xfrm>
            <a:off x="6715139" y="1357297"/>
            <a:ext cx="1714513" cy="342901"/>
            <a:chOff x="0" y="0"/>
            <a:chExt cx="1714512" cy="342900"/>
          </a:xfrm>
        </p:grpSpPr>
        <p:sp>
          <p:nvSpPr>
            <p:cNvPr id="3266" name="Rectangle"/>
            <p:cNvSpPr/>
            <p:nvPr/>
          </p:nvSpPr>
          <p:spPr>
            <a:xfrm>
              <a:off x="-1" y="0"/>
              <a:ext cx="1714514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67" name="English /p/"/>
            <p:cNvSpPr txBox="1"/>
            <p:nvPr/>
          </p:nvSpPr>
          <p:spPr>
            <a:xfrm>
              <a:off x="-1" y="0"/>
              <a:ext cx="1714514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English /p/</a:t>
              </a:r>
            </a:p>
          </p:txBody>
        </p:sp>
      </p:grpSp>
      <p:grpSp>
        <p:nvGrpSpPr>
          <p:cNvPr id="3271" name="Group"/>
          <p:cNvGrpSpPr/>
          <p:nvPr/>
        </p:nvGrpSpPr>
        <p:grpSpPr>
          <a:xfrm>
            <a:off x="857224" y="2406961"/>
            <a:ext cx="2428876" cy="472441"/>
            <a:chOff x="0" y="0"/>
            <a:chExt cx="2428875" cy="472440"/>
          </a:xfrm>
        </p:grpSpPr>
        <p:sp>
          <p:nvSpPr>
            <p:cNvPr id="3269" name="Rectangle"/>
            <p:cNvSpPr/>
            <p:nvPr/>
          </p:nvSpPr>
          <p:spPr>
            <a:xfrm>
              <a:off x="0" y="21907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270" name="/p/ Voiceless, bilabial, oral, stop"/>
            <p:cNvSpPr txBox="1"/>
            <p:nvPr/>
          </p:nvSpPr>
          <p:spPr>
            <a:xfrm>
              <a:off x="0" y="0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/p/ </a:t>
              </a:r>
              <a:r>
                <a:rPr sz="1200" b="0" dirty="0">
                  <a:solidFill>
                    <a:schemeClr val="bg1"/>
                  </a:solidFill>
                </a:rPr>
                <a:t>Voiceless, bilabial, oral, stop</a:t>
              </a:r>
              <a:r>
                <a:rPr lang="es-ES" sz="1200" b="0" dirty="0">
                  <a:solidFill>
                    <a:schemeClr val="bg1"/>
                  </a:solidFill>
                </a:rPr>
                <a:t>/</a:t>
              </a:r>
              <a:r>
                <a:rPr lang="es-ES" sz="1200" b="0" dirty="0" err="1">
                  <a:solidFill>
                    <a:schemeClr val="bg1"/>
                  </a:solidFill>
                </a:rPr>
                <a:t>plosive</a:t>
              </a:r>
              <a:endParaRPr sz="1200" b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74" name="Group"/>
          <p:cNvGrpSpPr/>
          <p:nvPr/>
        </p:nvGrpSpPr>
        <p:grpSpPr>
          <a:xfrm>
            <a:off x="857224" y="3325311"/>
            <a:ext cx="2428876" cy="866902"/>
            <a:chOff x="0" y="-36343"/>
            <a:chExt cx="2428875" cy="572753"/>
          </a:xfrm>
        </p:grpSpPr>
        <p:sp>
          <p:nvSpPr>
            <p:cNvPr id="3272" name="Rectangle"/>
            <p:cNvSpPr/>
            <p:nvPr/>
          </p:nvSpPr>
          <p:spPr>
            <a:xfrm>
              <a:off x="0" y="0"/>
              <a:ext cx="2428875" cy="500066"/>
            </a:xfrm>
            <a:prstGeom prst="rect">
              <a:avLst/>
            </a:prstGeom>
            <a:gradFill flip="none" rotWithShape="1">
              <a:gsLst>
                <a:gs pos="0">
                  <a:srgbClr val="70889C"/>
                </a:gs>
                <a:gs pos="80000">
                  <a:srgbClr val="93B3CD"/>
                </a:gs>
                <a:gs pos="100000">
                  <a:srgbClr val="93B4CF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273" name="[p] voiceless, bilabial oral, stop unaspirated"/>
            <p:cNvSpPr txBox="1"/>
            <p:nvPr/>
          </p:nvSpPr>
          <p:spPr>
            <a:xfrm>
              <a:off x="0" y="-36343"/>
              <a:ext cx="2428875" cy="5727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[p] </a:t>
              </a:r>
              <a:r>
                <a:rPr sz="1200" b="0" dirty="0">
                  <a:solidFill>
                    <a:schemeClr val="bg1"/>
                  </a:solidFill>
                </a:rPr>
                <a:t>voiceless, bilabial oral, stop </a:t>
              </a:r>
              <a:r>
                <a:rPr sz="1200" b="0" dirty="0">
                  <a:solidFill>
                    <a:srgbClr val="FF0000"/>
                  </a:solidFill>
                </a:rPr>
                <a:t>unaspirated</a:t>
              </a:r>
              <a:r>
                <a:rPr sz="1200" b="0" dirty="0">
                  <a:solidFill>
                    <a:schemeClr val="bg1"/>
                  </a:solidFill>
                </a:rPr>
                <a:t> </a:t>
              </a:r>
              <a:endParaRPr lang="es-ES" sz="1200" b="0" dirty="0">
                <a:solidFill>
                  <a:schemeClr val="bg1"/>
                </a:solidFill>
              </a:endParaRPr>
            </a:p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lang="en-EC" sz="1600" b="0" dirty="0">
                  <a:solidFill>
                    <a:schemeClr val="tx1"/>
                  </a:solidFill>
                </a:rPr>
                <a:t>(initial-middle)</a:t>
              </a:r>
              <a:endParaRPr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77" name="Group"/>
          <p:cNvGrpSpPr/>
          <p:nvPr/>
        </p:nvGrpSpPr>
        <p:grpSpPr>
          <a:xfrm>
            <a:off x="4786300" y="2500305"/>
            <a:ext cx="2428876" cy="500051"/>
            <a:chOff x="0" y="0"/>
            <a:chExt cx="2428875" cy="500050"/>
          </a:xfrm>
        </p:grpSpPr>
        <p:sp>
          <p:nvSpPr>
            <p:cNvPr id="3275" name="Rectangle"/>
            <p:cNvSpPr/>
            <p:nvPr/>
          </p:nvSpPr>
          <p:spPr>
            <a:xfrm>
              <a:off x="0" y="-1"/>
              <a:ext cx="2428875" cy="500052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276" name="/p/ Voiceless, bilabial, oral, stop"/>
            <p:cNvSpPr txBox="1"/>
            <p:nvPr/>
          </p:nvSpPr>
          <p:spPr>
            <a:xfrm>
              <a:off x="0" y="13804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/p/ </a:t>
              </a:r>
              <a:r>
                <a:rPr sz="1200" b="0" dirty="0">
                  <a:solidFill>
                    <a:schemeClr val="bg1"/>
                  </a:solidFill>
                </a:rPr>
                <a:t>Voiceless, bilabial, oral, stop</a:t>
              </a:r>
            </a:p>
          </p:txBody>
        </p:sp>
      </p:grpSp>
      <p:grpSp>
        <p:nvGrpSpPr>
          <p:cNvPr id="3280" name="Group"/>
          <p:cNvGrpSpPr/>
          <p:nvPr/>
        </p:nvGrpSpPr>
        <p:grpSpPr>
          <a:xfrm>
            <a:off x="6215074" y="3214685"/>
            <a:ext cx="2428876" cy="571484"/>
            <a:chOff x="0" y="52079"/>
            <a:chExt cx="2428875" cy="571483"/>
          </a:xfrm>
        </p:grpSpPr>
        <p:sp>
          <p:nvSpPr>
            <p:cNvPr id="3278" name="Rectangle"/>
            <p:cNvSpPr/>
            <p:nvPr/>
          </p:nvSpPr>
          <p:spPr>
            <a:xfrm>
              <a:off x="0" y="52079"/>
              <a:ext cx="2428875" cy="57148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279" name="[pʰ-] voiceless, bilabial oral, stop strongly aspirated"/>
            <p:cNvSpPr txBox="1"/>
            <p:nvPr/>
          </p:nvSpPr>
          <p:spPr>
            <a:xfrm>
              <a:off x="0" y="106988"/>
              <a:ext cx="2428875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[</a:t>
              </a:r>
              <a:r>
                <a:rPr sz="1200" b="1" dirty="0" err="1">
                  <a:solidFill>
                    <a:srgbClr val="404040"/>
                  </a:solidFill>
                </a:rPr>
                <a:t>p</a:t>
              </a:r>
              <a:r>
                <a:rPr sz="1200" b="1" dirty="0" err="1">
                  <a:solidFill>
                    <a:srgbClr val="40404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ʰ</a:t>
              </a:r>
              <a:r>
                <a:rPr sz="1200" b="1" dirty="0">
                  <a:solidFill>
                    <a:srgbClr val="40404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-</a:t>
              </a:r>
              <a:r>
                <a:rPr sz="1200" b="1" dirty="0">
                  <a:solidFill>
                    <a:srgbClr val="404040"/>
                  </a:solidFill>
                </a:rPr>
                <a:t>] </a:t>
              </a:r>
              <a:r>
                <a:rPr sz="1200" dirty="0">
                  <a:solidFill>
                    <a:schemeClr val="bg1"/>
                  </a:solidFill>
                </a:rPr>
                <a:t>voiceless, bilabial oral, stop </a:t>
              </a:r>
              <a:r>
                <a:rPr sz="1200" dirty="0">
                  <a:solidFill>
                    <a:srgbClr val="FF0000"/>
                  </a:solidFill>
                </a:rPr>
                <a:t>strongly aspirated</a:t>
              </a:r>
            </a:p>
          </p:txBody>
        </p:sp>
      </p:grpSp>
      <p:grpSp>
        <p:nvGrpSpPr>
          <p:cNvPr id="3283" name="Group"/>
          <p:cNvGrpSpPr/>
          <p:nvPr/>
        </p:nvGrpSpPr>
        <p:grpSpPr>
          <a:xfrm>
            <a:off x="6215050" y="3978585"/>
            <a:ext cx="2428876" cy="472441"/>
            <a:chOff x="0" y="0"/>
            <a:chExt cx="2428875" cy="472440"/>
          </a:xfrm>
        </p:grpSpPr>
        <p:sp>
          <p:nvSpPr>
            <p:cNvPr id="3281" name="Rectangle"/>
            <p:cNvSpPr/>
            <p:nvPr/>
          </p:nvSpPr>
          <p:spPr>
            <a:xfrm>
              <a:off x="0" y="21919"/>
              <a:ext cx="2428875" cy="428603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282" name="[-p-] voiceless, bilabial oral, stop unaspirated"/>
            <p:cNvSpPr txBox="1"/>
            <p:nvPr/>
          </p:nvSpPr>
          <p:spPr>
            <a:xfrm>
              <a:off x="0" y="-1"/>
              <a:ext cx="2428875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[-p-] </a:t>
              </a:r>
              <a:r>
                <a:rPr sz="1200" b="0" dirty="0">
                  <a:solidFill>
                    <a:schemeClr val="bg1"/>
                  </a:solidFill>
                </a:rPr>
                <a:t>voiceless, bilabial oral, stop </a:t>
              </a:r>
              <a:r>
                <a:rPr sz="1200" b="0" dirty="0">
                  <a:solidFill>
                    <a:srgbClr val="FF0000"/>
                  </a:solidFill>
                </a:rPr>
                <a:t>unaspirated</a:t>
              </a:r>
              <a:r>
                <a:rPr sz="1200" b="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286" name="Group"/>
          <p:cNvGrpSpPr/>
          <p:nvPr/>
        </p:nvGrpSpPr>
        <p:grpSpPr>
          <a:xfrm>
            <a:off x="4429114" y="3357543"/>
            <a:ext cx="1143001" cy="342901"/>
            <a:chOff x="0" y="0"/>
            <a:chExt cx="1143000" cy="342900"/>
          </a:xfrm>
        </p:grpSpPr>
        <p:sp>
          <p:nvSpPr>
            <p:cNvPr id="3284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85" name="Initial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Initial</a:t>
              </a:r>
            </a:p>
          </p:txBody>
        </p:sp>
      </p:grpSp>
      <p:grpSp>
        <p:nvGrpSpPr>
          <p:cNvPr id="3289" name="Group"/>
          <p:cNvGrpSpPr/>
          <p:nvPr/>
        </p:nvGrpSpPr>
        <p:grpSpPr>
          <a:xfrm>
            <a:off x="4429114" y="4071918"/>
            <a:ext cx="1143001" cy="342901"/>
            <a:chOff x="0" y="0"/>
            <a:chExt cx="1143000" cy="342900"/>
          </a:xfrm>
        </p:grpSpPr>
        <p:sp>
          <p:nvSpPr>
            <p:cNvPr id="3287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88" name="Middle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>
                  <a:solidFill>
                    <a:srgbClr val="404040"/>
                  </a:solidFill>
                </a:rPr>
                <a:t>Middle</a:t>
              </a:r>
            </a:p>
          </p:txBody>
        </p:sp>
      </p:grpSp>
      <p:grpSp>
        <p:nvGrpSpPr>
          <p:cNvPr id="3292" name="Group"/>
          <p:cNvGrpSpPr/>
          <p:nvPr/>
        </p:nvGrpSpPr>
        <p:grpSpPr>
          <a:xfrm>
            <a:off x="4429114" y="5000606"/>
            <a:ext cx="1143001" cy="342901"/>
            <a:chOff x="0" y="0"/>
            <a:chExt cx="1143000" cy="342900"/>
          </a:xfrm>
        </p:grpSpPr>
        <p:sp>
          <p:nvSpPr>
            <p:cNvPr id="3290" name="Rectangle"/>
            <p:cNvSpPr/>
            <p:nvPr/>
          </p:nvSpPr>
          <p:spPr>
            <a:xfrm>
              <a:off x="0" y="0"/>
              <a:ext cx="1143000" cy="342900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>
                <a:spcBef>
                  <a:spcPts val="1000"/>
                </a:spcBef>
                <a:defRPr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291" name="Final"/>
            <p:cNvSpPr txBox="1"/>
            <p:nvPr/>
          </p:nvSpPr>
          <p:spPr>
            <a:xfrm>
              <a:off x="0" y="0"/>
              <a:ext cx="1143000" cy="307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spcBef>
                  <a:spcPts val="1000"/>
                </a:spcBef>
                <a:defRPr sz="1400" b="1">
                  <a:solidFill>
                    <a:srgbClr val="40404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 b="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 sz="1400" b="1" dirty="0">
                  <a:solidFill>
                    <a:srgbClr val="404040"/>
                  </a:solidFill>
                </a:rPr>
                <a:t>Final</a:t>
              </a:r>
            </a:p>
          </p:txBody>
        </p:sp>
      </p:grpSp>
      <p:grpSp>
        <p:nvGrpSpPr>
          <p:cNvPr id="3295" name="Group"/>
          <p:cNvGrpSpPr/>
          <p:nvPr/>
        </p:nvGrpSpPr>
        <p:grpSpPr>
          <a:xfrm>
            <a:off x="6215050" y="4580733"/>
            <a:ext cx="2428876" cy="553996"/>
            <a:chOff x="0" y="-40703"/>
            <a:chExt cx="2428875" cy="553995"/>
          </a:xfrm>
        </p:grpSpPr>
        <p:sp>
          <p:nvSpPr>
            <p:cNvPr id="3293" name="Rectangle"/>
            <p:cNvSpPr/>
            <p:nvPr/>
          </p:nvSpPr>
          <p:spPr>
            <a:xfrm>
              <a:off x="0" y="21981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294" name="[-p ˡ] voiceless, bilabial oral, stop unreleased"/>
            <p:cNvSpPr txBox="1"/>
            <p:nvPr/>
          </p:nvSpPr>
          <p:spPr>
            <a:xfrm>
              <a:off x="0" y="-40703"/>
              <a:ext cx="2428875" cy="5539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[-p</a:t>
              </a:r>
              <a:r>
                <a:rPr sz="1200" b="1" dirty="0">
                  <a:solidFill>
                    <a:schemeClr val="tx1"/>
                  </a:solidFill>
                </a:rPr>
                <a:t> </a:t>
              </a:r>
              <a:r>
                <a:rPr lang="en-EC" dirty="0">
                  <a:solidFill>
                    <a:schemeClr val="tx1"/>
                  </a:solidFill>
                  <a:sym typeface="Verdana"/>
                </a:rPr>
                <a:t>̚ </a:t>
              </a:r>
              <a:r>
                <a:rPr sz="1200" b="1" dirty="0">
                  <a:solidFill>
                    <a:srgbClr val="404040"/>
                  </a:solidFill>
                </a:rPr>
                <a:t>] </a:t>
              </a:r>
              <a:r>
                <a:rPr sz="1200" dirty="0">
                  <a:solidFill>
                    <a:schemeClr val="bg1"/>
                  </a:solidFill>
                </a:rPr>
                <a:t>voiceless, bilabial oral, stop </a:t>
              </a:r>
              <a:r>
                <a:rPr sz="1200" dirty="0">
                  <a:solidFill>
                    <a:srgbClr val="FF0000"/>
                  </a:solidFill>
                </a:rPr>
                <a:t>unreleased</a:t>
              </a:r>
            </a:p>
          </p:txBody>
        </p:sp>
      </p:grpSp>
      <p:grpSp>
        <p:nvGrpSpPr>
          <p:cNvPr id="3298" name="Group"/>
          <p:cNvGrpSpPr/>
          <p:nvPr/>
        </p:nvGrpSpPr>
        <p:grpSpPr>
          <a:xfrm>
            <a:off x="6215050" y="5264374"/>
            <a:ext cx="2428876" cy="472589"/>
            <a:chOff x="0" y="0"/>
            <a:chExt cx="2428875" cy="472588"/>
          </a:xfrm>
        </p:grpSpPr>
        <p:sp>
          <p:nvSpPr>
            <p:cNvPr id="3296" name="Rectangle"/>
            <p:cNvSpPr/>
            <p:nvPr/>
          </p:nvSpPr>
          <p:spPr>
            <a:xfrm>
              <a:off x="0" y="21981"/>
              <a:ext cx="2428875" cy="428626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spcBef>
                  <a:spcPts val="1000"/>
                </a:spcBef>
                <a:defRPr sz="1200" b="1">
                  <a:solidFill>
                    <a:srgbClr val="404040"/>
                  </a:solidFill>
                </a:defRPr>
              </a:pPr>
              <a:endParaRPr/>
            </a:p>
          </p:txBody>
        </p:sp>
        <p:sp>
          <p:nvSpPr>
            <p:cNvPr id="3297" name="[-pˉ̄] voiceless, bilabial oral, stop released"/>
            <p:cNvSpPr txBox="1"/>
            <p:nvPr/>
          </p:nvSpPr>
          <p:spPr>
            <a:xfrm>
              <a:off x="0" y="0"/>
              <a:ext cx="2428875" cy="472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 dirty="0">
                  <a:solidFill>
                    <a:srgbClr val="404040"/>
                  </a:solidFill>
                </a:rPr>
                <a:t>[-p</a:t>
              </a:r>
              <a:r>
                <a:rPr sz="1200" b="1" dirty="0">
                  <a:solidFill>
                    <a:srgbClr val="404040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ˉ̄</a:t>
              </a:r>
              <a:r>
                <a:rPr sz="1200" b="1" dirty="0">
                  <a:solidFill>
                    <a:srgbClr val="404040"/>
                  </a:solidFill>
                </a:rPr>
                <a:t>] </a:t>
              </a:r>
              <a:r>
                <a:rPr sz="1200" dirty="0">
                  <a:solidFill>
                    <a:schemeClr val="bg1"/>
                  </a:solidFill>
                </a:rPr>
                <a:t>voiceless, bilabial oral, stop </a:t>
              </a:r>
              <a:r>
                <a:rPr sz="1200" dirty="0">
                  <a:solidFill>
                    <a:srgbClr val="FF0000"/>
                  </a:solidFill>
                </a:rPr>
                <a:t>released</a:t>
              </a:r>
            </a:p>
          </p:txBody>
        </p:sp>
      </p:grpSp>
      <p:sp>
        <p:nvSpPr>
          <p:cNvPr id="3299" name="Shape"/>
          <p:cNvSpPr/>
          <p:nvPr/>
        </p:nvSpPr>
        <p:spPr>
          <a:xfrm>
            <a:off x="5000625" y="3786187"/>
            <a:ext cx="46038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300" name="Line"/>
          <p:cNvSpPr/>
          <p:nvPr/>
        </p:nvSpPr>
        <p:spPr>
          <a:xfrm rot="10800000" flipV="1">
            <a:off x="2114550" y="892175"/>
            <a:ext cx="885825" cy="679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endParaRPr/>
          </a:p>
        </p:txBody>
      </p:sp>
      <p:sp>
        <p:nvSpPr>
          <p:cNvPr id="3301" name="Line"/>
          <p:cNvSpPr/>
          <p:nvPr/>
        </p:nvSpPr>
        <p:spPr>
          <a:xfrm>
            <a:off x="6500812" y="892175"/>
            <a:ext cx="1000126" cy="465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endParaRPr/>
          </a:p>
        </p:txBody>
      </p:sp>
      <p:sp>
        <p:nvSpPr>
          <p:cNvPr id="3302" name="Line"/>
          <p:cNvSpPr/>
          <p:nvPr/>
        </p:nvSpPr>
        <p:spPr>
          <a:xfrm flipH="1">
            <a:off x="2071687" y="1914524"/>
            <a:ext cx="42863" cy="514352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03" name="Line"/>
          <p:cNvSpPr/>
          <p:nvPr/>
        </p:nvSpPr>
        <p:spPr>
          <a:xfrm flipH="1">
            <a:off x="2070099" y="2857500"/>
            <a:ext cx="1589" cy="428626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15" name="Connection Line"/>
          <p:cNvSpPr/>
          <p:nvPr/>
        </p:nvSpPr>
        <p:spPr>
          <a:xfrm>
            <a:off x="5999480" y="1699260"/>
            <a:ext cx="1572261" cy="800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0800"/>
                </a:lnTo>
                <a:lnTo>
                  <a:pt x="0" y="10800"/>
                </a:lnTo>
                <a:lnTo>
                  <a:pt x="0" y="21600"/>
                </a:lnTo>
              </a:path>
            </a:pathLst>
          </a:cu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/>
          </a:p>
        </p:txBody>
      </p:sp>
      <p:sp>
        <p:nvSpPr>
          <p:cNvPr id="3305" name="Line"/>
          <p:cNvSpPr/>
          <p:nvPr/>
        </p:nvSpPr>
        <p:spPr>
          <a:xfrm flipH="1">
            <a:off x="5000625" y="3000374"/>
            <a:ext cx="1000126" cy="357189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06" name="Shape"/>
          <p:cNvSpPr/>
          <p:nvPr/>
        </p:nvSpPr>
        <p:spPr>
          <a:xfrm>
            <a:off x="5000625" y="4572000"/>
            <a:ext cx="46038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280"/>
                </a:moveTo>
                <a:lnTo>
                  <a:pt x="5400" y="1928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80"/>
                </a:lnTo>
                <a:lnTo>
                  <a:pt x="21600" y="1928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2DA7A"/>
          </a:solidFill>
          <a:ln w="25400">
            <a:solidFill>
              <a:srgbClr val="999F59"/>
            </a:solidFill>
            <a:bevel/>
            <a:tailEnd type="triangle"/>
          </a:ln>
        </p:spPr>
        <p:txBody>
          <a:bodyPr lIns="45719" rIns="45719" anchor="ctr"/>
          <a:lstStyle/>
          <a:p>
            <a:pPr algn="ctr">
              <a:defRPr b="1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307" name="Line"/>
          <p:cNvSpPr/>
          <p:nvPr/>
        </p:nvSpPr>
        <p:spPr>
          <a:xfrm flipV="1">
            <a:off x="5572124" y="3500437"/>
            <a:ext cx="642939" cy="28576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08" name="Line"/>
          <p:cNvSpPr/>
          <p:nvPr/>
        </p:nvSpPr>
        <p:spPr>
          <a:xfrm flipV="1">
            <a:off x="5572124" y="4214812"/>
            <a:ext cx="642939" cy="28576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09" name="Line"/>
          <p:cNvSpPr/>
          <p:nvPr/>
        </p:nvSpPr>
        <p:spPr>
          <a:xfrm flipV="1">
            <a:off x="5572125" y="4857749"/>
            <a:ext cx="642939" cy="314327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10" name="Line"/>
          <p:cNvSpPr/>
          <p:nvPr/>
        </p:nvSpPr>
        <p:spPr>
          <a:xfrm>
            <a:off x="5572125" y="5172075"/>
            <a:ext cx="642939" cy="328614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313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3311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  <a:tailEnd type="triangle" w="med" len="med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312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3314" name="Continue"/>
          <p:cNvSpPr txBox="1"/>
          <p:nvPr/>
        </p:nvSpPr>
        <p:spPr>
          <a:xfrm>
            <a:off x="7143750" y="5857875"/>
            <a:ext cx="101921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Continue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D9B1F5C-AD02-9F4F-9478-06628EC2F068}"/>
              </a:ext>
            </a:extLst>
          </p:cNvPr>
          <p:cNvCxnSpPr/>
          <p:nvPr/>
        </p:nvCxnSpPr>
        <p:spPr>
          <a:xfrm>
            <a:off x="3383280" y="3772378"/>
            <a:ext cx="964276" cy="442434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415889-6642-A52A-82D3-213C472E3239}"/>
              </a:ext>
            </a:extLst>
          </p:cNvPr>
          <p:cNvCxnSpPr>
            <a:cxnSpLocks/>
            <a:endCxn id="3276" idx="1"/>
          </p:cNvCxnSpPr>
          <p:nvPr/>
        </p:nvCxnSpPr>
        <p:spPr>
          <a:xfrm>
            <a:off x="3375473" y="2643188"/>
            <a:ext cx="1410827" cy="10714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72D307-45E6-943B-A21E-42249286B3E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2000"/>
                                        <p:tgtEl>
                                          <p:spTgt spid="3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200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fill="hold" grpId="2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fill="hold" grpId="2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20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fill="hold" grpId="2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ntr" fill="hold" grpId="2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20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fill="hold" grpId="2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4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2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fill="hold" grpId="2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2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2" grpId="1" animBg="1" advAuto="0"/>
      <p:bldP spid="3265" grpId="3" animBg="1" advAuto="0"/>
      <p:bldP spid="3268" grpId="9" animBg="1" advAuto="0"/>
      <p:bldP spid="3271" grpId="5" animBg="1" advAuto="0"/>
      <p:bldP spid="3274" grpId="7" animBg="1" advAuto="0"/>
      <p:bldP spid="3277" grpId="11" animBg="1" advAuto="0"/>
      <p:bldP spid="3280" grpId="15" animBg="1" advAuto="0"/>
      <p:bldP spid="3283" grpId="19" animBg="1" advAuto="0"/>
      <p:bldP spid="3286" grpId="13" animBg="1" advAuto="0"/>
      <p:bldP spid="3289" grpId="17" animBg="1" advAuto="0"/>
      <p:bldP spid="3292" grpId="21" animBg="1" advAuto="0"/>
      <p:bldP spid="3295" grpId="23" animBg="1" advAuto="0"/>
      <p:bldP spid="3298" grpId="25" animBg="1" advAuto="0"/>
      <p:bldP spid="3299" grpId="16" animBg="1" advAuto="0"/>
      <p:bldP spid="3300" grpId="2" animBg="1" advAuto="0"/>
      <p:bldP spid="3301" grpId="8" animBg="1" advAuto="0"/>
      <p:bldP spid="3302" grpId="4" animBg="1" advAuto="0"/>
      <p:bldP spid="3303" grpId="6" animBg="1" advAuto="0"/>
      <p:bldP spid="3315" grpId="10" animBg="1" advAuto="0"/>
      <p:bldP spid="3305" grpId="12" animBg="1" advAuto="0"/>
      <p:bldP spid="3306" grpId="20" animBg="1" advAuto="0"/>
      <p:bldP spid="3307" grpId="14" animBg="1" advAuto="0"/>
      <p:bldP spid="3308" grpId="18" animBg="1" advAuto="0"/>
      <p:bldP spid="3309" grpId="22" animBg="1" advAuto="0"/>
      <p:bldP spid="3310" grpId="24" animBg="1" advAuto="0"/>
      <p:bldP spid="3313" grpId="27" animBg="1" advAuto="0"/>
      <p:bldP spid="3314" grpId="26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316981</TotalTime>
  <Words>2772</Words>
  <Application>Microsoft Macintosh PowerPoint</Application>
  <PresentationFormat>On-screen Show (4:3)</PresentationFormat>
  <Paragraphs>713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Charis SIL</vt:lpstr>
      <vt:lpstr>Helvetica</vt:lpstr>
      <vt:lpstr>Helvetica Neue</vt:lpstr>
      <vt:lpstr>Lucida Sans Unicode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486</cp:revision>
  <dcterms:modified xsi:type="dcterms:W3CDTF">2023-01-06T23:24:43Z</dcterms:modified>
</cp:coreProperties>
</file>