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16" r:id="rId1"/>
  </p:sldMasterIdLst>
  <p:notesMasterIdLst>
    <p:notesMasterId r:id="rId15"/>
  </p:notesMasterIdLst>
  <p:sldIdLst>
    <p:sldId id="471" r:id="rId2"/>
    <p:sldId id="419" r:id="rId3"/>
    <p:sldId id="472" r:id="rId4"/>
    <p:sldId id="421" r:id="rId5"/>
    <p:sldId id="473" r:id="rId6"/>
    <p:sldId id="474" r:id="rId7"/>
    <p:sldId id="420" r:id="rId8"/>
    <p:sldId id="422" r:id="rId9"/>
    <p:sldId id="423" r:id="rId10"/>
    <p:sldId id="424" r:id="rId11"/>
    <p:sldId id="425" r:id="rId12"/>
    <p:sldId id="426" r:id="rId13"/>
    <p:sldId id="427" r:id="rId14"/>
  </p:sldIdLst>
  <p:sldSz cx="9144000" cy="6858000" type="screen4x3"/>
  <p:notesSz cx="6858000" cy="9144000"/>
  <p:defaultTextStyle>
    <a:defPPr>
      <a:defRPr lang="en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F0F0"/>
    <a:srgbClr val="D7FF6B"/>
    <a:srgbClr val="FFFF18"/>
    <a:srgbClr val="EEF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2">
              <a:lumOff val="22415"/>
            </a:schemeClr>
          </a:solidFill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2">
              <a:lumOff val="34547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5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5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>
              <a:solidFill>
                <a:srgbClr val="000000"/>
              </a:solidFill>
              <a:prstDash val="solid"/>
              <a:bevel/>
            </a:ln>
          </a:left>
          <a:right>
            <a:ln w="9525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9525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9525" cap="flat">
              <a:solidFill>
                <a:srgbClr val="000000"/>
              </a:solidFill>
              <a:prstDash val="solid"/>
              <a:bevel/>
            </a:ln>
          </a:top>
          <a:bottom>
            <a:ln w="9525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786"/>
    <p:restoredTop sz="93115"/>
  </p:normalViewPr>
  <p:slideViewPr>
    <p:cSldViewPr snapToGrid="0" snapToObjects="1">
      <p:cViewPr varScale="1">
        <p:scale>
          <a:sx n="97" d="100"/>
          <a:sy n="97" d="100"/>
        </p:scale>
        <p:origin x="880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2" name="Shape 31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4B86-1186-3100-7AE2-6A1F388BE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67B32-86A6-E9F3-DF2A-8A15FC977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F1F10-5D42-0C65-3D51-B04B2FC66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EA73-EEAC-C14C-A4DC-59263D0DD78B}" type="datetime1">
              <a:rPr lang="en-US" smtClean="0"/>
              <a:t>8/2/22</a:t>
            </a:fld>
            <a:endParaRPr lang="en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7ECE0-8465-7596-E21A-7A3651D72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246E4-345B-CEEA-23F5-EC172A33C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02494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17BE3-12DA-8493-EB6C-F86B55B03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95AFBE-E26E-E877-A6DD-5C0345D90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7DC4A-5F3B-BDBF-A4F6-3ACB42DF3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4BEA-FE4F-234E-96DE-4A9D2401EDF3}" type="datetime1">
              <a:rPr lang="en-US" smtClean="0"/>
              <a:t>8/2/22</a:t>
            </a:fld>
            <a:endParaRPr lang="en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CB61-548B-BD76-70F4-4A95916A7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C5EE2-881D-E32B-80F3-604603ED0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46299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E6C920-B828-0253-5EE1-35DDAD2443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511DEA-1D8B-1F08-BA6C-2BD6B0560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F4E86-ED90-6DF2-3219-AD3DFE950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1323-3FA6-8C42-AAC9-E639B9499032}" type="datetime1">
              <a:rPr lang="en-US" smtClean="0"/>
              <a:t>8/2/22</a:t>
            </a:fld>
            <a:endParaRPr lang="en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BA80B-4A30-D56A-2254-0E6780049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F4BAE-B905-DDC1-D919-063775C29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76755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85B40-B47F-763E-1A99-40716E64F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7451C-41A2-F1A8-92E9-E33FEB77E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96730-7722-76FB-3FDA-9BB8CA2E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AEB6-C091-4843-99DF-FEA0D3F15B1F}" type="datetime1">
              <a:rPr lang="en-US" smtClean="0"/>
              <a:t>8/2/22</a:t>
            </a:fld>
            <a:endParaRPr lang="en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CB947-DE5E-52F3-4B51-D114EBFA5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8C4C0-D5D7-3166-D6F4-7AAF466D8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118362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6DE5E-A193-D1DF-293B-788AE632D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E31A3-F652-C660-1C62-EF9BFBEF2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6BC4B-E7FB-F090-77D8-BC01340C9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5AF6-68AA-4647-9BB2-F1903718BDA4}" type="datetime1">
              <a:rPr lang="en-US" smtClean="0"/>
              <a:t>8/2/22</a:t>
            </a:fld>
            <a:endParaRPr lang="en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6F728-1F5D-041F-CBCD-1B51C0A3A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76C9D-E7D9-F410-8225-076949559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407078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75413-3841-3B59-5D71-53C638124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232EE-F865-8F56-8CB0-230BD0A372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B59CF9-7963-A5D2-109E-D96E4DF67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1E1F9-F342-E336-C05C-F41228415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5A89-ECCF-DE4F-8C10-8297E91787B7}" type="datetime1">
              <a:rPr lang="en-US" smtClean="0"/>
              <a:t>8/2/22</a:t>
            </a:fld>
            <a:endParaRPr lang="en-EC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CA7F6D-A415-B044-E031-A5DE8CEB5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47BC7-D740-381A-A2D4-602FB051E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40979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D3617-B655-DE08-6EC0-CD777F6BA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F51AA0-CC94-9C72-1341-2D5DA2D57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6AAF8-9054-8E86-3C13-4C7C06793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B04002-CD2F-36AD-BC26-52D31DBC1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0FDCB3-1E0A-EA25-9522-B87FD5504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CFE99F-85D5-A39B-3294-72489EBBB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D5CEC-7112-D24F-9E5D-FE9DCD830F06}" type="datetime1">
              <a:rPr lang="en-US" smtClean="0"/>
              <a:t>8/2/22</a:t>
            </a:fld>
            <a:endParaRPr lang="en-EC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B1452C-62E0-06D0-FB52-97D71951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97EF2C-7F3F-2AC8-40A9-705F36B11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84474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E7286-071E-DE95-BDE4-2DEC700C2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02360-EC71-AD97-8D30-8E4BC94B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0C37-4ADE-7348-B027-F39A8D1B7976}" type="datetime1">
              <a:rPr lang="en-US" smtClean="0"/>
              <a:t>8/2/22</a:t>
            </a:fld>
            <a:endParaRPr lang="en-EC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F6ACB5-330B-BEA8-C0F1-EE009CA09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AEDB69-F0F4-7F58-8621-9C7ECF8AA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407488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E86849-3D39-36EC-24AC-3B3C5F876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0490-00D9-C646-AA3A-9FF77E225ED4}" type="datetime1">
              <a:rPr lang="en-US" smtClean="0"/>
              <a:t>8/2/22</a:t>
            </a:fld>
            <a:endParaRPr lang="en-EC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D24E72-4E44-3E03-6B6F-2D89D5E15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DE73D-C536-7220-FC5D-1C25EC21A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66853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51945-3B05-8C1E-244F-7C1815671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3D624-2FA6-AC96-C2A1-33E494DD0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979F3A-645C-6F45-535A-5B20FEB9C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0E64C-AAD3-B80E-CFD9-1C0F203AD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C105C-2F0D-F24D-9DF0-52675779A56C}" type="datetime1">
              <a:rPr lang="en-US" smtClean="0"/>
              <a:t>8/2/22</a:t>
            </a:fld>
            <a:endParaRPr lang="en-EC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ECBAD-2D6E-B249-9ED7-3B5195DBF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D929C-8D19-6B43-AD5E-3145E97C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648490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7B6F8-0EBA-BD00-3E40-238FF9FEA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B2B10C-2751-E034-75D0-9DF8826438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EC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2E022-7F72-801E-46FE-3EBEE7133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C96A-8A7D-C801-AD54-0C3FAC3B3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7349-CB99-734A-BC19-C5480C09B901}" type="datetime1">
              <a:rPr lang="en-US" smtClean="0"/>
              <a:t>8/2/22</a:t>
            </a:fld>
            <a:endParaRPr lang="en-EC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776BF-73BB-5BB8-9324-B83A17496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D890C-8AF8-6A52-F963-63C08F0AF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229142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02B9FD-775C-657C-A32A-B98573C51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9092E-D381-68E5-C1F6-D076D68CB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88719-8A2A-0486-CA2E-D06DF6A865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2C84C-A8ED-964E-A5B9-DCADDC83CDEB}" type="datetime1">
              <a:rPr lang="en-US" smtClean="0"/>
              <a:t>8/2/22</a:t>
            </a:fld>
            <a:endParaRPr lang="en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5C918-05F6-7E30-5DBD-F3328032D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EE9CE-1D10-7928-3E67-7B2532205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188222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C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YJV5Moz9cfymC5YbeHTY7fNcarXYc7z-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oundsofspeech.uiowa.edu/spanish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undsofspeech.uiowa.edu/spanish" TargetMode="External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bbBpiMVbi0" TargetMode="External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bbBpiMVbi0" TargetMode="External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 sound | English XP">
            <a:extLst>
              <a:ext uri="{FF2B5EF4-FFF2-40B4-BE49-F238E27FC236}">
                <a16:creationId xmlns:a16="http://schemas.microsoft.com/office/drawing/2014/main" id="{1161EC57-EBF4-6341-929B-68C25C0CD0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8" t="29433" r="29722" b="52778"/>
          <a:stretch/>
        </p:blipFill>
        <p:spPr bwMode="auto">
          <a:xfrm>
            <a:off x="0" y="417931"/>
            <a:ext cx="9144000" cy="207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68001E-4382-D873-0392-0D639C778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</a:t>
            </a:fld>
            <a:endParaRPr lang="en-EC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DC2D15-096E-A375-731E-DC1A351048FC}"/>
              </a:ext>
            </a:extLst>
          </p:cNvPr>
          <p:cNvSpPr/>
          <p:nvPr/>
        </p:nvSpPr>
        <p:spPr>
          <a:xfrm>
            <a:off x="628650" y="6281089"/>
            <a:ext cx="64538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EC" sz="1400" dirty="0"/>
              <a:t>E: </a:t>
            </a:r>
            <a:r>
              <a:rPr lang="en-EC" sz="1400" dirty="0">
                <a:hlinkClick r:id="rId3"/>
              </a:rPr>
              <a:t>https://www.youtube.com/playlist?list=PLYJV5Moz9cfymC5YbeHTY7fNcarXYc7z-</a:t>
            </a:r>
            <a:endParaRPr lang="en-EC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772B5A-C070-6FA8-D074-BD1ED80FDE4C}"/>
              </a:ext>
            </a:extLst>
          </p:cNvPr>
          <p:cNvSpPr/>
          <p:nvPr/>
        </p:nvSpPr>
        <p:spPr>
          <a:xfrm>
            <a:off x="628650" y="5751836"/>
            <a:ext cx="35243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EC" sz="1400" dirty="0"/>
              <a:t>S: </a:t>
            </a:r>
            <a:r>
              <a:rPr lang="en-EC" sz="1400" dirty="0">
                <a:hlinkClick r:id="rId4"/>
              </a:rPr>
              <a:t>https://soundsofspeech.uiowa.edu/spanish</a:t>
            </a:r>
            <a:endParaRPr lang="en-EC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291FB-6B92-C978-73C8-229D99E40802}"/>
              </a:ext>
            </a:extLst>
          </p:cNvPr>
          <p:cNvSpPr/>
          <p:nvPr/>
        </p:nvSpPr>
        <p:spPr>
          <a:xfrm>
            <a:off x="125896" y="2590800"/>
            <a:ext cx="48304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Spanish: &lt;r-&gt;, &lt;-</a:t>
            </a:r>
            <a:r>
              <a:rPr lang="en-US" sz="2800" dirty="0" err="1"/>
              <a:t>rr</a:t>
            </a:r>
            <a:r>
              <a:rPr lang="en-US" sz="2800" dirty="0"/>
              <a:t>-&gt; =&gt; </a:t>
            </a:r>
            <a:r>
              <a:rPr lang="en-US" sz="2800" dirty="0">
                <a:solidFill>
                  <a:srgbClr val="0070C0"/>
                </a:solidFill>
              </a:rPr>
              <a:t>/[r]/</a:t>
            </a:r>
          </a:p>
          <a:p>
            <a:r>
              <a:rPr lang="en-US" sz="2800" dirty="0"/>
              <a:t>                &lt;-r-&gt;, &lt;-r&gt;  =&gt; </a:t>
            </a:r>
            <a:r>
              <a:rPr lang="en-US" sz="2800" dirty="0">
                <a:solidFill>
                  <a:srgbClr val="0070C0"/>
                </a:solidFill>
              </a:rPr>
              <a:t>/[</a:t>
            </a:r>
            <a:r>
              <a:rPr lang="en-US" sz="2800" dirty="0" err="1">
                <a:solidFill>
                  <a:srgbClr val="0070C0"/>
                </a:solidFill>
              </a:rPr>
              <a:t>ɾ</a:t>
            </a:r>
            <a:r>
              <a:rPr lang="en-US" sz="2800" dirty="0">
                <a:solidFill>
                  <a:srgbClr val="0070C0"/>
                </a:solidFill>
              </a:rPr>
              <a:t>]/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EB6428-37DD-4F58-3F0E-6FEFCB40A0F4}"/>
              </a:ext>
            </a:extLst>
          </p:cNvPr>
          <p:cNvSpPr/>
          <p:nvPr/>
        </p:nvSpPr>
        <p:spPr>
          <a:xfrm>
            <a:off x="3855554" y="3993136"/>
            <a:ext cx="5400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English: &lt;r-&gt;, &lt;-r-&gt;, &lt;-r&gt; =&gt; </a:t>
            </a:r>
            <a:r>
              <a:rPr lang="en-US" sz="3200" dirty="0">
                <a:solidFill>
                  <a:srgbClr val="0070C0"/>
                </a:solidFill>
              </a:rPr>
              <a:t>/[</a:t>
            </a:r>
            <a:r>
              <a:rPr lang="en-US" sz="3200" dirty="0" err="1">
                <a:solidFill>
                  <a:srgbClr val="0070C0"/>
                </a:solidFill>
              </a:rPr>
              <a:t>ɹ</a:t>
            </a:r>
            <a:r>
              <a:rPr lang="en-US" sz="3200" dirty="0">
                <a:solidFill>
                  <a:srgbClr val="0070C0"/>
                </a:solidFill>
              </a:rPr>
              <a:t>]/</a:t>
            </a:r>
            <a:endParaRPr lang="en-EC" sz="3200" dirty="0">
              <a:solidFill>
                <a:srgbClr val="0070C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8014F2-2D15-ED1E-FED0-E1BE791A1176}"/>
              </a:ext>
            </a:extLst>
          </p:cNvPr>
          <p:cNvSpPr/>
          <p:nvPr/>
        </p:nvSpPr>
        <p:spPr>
          <a:xfrm>
            <a:off x="339147" y="756275"/>
            <a:ext cx="11641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/[r]/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D3B792-499B-8C25-2F68-6271CFB440F7}"/>
              </a:ext>
            </a:extLst>
          </p:cNvPr>
          <p:cNvSpPr/>
          <p:nvPr/>
        </p:nvSpPr>
        <p:spPr>
          <a:xfrm>
            <a:off x="339147" y="1574151"/>
            <a:ext cx="11464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/[</a:t>
            </a:r>
            <a:r>
              <a:rPr lang="en-US" sz="4400" dirty="0" err="1">
                <a:solidFill>
                  <a:schemeClr val="bg1"/>
                </a:solidFill>
              </a:rPr>
              <a:t>ɾ</a:t>
            </a:r>
            <a:r>
              <a:rPr lang="en-US" sz="4400" dirty="0">
                <a:solidFill>
                  <a:schemeClr val="bg1"/>
                </a:solidFill>
              </a:rPr>
              <a:t>]/</a:t>
            </a:r>
            <a:endParaRPr lang="en-EC" sz="44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12ACA3-85E1-4B8C-33F1-7586E47DAB88}"/>
              </a:ext>
            </a:extLst>
          </p:cNvPr>
          <p:cNvSpPr/>
          <p:nvPr/>
        </p:nvSpPr>
        <p:spPr>
          <a:xfrm>
            <a:off x="7640752" y="1140995"/>
            <a:ext cx="11641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/[</a:t>
            </a:r>
            <a:r>
              <a:rPr lang="en-US" sz="4400" dirty="0" err="1">
                <a:solidFill>
                  <a:schemeClr val="bg1"/>
                </a:solidFill>
              </a:rPr>
              <a:t>ɹ</a:t>
            </a:r>
            <a:r>
              <a:rPr lang="en-US" sz="4400" dirty="0">
                <a:solidFill>
                  <a:schemeClr val="bg1"/>
                </a:solidFill>
              </a:rPr>
              <a:t>]/</a:t>
            </a:r>
            <a:endParaRPr lang="en-EC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3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9" name="Group"/>
          <p:cNvGrpSpPr/>
          <p:nvPr/>
        </p:nvGrpSpPr>
        <p:grpSpPr>
          <a:xfrm>
            <a:off x="1793576" y="54457"/>
            <a:ext cx="5556847" cy="1088088"/>
            <a:chOff x="0" y="0"/>
            <a:chExt cx="5556845" cy="599100"/>
          </a:xfrm>
        </p:grpSpPr>
        <p:sp>
          <p:nvSpPr>
            <p:cNvPr id="5717" name="Rectangle"/>
            <p:cNvSpPr/>
            <p:nvPr/>
          </p:nvSpPr>
          <p:spPr>
            <a:xfrm>
              <a:off x="0" y="0"/>
              <a:ext cx="5556845" cy="479898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718" name="/r/ PRODUCTION PICTURE - Spanish"/>
            <p:cNvSpPr txBox="1"/>
            <p:nvPr/>
          </p:nvSpPr>
          <p:spPr>
            <a:xfrm>
              <a:off x="0" y="0"/>
              <a:ext cx="5556846" cy="59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spcBef>
                  <a:spcPts val="1000"/>
                </a:spcBef>
                <a:defRPr sz="2000" b="1">
                  <a:solidFill>
                    <a:srgbClr val="373D54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2000" b="1" dirty="0">
                  <a:solidFill>
                    <a:srgbClr val="373D54"/>
                  </a:solidFill>
                </a:rPr>
                <a:t>/r/ PRODUCTION PICTURE</a:t>
              </a:r>
              <a:endParaRPr lang="es-ES" sz="2000" b="1" dirty="0">
                <a:solidFill>
                  <a:srgbClr val="373D54"/>
                </a:solidFill>
              </a:endParaRPr>
            </a:p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2000" b="1" dirty="0">
                  <a:solidFill>
                    <a:srgbClr val="373D54"/>
                  </a:solidFill>
                </a:rPr>
                <a:t>Spanish</a:t>
              </a:r>
              <a:r>
                <a:rPr lang="es-ES" sz="2000" b="1" dirty="0">
                  <a:solidFill>
                    <a:srgbClr val="373D54"/>
                  </a:solidFill>
                </a:rPr>
                <a:t> - </a:t>
              </a:r>
              <a:r>
                <a:rPr lang="es-ES" sz="2000" b="1" strike="sngStrike" dirty="0">
                  <a:solidFill>
                    <a:srgbClr val="FF0000"/>
                  </a:solidFill>
                </a:rPr>
                <a:t>English</a:t>
              </a:r>
              <a:endParaRPr sz="2000" b="1" strike="sngStrike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72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698" y="1138776"/>
            <a:ext cx="7012602" cy="416123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25D562-EC5B-3530-0F8C-FE40AE563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10</a:t>
            </a:fld>
            <a:endParaRPr lang="en-EC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32FFFF-87BA-6A84-CEAE-5B6B0372535F}"/>
              </a:ext>
            </a:extLst>
          </p:cNvPr>
          <p:cNvSpPr/>
          <p:nvPr/>
        </p:nvSpPr>
        <p:spPr>
          <a:xfrm>
            <a:off x="2612195" y="5565335"/>
            <a:ext cx="35243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EC" sz="1400" dirty="0"/>
              <a:t>S: </a:t>
            </a:r>
            <a:r>
              <a:rPr lang="en-EC" sz="1400" dirty="0">
                <a:hlinkClick r:id="rId3"/>
              </a:rPr>
              <a:t>https://soundsofspeech.uiowa.edu/spanish</a:t>
            </a:r>
            <a:endParaRPr lang="en-EC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8" name="Group"/>
          <p:cNvGrpSpPr/>
          <p:nvPr/>
        </p:nvGrpSpPr>
        <p:grpSpPr>
          <a:xfrm>
            <a:off x="2668175" y="160125"/>
            <a:ext cx="4040852" cy="599045"/>
            <a:chOff x="0" y="0"/>
            <a:chExt cx="4040851" cy="599044"/>
          </a:xfrm>
        </p:grpSpPr>
        <p:sp>
          <p:nvSpPr>
            <p:cNvPr id="5726" name="Rectangle"/>
            <p:cNvSpPr/>
            <p:nvPr/>
          </p:nvSpPr>
          <p:spPr>
            <a:xfrm>
              <a:off x="-1" y="-1"/>
              <a:ext cx="4040853" cy="599046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27" name="SPANISH  /r/"/>
            <p:cNvSpPr txBox="1"/>
            <p:nvPr/>
          </p:nvSpPr>
          <p:spPr>
            <a:xfrm>
              <a:off x="-1" y="-1"/>
              <a:ext cx="4040853" cy="515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spcBef>
                  <a:spcPts val="1000"/>
                </a:spcBef>
                <a:defRPr sz="2400"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SPANISH  /r/</a:t>
              </a:r>
            </a:p>
          </p:txBody>
        </p:sp>
      </p:grpSp>
      <p:grpSp>
        <p:nvGrpSpPr>
          <p:cNvPr id="5731" name="Group"/>
          <p:cNvGrpSpPr/>
          <p:nvPr/>
        </p:nvGrpSpPr>
        <p:grpSpPr>
          <a:xfrm>
            <a:off x="1872938" y="2571737"/>
            <a:ext cx="2065390" cy="1428750"/>
            <a:chOff x="0" y="0"/>
            <a:chExt cx="1371600" cy="1077214"/>
          </a:xfrm>
        </p:grpSpPr>
        <p:sp>
          <p:nvSpPr>
            <p:cNvPr id="5729" name="Rectangle"/>
            <p:cNvSpPr/>
            <p:nvPr/>
          </p:nvSpPr>
          <p:spPr>
            <a:xfrm>
              <a:off x="0" y="0"/>
              <a:ext cx="1371600" cy="342900"/>
            </a:xfrm>
            <a:prstGeom prst="rect">
              <a:avLst/>
            </a:prstGeom>
            <a:gradFill flip="none" rotWithShape="1">
              <a:gsLst>
                <a:gs pos="0">
                  <a:srgbClr val="F6C0B1"/>
                </a:gs>
                <a:gs pos="35000">
                  <a:srgbClr val="F8D2C8"/>
                </a:gs>
                <a:gs pos="100000">
                  <a:srgbClr val="FDEDE9"/>
                </a:gs>
              </a:gsLst>
              <a:lin ang="16200000" scaled="0"/>
            </a:gradFill>
            <a:ln w="9525" cap="flat">
              <a:solidFill>
                <a:srgbClr val="B5806E"/>
              </a:solidFill>
              <a:prstDash val="solid"/>
              <a:bevel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30" name="Spanish /r/"/>
            <p:cNvSpPr txBox="1"/>
            <p:nvPr/>
          </p:nvSpPr>
          <p:spPr>
            <a:xfrm>
              <a:off x="0" y="0"/>
              <a:ext cx="1371600" cy="10772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900"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b="0"/>
              </a:pPr>
              <a:r>
                <a:rPr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Spanish /r/</a:t>
              </a:r>
            </a:p>
          </p:txBody>
        </p:sp>
      </p:grpSp>
      <p:grpSp>
        <p:nvGrpSpPr>
          <p:cNvPr id="5734" name="Group"/>
          <p:cNvGrpSpPr/>
          <p:nvPr/>
        </p:nvGrpSpPr>
        <p:grpSpPr>
          <a:xfrm>
            <a:off x="6924400" y="2469163"/>
            <a:ext cx="2057399" cy="928699"/>
            <a:chOff x="-1" y="0"/>
            <a:chExt cx="1571655" cy="584772"/>
          </a:xfrm>
        </p:grpSpPr>
        <p:sp>
          <p:nvSpPr>
            <p:cNvPr id="5732" name="Rectangle"/>
            <p:cNvSpPr/>
            <p:nvPr/>
          </p:nvSpPr>
          <p:spPr>
            <a:xfrm>
              <a:off x="-1" y="0"/>
              <a:ext cx="1571655" cy="34290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33" name="English"/>
            <p:cNvSpPr txBox="1"/>
            <p:nvPr/>
          </p:nvSpPr>
          <p:spPr>
            <a:xfrm>
              <a:off x="-1" y="0"/>
              <a:ext cx="1571655" cy="5847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9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b="0"/>
              </a:pPr>
              <a:r>
                <a:rPr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English</a:t>
              </a:r>
            </a:p>
          </p:txBody>
        </p:sp>
      </p:grpSp>
      <p:grpSp>
        <p:nvGrpSpPr>
          <p:cNvPr id="5737" name="Group"/>
          <p:cNvGrpSpPr/>
          <p:nvPr/>
        </p:nvGrpSpPr>
        <p:grpSpPr>
          <a:xfrm>
            <a:off x="362805" y="3500437"/>
            <a:ext cx="6138000" cy="500063"/>
            <a:chOff x="0" y="0"/>
            <a:chExt cx="3637694" cy="500062"/>
          </a:xfrm>
        </p:grpSpPr>
        <p:sp>
          <p:nvSpPr>
            <p:cNvPr id="5735" name="Rectangle"/>
            <p:cNvSpPr/>
            <p:nvPr/>
          </p:nvSpPr>
          <p:spPr>
            <a:xfrm>
              <a:off x="0" y="-1"/>
              <a:ext cx="3637695" cy="500064"/>
            </a:xfrm>
            <a:prstGeom prst="rect">
              <a:avLst/>
            </a:prstGeom>
            <a:gradFill flip="none" rotWithShape="1">
              <a:gsLst>
                <a:gs pos="0">
                  <a:srgbClr val="F6C0B1"/>
                </a:gs>
                <a:gs pos="35000">
                  <a:srgbClr val="F8D2C8"/>
                </a:gs>
                <a:gs pos="100000">
                  <a:srgbClr val="FDEDE9"/>
                </a:gs>
              </a:gsLst>
              <a:lin ang="16200000" scaled="0"/>
            </a:gradFill>
            <a:ln w="9525" cap="flat">
              <a:solidFill>
                <a:srgbClr val="B5806E"/>
              </a:solidFill>
              <a:prstDash val="solid"/>
              <a:bevel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200"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36" name="/r/ voiced, apico –alveolar, oral, trill."/>
            <p:cNvSpPr txBox="1"/>
            <p:nvPr/>
          </p:nvSpPr>
          <p:spPr>
            <a:xfrm>
              <a:off x="0" y="13811"/>
              <a:ext cx="3637695" cy="47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spcBef>
                  <a:spcPts val="1000"/>
                </a:spcBef>
                <a:defRPr sz="19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algn="l"/>
              <a:r>
                <a:rPr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/r/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voiced, </a:t>
              </a:r>
              <a:r>
                <a:rPr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apico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</a:t>
              </a:r>
              <a:r>
                <a:rPr lang="es-E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alveolar, oral, </a:t>
              </a:r>
              <a:r>
                <a:rPr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trill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5740" name="Group"/>
          <p:cNvGrpSpPr/>
          <p:nvPr/>
        </p:nvGrpSpPr>
        <p:grpSpPr>
          <a:xfrm>
            <a:off x="362804" y="5361073"/>
            <a:ext cx="6138001" cy="526328"/>
            <a:chOff x="0" y="0"/>
            <a:chExt cx="3637695" cy="1063531"/>
          </a:xfrm>
        </p:grpSpPr>
        <p:sp>
          <p:nvSpPr>
            <p:cNvPr id="5738" name="Rectangle"/>
            <p:cNvSpPr/>
            <p:nvPr/>
          </p:nvSpPr>
          <p:spPr>
            <a:xfrm>
              <a:off x="0" y="0"/>
              <a:ext cx="3637695" cy="1045113"/>
            </a:xfrm>
            <a:prstGeom prst="rect">
              <a:avLst/>
            </a:prstGeom>
            <a:gradFill flip="none" rotWithShape="1">
              <a:gsLst>
                <a:gs pos="0">
                  <a:srgbClr val="F6C0B1"/>
                </a:gs>
                <a:gs pos="35000">
                  <a:srgbClr val="F8D2C8"/>
                </a:gs>
                <a:gs pos="100000">
                  <a:srgbClr val="FDEDE9"/>
                </a:gs>
              </a:gsLst>
              <a:lin ang="16200000" scaled="0"/>
            </a:gradFill>
            <a:ln w="9525" cap="flat">
              <a:solidFill>
                <a:srgbClr val="B5806E"/>
              </a:solidFill>
              <a:prstDash val="solid"/>
              <a:bevel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200"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39" name="[ r ] voiced, apico-alveolar, oral, trill, resonant."/>
            <p:cNvSpPr txBox="1"/>
            <p:nvPr/>
          </p:nvSpPr>
          <p:spPr>
            <a:xfrm>
              <a:off x="0" y="12613"/>
              <a:ext cx="3637695" cy="10509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9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 </a:t>
              </a:r>
              <a:r>
                <a:rPr sz="2400" strike="sngStrike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]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voiced, </a:t>
              </a:r>
              <a:r>
                <a:rPr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apico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-alveolar, oral, trill, </a:t>
              </a:r>
              <a:r>
                <a:rPr sz="2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resonant</a:t>
              </a:r>
              <a:r>
                <a:rPr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5741" name="Line"/>
          <p:cNvSpPr/>
          <p:nvPr/>
        </p:nvSpPr>
        <p:spPr>
          <a:xfrm>
            <a:off x="2841674" y="759170"/>
            <a:ext cx="140676" cy="17689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42" name="Line"/>
          <p:cNvSpPr/>
          <p:nvPr/>
        </p:nvSpPr>
        <p:spPr>
          <a:xfrm>
            <a:off x="6709028" y="464234"/>
            <a:ext cx="1267354" cy="2044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47" name="Group"/>
          <p:cNvGrpSpPr/>
          <p:nvPr/>
        </p:nvGrpSpPr>
        <p:grpSpPr>
          <a:xfrm>
            <a:off x="7287515" y="3286123"/>
            <a:ext cx="1571626" cy="1428751"/>
            <a:chOff x="0" y="0"/>
            <a:chExt cx="1571625" cy="1428750"/>
          </a:xfrm>
        </p:grpSpPr>
        <p:sp>
          <p:nvSpPr>
            <p:cNvPr id="5745" name="Rectangle"/>
            <p:cNvSpPr/>
            <p:nvPr/>
          </p:nvSpPr>
          <p:spPr>
            <a:xfrm>
              <a:off x="0" y="0"/>
              <a:ext cx="1571625" cy="142875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46" name="X"/>
            <p:cNvSpPr txBox="1"/>
            <p:nvPr/>
          </p:nvSpPr>
          <p:spPr>
            <a:xfrm>
              <a:off x="0" y="0"/>
              <a:ext cx="1571625" cy="1018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sz="1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5754" name="Group"/>
          <p:cNvGrpSpPr/>
          <p:nvPr/>
        </p:nvGrpSpPr>
        <p:grpSpPr>
          <a:xfrm>
            <a:off x="362805" y="4430755"/>
            <a:ext cx="6138000" cy="500063"/>
            <a:chOff x="0" y="0"/>
            <a:chExt cx="3637694" cy="500062"/>
          </a:xfrm>
        </p:grpSpPr>
        <p:sp>
          <p:nvSpPr>
            <p:cNvPr id="5752" name="Rectangle"/>
            <p:cNvSpPr/>
            <p:nvPr/>
          </p:nvSpPr>
          <p:spPr>
            <a:xfrm>
              <a:off x="0" y="-1"/>
              <a:ext cx="3637695" cy="500064"/>
            </a:xfrm>
            <a:prstGeom prst="rect">
              <a:avLst/>
            </a:prstGeom>
            <a:gradFill flip="none" rotWithShape="1">
              <a:gsLst>
                <a:gs pos="0">
                  <a:srgbClr val="F6C0B1"/>
                </a:gs>
                <a:gs pos="35000">
                  <a:srgbClr val="F8D2C8"/>
                </a:gs>
                <a:gs pos="100000">
                  <a:srgbClr val="FDEDE9"/>
                </a:gs>
              </a:gsLst>
              <a:lin ang="16200000" scaled="0"/>
            </a:gradFill>
            <a:ln w="9525" cap="flat">
              <a:solidFill>
                <a:srgbClr val="B5806E"/>
              </a:solidFill>
              <a:prstDash val="solid"/>
              <a:bevel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200"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53" name="[r] voiced, apico–alveolar, oral, trill."/>
            <p:cNvSpPr txBox="1"/>
            <p:nvPr/>
          </p:nvSpPr>
          <p:spPr>
            <a:xfrm>
              <a:off x="0" y="13811"/>
              <a:ext cx="3637695" cy="47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9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[r]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voiced, </a:t>
              </a:r>
              <a:r>
                <a:rPr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apico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–alveolar, oral, </a:t>
              </a:r>
              <a:r>
                <a:rPr sz="2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trill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7CD220-A56E-774D-7489-309474BE9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7491" y="6492875"/>
            <a:ext cx="2057400" cy="365125"/>
          </a:xfrm>
        </p:spPr>
        <p:txBody>
          <a:bodyPr/>
          <a:lstStyle/>
          <a:p>
            <a:fld id="{86CB4B4D-7CA3-9044-876B-883B54F8677D}" type="slidenum">
              <a:rPr lang="en-EC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en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1" grpId="0" animBg="1"/>
      <p:bldP spid="57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9" name="Group"/>
          <p:cNvGrpSpPr/>
          <p:nvPr/>
        </p:nvGrpSpPr>
        <p:grpSpPr>
          <a:xfrm>
            <a:off x="309383" y="20392"/>
            <a:ext cx="8302398" cy="628651"/>
            <a:chOff x="0" y="0"/>
            <a:chExt cx="3771900" cy="628650"/>
          </a:xfrm>
        </p:grpSpPr>
        <p:sp>
          <p:nvSpPr>
            <p:cNvPr id="5757" name="Rectangle"/>
            <p:cNvSpPr/>
            <p:nvPr/>
          </p:nvSpPr>
          <p:spPr>
            <a:xfrm>
              <a:off x="0" y="0"/>
              <a:ext cx="3771900" cy="628650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58" name="PHONETIC AND PHONEMIC DISTRIBUTION"/>
            <p:cNvSpPr txBox="1"/>
            <p:nvPr/>
          </p:nvSpPr>
          <p:spPr>
            <a:xfrm>
              <a:off x="0" y="0"/>
              <a:ext cx="3771898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PHONETIC AND PHONEMIC DISTRIBUTION</a:t>
              </a:r>
            </a:p>
          </p:txBody>
        </p:sp>
      </p:grpSp>
      <p:grpSp>
        <p:nvGrpSpPr>
          <p:cNvPr id="5762" name="Group"/>
          <p:cNvGrpSpPr/>
          <p:nvPr/>
        </p:nvGrpSpPr>
        <p:grpSpPr>
          <a:xfrm>
            <a:off x="1539313" y="1094261"/>
            <a:ext cx="2350624" cy="461662"/>
            <a:chOff x="0" y="0"/>
            <a:chExt cx="1371600" cy="343219"/>
          </a:xfrm>
        </p:grpSpPr>
        <p:sp>
          <p:nvSpPr>
            <p:cNvPr id="5760" name="Rectangle"/>
            <p:cNvSpPr/>
            <p:nvPr/>
          </p:nvSpPr>
          <p:spPr>
            <a:xfrm>
              <a:off x="0" y="0"/>
              <a:ext cx="1371600" cy="342900"/>
            </a:xfrm>
            <a:prstGeom prst="rect">
              <a:avLst/>
            </a:prstGeom>
            <a:solidFill>
              <a:srgbClr val="92D050"/>
            </a:solidFill>
            <a:ln w="952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61" name="Spanish /r/"/>
            <p:cNvSpPr txBox="1"/>
            <p:nvPr/>
          </p:nvSpPr>
          <p:spPr>
            <a:xfrm>
              <a:off x="0" y="0"/>
              <a:ext cx="1371600" cy="3432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Spanish /r/</a:t>
              </a:r>
            </a:p>
          </p:txBody>
        </p:sp>
      </p:grpSp>
      <p:grpSp>
        <p:nvGrpSpPr>
          <p:cNvPr id="5765" name="Group"/>
          <p:cNvGrpSpPr/>
          <p:nvPr/>
        </p:nvGrpSpPr>
        <p:grpSpPr>
          <a:xfrm>
            <a:off x="6854500" y="1094261"/>
            <a:ext cx="2194981" cy="461663"/>
            <a:chOff x="0" y="0"/>
            <a:chExt cx="1428760" cy="461662"/>
          </a:xfrm>
        </p:grpSpPr>
        <p:sp>
          <p:nvSpPr>
            <p:cNvPr id="5763" name="Rectangle"/>
            <p:cNvSpPr/>
            <p:nvPr/>
          </p:nvSpPr>
          <p:spPr>
            <a:xfrm>
              <a:off x="0" y="0"/>
              <a:ext cx="1428760" cy="34290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64" name="English /r/"/>
            <p:cNvSpPr txBox="1"/>
            <p:nvPr/>
          </p:nvSpPr>
          <p:spPr>
            <a:xfrm>
              <a:off x="0" y="0"/>
              <a:ext cx="1428760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2400" b="1" strike="sngStrike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English /r/</a:t>
              </a:r>
            </a:p>
          </p:txBody>
        </p:sp>
      </p:grpSp>
      <p:graphicFrame>
        <p:nvGraphicFramePr>
          <p:cNvPr id="5766" name="Table"/>
          <p:cNvGraphicFramePr/>
          <p:nvPr>
            <p:extLst>
              <p:ext uri="{D42A27DB-BD31-4B8C-83A1-F6EECF244321}">
                <p14:modId xmlns:p14="http://schemas.microsoft.com/office/powerpoint/2010/main" val="3609764848"/>
              </p:ext>
            </p:extLst>
          </p:nvPr>
        </p:nvGraphicFramePr>
        <p:xfrm>
          <a:off x="1" y="2006130"/>
          <a:ext cx="6457949" cy="182880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753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20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defRPr sz="19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s-ES" sz="2400" dirty="0" err="1"/>
                        <a:t>Distribution</a:t>
                      </a:r>
                      <a:r>
                        <a:rPr sz="2400" dirty="0"/>
                        <a:t>             </a:t>
                      </a:r>
                    </a:p>
                  </a:txBody>
                  <a:tcPr marL="45720" marR="45720" anchor="ctr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/>
                        <a:t>   /r/                                      </a:t>
                      </a:r>
                    </a:p>
                  </a:txBody>
                  <a:tcPr marL="45720" marR="45720" anchor="ctr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/>
                        <a:t>   [ r ]</a:t>
                      </a:r>
                    </a:p>
                  </a:txBody>
                  <a:tcPr marL="45720" marR="45720" anchor="ctr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 dirty="0"/>
                        <a:t> [ </a:t>
                      </a:r>
                      <a:r>
                        <a:rPr sz="2400" strike="sngStrike" dirty="0"/>
                        <a:t>r</a:t>
                      </a:r>
                      <a:r>
                        <a:rPr sz="2400" dirty="0"/>
                        <a:t> ] </a:t>
                      </a:r>
                    </a:p>
                  </a:txBody>
                  <a:tcPr marL="45720" marR="45720" anchor="ctr" horzOverflow="overflow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/>
                        <a:t>I                   </a:t>
                      </a:r>
                    </a:p>
                  </a:txBody>
                  <a:tcPr marL="45720" marR="45720" anchor="ctr" horzOverflow="overflow">
                    <a:solidFill>
                      <a:srgbClr val="E6D8D4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</a:t>
                      </a:r>
                      <a:r>
                        <a:rPr sz="24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</a:t>
                      </a:r>
                      <a:r>
                        <a:rPr sz="24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enˈkoɾ</a:t>
                      </a:r>
                      <a:r>
                        <a:rPr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</a:t>
                      </a:r>
                    </a:p>
                  </a:txBody>
                  <a:tcPr marL="45720" marR="45720" anchor="ctr" horzOverflow="overflow">
                    <a:solidFill>
                      <a:srgbClr val="E6D8D4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</a:t>
                      </a:r>
                      <a:r>
                        <a:rPr sz="24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</a:t>
                      </a:r>
                      <a:r>
                        <a:rPr sz="24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ɛ̃ŋˈkɔɾ</a:t>
                      </a:r>
                      <a:r>
                        <a:rPr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]</a:t>
                      </a:r>
                    </a:p>
                  </a:txBody>
                  <a:tcPr marL="45720" marR="45720" anchor="ctr" horzOverflow="overflow">
                    <a:solidFill>
                      <a:srgbClr val="E6D8D4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 dirty="0"/>
                        <a:t>[</a:t>
                      </a:r>
                      <a:r>
                        <a:rPr sz="2400" strike="sngStrike" dirty="0" err="1">
                          <a:solidFill>
                            <a:srgbClr val="FF0000"/>
                          </a:solidFill>
                        </a:rPr>
                        <a:t>r</a:t>
                      </a:r>
                      <a:r>
                        <a:rPr sz="2400" dirty="0" err="1"/>
                        <a:t>ẽŋˈkɔɾ</a:t>
                      </a:r>
                      <a:r>
                        <a:rPr sz="2400" dirty="0"/>
                        <a:t>]</a:t>
                      </a:r>
                    </a:p>
                  </a:txBody>
                  <a:tcPr marL="45720" marR="45720" anchor="ctr" horzOverflow="overflow">
                    <a:solidFill>
                      <a:srgbClr val="E6D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/>
                        <a:t>M</a:t>
                      </a:r>
                    </a:p>
                  </a:txBody>
                  <a:tcPr marL="45720" marR="45720" anchor="ctr" horzOverflow="overflow">
                    <a:solidFill>
                      <a:srgbClr val="F3ECE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</a:t>
                      </a:r>
                      <a:r>
                        <a:rPr sz="24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kaˈ</a:t>
                      </a:r>
                      <a:r>
                        <a:rPr sz="24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</a:t>
                      </a:r>
                      <a:r>
                        <a:rPr sz="24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il</a:t>
                      </a:r>
                      <a:r>
                        <a:rPr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</a:t>
                      </a:r>
                    </a:p>
                  </a:txBody>
                  <a:tcPr marL="45720" marR="45720" anchor="ctr" horzOverflow="overflow">
                    <a:solidFill>
                      <a:srgbClr val="F3ECE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</a:t>
                      </a:r>
                      <a:r>
                        <a:rPr sz="24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kaˈ</a:t>
                      </a:r>
                      <a:r>
                        <a:rPr sz="24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</a:t>
                      </a:r>
                      <a:r>
                        <a:rPr sz="24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il</a:t>
                      </a:r>
                      <a:r>
                        <a:rPr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]</a:t>
                      </a:r>
                    </a:p>
                  </a:txBody>
                  <a:tcPr marL="45720" marR="45720" anchor="ctr" horzOverflow="overflow">
                    <a:solidFill>
                      <a:srgbClr val="F3ECE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 dirty="0"/>
                        <a:t>[</a:t>
                      </a:r>
                      <a:r>
                        <a:rPr sz="2400" dirty="0" err="1"/>
                        <a:t>kaˈ</a:t>
                      </a:r>
                      <a:r>
                        <a:rPr sz="2400" strike="sngStrike" dirty="0" err="1">
                          <a:solidFill>
                            <a:srgbClr val="FF0000"/>
                          </a:solidFill>
                        </a:rPr>
                        <a:t>r</a:t>
                      </a:r>
                      <a:r>
                        <a:rPr sz="2400" dirty="0" err="1"/>
                        <a:t>il</a:t>
                      </a:r>
                      <a:r>
                        <a:rPr sz="2400" dirty="0"/>
                        <a:t>]</a:t>
                      </a:r>
                    </a:p>
                  </a:txBody>
                  <a:tcPr marL="45720" marR="45720" anchor="ctr" horzOverflow="overflow">
                    <a:solidFill>
                      <a:srgbClr val="F3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/>
                        <a:t>F</a:t>
                      </a:r>
                    </a:p>
                  </a:txBody>
                  <a:tcPr marL="45720" marR="45720" anchor="ctr" horzOverflow="overflow">
                    <a:solidFill>
                      <a:srgbClr val="E6D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 dirty="0"/>
                        <a:t>—</a:t>
                      </a:r>
                    </a:p>
                  </a:txBody>
                  <a:tcPr marL="45720" marR="45720" anchor="ctr" horzOverflow="overflow">
                    <a:solidFill>
                      <a:srgbClr val="E6D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 dirty="0"/>
                        <a:t>—</a:t>
                      </a:r>
                    </a:p>
                  </a:txBody>
                  <a:tcPr marL="45720" marR="45720" anchor="ctr" horzOverflow="overflow">
                    <a:solidFill>
                      <a:srgbClr val="E6D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sz="2400" b="1" i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—</a:t>
                      </a:r>
                    </a:p>
                  </a:txBody>
                  <a:tcPr marL="45720" marR="45720" anchor="ctr" horzOverflow="overflow">
                    <a:solidFill>
                      <a:srgbClr val="E6D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769" name="Group"/>
          <p:cNvGrpSpPr/>
          <p:nvPr/>
        </p:nvGrpSpPr>
        <p:grpSpPr>
          <a:xfrm>
            <a:off x="0" y="4285566"/>
            <a:ext cx="6457948" cy="523241"/>
            <a:chOff x="0" y="0"/>
            <a:chExt cx="3548072" cy="523240"/>
          </a:xfrm>
        </p:grpSpPr>
        <p:sp>
          <p:nvSpPr>
            <p:cNvPr id="5767" name="Rectangle"/>
            <p:cNvSpPr/>
            <p:nvPr/>
          </p:nvSpPr>
          <p:spPr>
            <a:xfrm>
              <a:off x="0" y="0"/>
              <a:ext cx="3548073" cy="500063"/>
            </a:xfrm>
            <a:prstGeom prst="rect">
              <a:avLst/>
            </a:prstGeom>
            <a:solidFill>
              <a:srgbClr val="92D050"/>
            </a:solidFill>
            <a:ln w="952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68" name="Phonemic distribution is  partial."/>
            <p:cNvSpPr txBox="1"/>
            <p:nvPr/>
          </p:nvSpPr>
          <p:spPr>
            <a:xfrm>
              <a:off x="0" y="0"/>
              <a:ext cx="3548073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s-E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Broad / </a:t>
              </a:r>
              <a:r>
                <a:rPr lang="es-E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Phonemic</a:t>
              </a:r>
              <a:r>
                <a:rPr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distribution is  </a:t>
              </a:r>
              <a:r>
                <a:rPr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partial.</a:t>
              </a:r>
            </a:p>
          </p:txBody>
        </p:sp>
      </p:grpSp>
      <p:grpSp>
        <p:nvGrpSpPr>
          <p:cNvPr id="5772" name="Group"/>
          <p:cNvGrpSpPr/>
          <p:nvPr/>
        </p:nvGrpSpPr>
        <p:grpSpPr>
          <a:xfrm>
            <a:off x="0" y="5105693"/>
            <a:ext cx="6457950" cy="714381"/>
            <a:chOff x="0" y="0"/>
            <a:chExt cx="3572295" cy="714379"/>
          </a:xfrm>
        </p:grpSpPr>
        <p:sp>
          <p:nvSpPr>
            <p:cNvPr id="5770" name="Rectangle"/>
            <p:cNvSpPr/>
            <p:nvPr/>
          </p:nvSpPr>
          <p:spPr>
            <a:xfrm>
              <a:off x="0" y="0"/>
              <a:ext cx="3572296" cy="714380"/>
            </a:xfrm>
            <a:prstGeom prst="rect">
              <a:avLst/>
            </a:prstGeom>
            <a:solidFill>
              <a:srgbClr val="92D050"/>
            </a:solidFill>
            <a:ln w="952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71" name="Phonetic distribution is partial and  free variation"/>
            <p:cNvSpPr txBox="1"/>
            <p:nvPr/>
          </p:nvSpPr>
          <p:spPr>
            <a:xfrm>
              <a:off x="0" y="0"/>
              <a:ext cx="3572296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s-E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Narrow / </a:t>
              </a:r>
              <a:r>
                <a:rPr lang="es-E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Phonetic</a:t>
              </a:r>
              <a:r>
                <a:rPr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distribution is </a:t>
              </a:r>
              <a:r>
                <a:rPr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partial </a:t>
              </a:r>
              <a:r>
                <a:rPr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</a:t>
              </a:r>
              <a:r>
                <a:rPr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free variation</a:t>
              </a:r>
            </a:p>
          </p:txBody>
        </p:sp>
      </p:grpSp>
      <p:grpSp>
        <p:nvGrpSpPr>
          <p:cNvPr id="5778" name="Group"/>
          <p:cNvGrpSpPr/>
          <p:nvPr/>
        </p:nvGrpSpPr>
        <p:grpSpPr>
          <a:xfrm>
            <a:off x="7247097" y="1955350"/>
            <a:ext cx="1571626" cy="1428751"/>
            <a:chOff x="0" y="0"/>
            <a:chExt cx="1571625" cy="1428750"/>
          </a:xfrm>
        </p:grpSpPr>
        <p:sp>
          <p:nvSpPr>
            <p:cNvPr id="5776" name="Rectangle"/>
            <p:cNvSpPr/>
            <p:nvPr/>
          </p:nvSpPr>
          <p:spPr>
            <a:xfrm>
              <a:off x="0" y="0"/>
              <a:ext cx="1571625" cy="142875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77" name="X"/>
            <p:cNvSpPr txBox="1"/>
            <p:nvPr/>
          </p:nvSpPr>
          <p:spPr>
            <a:xfrm>
              <a:off x="0" y="0"/>
              <a:ext cx="1571625" cy="1018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sz="1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FD39D9-304F-4051-0F26-C60F24749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en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C72173-EE45-6ECC-A3F7-BF4C890B83AE}"/>
              </a:ext>
            </a:extLst>
          </p:cNvPr>
          <p:cNvSpPr txBox="1"/>
          <p:nvPr/>
        </p:nvSpPr>
        <p:spPr>
          <a:xfrm>
            <a:off x="6461484" y="248505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C" b="1" dirty="0">
                <a:solidFill>
                  <a:srgbClr val="0070C0"/>
                </a:solidFill>
              </a:rPr>
              <a:t>FV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C3EC22-7019-4F6F-71DA-888B2D342BD1}"/>
              </a:ext>
            </a:extLst>
          </p:cNvPr>
          <p:cNvSpPr txBox="1"/>
          <p:nvPr/>
        </p:nvSpPr>
        <p:spPr>
          <a:xfrm>
            <a:off x="6459136" y="297508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C" b="1" dirty="0">
                <a:solidFill>
                  <a:srgbClr val="0070C0"/>
                </a:solidFill>
              </a:rPr>
              <a:t>FV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9" name="Group"/>
          <p:cNvGrpSpPr/>
          <p:nvPr/>
        </p:nvGrpSpPr>
        <p:grpSpPr>
          <a:xfrm>
            <a:off x="492093" y="14044"/>
            <a:ext cx="7906043" cy="1200327"/>
            <a:chOff x="-1" y="-1"/>
            <a:chExt cx="3643314" cy="1200325"/>
          </a:xfrm>
        </p:grpSpPr>
        <p:sp>
          <p:nvSpPr>
            <p:cNvPr id="5787" name="Rectangle"/>
            <p:cNvSpPr/>
            <p:nvPr/>
          </p:nvSpPr>
          <p:spPr>
            <a:xfrm>
              <a:off x="-1" y="-1"/>
              <a:ext cx="3643314" cy="642939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788" name="CONTRASTIVE  TRANSFER ANALYSIS"/>
            <p:cNvSpPr txBox="1"/>
            <p:nvPr/>
          </p:nvSpPr>
          <p:spPr>
            <a:xfrm>
              <a:off x="-1" y="-1"/>
              <a:ext cx="3643314" cy="12003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2400" b="1" dirty="0">
                  <a:solidFill>
                    <a:srgbClr val="000000"/>
                  </a:solidFill>
                </a:rPr>
                <a:t>CONTRASTIVE  TRANSFER ANALYSIS</a:t>
              </a:r>
            </a:p>
          </p:txBody>
        </p:sp>
      </p:grpSp>
      <p:graphicFrame>
        <p:nvGraphicFramePr>
          <p:cNvPr id="5793" name="Table"/>
          <p:cNvGraphicFramePr/>
          <p:nvPr>
            <p:extLst>
              <p:ext uri="{D42A27DB-BD31-4B8C-83A1-F6EECF244321}">
                <p14:modId xmlns:p14="http://schemas.microsoft.com/office/powerpoint/2010/main" val="2088351304"/>
              </p:ext>
            </p:extLst>
          </p:nvPr>
        </p:nvGraphicFramePr>
        <p:xfrm>
          <a:off x="1547722" y="1095385"/>
          <a:ext cx="2980773" cy="3319712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32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9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604"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Spanish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400"/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English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404">
                <a:tc>
                  <a:txBody>
                    <a:bodyPr/>
                    <a:lstStyle/>
                    <a:p>
                      <a:pPr algn="ctr" defTabSz="457200">
                        <a:defRPr sz="20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/>
                        <a:t>/ r /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4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Ø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4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—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037">
                <a:tc>
                  <a:txBody>
                    <a:bodyPr/>
                    <a:lstStyle/>
                    <a:p>
                      <a:pPr algn="ctr" defTabSz="457200">
                        <a:defRPr sz="20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/>
                        <a:t>[ r- ]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Ø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—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295">
                <a:tc>
                  <a:txBody>
                    <a:bodyPr/>
                    <a:lstStyle/>
                    <a:p>
                      <a:pPr algn="ctr" defTabSz="457200">
                        <a:defRPr sz="20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 dirty="0"/>
                        <a:t>[ -r- ]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Ø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—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5372">
                <a:tc>
                  <a:txBody>
                    <a:bodyPr/>
                    <a:lstStyle/>
                    <a:p>
                      <a:pPr algn="ctr" defTabSz="457200">
                        <a:defRPr sz="20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 dirty="0"/>
                        <a:t>[</a:t>
                      </a:r>
                      <a:r>
                        <a:rPr lang="es-ES" sz="2400" dirty="0"/>
                        <a:t>-</a:t>
                      </a:r>
                      <a:r>
                        <a:rPr sz="2400" dirty="0"/>
                        <a:t> </a:t>
                      </a:r>
                      <a:r>
                        <a:rPr sz="2400" strike="sngStrike" dirty="0"/>
                        <a:t>r</a:t>
                      </a:r>
                      <a:r>
                        <a:rPr sz="2400" dirty="0"/>
                        <a:t> </a:t>
                      </a:r>
                      <a:r>
                        <a:rPr lang="es-ES" sz="2400" dirty="0"/>
                        <a:t>-</a:t>
                      </a:r>
                      <a:r>
                        <a:rPr sz="2400" dirty="0"/>
                        <a:t>]</a:t>
                      </a:r>
                      <a:endParaRPr lang="en-US" sz="2400" dirty="0"/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4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Ø</a:t>
                      </a:r>
                      <a:endParaRPr sz="24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—</a:t>
                      </a:r>
                      <a:endParaRPr lang="es-ES" sz="24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algn="ctr" defTabSz="457200">
                        <a:defRPr sz="1800" b="0" i="0"/>
                      </a:pPr>
                      <a:r>
                        <a:rPr lang="en-EC"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___</a:t>
                      </a:r>
                      <a:endParaRPr sz="24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6764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407DF7-A3A5-CD30-B20D-A57BD39C7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13</a:t>
            </a:fld>
            <a:endParaRPr lang="en-EC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16C408-A167-0C7F-8FA4-1981A444DD25}"/>
              </a:ext>
            </a:extLst>
          </p:cNvPr>
          <p:cNvSpPr txBox="1"/>
          <p:nvPr/>
        </p:nvSpPr>
        <p:spPr>
          <a:xfrm>
            <a:off x="1" y="5894686"/>
            <a:ext cx="91440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EC" dirty="0"/>
              <a:t>Referrence:</a:t>
            </a:r>
          </a:p>
          <a:p>
            <a:r>
              <a:rPr lang="en-EC" dirty="0"/>
              <a:t>Mejía, P. (2013). </a:t>
            </a:r>
            <a:r>
              <a:rPr lang="en-EC" i="1" dirty="0"/>
              <a:t>Contrastive Phonology. A Descriptive Linguistics Course for Spanish-English Teachers. </a:t>
            </a:r>
            <a:r>
              <a:rPr lang="en-EC" dirty="0"/>
              <a:t>Classroom Publishing.</a:t>
            </a: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7791BFFB-5358-45CB-1292-7A3AF76BD3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557" t="32410" r="4530" b="43074"/>
          <a:stretch>
            <a:fillRect/>
          </a:stretch>
        </p:blipFill>
        <p:spPr>
          <a:xfrm>
            <a:off x="6372999" y="954559"/>
            <a:ext cx="2446557" cy="117802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03B8F877-00FC-9DBA-A2B5-BC662C21DF23}"/>
              </a:ext>
            </a:extLst>
          </p:cNvPr>
          <p:cNvSpPr/>
          <p:nvPr/>
        </p:nvSpPr>
        <p:spPr>
          <a:xfrm>
            <a:off x="2440529" y="1685979"/>
            <a:ext cx="558800" cy="2810382"/>
          </a:xfrm>
          <a:prstGeom prst="rightBrace">
            <a:avLst>
              <a:gd name="adj1" fmla="val 8333"/>
              <a:gd name="adj2" fmla="val 76715"/>
            </a:avLst>
          </a:prstGeom>
          <a:noFill/>
          <a:ln w="25400" cap="flat">
            <a:solidFill>
              <a:schemeClr val="accent1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FBB99-7CF2-85BD-EC8B-2F944606DDC8}"/>
              </a:ext>
            </a:extLst>
          </p:cNvPr>
          <p:cNvSpPr txBox="1"/>
          <p:nvPr/>
        </p:nvSpPr>
        <p:spPr>
          <a:xfrm>
            <a:off x="745864" y="4967969"/>
            <a:ext cx="297225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S.S=&gt;c</a:t>
            </a:r>
            <a:r>
              <a:rPr lang="en-EC" dirty="0"/>
              <a:t>ommon mistake =&gt;</a:t>
            </a:r>
            <a:endParaRPr kumimoji="0" lang="en-EC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6E4852-D21D-4E10-E85A-ABAB19BC0DFB}"/>
              </a:ext>
            </a:extLst>
          </p:cNvPr>
          <p:cNvSpPr/>
          <p:nvPr/>
        </p:nvSpPr>
        <p:spPr>
          <a:xfrm>
            <a:off x="5875380" y="3409455"/>
            <a:ext cx="8218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900" b="0" i="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3600" dirty="0">
                <a:solidFill>
                  <a:schemeClr val="tx1"/>
                </a:solidFill>
              </a:rPr>
              <a:t>[</a:t>
            </a:r>
            <a:r>
              <a:rPr lang="en-US" sz="4000" dirty="0" err="1">
                <a:solidFill>
                  <a:srgbClr val="000000"/>
                </a:solidFill>
              </a:rPr>
              <a:t>ɹ</a:t>
            </a:r>
            <a:r>
              <a:rPr lang="en-US" sz="3600" dirty="0">
                <a:solidFill>
                  <a:schemeClr val="tx1"/>
                </a:solidFill>
              </a:rPr>
              <a:t> 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16EFBD-6122-A59D-FFBE-F450A2D22A45}"/>
              </a:ext>
            </a:extLst>
          </p:cNvPr>
          <p:cNvSpPr txBox="1"/>
          <p:nvPr/>
        </p:nvSpPr>
        <p:spPr>
          <a:xfrm>
            <a:off x="1431638" y="1849485"/>
            <a:ext cx="1339254" cy="26468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6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X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9C6513-195F-3F0A-69A2-54275A539FEE}"/>
              </a:ext>
            </a:extLst>
          </p:cNvPr>
          <p:cNvCxnSpPr>
            <a:cxnSpLocks/>
          </p:cNvCxnSpPr>
          <p:nvPr/>
        </p:nvCxnSpPr>
        <p:spPr>
          <a:xfrm flipV="1">
            <a:off x="2886976" y="3829809"/>
            <a:ext cx="3115205" cy="140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7F0913D-30F4-5C2C-F5B6-B50CEE53109C}"/>
              </a:ext>
            </a:extLst>
          </p:cNvPr>
          <p:cNvCxnSpPr>
            <a:cxnSpLocks/>
          </p:cNvCxnSpPr>
          <p:nvPr/>
        </p:nvCxnSpPr>
        <p:spPr>
          <a:xfrm>
            <a:off x="2106523" y="4322342"/>
            <a:ext cx="0" cy="6583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AE7012C-E879-F9D9-1A3E-7D1860B8C68D}"/>
              </a:ext>
            </a:extLst>
          </p:cNvPr>
          <p:cNvCxnSpPr>
            <a:cxnSpLocks/>
          </p:cNvCxnSpPr>
          <p:nvPr/>
        </p:nvCxnSpPr>
        <p:spPr>
          <a:xfrm flipV="1">
            <a:off x="3531266" y="4150388"/>
            <a:ext cx="2657058" cy="10022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969856A-F55F-9A7A-B31A-F6A239695FAA}"/>
              </a:ext>
            </a:extLst>
          </p:cNvPr>
          <p:cNvSpPr txBox="1"/>
          <p:nvPr/>
        </p:nvSpPr>
        <p:spPr>
          <a:xfrm>
            <a:off x="6697258" y="3306679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C" sz="6000" dirty="0">
                <a:solidFill>
                  <a:srgbClr val="00B050"/>
                </a:solidFill>
              </a:rPr>
              <a:t>√</a:t>
            </a:r>
            <a:endParaRPr lang="en-EC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273D54-4C97-6208-30BB-8905621EE7D6}"/>
              </a:ext>
            </a:extLst>
          </p:cNvPr>
          <p:cNvSpPr txBox="1"/>
          <p:nvPr/>
        </p:nvSpPr>
        <p:spPr>
          <a:xfrm>
            <a:off x="6720261" y="4510399"/>
            <a:ext cx="237219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</a:rPr>
              <a:t>&lt;= S.S. C</a:t>
            </a:r>
            <a:r>
              <a:rPr lang="en-EC" dirty="0">
                <a:solidFill>
                  <a:srgbClr val="FF0000"/>
                </a:solidFill>
              </a:rPr>
              <a:t>ommon mistake</a:t>
            </a:r>
            <a:endParaRPr kumimoji="0" lang="en-EC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4F70B3B-ACE8-B495-2FF2-03FAE8744D62}"/>
              </a:ext>
            </a:extLst>
          </p:cNvPr>
          <p:cNvCxnSpPr>
            <a:cxnSpLocks/>
          </p:cNvCxnSpPr>
          <p:nvPr/>
        </p:nvCxnSpPr>
        <p:spPr>
          <a:xfrm flipH="1" flipV="1">
            <a:off x="4393007" y="1632110"/>
            <a:ext cx="1683612" cy="17773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  <p:bldP spid="8" grpId="0"/>
      <p:bldP spid="13" grpId="0"/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0" name="/ ɾ / - /ɹ/ PRODUCTION PICTURE…"/>
          <p:cNvSpPr/>
          <p:nvPr/>
        </p:nvSpPr>
        <p:spPr>
          <a:xfrm>
            <a:off x="1647550" y="45301"/>
            <a:ext cx="5929354" cy="830997"/>
          </a:xfrm>
          <a:prstGeom prst="rect">
            <a:avLst/>
          </a:prstGeom>
          <a:gradFill>
            <a:gsLst>
              <a:gs pos="0">
                <a:srgbClr val="A3AB4F"/>
              </a:gs>
              <a:gs pos="80000">
                <a:srgbClr val="D7E168"/>
              </a:gs>
              <a:gs pos="100000">
                <a:srgbClr val="DAE466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s-ES" b="1" dirty="0">
                <a:solidFill>
                  <a:srgbClr val="373D54"/>
                </a:solidFill>
              </a:rPr>
              <a:t>&lt;r&gt; =&gt; </a:t>
            </a:r>
            <a:r>
              <a:rPr b="1" dirty="0">
                <a:solidFill>
                  <a:srgbClr val="373D54"/>
                </a:solidFill>
              </a:rPr>
              <a:t>/ </a:t>
            </a:r>
            <a:r>
              <a:rPr b="1" dirty="0" err="1">
                <a:solidFill>
                  <a:srgbClr val="373D54"/>
                </a:solidFill>
              </a:rPr>
              <a:t>ɾ</a:t>
            </a:r>
            <a:r>
              <a:rPr b="1" dirty="0">
                <a:solidFill>
                  <a:srgbClr val="373D54"/>
                </a:solidFill>
              </a:rPr>
              <a:t> / - /</a:t>
            </a:r>
            <a:r>
              <a:rPr b="1" dirty="0" err="1">
                <a:solidFill>
                  <a:srgbClr val="373D54"/>
                </a:solidFill>
              </a:rPr>
              <a:t>ɹ</a:t>
            </a:r>
            <a:r>
              <a:rPr b="1" dirty="0">
                <a:solidFill>
                  <a:srgbClr val="373D54"/>
                </a:solidFill>
              </a:rPr>
              <a:t>/ PRODUCTION PICTURE</a:t>
            </a:r>
          </a:p>
          <a:p>
            <a:pPr algn="ctr">
              <a:defRPr sz="240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>
                <a:solidFill>
                  <a:srgbClr val="373D54"/>
                </a:solidFill>
              </a:rPr>
              <a:t>Spanish-English </a:t>
            </a:r>
          </a:p>
        </p:txBody>
      </p:sp>
      <p:pic>
        <p:nvPicPr>
          <p:cNvPr id="5615" name="Image" descr="Image"/>
          <p:cNvPicPr>
            <a:picLocks noChangeAspect="1"/>
          </p:cNvPicPr>
          <p:nvPr/>
        </p:nvPicPr>
        <p:blipFill>
          <a:blip r:embed="rId2"/>
          <a:srcRect l="13979" t="63580" r="8551" b="2801"/>
          <a:stretch>
            <a:fillRect/>
          </a:stretch>
        </p:blipFill>
        <p:spPr>
          <a:xfrm>
            <a:off x="239184" y="1062670"/>
            <a:ext cx="4210881" cy="986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561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26" y="2235295"/>
            <a:ext cx="7095878" cy="3806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FD72BC-E1EE-A949-BE5A-0BA5EC86B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6368" y="3285050"/>
            <a:ext cx="3036563" cy="2565032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2A3A19A-AF65-804B-8509-DA849E0B09E9}"/>
              </a:ext>
            </a:extLst>
          </p:cNvPr>
          <p:cNvCxnSpPr>
            <a:cxnSpLocks/>
          </p:cNvCxnSpPr>
          <p:nvPr/>
        </p:nvCxnSpPr>
        <p:spPr>
          <a:xfrm flipH="1" flipV="1">
            <a:off x="4769427" y="3543300"/>
            <a:ext cx="1330037" cy="529936"/>
          </a:xfrm>
          <a:prstGeom prst="straightConnector1">
            <a:avLst/>
          </a:prstGeom>
          <a:noFill/>
          <a:ln w="19050" cap="flat">
            <a:solidFill>
              <a:srgbClr val="0070C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4AB49B2-BF93-864F-9C4C-721AC5C5DF5D}"/>
              </a:ext>
            </a:extLst>
          </p:cNvPr>
          <p:cNvCxnSpPr>
            <a:cxnSpLocks/>
          </p:cNvCxnSpPr>
          <p:nvPr/>
        </p:nvCxnSpPr>
        <p:spPr>
          <a:xfrm flipH="1">
            <a:off x="5205845" y="4175401"/>
            <a:ext cx="1101437" cy="635590"/>
          </a:xfrm>
          <a:prstGeom prst="straightConnector1">
            <a:avLst/>
          </a:prstGeom>
          <a:noFill/>
          <a:ln w="19050" cap="flat">
            <a:solidFill>
              <a:srgbClr val="0070C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255378D-C6D1-7F46-894B-2A966EA0B5D2}"/>
              </a:ext>
            </a:extLst>
          </p:cNvPr>
          <p:cNvCxnSpPr>
            <a:cxnSpLocks/>
          </p:cNvCxnSpPr>
          <p:nvPr/>
        </p:nvCxnSpPr>
        <p:spPr>
          <a:xfrm flipH="1">
            <a:off x="4946663" y="5278582"/>
            <a:ext cx="2800180" cy="335106"/>
          </a:xfrm>
          <a:prstGeom prst="straightConnector1">
            <a:avLst/>
          </a:prstGeom>
          <a:noFill/>
          <a:ln w="19050" cap="flat">
            <a:solidFill>
              <a:srgbClr val="0070C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A50041C-1B3B-594D-9C49-2F945BD3A2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510" y="2441431"/>
            <a:ext cx="983142" cy="74145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B5365D-C284-227D-3F44-A6943C4D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2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0" name="Group"/>
          <p:cNvGrpSpPr/>
          <p:nvPr/>
        </p:nvGrpSpPr>
        <p:grpSpPr>
          <a:xfrm>
            <a:off x="1940522" y="117145"/>
            <a:ext cx="5290620" cy="1120141"/>
            <a:chOff x="0" y="0"/>
            <a:chExt cx="5290619" cy="1120139"/>
          </a:xfrm>
        </p:grpSpPr>
        <p:sp>
          <p:nvSpPr>
            <p:cNvPr id="5618" name="Rectangle"/>
            <p:cNvSpPr/>
            <p:nvPr/>
          </p:nvSpPr>
          <p:spPr>
            <a:xfrm>
              <a:off x="-1" y="-1"/>
              <a:ext cx="5290621" cy="523493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619" name="SPANISH and ENGLISH R-Sounds"/>
            <p:cNvSpPr txBox="1"/>
            <p:nvPr/>
          </p:nvSpPr>
          <p:spPr>
            <a:xfrm>
              <a:off x="-1" y="-1"/>
              <a:ext cx="5290621" cy="1120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spcBef>
                  <a:spcPts val="1000"/>
                </a:spcBef>
                <a:defRPr sz="2400"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b="1" dirty="0">
                  <a:solidFill>
                    <a:srgbClr val="000000"/>
                  </a:solidFill>
                </a:rPr>
                <a:t>SPANISH </a:t>
              </a:r>
              <a:r>
                <a:rPr lang="es-ES" dirty="0">
                  <a:solidFill>
                    <a:srgbClr val="000000"/>
                  </a:solidFill>
                </a:rPr>
                <a:t>-</a:t>
              </a:r>
              <a:r>
                <a:rPr b="1" dirty="0">
                  <a:solidFill>
                    <a:srgbClr val="000000"/>
                  </a:solidFill>
                </a:rPr>
                <a:t> ENGLISH R-Sounds</a:t>
              </a:r>
            </a:p>
          </p:txBody>
        </p:sp>
      </p:grpSp>
      <p:grpSp>
        <p:nvGrpSpPr>
          <p:cNvPr id="5623" name="Group"/>
          <p:cNvGrpSpPr/>
          <p:nvPr/>
        </p:nvGrpSpPr>
        <p:grpSpPr>
          <a:xfrm>
            <a:off x="1152317" y="978357"/>
            <a:ext cx="3406837" cy="963459"/>
            <a:chOff x="0" y="0"/>
            <a:chExt cx="1966947" cy="576624"/>
          </a:xfrm>
        </p:grpSpPr>
        <p:sp>
          <p:nvSpPr>
            <p:cNvPr id="5621" name="Rectangle"/>
            <p:cNvSpPr/>
            <p:nvPr/>
          </p:nvSpPr>
          <p:spPr>
            <a:xfrm>
              <a:off x="0" y="0"/>
              <a:ext cx="1966947" cy="410804"/>
            </a:xfrm>
            <a:prstGeom prst="rect">
              <a:avLst/>
            </a:prstGeom>
            <a:gradFill flip="none" rotWithShape="1">
              <a:gsLst>
                <a:gs pos="0">
                  <a:srgbClr val="C3E0FA"/>
                </a:gs>
                <a:gs pos="35000">
                  <a:srgbClr val="D4E8FB"/>
                </a:gs>
                <a:gs pos="100000">
                  <a:srgbClr val="EDF6FE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3200"/>
            </a:p>
          </p:txBody>
        </p:sp>
        <p:sp>
          <p:nvSpPr>
            <p:cNvPr id="5622" name="Spanish / ɾ /"/>
            <p:cNvSpPr txBox="1"/>
            <p:nvPr/>
          </p:nvSpPr>
          <p:spPr>
            <a:xfrm>
              <a:off x="0" y="1"/>
              <a:ext cx="1966947" cy="5766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spcBef>
                  <a:spcPts val="1000"/>
                </a:spcBef>
                <a:defRPr sz="19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b="0"/>
              </a:pPr>
              <a:r>
                <a:rPr sz="3200" b="1" dirty="0"/>
                <a:t>Spanish / </a:t>
              </a:r>
              <a:r>
                <a:rPr sz="3200" b="1" dirty="0" err="1"/>
                <a:t>ɾ</a:t>
              </a:r>
              <a:r>
                <a:rPr sz="3200" b="1" dirty="0"/>
                <a:t> /</a:t>
              </a:r>
            </a:p>
          </p:txBody>
        </p:sp>
      </p:grpSp>
      <p:grpSp>
        <p:nvGrpSpPr>
          <p:cNvPr id="5629" name="Group"/>
          <p:cNvGrpSpPr/>
          <p:nvPr/>
        </p:nvGrpSpPr>
        <p:grpSpPr>
          <a:xfrm>
            <a:off x="30657" y="2136545"/>
            <a:ext cx="5650159" cy="500063"/>
            <a:chOff x="0" y="0"/>
            <a:chExt cx="3985116" cy="500062"/>
          </a:xfrm>
        </p:grpSpPr>
        <p:sp>
          <p:nvSpPr>
            <p:cNvPr id="5627" name="Rectangle"/>
            <p:cNvSpPr/>
            <p:nvPr/>
          </p:nvSpPr>
          <p:spPr>
            <a:xfrm>
              <a:off x="0" y="-1"/>
              <a:ext cx="3985117" cy="500064"/>
            </a:xfrm>
            <a:prstGeom prst="rect">
              <a:avLst/>
            </a:prstGeom>
            <a:gradFill flip="none" rotWithShape="1">
              <a:gsLst>
                <a:gs pos="0">
                  <a:srgbClr val="C3E0FA"/>
                </a:gs>
                <a:gs pos="35000">
                  <a:srgbClr val="D4E8FB"/>
                </a:gs>
                <a:gs pos="100000">
                  <a:srgbClr val="EDF6FE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200"/>
              </a:pPr>
              <a:endParaRPr sz="2000"/>
            </a:p>
          </p:txBody>
        </p:sp>
        <p:sp>
          <p:nvSpPr>
            <p:cNvPr id="5628" name="/ ɾ / voiced, apico-alveolar, oral, flap  (tap)"/>
            <p:cNvSpPr txBox="1"/>
            <p:nvPr/>
          </p:nvSpPr>
          <p:spPr>
            <a:xfrm>
              <a:off x="0" y="7461"/>
              <a:ext cx="3985117" cy="485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2000" dirty="0"/>
                <a:t>/</a:t>
              </a:r>
              <a:r>
                <a:rPr sz="2000" dirty="0">
                  <a:ea typeface="Lucida Sans Unicode"/>
                  <a:cs typeface="Lucida Sans Unicode"/>
                  <a:sym typeface="Lucida Sans Unicode"/>
                </a:rPr>
                <a:t> </a:t>
              </a:r>
              <a:r>
                <a:rPr sz="2000" dirty="0" err="1">
                  <a:ea typeface="Lucida Sans Unicode"/>
                  <a:cs typeface="Lucida Sans Unicode"/>
                  <a:sym typeface="Lucida Sans Unicode"/>
                </a:rPr>
                <a:t>ɾ</a:t>
              </a:r>
              <a:r>
                <a:rPr sz="2000" dirty="0">
                  <a:ea typeface="Lucida Sans Unicode"/>
                  <a:cs typeface="Lucida Sans Unicode"/>
                  <a:sym typeface="Lucida Sans Unicode"/>
                </a:rPr>
                <a:t> </a:t>
              </a:r>
              <a:r>
                <a:rPr sz="2000" dirty="0"/>
                <a:t>/ voiced, </a:t>
              </a:r>
              <a:r>
                <a:rPr sz="2000" dirty="0" err="1"/>
                <a:t>apico</a:t>
              </a:r>
              <a:r>
                <a:rPr sz="2000" dirty="0"/>
                <a:t>-alveolar, oral, flap (tap)</a:t>
              </a:r>
            </a:p>
          </p:txBody>
        </p:sp>
      </p:grpSp>
      <p:grpSp>
        <p:nvGrpSpPr>
          <p:cNvPr id="5632" name="Group"/>
          <p:cNvGrpSpPr/>
          <p:nvPr/>
        </p:nvGrpSpPr>
        <p:grpSpPr>
          <a:xfrm>
            <a:off x="30657" y="4812727"/>
            <a:ext cx="5650159" cy="1120141"/>
            <a:chOff x="-41768" y="0"/>
            <a:chExt cx="3985116" cy="1120140"/>
          </a:xfrm>
        </p:grpSpPr>
        <p:sp>
          <p:nvSpPr>
            <p:cNvPr id="5630" name="Rectangle"/>
            <p:cNvSpPr/>
            <p:nvPr/>
          </p:nvSpPr>
          <p:spPr>
            <a:xfrm>
              <a:off x="0" y="310038"/>
              <a:ext cx="3943348" cy="500064"/>
            </a:xfrm>
            <a:prstGeom prst="rect">
              <a:avLst/>
            </a:prstGeom>
            <a:gradFill flip="none" rotWithShape="1">
              <a:gsLst>
                <a:gs pos="0">
                  <a:srgbClr val="C3E0FA"/>
                </a:gs>
                <a:gs pos="35000">
                  <a:srgbClr val="D4E8FB"/>
                </a:gs>
                <a:gs pos="100000">
                  <a:srgbClr val="EDF6FE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200"/>
              </a:pPr>
              <a:endParaRPr sz="2000"/>
            </a:p>
          </p:txBody>
        </p:sp>
        <p:sp>
          <p:nvSpPr>
            <p:cNvPr id="5631" name="[ ɾ̪ ] + t/d  voiced, apico-dental, oral, flap"/>
            <p:cNvSpPr txBox="1"/>
            <p:nvPr/>
          </p:nvSpPr>
          <p:spPr>
            <a:xfrm>
              <a:off x="-41769" y="0"/>
              <a:ext cx="3985117" cy="1120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2000" dirty="0"/>
                <a:t>[</a:t>
              </a:r>
              <a:r>
                <a:rPr sz="2000" dirty="0">
                  <a:ea typeface="Euphemia UCAS"/>
                  <a:cs typeface="Euphemia UCAS"/>
                  <a:sym typeface="Euphemia UCAS"/>
                </a:rPr>
                <a:t> </a:t>
              </a:r>
              <a:r>
                <a:rPr sz="2000" dirty="0" err="1"/>
                <a:t>ɾ</a:t>
              </a:r>
              <a:r>
                <a:rPr sz="2000" dirty="0"/>
                <a:t>̪</a:t>
              </a:r>
              <a:r>
                <a:rPr sz="2000" dirty="0">
                  <a:ea typeface="Euphemia UCAS"/>
                  <a:cs typeface="Euphemia UCAS"/>
                  <a:sym typeface="Euphemia UCAS"/>
                </a:rPr>
                <a:t> </a:t>
              </a:r>
              <a:r>
                <a:rPr sz="2000" dirty="0"/>
                <a:t>] + t/d  voiced, </a:t>
              </a:r>
              <a:r>
                <a:rPr sz="2000" dirty="0" err="1"/>
                <a:t>apico</a:t>
              </a:r>
              <a:r>
                <a:rPr sz="2000" dirty="0"/>
                <a:t>-</a:t>
              </a:r>
              <a:r>
                <a:rPr sz="2000" i="1" dirty="0">
                  <a:solidFill>
                    <a:srgbClr val="FF0000"/>
                  </a:solidFill>
                </a:rPr>
                <a:t>dental</a:t>
              </a:r>
              <a:r>
                <a:rPr sz="2000" dirty="0"/>
                <a:t>, oral, flap  </a:t>
              </a:r>
            </a:p>
          </p:txBody>
        </p:sp>
      </p:grpSp>
      <p:grpSp>
        <p:nvGrpSpPr>
          <p:cNvPr id="5647" name="Group"/>
          <p:cNvGrpSpPr/>
          <p:nvPr/>
        </p:nvGrpSpPr>
        <p:grpSpPr>
          <a:xfrm>
            <a:off x="39306" y="2862861"/>
            <a:ext cx="5650159" cy="1120141"/>
            <a:chOff x="0" y="0"/>
            <a:chExt cx="3925444" cy="1120139"/>
          </a:xfrm>
        </p:grpSpPr>
        <p:sp>
          <p:nvSpPr>
            <p:cNvPr id="5645" name="Rectangle"/>
            <p:cNvSpPr/>
            <p:nvPr/>
          </p:nvSpPr>
          <p:spPr>
            <a:xfrm>
              <a:off x="0" y="310038"/>
              <a:ext cx="3925445" cy="500063"/>
            </a:xfrm>
            <a:prstGeom prst="rect">
              <a:avLst/>
            </a:prstGeom>
            <a:gradFill flip="none" rotWithShape="1">
              <a:gsLst>
                <a:gs pos="0">
                  <a:srgbClr val="C3E0FA"/>
                </a:gs>
                <a:gs pos="35000">
                  <a:srgbClr val="D4E8FB"/>
                </a:gs>
                <a:gs pos="100000">
                  <a:srgbClr val="EDF6FE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200"/>
              </a:pPr>
              <a:endParaRPr sz="2000"/>
            </a:p>
          </p:txBody>
        </p:sp>
        <p:sp>
          <p:nvSpPr>
            <p:cNvPr id="5646" name="[ ɾ ] voiced, apico-alveolar, oral, flap"/>
            <p:cNvSpPr txBox="1"/>
            <p:nvPr/>
          </p:nvSpPr>
          <p:spPr>
            <a:xfrm>
              <a:off x="0" y="-1"/>
              <a:ext cx="3925445" cy="1120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2000" dirty="0"/>
                <a:t>[</a:t>
              </a:r>
              <a:r>
                <a:rPr sz="2000" dirty="0">
                  <a:ea typeface="Lucida Sans Unicode"/>
                  <a:cs typeface="Lucida Sans Unicode"/>
                  <a:sym typeface="Lucida Sans Unicode"/>
                </a:rPr>
                <a:t> </a:t>
              </a:r>
              <a:r>
                <a:rPr sz="2000" dirty="0" err="1">
                  <a:ea typeface="Lucida Sans Unicode"/>
                  <a:cs typeface="Lucida Sans Unicode"/>
                  <a:sym typeface="Lucida Sans Unicode"/>
                </a:rPr>
                <a:t>ɾ</a:t>
              </a:r>
              <a:r>
                <a:rPr sz="2000" dirty="0">
                  <a:ea typeface="Lucida Sans Unicode"/>
                  <a:cs typeface="Lucida Sans Unicode"/>
                  <a:sym typeface="Lucida Sans Unicode"/>
                </a:rPr>
                <a:t> </a:t>
              </a:r>
              <a:r>
                <a:rPr sz="2000" dirty="0"/>
                <a:t>] voiced, </a:t>
              </a:r>
              <a:r>
                <a:rPr sz="2000" dirty="0" err="1"/>
                <a:t>apico</a:t>
              </a:r>
              <a:r>
                <a:rPr sz="2000" dirty="0"/>
                <a:t>-alveolar, oral, flap  </a:t>
              </a:r>
            </a:p>
          </p:txBody>
        </p:sp>
      </p:grpSp>
      <p:sp>
        <p:nvSpPr>
          <p:cNvPr id="5648" name="Rectangle"/>
          <p:cNvSpPr/>
          <p:nvPr/>
        </p:nvSpPr>
        <p:spPr>
          <a:xfrm>
            <a:off x="39306" y="4193183"/>
            <a:ext cx="5650160" cy="574128"/>
          </a:xfrm>
          <a:prstGeom prst="rect">
            <a:avLst/>
          </a:prstGeom>
          <a:gradFill flip="none" rotWithShape="1">
            <a:gsLst>
              <a:gs pos="0">
                <a:srgbClr val="C3E0FA"/>
              </a:gs>
              <a:gs pos="35000">
                <a:srgbClr val="D4E8FB"/>
              </a:gs>
              <a:gs pos="100000">
                <a:srgbClr val="EDF6FE"/>
              </a:gs>
            </a:gsLst>
            <a:lin ang="16200000" scaled="0"/>
          </a:gradFill>
          <a:ln w="9525" cap="flat">
            <a:solidFill>
              <a:srgbClr val="9AB4C9"/>
            </a:solidFill>
            <a:prstDash val="solid"/>
            <a:bevel/>
            <a:tailEnd type="triangle" w="med" len="med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>
              <a:spcBef>
                <a:spcPts val="1000"/>
              </a:spcBef>
              <a:defRPr sz="1200"/>
            </a:pPr>
            <a:r>
              <a:rPr lang="en-US" sz="2000" dirty="0" err="1"/>
              <a:t>vls.c</a:t>
            </a:r>
            <a:r>
              <a:rPr lang="en-US" sz="2000" dirty="0"/>
              <a:t>.+ [</a:t>
            </a:r>
            <a:r>
              <a:rPr lang="en-US" sz="2000" dirty="0" err="1"/>
              <a:t>ɾ</a:t>
            </a:r>
            <a:r>
              <a:rPr lang="en-US" sz="2000" dirty="0"/>
              <a:t>̥] </a:t>
            </a:r>
            <a:r>
              <a:rPr lang="en-US" sz="2000" i="1" dirty="0">
                <a:solidFill>
                  <a:srgbClr val="FF0000"/>
                </a:solidFill>
              </a:rPr>
              <a:t>voiceless</a:t>
            </a:r>
            <a:r>
              <a:rPr lang="en-US" sz="2000" dirty="0"/>
              <a:t>, </a:t>
            </a:r>
            <a:r>
              <a:rPr lang="en-US" sz="2000" dirty="0" err="1"/>
              <a:t>apico</a:t>
            </a:r>
            <a:r>
              <a:rPr lang="en-US" sz="2000" dirty="0"/>
              <a:t>-alveolar, oral, flap  </a:t>
            </a:r>
          </a:p>
        </p:txBody>
      </p:sp>
      <p:sp>
        <p:nvSpPr>
          <p:cNvPr id="5668" name="Rectangle"/>
          <p:cNvSpPr/>
          <p:nvPr/>
        </p:nvSpPr>
        <p:spPr>
          <a:xfrm>
            <a:off x="68916" y="5963647"/>
            <a:ext cx="5590940" cy="618428"/>
          </a:xfrm>
          <a:prstGeom prst="rect">
            <a:avLst/>
          </a:prstGeom>
          <a:gradFill flip="none" rotWithShape="1">
            <a:gsLst>
              <a:gs pos="0">
                <a:srgbClr val="C3E0FA"/>
              </a:gs>
              <a:gs pos="35000">
                <a:srgbClr val="D4E8FB"/>
              </a:gs>
              <a:gs pos="100000">
                <a:srgbClr val="EDF6FE"/>
              </a:gs>
            </a:gsLst>
            <a:lin ang="16200000" scaled="0"/>
          </a:gradFill>
          <a:ln w="9525" cap="flat">
            <a:solidFill>
              <a:srgbClr val="9AB4C9"/>
            </a:solidFill>
            <a:prstDash val="solid"/>
            <a:bevel/>
            <a:tailEnd type="triangle" w="med" len="med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>
              <a:spcBef>
                <a:spcPts val="1000"/>
              </a:spcBef>
              <a:defRPr sz="1200"/>
            </a:pPr>
            <a:r>
              <a:rPr lang="en-US" sz="2000" dirty="0"/>
              <a:t>[</a:t>
            </a:r>
            <a:r>
              <a:rPr lang="en-US" sz="2000" dirty="0">
                <a:ea typeface="Euphemia UCAS"/>
                <a:cs typeface="Euphemia UCAS"/>
                <a:sym typeface="Euphemia UCAS"/>
              </a:rPr>
              <a:t> </a:t>
            </a:r>
            <a:r>
              <a:rPr lang="en-US" sz="2000" strike="sngStrike" dirty="0"/>
              <a:t>r</a:t>
            </a:r>
            <a:r>
              <a:rPr lang="en-US" sz="2000" dirty="0">
                <a:ea typeface="Euphemia UCAS"/>
                <a:cs typeface="Euphemia UCAS"/>
                <a:sym typeface="Euphemia UCAS"/>
              </a:rPr>
              <a:t> </a:t>
            </a:r>
            <a:r>
              <a:rPr lang="en-US" sz="2000" dirty="0"/>
              <a:t>] voiced, </a:t>
            </a:r>
            <a:r>
              <a:rPr lang="en-US" sz="2000" dirty="0" err="1"/>
              <a:t>apico</a:t>
            </a:r>
            <a:r>
              <a:rPr lang="en-US" sz="2000" dirty="0"/>
              <a:t>-alveolar, oral, trill, </a:t>
            </a:r>
            <a:r>
              <a:rPr lang="en-US" sz="2000" dirty="0">
                <a:solidFill>
                  <a:srgbClr val="FF0000"/>
                </a:solidFill>
              </a:rPr>
              <a:t>resonant</a:t>
            </a:r>
            <a:r>
              <a:rPr lang="en-US" sz="2000" dirty="0"/>
              <a:t> </a:t>
            </a:r>
            <a:r>
              <a:rPr lang="en-US" sz="900" dirty="0"/>
              <a:t>(Free Variation) </a:t>
            </a:r>
            <a:endParaRPr lang="en-US" sz="2000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B1C20D8-528F-520F-88FB-C728459166D6}"/>
              </a:ext>
            </a:extLst>
          </p:cNvPr>
          <p:cNvSpPr/>
          <p:nvPr/>
        </p:nvSpPr>
        <p:spPr>
          <a:xfrm>
            <a:off x="225080" y="4048915"/>
            <a:ext cx="706029" cy="314777"/>
          </a:xfrm>
          <a:custGeom>
            <a:avLst/>
            <a:gdLst>
              <a:gd name="connsiteX0" fmla="*/ 0 w 706029"/>
              <a:gd name="connsiteY0" fmla="*/ 157325 h 314777"/>
              <a:gd name="connsiteX1" fmla="*/ 407963 w 706029"/>
              <a:gd name="connsiteY1" fmla="*/ 2580 h 314777"/>
              <a:gd name="connsiteX2" fmla="*/ 675249 w 706029"/>
              <a:gd name="connsiteY2" fmla="*/ 269867 h 314777"/>
              <a:gd name="connsiteX3" fmla="*/ 689316 w 706029"/>
              <a:gd name="connsiteY3" fmla="*/ 312070 h 31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029" h="314777">
                <a:moveTo>
                  <a:pt x="0" y="157325"/>
                </a:moveTo>
                <a:cubicBezTo>
                  <a:pt x="147711" y="70574"/>
                  <a:pt x="295422" y="-16177"/>
                  <a:pt x="407963" y="2580"/>
                </a:cubicBezTo>
                <a:cubicBezTo>
                  <a:pt x="520505" y="21337"/>
                  <a:pt x="628357" y="218285"/>
                  <a:pt x="675249" y="269867"/>
                </a:cubicBezTo>
                <a:cubicBezTo>
                  <a:pt x="722141" y="321449"/>
                  <a:pt x="705728" y="316759"/>
                  <a:pt x="689316" y="312070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C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0FCFF884-52D5-EB0A-0A46-FC287C76947F}"/>
              </a:ext>
            </a:extLst>
          </p:cNvPr>
          <p:cNvSpPr/>
          <p:nvPr/>
        </p:nvSpPr>
        <p:spPr>
          <a:xfrm flipH="1">
            <a:off x="224669" y="4932810"/>
            <a:ext cx="706850" cy="318353"/>
          </a:xfrm>
          <a:custGeom>
            <a:avLst/>
            <a:gdLst>
              <a:gd name="connsiteX0" fmla="*/ 0 w 706029"/>
              <a:gd name="connsiteY0" fmla="*/ 157325 h 314777"/>
              <a:gd name="connsiteX1" fmla="*/ 407963 w 706029"/>
              <a:gd name="connsiteY1" fmla="*/ 2580 h 314777"/>
              <a:gd name="connsiteX2" fmla="*/ 675249 w 706029"/>
              <a:gd name="connsiteY2" fmla="*/ 269867 h 314777"/>
              <a:gd name="connsiteX3" fmla="*/ 689316 w 706029"/>
              <a:gd name="connsiteY3" fmla="*/ 312070 h 31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029" h="314777">
                <a:moveTo>
                  <a:pt x="0" y="157325"/>
                </a:moveTo>
                <a:cubicBezTo>
                  <a:pt x="147711" y="70574"/>
                  <a:pt x="295422" y="-16177"/>
                  <a:pt x="407963" y="2580"/>
                </a:cubicBezTo>
                <a:cubicBezTo>
                  <a:pt x="520505" y="21337"/>
                  <a:pt x="628357" y="218285"/>
                  <a:pt x="675249" y="269867"/>
                </a:cubicBezTo>
                <a:cubicBezTo>
                  <a:pt x="722141" y="321449"/>
                  <a:pt x="705728" y="316759"/>
                  <a:pt x="689316" y="312070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C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FBF2E5-33C1-D723-7AA9-53709BEFC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7684" y="6492875"/>
            <a:ext cx="2057400" cy="365125"/>
          </a:xfrm>
        </p:spPr>
        <p:txBody>
          <a:bodyPr/>
          <a:lstStyle/>
          <a:p>
            <a:fld id="{86CB4B4D-7CA3-9044-876B-883B54F8677D}" type="slidenum">
              <a:rPr lang="en-EC" smtClean="0"/>
              <a:t>3</a:t>
            </a:fld>
            <a:endParaRPr lang="en-EC" dirty="0"/>
          </a:p>
        </p:txBody>
      </p:sp>
      <p:grpSp>
        <p:nvGrpSpPr>
          <p:cNvPr id="6" name="Group">
            <a:extLst>
              <a:ext uri="{FF2B5EF4-FFF2-40B4-BE49-F238E27FC236}">
                <a16:creationId xmlns:a16="http://schemas.microsoft.com/office/drawing/2014/main" id="{83696E78-8B9F-9317-C49D-8C24524BA73C}"/>
              </a:ext>
            </a:extLst>
          </p:cNvPr>
          <p:cNvGrpSpPr/>
          <p:nvPr/>
        </p:nvGrpSpPr>
        <p:grpSpPr>
          <a:xfrm>
            <a:off x="6020977" y="978357"/>
            <a:ext cx="2782258" cy="1272474"/>
            <a:chOff x="0" y="0"/>
            <a:chExt cx="1966946" cy="796577"/>
          </a:xfrm>
        </p:grpSpPr>
        <p:sp>
          <p:nvSpPr>
            <p:cNvPr id="7" name="Rectangle">
              <a:extLst>
                <a:ext uri="{FF2B5EF4-FFF2-40B4-BE49-F238E27FC236}">
                  <a16:creationId xmlns:a16="http://schemas.microsoft.com/office/drawing/2014/main" id="{8F6B0917-C050-BB77-3C4A-1E1595FC2FB1}"/>
                </a:ext>
              </a:extLst>
            </p:cNvPr>
            <p:cNvSpPr/>
            <p:nvPr/>
          </p:nvSpPr>
          <p:spPr>
            <a:xfrm>
              <a:off x="-1" y="0"/>
              <a:ext cx="1966948" cy="404138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3200"/>
            </a:p>
          </p:txBody>
        </p:sp>
        <p:sp>
          <p:nvSpPr>
            <p:cNvPr id="8" name="English /ɹ/">
              <a:extLst>
                <a:ext uri="{FF2B5EF4-FFF2-40B4-BE49-F238E27FC236}">
                  <a16:creationId xmlns:a16="http://schemas.microsoft.com/office/drawing/2014/main" id="{69B15B56-2448-CB66-B976-1830DBF079AF}"/>
                </a:ext>
              </a:extLst>
            </p:cNvPr>
            <p:cNvSpPr txBox="1"/>
            <p:nvPr/>
          </p:nvSpPr>
          <p:spPr>
            <a:xfrm>
              <a:off x="-1" y="0"/>
              <a:ext cx="1966948" cy="7965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spcBef>
                  <a:spcPts val="1000"/>
                </a:spcBef>
                <a:defRPr sz="19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b="0"/>
              </a:pPr>
              <a:r>
                <a:rPr sz="3200" b="1" dirty="0"/>
                <a:t>English </a:t>
              </a:r>
              <a:r>
                <a:rPr lang="es-ES" sz="3200" dirty="0"/>
                <a:t>[</a:t>
              </a:r>
              <a:r>
                <a:rPr lang="en-US" sz="3200" dirty="0"/>
                <a:t> </a:t>
              </a:r>
              <a:r>
                <a:rPr lang="en-US" sz="3200" dirty="0" err="1"/>
                <a:t>ɾ</a:t>
              </a:r>
              <a:r>
                <a:rPr lang="en-US" sz="3200" dirty="0"/>
                <a:t> ]</a:t>
              </a:r>
              <a:endParaRPr sz="3200" b="1" dirty="0"/>
            </a:p>
          </p:txBody>
        </p:sp>
      </p:grpSp>
      <p:grpSp>
        <p:nvGrpSpPr>
          <p:cNvPr id="12" name="Group">
            <a:extLst>
              <a:ext uri="{FF2B5EF4-FFF2-40B4-BE49-F238E27FC236}">
                <a16:creationId xmlns:a16="http://schemas.microsoft.com/office/drawing/2014/main" id="{DA48A4A7-BAFA-2C49-4EAF-E1F6C0CFCEC8}"/>
              </a:ext>
            </a:extLst>
          </p:cNvPr>
          <p:cNvGrpSpPr/>
          <p:nvPr/>
        </p:nvGrpSpPr>
        <p:grpSpPr>
          <a:xfrm>
            <a:off x="6018991" y="2344773"/>
            <a:ext cx="2941952" cy="1848410"/>
            <a:chOff x="0" y="0"/>
            <a:chExt cx="3985116" cy="500062"/>
          </a:xfrm>
          <a:solidFill>
            <a:srgbClr val="FFC000"/>
          </a:solidFill>
        </p:grpSpPr>
        <p:sp>
          <p:nvSpPr>
            <p:cNvPr id="13" name="Rectangle">
              <a:extLst>
                <a:ext uri="{FF2B5EF4-FFF2-40B4-BE49-F238E27FC236}">
                  <a16:creationId xmlns:a16="http://schemas.microsoft.com/office/drawing/2014/main" id="{B481C030-F8AE-85A2-10B3-2C810E838463}"/>
                </a:ext>
              </a:extLst>
            </p:cNvPr>
            <p:cNvSpPr/>
            <p:nvPr/>
          </p:nvSpPr>
          <p:spPr>
            <a:xfrm>
              <a:off x="0" y="-1"/>
              <a:ext cx="3985117" cy="500064"/>
            </a:xfrm>
            <a:prstGeom prst="rect">
              <a:avLst/>
            </a:prstGeom>
            <a:grpFill/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200"/>
              </a:pPr>
              <a:endParaRPr sz="2000"/>
            </a:p>
          </p:txBody>
        </p:sp>
        <p:sp>
          <p:nvSpPr>
            <p:cNvPr id="14" name="/ ɾ / voiced, apico-alveolar, oral, flap  (tap)">
              <a:extLst>
                <a:ext uri="{FF2B5EF4-FFF2-40B4-BE49-F238E27FC236}">
                  <a16:creationId xmlns:a16="http://schemas.microsoft.com/office/drawing/2014/main" id="{92A03784-9EAA-E0A2-F021-88CADDDC59B5}"/>
                </a:ext>
              </a:extLst>
            </p:cNvPr>
            <p:cNvSpPr txBox="1"/>
            <p:nvPr/>
          </p:nvSpPr>
          <p:spPr>
            <a:xfrm>
              <a:off x="0" y="7461"/>
              <a:ext cx="3985117" cy="48514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s-ES" sz="2000" dirty="0">
                  <a:ea typeface="Lucida Sans Unicode"/>
                  <a:cs typeface="Lucida Sans Unicode"/>
                  <a:sym typeface="Lucida Sans Unicode"/>
                </a:rPr>
                <a:t>[</a:t>
              </a:r>
              <a:r>
                <a:rPr sz="2000" dirty="0">
                  <a:ea typeface="Lucida Sans Unicode"/>
                  <a:cs typeface="Lucida Sans Unicode"/>
                  <a:sym typeface="Lucida Sans Unicode"/>
                </a:rPr>
                <a:t> </a:t>
              </a:r>
              <a:r>
                <a:rPr sz="2000" dirty="0" err="1">
                  <a:ea typeface="Lucida Sans Unicode"/>
                  <a:cs typeface="Lucida Sans Unicode"/>
                  <a:sym typeface="Lucida Sans Unicode"/>
                </a:rPr>
                <a:t>ɾ</a:t>
              </a:r>
              <a:r>
                <a:rPr sz="2000" dirty="0">
                  <a:ea typeface="Lucida Sans Unicode"/>
                  <a:cs typeface="Lucida Sans Unicode"/>
                  <a:sym typeface="Lucida Sans Unicode"/>
                </a:rPr>
                <a:t> </a:t>
              </a:r>
              <a:r>
                <a:rPr lang="es-ES" sz="2000" dirty="0">
                  <a:ea typeface="Lucida Sans Unicode"/>
                  <a:cs typeface="Lucida Sans Unicode"/>
                  <a:sym typeface="Lucida Sans Unicode"/>
                </a:rPr>
                <a:t>]=&gt; </a:t>
              </a:r>
              <a:r>
                <a:rPr lang="es-ES" sz="2000" dirty="0" err="1">
                  <a:ea typeface="Lucida Sans Unicode"/>
                  <a:cs typeface="Lucida Sans Unicode"/>
                  <a:sym typeface="Lucida Sans Unicode"/>
                </a:rPr>
                <a:t>allophone</a:t>
              </a:r>
              <a:r>
                <a:rPr lang="es-ES" sz="2000" dirty="0">
                  <a:ea typeface="Lucida Sans Unicode"/>
                  <a:cs typeface="Lucida Sans Unicode"/>
                  <a:sym typeface="Lucida Sans Unicode"/>
                </a:rPr>
                <a:t> </a:t>
              </a:r>
              <a:r>
                <a:rPr lang="es-ES" sz="2000" dirty="0" err="1">
                  <a:ea typeface="Lucida Sans Unicode"/>
                  <a:cs typeface="Lucida Sans Unicode"/>
                  <a:sym typeface="Lucida Sans Unicode"/>
                </a:rPr>
                <a:t>of</a:t>
              </a:r>
              <a:r>
                <a:rPr lang="es-ES" sz="2000" dirty="0">
                  <a:ea typeface="Lucida Sans Unicode"/>
                  <a:cs typeface="Lucida Sans Unicode"/>
                  <a:sym typeface="Lucida Sans Unicode"/>
                </a:rPr>
                <a:t> /t-d/ in </a:t>
              </a:r>
              <a:r>
                <a:rPr lang="es-ES" sz="2000" dirty="0" err="1">
                  <a:ea typeface="Lucida Sans Unicode"/>
                  <a:cs typeface="Lucida Sans Unicode"/>
                  <a:sym typeface="Lucida Sans Unicode"/>
                </a:rPr>
                <a:t>intervocalic</a:t>
              </a:r>
              <a:r>
                <a:rPr lang="es-ES" sz="2000" dirty="0">
                  <a:ea typeface="Lucida Sans Unicode"/>
                  <a:cs typeface="Lucida Sans Unicode"/>
                  <a:sym typeface="Lucida Sans Unicode"/>
                </a:rPr>
                <a:t> position as </a:t>
              </a:r>
              <a:r>
                <a:rPr lang="es-ES" sz="2000" dirty="0" err="1">
                  <a:ea typeface="Lucida Sans Unicode"/>
                  <a:cs typeface="Lucida Sans Unicode"/>
                  <a:sym typeface="Lucida Sans Unicode"/>
                </a:rPr>
                <a:t>part</a:t>
              </a:r>
              <a:r>
                <a:rPr lang="es-ES" sz="2000" dirty="0">
                  <a:ea typeface="Lucida Sans Unicode"/>
                  <a:cs typeface="Lucida Sans Unicode"/>
                  <a:sym typeface="Lucida Sans Unicode"/>
                </a:rPr>
                <a:t> </a:t>
              </a:r>
              <a:r>
                <a:rPr lang="es-ES" sz="2000" dirty="0" err="1">
                  <a:ea typeface="Lucida Sans Unicode"/>
                  <a:cs typeface="Lucida Sans Unicode"/>
                  <a:sym typeface="Lucida Sans Unicode"/>
                </a:rPr>
                <a:t>of</a:t>
              </a:r>
              <a:r>
                <a:rPr lang="es-ES" sz="2000" dirty="0">
                  <a:ea typeface="Lucida Sans Unicode"/>
                  <a:cs typeface="Lucida Sans Unicode"/>
                  <a:sym typeface="Lucida Sans Unicode"/>
                </a:rPr>
                <a:t> </a:t>
              </a:r>
              <a:r>
                <a:rPr lang="es-ES" sz="2000" dirty="0" err="1">
                  <a:ea typeface="Lucida Sans Unicode"/>
                  <a:cs typeface="Lucida Sans Unicode"/>
                  <a:sym typeface="Lucida Sans Unicode"/>
                </a:rPr>
                <a:t>an</a:t>
              </a:r>
              <a:r>
                <a:rPr lang="es-ES" sz="2000" dirty="0">
                  <a:ea typeface="Lucida Sans Unicode"/>
                  <a:cs typeface="Lucida Sans Unicode"/>
                  <a:sym typeface="Lucida Sans Unicode"/>
                </a:rPr>
                <a:t> </a:t>
              </a:r>
              <a:r>
                <a:rPr lang="es-ES" sz="2000" dirty="0" err="1">
                  <a:ea typeface="Lucida Sans Unicode"/>
                  <a:cs typeface="Lucida Sans Unicode"/>
                  <a:sym typeface="Lucida Sans Unicode"/>
                </a:rPr>
                <a:t>unstressed</a:t>
              </a:r>
              <a:r>
                <a:rPr lang="es-ES" sz="2000" dirty="0">
                  <a:ea typeface="Lucida Sans Unicode"/>
                  <a:cs typeface="Lucida Sans Unicode"/>
                  <a:sym typeface="Lucida Sans Unicode"/>
                </a:rPr>
                <a:t> </a:t>
              </a:r>
              <a:r>
                <a:rPr lang="es-ES" sz="2000" dirty="0" err="1">
                  <a:ea typeface="Lucida Sans Unicode"/>
                  <a:cs typeface="Lucida Sans Unicode"/>
                  <a:sym typeface="Lucida Sans Unicode"/>
                </a:rPr>
                <a:t>syllable</a:t>
              </a:r>
              <a:endParaRPr sz="2000" dirty="0"/>
            </a:p>
          </p:txBody>
        </p:sp>
      </p:grpSp>
      <p:sp>
        <p:nvSpPr>
          <p:cNvPr id="15" name="Down Arrow 14">
            <a:extLst>
              <a:ext uri="{FF2B5EF4-FFF2-40B4-BE49-F238E27FC236}">
                <a16:creationId xmlns:a16="http://schemas.microsoft.com/office/drawing/2014/main" id="{08BC9954-D5D8-9D9C-8693-F19392B026E5}"/>
              </a:ext>
            </a:extLst>
          </p:cNvPr>
          <p:cNvSpPr/>
          <p:nvPr/>
        </p:nvSpPr>
        <p:spPr>
          <a:xfrm>
            <a:off x="2433711" y="1788552"/>
            <a:ext cx="547548" cy="3099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C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23285311-73A0-58C0-9570-C9150E9BBBAF}"/>
              </a:ext>
            </a:extLst>
          </p:cNvPr>
          <p:cNvSpPr/>
          <p:nvPr/>
        </p:nvSpPr>
        <p:spPr>
          <a:xfrm>
            <a:off x="7216193" y="1829380"/>
            <a:ext cx="547548" cy="3099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181238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8" grpId="0" animBg="1"/>
      <p:bldP spid="5668" grpId="0" animBg="1"/>
      <p:bldP spid="3" grpId="0" animBg="1"/>
      <p:bldP spid="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74" name="Group"/>
          <p:cNvGrpSpPr/>
          <p:nvPr/>
        </p:nvGrpSpPr>
        <p:grpSpPr>
          <a:xfrm>
            <a:off x="1400831" y="106847"/>
            <a:ext cx="5729287" cy="523242"/>
            <a:chOff x="0" y="0"/>
            <a:chExt cx="3771900" cy="523240"/>
          </a:xfrm>
        </p:grpSpPr>
        <p:sp>
          <p:nvSpPr>
            <p:cNvPr id="5672" name="Rectangle"/>
            <p:cNvSpPr/>
            <p:nvPr/>
          </p:nvSpPr>
          <p:spPr>
            <a:xfrm>
              <a:off x="0" y="0"/>
              <a:ext cx="3771900" cy="500063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673" name="PHONETIC AND PHONEMIC DISTRIBUTION"/>
            <p:cNvSpPr txBox="1"/>
            <p:nvPr/>
          </p:nvSpPr>
          <p:spPr>
            <a:xfrm>
              <a:off x="0" y="0"/>
              <a:ext cx="3771900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 dirty="0">
                  <a:solidFill>
                    <a:srgbClr val="000000"/>
                  </a:solidFill>
                </a:rPr>
                <a:t>PHONETIC AND PHONEMIC DISTRIBUTION</a:t>
              </a:r>
            </a:p>
          </p:txBody>
        </p:sp>
      </p:grpSp>
      <p:grpSp>
        <p:nvGrpSpPr>
          <p:cNvPr id="5677" name="Group"/>
          <p:cNvGrpSpPr/>
          <p:nvPr/>
        </p:nvGrpSpPr>
        <p:grpSpPr>
          <a:xfrm>
            <a:off x="3355052" y="798268"/>
            <a:ext cx="1820844" cy="889115"/>
            <a:chOff x="0" y="0"/>
            <a:chExt cx="1820842" cy="889114"/>
          </a:xfrm>
        </p:grpSpPr>
        <p:sp>
          <p:nvSpPr>
            <p:cNvPr id="5675" name="Rectangle"/>
            <p:cNvSpPr/>
            <p:nvPr/>
          </p:nvSpPr>
          <p:spPr>
            <a:xfrm>
              <a:off x="0" y="0"/>
              <a:ext cx="1820843" cy="425175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676" name="Spanish /ɾ/"/>
            <p:cNvSpPr txBox="1"/>
            <p:nvPr/>
          </p:nvSpPr>
          <p:spPr>
            <a:xfrm>
              <a:off x="0" y="0"/>
              <a:ext cx="1820843" cy="8891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b="1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dirty="0"/>
                <a:t>Spanish </a:t>
              </a:r>
              <a:r>
                <a:rPr dirty="0"/>
                <a:t>/</a:t>
              </a:r>
              <a:r>
                <a:rPr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ɾ</a:t>
              </a:r>
              <a:r>
                <a:rPr dirty="0"/>
                <a:t>/</a:t>
              </a:r>
            </a:p>
          </p:txBody>
        </p:sp>
      </p:grpSp>
      <p:graphicFrame>
        <p:nvGraphicFramePr>
          <p:cNvPr id="5678" name="Table"/>
          <p:cNvGraphicFramePr/>
          <p:nvPr>
            <p:extLst>
              <p:ext uri="{D42A27DB-BD31-4B8C-83A1-F6EECF244321}">
                <p14:modId xmlns:p14="http://schemas.microsoft.com/office/powerpoint/2010/main" val="2594789177"/>
              </p:ext>
            </p:extLst>
          </p:nvPr>
        </p:nvGraphicFramePr>
        <p:xfrm>
          <a:off x="1137796" y="1366900"/>
          <a:ext cx="6868407" cy="3264703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401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8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5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55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13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0306">
                <a:tc>
                  <a:txBody>
                    <a:bodyPr/>
                    <a:lstStyle/>
                    <a:p>
                      <a:pPr algn="ctr">
                        <a:defRPr sz="15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s-ES" sz="2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Distribution</a:t>
                      </a:r>
                      <a:r>
                        <a:rPr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</a:t>
                      </a:r>
                    </a:p>
                  </a:txBody>
                  <a:tcPr marL="45720" marR="45720" anchor="ctr" horzOverflow="overflow">
                    <a:solidFill>
                      <a:srgbClr val="D2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/</a:t>
                      </a:r>
                      <a:r>
                        <a:rPr sz="2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ɾ</a:t>
                      </a:r>
                      <a:r>
                        <a:rPr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                                     </a:t>
                      </a:r>
                    </a:p>
                  </a:txBody>
                  <a:tcPr marL="45720" marR="45720" anchor="ctr" horzOverflow="overflow">
                    <a:solidFill>
                      <a:srgbClr val="6F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 ɾ ]</a:t>
                      </a:r>
                    </a:p>
                  </a:txBody>
                  <a:tcPr marL="45720" marR="45720" anchor="ctr" horzOverflow="overflow">
                    <a:solidFill>
                      <a:srgbClr val="D2DA7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[ ɾ̥ ]</a:t>
                      </a:r>
                    </a:p>
                  </a:txBody>
                  <a:tcPr marL="45720" marR="45720" anchor="ctr" horzOverflow="overflow">
                    <a:solidFill>
                      <a:srgbClr val="D2DA7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[ ɾ̪ ]</a:t>
                      </a:r>
                    </a:p>
                  </a:txBody>
                  <a:tcPr marL="63500" marR="63500" marT="63500" marB="63500" anchor="ctr" horzOverflow="overflow">
                    <a:solidFill>
                      <a:srgbClr val="D2DA7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 </a:t>
                      </a:r>
                      <a:r>
                        <a:rPr sz="2000" strike="sng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]</a:t>
                      </a:r>
                    </a:p>
                  </a:txBody>
                  <a:tcPr marL="63500" marR="63500" marT="63500" marB="63500" anchor="ctr" horzOverflow="overflow">
                    <a:solidFill>
                      <a:srgbClr val="D2DA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818">
                <a:tc>
                  <a:txBody>
                    <a:bodyPr/>
                    <a:lstStyle/>
                    <a:p>
                      <a:pPr algn="ctr"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                  </a:t>
                      </a:r>
                    </a:p>
                  </a:txBody>
                  <a:tcPr marL="45720" marR="45720" anchor="ctr" horzOverflow="overflow">
                    <a:solidFill>
                      <a:srgbClr val="EEF1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—</a:t>
                      </a:r>
                    </a:p>
                  </a:txBody>
                  <a:tcPr marL="45720" marR="45720" anchor="ctr" horzOverflow="overflow">
                    <a:solidFill>
                      <a:srgbClr val="6F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sz="2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—</a:t>
                      </a:r>
                    </a:p>
                  </a:txBody>
                  <a:tcPr marL="45720" marR="45720" anchor="ctr" horzOverflow="overflow">
                    <a:solidFill>
                      <a:srgbClr val="EEF1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sz="2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—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chemeClr val="accent3">
                          <a:lumOff val="44000"/>
                        </a:schemeClr>
                      </a:solidFill>
                      <a:bevel/>
                    </a:lnB>
                    <a:solidFill>
                      <a:srgbClr val="EEF1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sz="2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—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chemeClr val="accent3">
                          <a:lumOff val="44000"/>
                        </a:schemeClr>
                      </a:solidFill>
                      <a:bevel/>
                    </a:lnB>
                    <a:solidFill>
                      <a:srgbClr val="EEF1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chemeClr val="accent3">
                          <a:lumOff val="44000"/>
                        </a:schemeClr>
                      </a:solidFill>
                      <a:bevel/>
                    </a:lnB>
                    <a:solidFill>
                      <a:srgbClr val="EEF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935">
                <a:tc>
                  <a:txBody>
                    <a:bodyPr/>
                    <a:lstStyle/>
                    <a:p>
                      <a:pPr algn="ctr"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45720" marR="45720" anchor="ctr" horzOverflow="overflow"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/ˈ</a:t>
                      </a:r>
                      <a:r>
                        <a:rPr sz="20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a</a:t>
                      </a:r>
                      <a:r>
                        <a:rPr sz="20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ɾ</a:t>
                      </a:r>
                      <a:r>
                        <a:rPr sz="20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os</a:t>
                      </a:r>
                      <a:r>
                        <a:rPr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/</a:t>
                      </a:r>
                    </a:p>
                  </a:txBody>
                  <a:tcPr marL="45720" marR="45720" anchor="ctr" horzOverflow="overflow">
                    <a:solidFill>
                      <a:srgbClr val="6FF0F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[ˈ</a:t>
                      </a:r>
                      <a:r>
                        <a:rPr sz="20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a</a:t>
                      </a:r>
                      <a:r>
                        <a:rPr sz="20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ɾ</a:t>
                      </a:r>
                      <a:r>
                        <a:rPr sz="20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ɔs</a:t>
                      </a:r>
                      <a:r>
                        <a:rPr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]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chemeClr val="accent3">
                          <a:lumOff val="44000"/>
                        </a:schemeClr>
                      </a:solidFill>
                      <a:bevel/>
                    </a:lnB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sz="2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—</a:t>
                      </a:r>
                    </a:p>
                  </a:txBody>
                  <a:tcPr marL="45720" marR="45720" anchor="ctr" horzOverflow="overflow">
                    <a:lnT w="38100">
                      <a:solidFill>
                        <a:schemeClr val="accent3">
                          <a:lumOff val="44000"/>
                        </a:schemeClr>
                      </a:solidFill>
                      <a:bevel/>
                    </a:lnT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sz="2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—</a:t>
                      </a:r>
                    </a:p>
                  </a:txBody>
                  <a:tcPr marL="45720" marR="45720" anchor="ctr" horzOverflow="overflow">
                    <a:lnT w="38100">
                      <a:solidFill>
                        <a:schemeClr val="accent3">
                          <a:lumOff val="44000"/>
                        </a:schemeClr>
                      </a:solidFill>
                      <a:bevel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bevel/>
                    </a:lnB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T w="38100">
                      <a:solidFill>
                        <a:schemeClr val="accent3">
                          <a:lumOff val="44000"/>
                        </a:schemeClr>
                      </a:solidFill>
                      <a:bevel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bevel/>
                    </a:lnB>
                    <a:solidFill>
                      <a:srgbClr val="F7F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935">
                <a:tc>
                  <a:txBody>
                    <a:bodyPr/>
                    <a:lstStyle/>
                    <a:p>
                      <a:pPr algn="ctr"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Vl.c</a:t>
                      </a:r>
                      <a:r>
                        <a:rPr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M</a:t>
                      </a:r>
                    </a:p>
                  </a:txBody>
                  <a:tcPr marL="45720" marR="45720" anchor="ctr" horzOverflow="overflow">
                    <a:solidFill>
                      <a:srgbClr val="EEF1D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/ˈ</a:t>
                      </a:r>
                      <a:r>
                        <a:rPr sz="20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f</a:t>
                      </a:r>
                      <a:r>
                        <a:rPr sz="20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ɾ</a:t>
                      </a:r>
                      <a:r>
                        <a:rPr sz="20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eno</a:t>
                      </a:r>
                      <a:r>
                        <a:rPr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/</a:t>
                      </a:r>
                    </a:p>
                  </a:txBody>
                  <a:tcPr marL="45720" marR="45720" anchor="ctr" horzOverflow="overflow">
                    <a:solidFill>
                      <a:srgbClr val="6F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—</a:t>
                      </a:r>
                    </a:p>
                  </a:txBody>
                  <a:tcPr marL="45720" marR="45720" anchor="ctr" horzOverflow="overflow">
                    <a:lnT w="38100">
                      <a:solidFill>
                        <a:schemeClr val="accent3">
                          <a:lumOff val="44000"/>
                        </a:schemeClr>
                      </a:solidFill>
                      <a:bevel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bevel/>
                    </a:lnB>
                    <a:solidFill>
                      <a:srgbClr val="EEF1D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[ˈ</a:t>
                      </a:r>
                      <a:r>
                        <a:rPr sz="20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f</a:t>
                      </a:r>
                      <a:r>
                        <a:rPr sz="20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ɾ̥</a:t>
                      </a:r>
                      <a:r>
                        <a:rPr sz="20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eno</a:t>
                      </a:r>
                      <a:r>
                        <a:rPr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] 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chemeClr val="accent3">
                          <a:lumOff val="44000"/>
                        </a:schemeClr>
                      </a:solidFill>
                      <a:bevel/>
                    </a:lnB>
                    <a:solidFill>
                      <a:srgbClr val="EEF1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—</a:t>
                      </a:r>
                    </a:p>
                  </a:txBody>
                  <a:tcPr marL="45720" marR="45720" anchor="ctr" horzOverflow="overflow">
                    <a:lnT w="38100">
                      <a:solidFill>
                        <a:schemeClr val="accent3">
                          <a:lumOff val="44000"/>
                        </a:schemeClr>
                      </a:solidFill>
                      <a:bevel/>
                    </a:lnT>
                    <a:solidFill>
                      <a:srgbClr val="EEF1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T w="38100">
                      <a:solidFill>
                        <a:schemeClr val="accent3">
                          <a:lumOff val="44000"/>
                        </a:schemeClr>
                      </a:solidFill>
                      <a:bevel/>
                    </a:lnT>
                    <a:solidFill>
                      <a:srgbClr val="EEF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935">
                <a:tc>
                  <a:txBody>
                    <a:bodyPr/>
                    <a:lstStyle/>
                    <a:p>
                      <a:pPr algn="ctr"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M+t/d</a:t>
                      </a:r>
                    </a:p>
                  </a:txBody>
                  <a:tcPr marL="45720" marR="45720" anchor="ctr" horzOverflow="overflow"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/ˈ</a:t>
                      </a:r>
                      <a:r>
                        <a:rPr sz="20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ka</a:t>
                      </a:r>
                      <a:r>
                        <a:rPr sz="20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ɾ</a:t>
                      </a:r>
                      <a:r>
                        <a:rPr sz="20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ta</a:t>
                      </a:r>
                      <a:r>
                        <a:rPr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/</a:t>
                      </a:r>
                    </a:p>
                  </a:txBody>
                  <a:tcPr marL="45720" marR="45720" anchor="ctr" horzOverflow="overflow">
                    <a:solidFill>
                      <a:srgbClr val="6F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—</a:t>
                      </a:r>
                    </a:p>
                  </a:txBody>
                  <a:tcPr marL="45720" marR="45720" anchor="ctr" horzOverflow="overflow">
                    <a:lnT w="38100">
                      <a:solidFill>
                        <a:schemeClr val="accent3">
                          <a:lumOff val="44000"/>
                        </a:schemeClr>
                      </a:solidFill>
                      <a:bevel/>
                    </a:lnT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—</a:t>
                      </a:r>
                    </a:p>
                  </a:txBody>
                  <a:tcPr marL="45720" marR="45720" anchor="ctr" horzOverflow="overflow">
                    <a:lnT w="38100">
                      <a:solidFill>
                        <a:schemeClr val="accent3">
                          <a:lumOff val="44000"/>
                        </a:schemeClr>
                      </a:solidFill>
                      <a:bevel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bevel/>
                    </a:lnB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[ˈ</a:t>
                      </a:r>
                      <a:r>
                        <a:rPr sz="20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ka</a:t>
                      </a:r>
                      <a:r>
                        <a:rPr sz="20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ɾ̪</a:t>
                      </a:r>
                      <a:r>
                        <a:rPr sz="20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t</a:t>
                      </a:r>
                      <a:r>
                        <a:rPr sz="20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a</a:t>
                      </a:r>
                      <a:r>
                        <a:rPr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]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chemeClr val="accent3">
                          <a:lumOff val="44000"/>
                        </a:schemeClr>
                      </a:solidFill>
                      <a:bevel/>
                    </a:lnB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[ˈ</a:t>
                      </a:r>
                      <a:r>
                        <a:rPr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</a:t>
                      </a:r>
                      <a:r>
                        <a:rPr sz="2000" strike="sngStrike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sz="20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chemeClr val="accent3">
                          <a:lumOff val="44000"/>
                        </a:schemeClr>
                      </a:solidFill>
                      <a:bevel/>
                    </a:lnB>
                    <a:solidFill>
                      <a:srgbClr val="F7F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935">
                <a:tc>
                  <a:txBody>
                    <a:bodyPr/>
                    <a:lstStyle/>
                    <a:p>
                      <a:pPr algn="ctr"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45720" marR="45720" anchor="ctr" horzOverflow="overflow">
                    <a:solidFill>
                      <a:srgbClr val="EEF1D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/ˈ</a:t>
                      </a:r>
                      <a:r>
                        <a:rPr sz="20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ma</a:t>
                      </a:r>
                      <a:r>
                        <a:rPr sz="20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ɾ</a:t>
                      </a:r>
                      <a:r>
                        <a:rPr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/</a:t>
                      </a:r>
                    </a:p>
                  </a:txBody>
                  <a:tcPr marL="45720" marR="45720" anchor="ctr" horzOverflow="overflow">
                    <a:solidFill>
                      <a:srgbClr val="6FF0F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[ˈ</a:t>
                      </a:r>
                      <a:r>
                        <a:rPr sz="20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ma</a:t>
                      </a:r>
                      <a:r>
                        <a:rPr sz="20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ɾ</a:t>
                      </a:r>
                      <a:r>
                        <a:rPr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]</a:t>
                      </a:r>
                    </a:p>
                  </a:txBody>
                  <a:tcPr marL="45720" marR="45720" anchor="ctr" horzOverflow="overflow">
                    <a:solidFill>
                      <a:srgbClr val="EEF1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sz="2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—</a:t>
                      </a:r>
                    </a:p>
                  </a:txBody>
                  <a:tcPr marL="45720" marR="45720" anchor="ctr" horzOverflow="overflow">
                    <a:lnT w="38100">
                      <a:solidFill>
                        <a:schemeClr val="accent3">
                          <a:lumOff val="44000"/>
                        </a:schemeClr>
                      </a:solidFill>
                      <a:bevel/>
                    </a:lnT>
                    <a:solidFill>
                      <a:srgbClr val="EEF1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—</a:t>
                      </a:r>
                    </a:p>
                  </a:txBody>
                  <a:tcPr marL="45720" marR="45720" anchor="ctr" horzOverflow="overflow">
                    <a:lnT w="38100">
                      <a:solidFill>
                        <a:schemeClr val="accent3">
                          <a:lumOff val="44000"/>
                        </a:schemeClr>
                      </a:solidFill>
                      <a:bevel/>
                    </a:lnT>
                    <a:solidFill>
                      <a:srgbClr val="EEF1D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[ˈma</a:t>
                      </a:r>
                      <a:r>
                        <a:rPr sz="2000" strike="sngStrike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</a:txBody>
                  <a:tcPr marL="45720" marR="45720" anchor="ctr" horzOverflow="overflow">
                    <a:lnT w="38100">
                      <a:solidFill>
                        <a:schemeClr val="accent3">
                          <a:lumOff val="44000"/>
                        </a:schemeClr>
                      </a:solidFill>
                      <a:bevel/>
                    </a:lnT>
                    <a:solidFill>
                      <a:srgbClr val="EEF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681" name="Group"/>
          <p:cNvGrpSpPr/>
          <p:nvPr/>
        </p:nvGrpSpPr>
        <p:grpSpPr>
          <a:xfrm>
            <a:off x="1137795" y="5019984"/>
            <a:ext cx="6868407" cy="523241"/>
            <a:chOff x="-2350" y="0"/>
            <a:chExt cx="4512731" cy="523240"/>
          </a:xfrm>
        </p:grpSpPr>
        <p:sp>
          <p:nvSpPr>
            <p:cNvPr id="5679" name="Rectangle"/>
            <p:cNvSpPr/>
            <p:nvPr/>
          </p:nvSpPr>
          <p:spPr>
            <a:xfrm>
              <a:off x="0" y="0"/>
              <a:ext cx="4510381" cy="500063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400"/>
            </a:p>
          </p:txBody>
        </p:sp>
        <p:sp>
          <p:nvSpPr>
            <p:cNvPr id="5680" name="Phonemic distribution is  partial."/>
            <p:cNvSpPr txBox="1"/>
            <p:nvPr/>
          </p:nvSpPr>
          <p:spPr>
            <a:xfrm>
              <a:off x="-2351" y="-1"/>
              <a:ext cx="4512732" cy="5232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s-ES" dirty="0">
                  <a:solidFill>
                    <a:srgbClr val="000000"/>
                  </a:solidFill>
                </a:rPr>
                <a:t>Broad</a:t>
              </a:r>
              <a:r>
                <a:rPr dirty="0">
                  <a:solidFill>
                    <a:srgbClr val="000000"/>
                  </a:solidFill>
                </a:rPr>
                <a:t> distribution is  </a:t>
              </a:r>
              <a:r>
                <a:rPr i="1" dirty="0">
                  <a:solidFill>
                    <a:srgbClr val="000000"/>
                  </a:solidFill>
                </a:rPr>
                <a:t>partial.</a:t>
              </a:r>
            </a:p>
          </p:txBody>
        </p:sp>
      </p:grpSp>
      <p:grpSp>
        <p:nvGrpSpPr>
          <p:cNvPr id="5684" name="Group"/>
          <p:cNvGrpSpPr/>
          <p:nvPr/>
        </p:nvGrpSpPr>
        <p:grpSpPr>
          <a:xfrm>
            <a:off x="628650" y="5833109"/>
            <a:ext cx="7738922" cy="523242"/>
            <a:chOff x="0" y="0"/>
            <a:chExt cx="4491183" cy="523241"/>
          </a:xfrm>
        </p:grpSpPr>
        <p:sp>
          <p:nvSpPr>
            <p:cNvPr id="5682" name="Rectangle"/>
            <p:cNvSpPr/>
            <p:nvPr/>
          </p:nvSpPr>
          <p:spPr>
            <a:xfrm>
              <a:off x="0" y="0"/>
              <a:ext cx="4491183" cy="500063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400"/>
            </a:p>
          </p:txBody>
        </p:sp>
        <p:sp>
          <p:nvSpPr>
            <p:cNvPr id="5683" name="Phonetic distribution  is partial and complementary."/>
            <p:cNvSpPr txBox="1"/>
            <p:nvPr/>
          </p:nvSpPr>
          <p:spPr>
            <a:xfrm>
              <a:off x="0" y="0"/>
              <a:ext cx="4491183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s-ES" dirty="0">
                  <a:solidFill>
                    <a:srgbClr val="000000"/>
                  </a:solidFill>
                </a:rPr>
                <a:t>Narrow</a:t>
              </a:r>
              <a:r>
                <a:rPr dirty="0">
                  <a:solidFill>
                    <a:srgbClr val="000000"/>
                  </a:solidFill>
                </a:rPr>
                <a:t> distribution  is </a:t>
              </a:r>
              <a:r>
                <a:rPr i="1" dirty="0">
                  <a:solidFill>
                    <a:srgbClr val="000000"/>
                  </a:solidFill>
                </a:rPr>
                <a:t>partial</a:t>
              </a:r>
              <a:r>
                <a:rPr lang="es-ES" i="1" dirty="0">
                  <a:solidFill>
                    <a:srgbClr val="000000"/>
                  </a:solidFill>
                </a:rPr>
                <a:t>, </a:t>
              </a:r>
              <a:r>
                <a:rPr i="1" dirty="0">
                  <a:solidFill>
                    <a:srgbClr val="000000"/>
                  </a:solidFill>
                </a:rPr>
                <a:t>complementary</a:t>
              </a:r>
              <a:r>
                <a:rPr lang="es-ES" i="1" dirty="0">
                  <a:solidFill>
                    <a:srgbClr val="000000"/>
                  </a:solidFill>
                </a:rPr>
                <a:t>, and free </a:t>
              </a:r>
              <a:r>
                <a:rPr lang="es-ES" i="1" dirty="0" err="1">
                  <a:solidFill>
                    <a:srgbClr val="000000"/>
                  </a:solidFill>
                </a:rPr>
                <a:t>variation</a:t>
              </a:r>
              <a:r>
                <a:rPr i="1" dirty="0">
                  <a:solidFill>
                    <a:srgbClr val="000000"/>
                  </a:solidFill>
                </a:rPr>
                <a:t>.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0F6A7A-37C9-F959-0F5D-E162CF269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4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5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4" grpId="1" animBg="1" advAuto="0"/>
      <p:bldP spid="5677" grpId="2" animBg="1" advAuto="0"/>
      <p:bldP spid="5678" grpId="3" animBg="1" advAuto="0"/>
      <p:bldP spid="5681" grpId="4" animBg="1" advAuto="0"/>
      <p:bldP spid="5684" grpId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0" name="Group"/>
          <p:cNvGrpSpPr/>
          <p:nvPr/>
        </p:nvGrpSpPr>
        <p:grpSpPr>
          <a:xfrm>
            <a:off x="1523865" y="57232"/>
            <a:ext cx="5943735" cy="523241"/>
            <a:chOff x="0" y="0"/>
            <a:chExt cx="4720455" cy="523240"/>
          </a:xfrm>
        </p:grpSpPr>
        <p:sp>
          <p:nvSpPr>
            <p:cNvPr id="5708" name="Rectangle"/>
            <p:cNvSpPr/>
            <p:nvPr/>
          </p:nvSpPr>
          <p:spPr>
            <a:xfrm>
              <a:off x="0" y="0"/>
              <a:ext cx="4720456" cy="485775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709" name="CONTRASTIVE  TRANSFER ANALYSIS"/>
            <p:cNvSpPr txBox="1"/>
            <p:nvPr/>
          </p:nvSpPr>
          <p:spPr>
            <a:xfrm>
              <a:off x="0" y="0"/>
              <a:ext cx="4720456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2000" b="1" dirty="0">
                  <a:solidFill>
                    <a:srgbClr val="000000"/>
                  </a:solidFill>
                </a:rPr>
                <a:t>CONTRASTIVE  TRANSFER ANALYSIS</a:t>
              </a:r>
            </a:p>
          </p:txBody>
        </p:sp>
      </p:grpSp>
      <p:graphicFrame>
        <p:nvGraphicFramePr>
          <p:cNvPr id="5714" name="Table"/>
          <p:cNvGraphicFramePr/>
          <p:nvPr>
            <p:extLst>
              <p:ext uri="{D42A27DB-BD31-4B8C-83A1-F6EECF244321}">
                <p14:modId xmlns:p14="http://schemas.microsoft.com/office/powerpoint/2010/main" val="2021647162"/>
              </p:ext>
            </p:extLst>
          </p:nvPr>
        </p:nvGraphicFramePr>
        <p:xfrm>
          <a:off x="137576" y="871397"/>
          <a:ext cx="5628441" cy="3614122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382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5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385"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Spanish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4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English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370">
                <a:tc>
                  <a:txBody>
                    <a:bodyPr/>
                    <a:lstStyle/>
                    <a:p>
                      <a:pPr algn="ctr" defTabSz="457200">
                        <a:defRPr sz="21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/</a:t>
                      </a:r>
                      <a:r>
                        <a:rPr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ɾ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                                  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4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-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21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[</a:t>
                      </a:r>
                      <a:r>
                        <a:rPr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ɾ</a:t>
                      </a:r>
                      <a:r>
                        <a:rPr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es-ES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&lt;= </a:t>
                      </a:r>
                      <a:r>
                        <a:rPr lang="en-EC" sz="2100" b="0" i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ˈ</a:t>
                      </a:r>
                      <a:r>
                        <a:rPr lang="es-E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v.s</a:t>
                      </a:r>
                      <a:r>
                        <a:rPr lang="es-ES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/t-d/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v.c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694">
                <a:tc>
                  <a:txBody>
                    <a:bodyPr/>
                    <a:lstStyle/>
                    <a:p>
                      <a:pPr algn="ctr">
                        <a:defRPr sz="1900" b="0" i="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endParaRPr sz="2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endParaRPr sz="2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8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 -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ɾ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]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4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Ø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b="0" i="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s-E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54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900" b="0" i="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[ -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̥- ]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900" b="0" i="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[ -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̪- ]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4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Ø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lang="es-E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---</a:t>
                      </a:r>
                      <a:endParaRPr sz="2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43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 -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ɾ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]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4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Ø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b="0" i="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s-E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43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 -</a:t>
                      </a:r>
                      <a:r>
                        <a:rPr lang="en-US" sz="2400" strike="sng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]</a:t>
                      </a:r>
                    </a:p>
                    <a:p>
                      <a:pPr algn="ctr" defTabSz="457200">
                        <a:defRPr sz="1800" b="0" i="0"/>
                      </a:pPr>
                      <a:endParaRPr lang="en-EC" sz="2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4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Ø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lang="es-E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---</a:t>
                      </a:r>
                      <a:endParaRPr sz="2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715" name="Image" descr="Image"/>
          <p:cNvPicPr>
            <a:picLocks noChangeAspect="1"/>
          </p:cNvPicPr>
          <p:nvPr/>
        </p:nvPicPr>
        <p:blipFill>
          <a:blip r:embed="rId2"/>
          <a:srcRect l="44557" t="32410" r="4530" b="43074"/>
          <a:stretch>
            <a:fillRect/>
          </a:stretch>
        </p:blipFill>
        <p:spPr>
          <a:xfrm>
            <a:off x="6559866" y="2059029"/>
            <a:ext cx="2446557" cy="11780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4" descr="YouTube - Apps on Google Play">
            <a:hlinkClick r:id="rId3"/>
            <a:extLst>
              <a:ext uri="{FF2B5EF4-FFF2-40B4-BE49-F238E27FC236}">
                <a16:creationId xmlns:a16="http://schemas.microsoft.com/office/drawing/2014/main" id="{162AB54A-635B-BF46-8004-47BD8B766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59400"/>
            <a:ext cx="1041400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Brace 1">
            <a:extLst>
              <a:ext uri="{FF2B5EF4-FFF2-40B4-BE49-F238E27FC236}">
                <a16:creationId xmlns:a16="http://schemas.microsoft.com/office/drawing/2014/main" id="{7262B0EE-D485-2A4D-870D-2CFF3DB04640}"/>
              </a:ext>
            </a:extLst>
          </p:cNvPr>
          <p:cNvSpPr/>
          <p:nvPr/>
        </p:nvSpPr>
        <p:spPr>
          <a:xfrm>
            <a:off x="1863477" y="1429996"/>
            <a:ext cx="558800" cy="3055523"/>
          </a:xfrm>
          <a:prstGeom prst="rightBrace">
            <a:avLst>
              <a:gd name="adj1" fmla="val 8333"/>
              <a:gd name="adj2" fmla="val 76715"/>
            </a:avLst>
          </a:prstGeom>
          <a:noFill/>
          <a:ln w="25400" cap="flat">
            <a:solidFill>
              <a:schemeClr val="accent1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06895E-046F-F847-B1C6-85185643621F}"/>
              </a:ext>
            </a:extLst>
          </p:cNvPr>
          <p:cNvSpPr txBox="1"/>
          <p:nvPr/>
        </p:nvSpPr>
        <p:spPr>
          <a:xfrm>
            <a:off x="323558" y="4957127"/>
            <a:ext cx="297225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S.S=&gt;c</a:t>
            </a:r>
            <a:r>
              <a:rPr lang="en-EC" dirty="0"/>
              <a:t>ommon mistake =&gt;</a:t>
            </a:r>
            <a:endParaRPr kumimoji="0" lang="en-EC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10FEA1-595A-1A4B-8744-BD39971A9D23}"/>
              </a:ext>
            </a:extLst>
          </p:cNvPr>
          <p:cNvSpPr txBox="1"/>
          <p:nvPr/>
        </p:nvSpPr>
        <p:spPr>
          <a:xfrm>
            <a:off x="4336581" y="5683827"/>
            <a:ext cx="312466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dirty="0"/>
              <a:t>E: More R-</a:t>
            </a:r>
            <a:r>
              <a:rPr lang="es-ES" dirty="0" err="1"/>
              <a:t>colored</a:t>
            </a:r>
            <a:r>
              <a:rPr lang="es-ES" dirty="0"/>
              <a:t> </a:t>
            </a:r>
            <a:r>
              <a:rPr lang="es-ES" dirty="0" err="1"/>
              <a:t>Sounds</a:t>
            </a:r>
            <a:endParaRPr kumimoji="0" lang="en-EC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03B8B88-ED3B-3840-8764-E7B4373845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144" y="859802"/>
            <a:ext cx="983142" cy="74145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5C68C-7827-9410-26CE-216EF115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5</a:t>
            </a:fld>
            <a:endParaRPr lang="en-EC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CA168C-7B66-DE90-1B9D-FDED1AA532EC}"/>
              </a:ext>
            </a:extLst>
          </p:cNvPr>
          <p:cNvSpPr/>
          <p:nvPr/>
        </p:nvSpPr>
        <p:spPr>
          <a:xfrm>
            <a:off x="5453074" y="3398613"/>
            <a:ext cx="8218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900" b="0" i="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3600" dirty="0">
                <a:solidFill>
                  <a:schemeClr val="tx1"/>
                </a:solidFill>
              </a:rPr>
              <a:t>[</a:t>
            </a:r>
            <a:r>
              <a:rPr lang="en-US" sz="4000" dirty="0" err="1">
                <a:solidFill>
                  <a:srgbClr val="000000"/>
                </a:solidFill>
              </a:rPr>
              <a:t>ɹ</a:t>
            </a:r>
            <a:r>
              <a:rPr lang="en-US" sz="3600" dirty="0">
                <a:solidFill>
                  <a:schemeClr val="tx1"/>
                </a:solidFill>
              </a:rPr>
              <a:t> ]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B8BACA-A02A-DE05-96D4-38B58B5A61BD}"/>
              </a:ext>
            </a:extLst>
          </p:cNvPr>
          <p:cNvCxnSpPr>
            <a:cxnSpLocks/>
          </p:cNvCxnSpPr>
          <p:nvPr/>
        </p:nvCxnSpPr>
        <p:spPr>
          <a:xfrm flipV="1">
            <a:off x="2337869" y="3766624"/>
            <a:ext cx="3115205" cy="140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4468A4E-DDC4-0169-2155-7F6D4C62E1DA}"/>
              </a:ext>
            </a:extLst>
          </p:cNvPr>
          <p:cNvCxnSpPr>
            <a:cxnSpLocks/>
          </p:cNvCxnSpPr>
          <p:nvPr/>
        </p:nvCxnSpPr>
        <p:spPr>
          <a:xfrm>
            <a:off x="1684217" y="4311500"/>
            <a:ext cx="0" cy="6583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6007AEF-5643-1BD4-A7B0-69B193BD8A3A}"/>
              </a:ext>
            </a:extLst>
          </p:cNvPr>
          <p:cNvCxnSpPr>
            <a:cxnSpLocks/>
          </p:cNvCxnSpPr>
          <p:nvPr/>
        </p:nvCxnSpPr>
        <p:spPr>
          <a:xfrm flipV="1">
            <a:off x="3108960" y="4139546"/>
            <a:ext cx="2657058" cy="10022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16D5B89-646D-4624-A597-A076B7691A62}"/>
              </a:ext>
            </a:extLst>
          </p:cNvPr>
          <p:cNvSpPr txBox="1"/>
          <p:nvPr/>
        </p:nvSpPr>
        <p:spPr>
          <a:xfrm>
            <a:off x="6337572" y="3662302"/>
            <a:ext cx="2146299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FF0000"/>
                </a:solidFill>
              </a:rPr>
              <a:t>S.S.</a:t>
            </a:r>
            <a:r>
              <a:rPr lang="en-US" sz="1400" dirty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en-US" sz="1400" dirty="0">
                <a:solidFill>
                  <a:srgbClr val="FF0000"/>
                </a:solidFill>
              </a:rPr>
              <a:t>C</a:t>
            </a:r>
            <a:r>
              <a:rPr lang="en-EC" sz="1400" dirty="0">
                <a:solidFill>
                  <a:srgbClr val="FF0000"/>
                </a:solidFill>
              </a:rPr>
              <a:t>ommon mistake</a:t>
            </a:r>
            <a:endParaRPr kumimoji="0" lang="en-EC" sz="1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75F9B8-20BF-58E8-8721-6B79190FD7C1}"/>
              </a:ext>
            </a:extLst>
          </p:cNvPr>
          <p:cNvSpPr txBox="1"/>
          <p:nvPr/>
        </p:nvSpPr>
        <p:spPr>
          <a:xfrm>
            <a:off x="667864" y="1873626"/>
            <a:ext cx="1339254" cy="26468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6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68870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8" grpId="0"/>
      <p:bldP spid="8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7DFF6A-6819-51D4-FDC7-9F50ADA56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6</a:t>
            </a:fld>
            <a:endParaRPr lang="en-EC"/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9A13EB62-6631-2997-F6DF-AC1F9B9D011A}"/>
              </a:ext>
            </a:extLst>
          </p:cNvPr>
          <p:cNvGrpSpPr/>
          <p:nvPr/>
        </p:nvGrpSpPr>
        <p:grpSpPr>
          <a:xfrm>
            <a:off x="1926690" y="136524"/>
            <a:ext cx="5290620" cy="1120141"/>
            <a:chOff x="0" y="0"/>
            <a:chExt cx="5290619" cy="1120139"/>
          </a:xfrm>
        </p:grpSpPr>
        <p:sp>
          <p:nvSpPr>
            <p:cNvPr id="4" name="Rectangle">
              <a:extLst>
                <a:ext uri="{FF2B5EF4-FFF2-40B4-BE49-F238E27FC236}">
                  <a16:creationId xmlns:a16="http://schemas.microsoft.com/office/drawing/2014/main" id="{4A8F01F8-9221-253A-81D6-4BB4502F10F9}"/>
                </a:ext>
              </a:extLst>
            </p:cNvPr>
            <p:cNvSpPr/>
            <p:nvPr/>
          </p:nvSpPr>
          <p:spPr>
            <a:xfrm>
              <a:off x="-1" y="-1"/>
              <a:ext cx="5290621" cy="523493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" name="SPANISH and ENGLISH R-Sounds">
              <a:extLst>
                <a:ext uri="{FF2B5EF4-FFF2-40B4-BE49-F238E27FC236}">
                  <a16:creationId xmlns:a16="http://schemas.microsoft.com/office/drawing/2014/main" id="{DECEBF20-4ED8-FB66-A8DF-DB9B00A80C68}"/>
                </a:ext>
              </a:extLst>
            </p:cNvPr>
            <p:cNvSpPr txBox="1"/>
            <p:nvPr/>
          </p:nvSpPr>
          <p:spPr>
            <a:xfrm>
              <a:off x="-1" y="-1"/>
              <a:ext cx="5290621" cy="1120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spcBef>
                  <a:spcPts val="1000"/>
                </a:spcBef>
                <a:defRPr sz="2400"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s-ES" b="1" strike="sngStrike" dirty="0">
                  <a:solidFill>
                    <a:srgbClr val="FF0000"/>
                  </a:solidFill>
                </a:rPr>
                <a:t>SPANISH</a:t>
              </a:r>
              <a:r>
                <a:rPr lang="es-ES" b="1" dirty="0">
                  <a:solidFill>
                    <a:srgbClr val="000000"/>
                  </a:solidFill>
                </a:rPr>
                <a:t> - </a:t>
              </a:r>
              <a:r>
                <a:rPr b="1" dirty="0">
                  <a:solidFill>
                    <a:srgbClr val="000000"/>
                  </a:solidFill>
                </a:rPr>
                <a:t>ENGLISH R-Sound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94293B4-0E4B-CBFC-5230-B7289E413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150" y="822862"/>
            <a:ext cx="3695700" cy="3721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84F34B-4A74-BB93-70A8-B184177F2A5C}"/>
              </a:ext>
            </a:extLst>
          </p:cNvPr>
          <p:cNvSpPr/>
          <p:nvPr/>
        </p:nvSpPr>
        <p:spPr>
          <a:xfrm>
            <a:off x="1357532" y="5147227"/>
            <a:ext cx="6428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/</a:t>
            </a:r>
            <a:r>
              <a:rPr lang="en-US" sz="2000" dirty="0" err="1"/>
              <a:t>ɹ</a:t>
            </a:r>
            <a:r>
              <a:rPr lang="en-US" sz="2000" dirty="0"/>
              <a:t>/ voiced, </a:t>
            </a:r>
            <a:r>
              <a:rPr lang="en-US" sz="2000" dirty="0" err="1"/>
              <a:t>apico</a:t>
            </a:r>
            <a:r>
              <a:rPr lang="en-US" sz="2000" dirty="0"/>
              <a:t>-post alveolar, oral, retroflex, approximant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9C9FCD9-186F-B61F-81EB-FDB663426E4E}"/>
              </a:ext>
            </a:extLst>
          </p:cNvPr>
          <p:cNvCxnSpPr>
            <a:cxnSpLocks/>
          </p:cNvCxnSpPr>
          <p:nvPr/>
        </p:nvCxnSpPr>
        <p:spPr>
          <a:xfrm flipV="1">
            <a:off x="2222695" y="3587262"/>
            <a:ext cx="3418450" cy="155996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FC557E4-5461-EABF-E500-F631949B7AA3}"/>
              </a:ext>
            </a:extLst>
          </p:cNvPr>
          <p:cNvCxnSpPr>
            <a:cxnSpLocks/>
          </p:cNvCxnSpPr>
          <p:nvPr/>
        </p:nvCxnSpPr>
        <p:spPr>
          <a:xfrm flipV="1">
            <a:off x="3137095" y="2039815"/>
            <a:ext cx="829994" cy="322150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CDC4C61-9B07-5332-646A-BAA610D24CB2}"/>
              </a:ext>
            </a:extLst>
          </p:cNvPr>
          <p:cNvCxnSpPr>
            <a:cxnSpLocks/>
          </p:cNvCxnSpPr>
          <p:nvPr/>
        </p:nvCxnSpPr>
        <p:spPr>
          <a:xfrm flipH="1" flipV="1">
            <a:off x="4375052" y="1842868"/>
            <a:ext cx="309490" cy="341844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52B4C64-508B-74E6-024B-D5DE44335B0D}"/>
              </a:ext>
            </a:extLst>
          </p:cNvPr>
          <p:cNvCxnSpPr>
            <a:cxnSpLocks/>
          </p:cNvCxnSpPr>
          <p:nvPr/>
        </p:nvCxnSpPr>
        <p:spPr>
          <a:xfrm flipH="1" flipV="1">
            <a:off x="3967089" y="2039815"/>
            <a:ext cx="1575582" cy="322150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3A21E12-8BE7-A092-5DAF-CE7310DFC229}"/>
              </a:ext>
            </a:extLst>
          </p:cNvPr>
          <p:cNvCxnSpPr>
            <a:cxnSpLocks/>
          </p:cNvCxnSpPr>
          <p:nvPr/>
        </p:nvCxnSpPr>
        <p:spPr>
          <a:xfrm flipH="1" flipV="1">
            <a:off x="4164037" y="1842868"/>
            <a:ext cx="2532185" cy="330435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59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0" name="Group"/>
          <p:cNvGrpSpPr/>
          <p:nvPr/>
        </p:nvGrpSpPr>
        <p:grpSpPr>
          <a:xfrm>
            <a:off x="1772181" y="84231"/>
            <a:ext cx="5304453" cy="1120143"/>
            <a:chOff x="-13832" y="-1"/>
            <a:chExt cx="5304452" cy="1120141"/>
          </a:xfrm>
        </p:grpSpPr>
        <p:sp>
          <p:nvSpPr>
            <p:cNvPr id="5618" name="Rectangle"/>
            <p:cNvSpPr/>
            <p:nvPr/>
          </p:nvSpPr>
          <p:spPr>
            <a:xfrm>
              <a:off x="-1" y="-1"/>
              <a:ext cx="5290621" cy="523493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619" name="SPANISH and ENGLISH R-Sounds"/>
            <p:cNvSpPr txBox="1"/>
            <p:nvPr/>
          </p:nvSpPr>
          <p:spPr>
            <a:xfrm>
              <a:off x="-13832" y="-1"/>
              <a:ext cx="5290621" cy="1120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spcBef>
                  <a:spcPts val="1000"/>
                </a:spcBef>
                <a:defRPr sz="2400"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b="1" dirty="0">
                  <a:solidFill>
                    <a:srgbClr val="000000"/>
                  </a:solidFill>
                </a:rPr>
                <a:t>ENGLISH R-Sound</a:t>
              </a:r>
            </a:p>
          </p:txBody>
        </p:sp>
      </p:grpSp>
      <p:grpSp>
        <p:nvGrpSpPr>
          <p:cNvPr id="5626" name="Group"/>
          <p:cNvGrpSpPr/>
          <p:nvPr/>
        </p:nvGrpSpPr>
        <p:grpSpPr>
          <a:xfrm>
            <a:off x="2965757" y="1016133"/>
            <a:ext cx="2931131" cy="796579"/>
            <a:chOff x="0" y="0"/>
            <a:chExt cx="1966946" cy="796577"/>
          </a:xfrm>
        </p:grpSpPr>
        <p:sp>
          <p:nvSpPr>
            <p:cNvPr id="5624" name="Rectangle"/>
            <p:cNvSpPr/>
            <p:nvPr/>
          </p:nvSpPr>
          <p:spPr>
            <a:xfrm>
              <a:off x="-1" y="0"/>
              <a:ext cx="1966948" cy="404138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625" name="English /ɹ/"/>
            <p:cNvSpPr txBox="1"/>
            <p:nvPr/>
          </p:nvSpPr>
          <p:spPr>
            <a:xfrm>
              <a:off x="-1" y="0"/>
              <a:ext cx="1966948" cy="7965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spcBef>
                  <a:spcPts val="1000"/>
                </a:spcBef>
                <a:defRPr sz="19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b="0"/>
              </a:pPr>
              <a:r>
                <a:rPr sz="2400" b="1" dirty="0"/>
                <a:t>English /</a:t>
              </a:r>
              <a:r>
                <a:rPr sz="2400" b="1" dirty="0" err="1"/>
                <a:t>ɹ</a:t>
              </a:r>
              <a:r>
                <a:rPr sz="2400" b="1" dirty="0"/>
                <a:t>/</a:t>
              </a:r>
            </a:p>
          </p:txBody>
        </p:sp>
      </p:grpSp>
      <p:grpSp>
        <p:nvGrpSpPr>
          <p:cNvPr id="5635" name="Group"/>
          <p:cNvGrpSpPr/>
          <p:nvPr/>
        </p:nvGrpSpPr>
        <p:grpSpPr>
          <a:xfrm>
            <a:off x="341535" y="2011019"/>
            <a:ext cx="8099080" cy="663090"/>
            <a:chOff x="0" y="0"/>
            <a:chExt cx="3985116" cy="663088"/>
          </a:xfrm>
        </p:grpSpPr>
        <p:sp>
          <p:nvSpPr>
            <p:cNvPr id="5633" name="Rectangle"/>
            <p:cNvSpPr/>
            <p:nvPr/>
          </p:nvSpPr>
          <p:spPr>
            <a:xfrm>
              <a:off x="0" y="45792"/>
              <a:ext cx="3985117" cy="571505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200"/>
              </a:pP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34" name="/ɹ/ voiced, apico-alveolar, oral, retroflex, approximant"/>
            <p:cNvSpPr txBox="1"/>
            <p:nvPr/>
          </p:nvSpPr>
          <p:spPr>
            <a:xfrm>
              <a:off x="0" y="-1"/>
              <a:ext cx="3985117" cy="6630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spcBef>
                  <a:spcPts val="1000"/>
                </a:spcBef>
                <a:defRPr sz="14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algn="l"/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ɹ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 voiced,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apico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-post alveolar, oral, retroflex, approximant</a:t>
              </a:r>
            </a:p>
          </p:txBody>
        </p:sp>
      </p:grpSp>
      <p:grpSp>
        <p:nvGrpSpPr>
          <p:cNvPr id="5638" name="Group"/>
          <p:cNvGrpSpPr/>
          <p:nvPr/>
        </p:nvGrpSpPr>
        <p:grpSpPr>
          <a:xfrm>
            <a:off x="341535" y="2967752"/>
            <a:ext cx="8099082" cy="663090"/>
            <a:chOff x="0" y="0"/>
            <a:chExt cx="3955756" cy="663088"/>
          </a:xfrm>
        </p:grpSpPr>
        <p:sp>
          <p:nvSpPr>
            <p:cNvPr id="5636" name="Rectangle"/>
            <p:cNvSpPr/>
            <p:nvPr/>
          </p:nvSpPr>
          <p:spPr>
            <a:xfrm>
              <a:off x="0" y="10065"/>
              <a:ext cx="3955757" cy="642959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200"/>
              </a:pP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37" name="[ ɹ ] voiced, apico-alveolar, oral, retroflex, approximant"/>
            <p:cNvSpPr txBox="1"/>
            <p:nvPr/>
          </p:nvSpPr>
          <p:spPr>
            <a:xfrm>
              <a:off x="0" y="0"/>
              <a:ext cx="3955757" cy="663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ɹ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] voiced,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apico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-post alveolar, oral, retroflex, approximant</a:t>
              </a:r>
            </a:p>
          </p:txBody>
        </p:sp>
      </p:grpSp>
      <p:grpSp>
        <p:nvGrpSpPr>
          <p:cNvPr id="5641" name="Group"/>
          <p:cNvGrpSpPr/>
          <p:nvPr/>
        </p:nvGrpSpPr>
        <p:grpSpPr>
          <a:xfrm>
            <a:off x="341534" y="3896291"/>
            <a:ext cx="8099081" cy="675642"/>
            <a:chOff x="0" y="0"/>
            <a:chExt cx="3925445" cy="675641"/>
          </a:xfrm>
        </p:grpSpPr>
        <p:sp>
          <p:nvSpPr>
            <p:cNvPr id="5639" name="Rectangle"/>
            <p:cNvSpPr/>
            <p:nvPr/>
          </p:nvSpPr>
          <p:spPr>
            <a:xfrm>
              <a:off x="0" y="52057"/>
              <a:ext cx="3925445" cy="571526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200"/>
              </a:pP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40" name="vl.c.s.+ [ ɹ̥ ] voiceless, apico-alveolar, oral, retroflex."/>
            <p:cNvSpPr txBox="1"/>
            <p:nvPr/>
          </p:nvSpPr>
          <p:spPr>
            <a:xfrm>
              <a:off x="0" y="0"/>
              <a:ext cx="3925445" cy="675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2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vl.c.s</a:t>
              </a:r>
              <a:r>
                <a:rPr lang="en-US" sz="2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.+ 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 </a:t>
              </a:r>
              <a:r>
                <a:rPr lang="en-US" sz="2200" dirty="0" err="1">
                  <a:latin typeface="Times New Roman" panose="02020603050405020304" pitchFamily="18" charset="0"/>
                  <a:ea typeface="Lucida Grande"/>
                  <a:cs typeface="Times New Roman" panose="02020603050405020304" pitchFamily="18" charset="0"/>
                  <a:sym typeface="Lucida Grande"/>
                </a:rPr>
                <a:t>ɹ</a:t>
              </a:r>
              <a:r>
                <a:rPr lang="en-US" sz="2200" dirty="0">
                  <a:latin typeface="Times New Roman" panose="02020603050405020304" pitchFamily="18" charset="0"/>
                  <a:ea typeface="Lucida Grande"/>
                  <a:cs typeface="Times New Roman" panose="02020603050405020304" pitchFamily="18" charset="0"/>
                  <a:sym typeface="Lucida Grande"/>
                </a:rPr>
                <a:t>̥</a:t>
              </a:r>
              <a:r>
                <a:rPr lang="en-US" sz="2200" dirty="0">
                  <a:latin typeface="Times New Roman" panose="02020603050405020304" pitchFamily="18" charset="0"/>
                  <a:ea typeface="Euphemia UCAS"/>
                  <a:cs typeface="Times New Roman" panose="02020603050405020304" pitchFamily="18" charset="0"/>
                  <a:sym typeface="Euphemia UCAS"/>
                </a:rPr>
                <a:t> 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 </a:t>
              </a:r>
              <a:r>
                <a:rPr lang="en-US" sz="22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voiceless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apico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post alveolar, oral, retroflex, approximant</a:t>
              </a:r>
            </a:p>
          </p:txBody>
        </p:sp>
      </p:grpSp>
      <p:grpSp>
        <p:nvGrpSpPr>
          <p:cNvPr id="5644" name="Group"/>
          <p:cNvGrpSpPr/>
          <p:nvPr/>
        </p:nvGrpSpPr>
        <p:grpSpPr>
          <a:xfrm>
            <a:off x="350549" y="4735992"/>
            <a:ext cx="8090065" cy="620634"/>
            <a:chOff x="0" y="-81482"/>
            <a:chExt cx="3920979" cy="620633"/>
          </a:xfrm>
        </p:grpSpPr>
        <p:sp>
          <p:nvSpPr>
            <p:cNvPr id="5642" name="Rectangle"/>
            <p:cNvSpPr/>
            <p:nvPr/>
          </p:nvSpPr>
          <p:spPr>
            <a:xfrm>
              <a:off x="0" y="0"/>
              <a:ext cx="3920979" cy="428625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200"/>
              </a:pP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43" name="[ -ɚ ] rhotacized, mid, central vowel"/>
            <p:cNvSpPr txBox="1"/>
            <p:nvPr/>
          </p:nvSpPr>
          <p:spPr>
            <a:xfrm>
              <a:off x="0" y="-81482"/>
              <a:ext cx="3920979" cy="6206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 </a:t>
              </a:r>
              <a:r>
                <a:rPr lang="en-US" sz="22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-</a:t>
              </a:r>
              <a:r>
                <a:rPr lang="en-US" sz="22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ɚ</a:t>
              </a:r>
              <a:r>
                <a:rPr lang="en-US" sz="22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 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 rhotacized, closed (unstressed) mid, central vowel</a:t>
              </a:r>
            </a:p>
          </p:txBody>
        </p:sp>
      </p:grpSp>
      <p:grpSp>
        <p:nvGrpSpPr>
          <p:cNvPr id="5667" name="Group"/>
          <p:cNvGrpSpPr/>
          <p:nvPr/>
        </p:nvGrpSpPr>
        <p:grpSpPr>
          <a:xfrm>
            <a:off x="350549" y="5502085"/>
            <a:ext cx="8090065" cy="675641"/>
            <a:chOff x="0" y="0"/>
            <a:chExt cx="3920978" cy="675640"/>
          </a:xfrm>
        </p:grpSpPr>
        <p:sp>
          <p:nvSpPr>
            <p:cNvPr id="5665" name="Rectangle"/>
            <p:cNvSpPr/>
            <p:nvPr/>
          </p:nvSpPr>
          <p:spPr>
            <a:xfrm>
              <a:off x="0" y="0"/>
              <a:ext cx="3920979" cy="675641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200"/>
              </a:pP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66" name="[ -ɝ ] rhotacized, open, mid, central vowel"/>
            <p:cNvSpPr txBox="1"/>
            <p:nvPr/>
          </p:nvSpPr>
          <p:spPr>
            <a:xfrm>
              <a:off x="0" y="110526"/>
              <a:ext cx="3920979" cy="454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 </a:t>
              </a:r>
              <a:r>
                <a:rPr lang="en-US" sz="2200" dirty="0">
                  <a:latin typeface="Times New Roman" panose="02020603050405020304" pitchFamily="18" charset="0"/>
                  <a:ea typeface="Euphemia UCAS"/>
                  <a:cs typeface="Times New Roman" panose="02020603050405020304" pitchFamily="18" charset="0"/>
                  <a:sym typeface="Euphemia UCAS"/>
                </a:rPr>
                <a:t>-</a:t>
              </a:r>
              <a:r>
                <a:rPr lang="en-US" sz="2200" dirty="0" err="1">
                  <a:latin typeface="Times New Roman" panose="02020603050405020304" pitchFamily="18" charset="0"/>
                  <a:ea typeface="Lucida Grande"/>
                  <a:cs typeface="Times New Roman" panose="02020603050405020304" pitchFamily="18" charset="0"/>
                  <a:sym typeface="Lucida Grande"/>
                </a:rPr>
                <a:t>ɝ</a:t>
              </a:r>
              <a:r>
                <a:rPr lang="en-US" sz="2200" dirty="0">
                  <a:latin typeface="Times New Roman" panose="02020603050405020304" pitchFamily="18" charset="0"/>
                  <a:ea typeface="Euphemia UCAS"/>
                  <a:cs typeface="Times New Roman" panose="02020603050405020304" pitchFamily="18" charset="0"/>
                  <a:sym typeface="Euphemia UCAS"/>
                </a:rPr>
                <a:t> 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 rhotacized, open (stressed), mid, central vowel</a:t>
              </a: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9FAFF466-F811-BB4D-8125-B656FBA35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84" y="191826"/>
            <a:ext cx="983142" cy="74145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BD449F-9DC9-F15F-7342-849F83A61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6634" y="6492679"/>
            <a:ext cx="2057400" cy="365125"/>
          </a:xfrm>
        </p:spPr>
        <p:txBody>
          <a:bodyPr/>
          <a:lstStyle/>
          <a:p>
            <a:pPr algn="l"/>
            <a:fld id="{86CB4B4D-7CA3-9044-876B-883B54F8677D}" type="slidenum"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l"/>
              <a:t>7</a:t>
            </a:fld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FEDE2FF6-E0B3-1F50-4A8F-AB6719122F39}"/>
              </a:ext>
            </a:extLst>
          </p:cNvPr>
          <p:cNvSpPr/>
          <p:nvPr/>
        </p:nvSpPr>
        <p:spPr>
          <a:xfrm>
            <a:off x="703385" y="3809300"/>
            <a:ext cx="798599" cy="310307"/>
          </a:xfrm>
          <a:custGeom>
            <a:avLst/>
            <a:gdLst>
              <a:gd name="connsiteX0" fmla="*/ 0 w 706029"/>
              <a:gd name="connsiteY0" fmla="*/ 157325 h 314777"/>
              <a:gd name="connsiteX1" fmla="*/ 407963 w 706029"/>
              <a:gd name="connsiteY1" fmla="*/ 2580 h 314777"/>
              <a:gd name="connsiteX2" fmla="*/ 675249 w 706029"/>
              <a:gd name="connsiteY2" fmla="*/ 269867 h 314777"/>
              <a:gd name="connsiteX3" fmla="*/ 689316 w 706029"/>
              <a:gd name="connsiteY3" fmla="*/ 312070 h 31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029" h="314777">
                <a:moveTo>
                  <a:pt x="0" y="157325"/>
                </a:moveTo>
                <a:cubicBezTo>
                  <a:pt x="147711" y="70574"/>
                  <a:pt x="295422" y="-16177"/>
                  <a:pt x="407963" y="2580"/>
                </a:cubicBezTo>
                <a:cubicBezTo>
                  <a:pt x="520505" y="21337"/>
                  <a:pt x="628357" y="218285"/>
                  <a:pt x="675249" y="269867"/>
                </a:cubicBezTo>
                <a:cubicBezTo>
                  <a:pt x="722141" y="321449"/>
                  <a:pt x="705728" y="316759"/>
                  <a:pt x="689316" y="312070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2" name="Group"/>
          <p:cNvGrpSpPr/>
          <p:nvPr/>
        </p:nvGrpSpPr>
        <p:grpSpPr>
          <a:xfrm>
            <a:off x="1669217" y="-1990"/>
            <a:ext cx="6335300" cy="500065"/>
            <a:chOff x="0" y="0"/>
            <a:chExt cx="3771900" cy="500063"/>
          </a:xfrm>
        </p:grpSpPr>
        <p:sp>
          <p:nvSpPr>
            <p:cNvPr id="5690" name="Rectangle"/>
            <p:cNvSpPr/>
            <p:nvPr/>
          </p:nvSpPr>
          <p:spPr>
            <a:xfrm>
              <a:off x="0" y="0"/>
              <a:ext cx="3771900" cy="500063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691" name="PHONETIC AND PHONEMIC DISTRIBUTION"/>
            <p:cNvSpPr txBox="1"/>
            <p:nvPr/>
          </p:nvSpPr>
          <p:spPr>
            <a:xfrm>
              <a:off x="0" y="0"/>
              <a:ext cx="3771900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800" b="1" dirty="0">
                  <a:solidFill>
                    <a:srgbClr val="000000"/>
                  </a:solidFill>
                </a:rPr>
                <a:t>PHONETIC AND PHONEMIC DISTRIBUTION</a:t>
              </a:r>
            </a:p>
          </p:txBody>
        </p:sp>
      </p:grpSp>
      <p:grpSp>
        <p:nvGrpSpPr>
          <p:cNvPr id="5695" name="Group"/>
          <p:cNvGrpSpPr/>
          <p:nvPr/>
        </p:nvGrpSpPr>
        <p:grpSpPr>
          <a:xfrm>
            <a:off x="3549100" y="580286"/>
            <a:ext cx="2370951" cy="772640"/>
            <a:chOff x="0" y="0"/>
            <a:chExt cx="1428760" cy="523217"/>
          </a:xfrm>
        </p:grpSpPr>
        <p:sp>
          <p:nvSpPr>
            <p:cNvPr id="5693" name="Rectangle"/>
            <p:cNvSpPr/>
            <p:nvPr/>
          </p:nvSpPr>
          <p:spPr>
            <a:xfrm>
              <a:off x="0" y="0"/>
              <a:ext cx="1428760" cy="34290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b="1">
                  <a:latin typeface="Verdana"/>
                  <a:ea typeface="Verdana"/>
                  <a:cs typeface="Verdana"/>
                  <a:sym typeface="Verdana"/>
                </a:defRPr>
              </a:pPr>
              <a:endParaRPr sz="2800"/>
            </a:p>
          </p:txBody>
        </p:sp>
        <p:sp>
          <p:nvSpPr>
            <p:cNvPr id="5694" name="English  /ɹ/"/>
            <p:cNvSpPr txBox="1"/>
            <p:nvPr/>
          </p:nvSpPr>
          <p:spPr>
            <a:xfrm>
              <a:off x="0" y="0"/>
              <a:ext cx="1428760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2800" b="1" dirty="0"/>
                <a:t>English  /</a:t>
              </a:r>
              <a:r>
                <a:rPr sz="2800" b="1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ɹ</a:t>
              </a:r>
              <a:r>
                <a:rPr sz="2800" b="1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/ </a:t>
              </a:r>
            </a:p>
          </p:txBody>
        </p:sp>
      </p:grpSp>
      <p:graphicFrame>
        <p:nvGraphicFramePr>
          <p:cNvPr id="5696" name="Table"/>
          <p:cNvGraphicFramePr/>
          <p:nvPr>
            <p:extLst>
              <p:ext uri="{D42A27DB-BD31-4B8C-83A1-F6EECF244321}">
                <p14:modId xmlns:p14="http://schemas.microsoft.com/office/powerpoint/2010/main" val="1735644703"/>
              </p:ext>
            </p:extLst>
          </p:nvPr>
        </p:nvGraphicFramePr>
        <p:xfrm>
          <a:off x="641268" y="2157224"/>
          <a:ext cx="7651542" cy="2929358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454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3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7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0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5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7054">
                <a:tc>
                  <a:txBody>
                    <a:bodyPr/>
                    <a:lstStyle/>
                    <a:p>
                      <a:pPr algn="ctr">
                        <a:defRPr sz="15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s-ES" sz="2000" dirty="0" err="1">
                          <a:solidFill>
                            <a:srgbClr val="000000"/>
                          </a:solidFill>
                        </a:rPr>
                        <a:t>Distribution</a:t>
                      </a:r>
                      <a:endParaRPr sz="2000" dirty="0">
                        <a:solidFill>
                          <a:srgbClr val="000000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FADA7A"/>
                      </a:solidFill>
                      <a:bevel/>
                    </a:lnL>
                    <a:lnT w="12700">
                      <a:solidFill>
                        <a:srgbClr val="FADA7A"/>
                      </a:solidFill>
                      <a:bevel/>
                    </a:lnT>
                    <a:lnB w="12700">
                      <a:solidFill>
                        <a:srgbClr val="FADA7A"/>
                      </a:solidFill>
                      <a:bevel/>
                    </a:lnB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 / </a:t>
                      </a:r>
                      <a:r>
                        <a:rPr sz="2000" dirty="0" err="1">
                          <a:solidFill>
                            <a:srgbClr val="000000"/>
                          </a:solidFill>
                        </a:rPr>
                        <a:t>ɹ</a:t>
                      </a: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 /</a:t>
                      </a:r>
                    </a:p>
                  </a:txBody>
                  <a:tcPr marL="45720" marR="45720" anchor="ctr" horzOverflow="overflow">
                    <a:lnB w="12700">
                      <a:solidFill>
                        <a:srgbClr val="FADA7A"/>
                      </a:solidFill>
                      <a:bevel/>
                    </a:lnB>
                    <a:solidFill>
                      <a:srgbClr val="6F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[ </a:t>
                      </a:r>
                      <a:r>
                        <a:rPr sz="2000" dirty="0" err="1">
                          <a:solidFill>
                            <a:srgbClr val="000000"/>
                          </a:solidFill>
                        </a:rPr>
                        <a:t>ɹ</a:t>
                      </a: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 ] </a:t>
                      </a:r>
                    </a:p>
                  </a:txBody>
                  <a:tcPr marL="45720" marR="45720" anchor="ctr" horzOverflow="overflow">
                    <a:lnR w="12700">
                      <a:solidFill>
                        <a:srgbClr val="FADA7A"/>
                      </a:solidFill>
                      <a:bevel/>
                    </a:lnR>
                    <a:lnT w="12700">
                      <a:solidFill>
                        <a:srgbClr val="FADA7A"/>
                      </a:solidFill>
                      <a:bevel/>
                    </a:lnT>
                    <a:lnB w="12700">
                      <a:solidFill>
                        <a:srgbClr val="FADA7A"/>
                      </a:solidFill>
                      <a:bevel/>
                    </a:lnB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 ɹ̥ ] 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ADA7A"/>
                      </a:solidFill>
                      <a:bevel/>
                    </a:lnL>
                    <a:lnR w="12700">
                      <a:solidFill>
                        <a:srgbClr val="FADA7A"/>
                      </a:solidFill>
                      <a:bevel/>
                    </a:lnR>
                    <a:lnT w="12700">
                      <a:solidFill>
                        <a:srgbClr val="FADA7A"/>
                      </a:solidFill>
                      <a:bevel/>
                    </a:lnT>
                    <a:lnB w="12700">
                      <a:solidFill>
                        <a:srgbClr val="FADA7A"/>
                      </a:solidFill>
                      <a:bevel/>
                    </a:lnB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[</a:t>
                      </a:r>
                      <a:r>
                        <a:rPr sz="2000" dirty="0" err="1">
                          <a:solidFill>
                            <a:srgbClr val="000000"/>
                          </a:solidFill>
                        </a:rPr>
                        <a:t>ɚ</a:t>
                      </a: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 ]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ADA7A"/>
                      </a:solidFill>
                      <a:bevel/>
                    </a:lnL>
                    <a:lnR w="12700">
                      <a:solidFill>
                        <a:srgbClr val="FADA7A"/>
                      </a:solidFill>
                      <a:bevel/>
                    </a:lnR>
                    <a:lnT w="12700">
                      <a:solidFill>
                        <a:srgbClr val="FADA7A"/>
                      </a:solidFill>
                      <a:bevel/>
                    </a:lnT>
                    <a:lnB w="12700">
                      <a:solidFill>
                        <a:srgbClr val="FADA7A"/>
                      </a:solidFill>
                      <a:bevel/>
                    </a:lnB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[ɝ ]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ADA7A"/>
                      </a:solidFill>
                      <a:bevel/>
                    </a:lnL>
                    <a:lnR w="12700">
                      <a:solidFill>
                        <a:srgbClr val="FADA7A"/>
                      </a:solidFill>
                      <a:bevel/>
                    </a:lnR>
                    <a:lnT w="12700">
                      <a:solidFill>
                        <a:srgbClr val="FADA7A"/>
                      </a:solidFill>
                      <a:bevel/>
                    </a:lnT>
                    <a:lnB w="12700">
                      <a:solidFill>
                        <a:srgbClr val="FADA7A"/>
                      </a:solidFill>
                      <a:bevel/>
                    </a:lnB>
                    <a:solidFill>
                      <a:srgbClr val="FADA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62">
                <a:tc>
                  <a:txBody>
                    <a:bodyPr/>
                    <a:lstStyle/>
                    <a:p>
                      <a:pPr algn="ctr"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/>
                        <a:t>     I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ADA7A"/>
                      </a:solidFill>
                      <a:bevel/>
                    </a:lnL>
                    <a:lnT w="12700">
                      <a:solidFill>
                        <a:srgbClr val="FADA7A"/>
                      </a:solidFill>
                      <a:bevel/>
                    </a:lnT>
                    <a:lnB w="12700">
                      <a:solidFill>
                        <a:srgbClr val="FADA7A"/>
                      </a:solidFill>
                      <a:bevel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0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/ˈ</a:t>
                      </a:r>
                      <a:r>
                        <a:rPr sz="20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ɹ</a:t>
                      </a:r>
                      <a:r>
                        <a:rPr sz="20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ut</a:t>
                      </a:r>
                      <a:r>
                        <a:rPr sz="20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</a:t>
                      </a:r>
                    </a:p>
                  </a:txBody>
                  <a:tcPr marL="45720" marR="45720" anchor="ctr" horzOverflow="overflow">
                    <a:lnT w="12700">
                      <a:solidFill>
                        <a:srgbClr val="FADA7A"/>
                      </a:solidFill>
                      <a:bevel/>
                    </a:lnT>
                    <a:lnB w="12700">
                      <a:solidFill>
                        <a:srgbClr val="FADA7A"/>
                      </a:solidFill>
                      <a:bevel/>
                    </a:lnB>
                    <a:solidFill>
                      <a:srgbClr val="6FF0F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0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[ˈ</a:t>
                      </a:r>
                      <a:r>
                        <a:rPr sz="20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ɹ</a:t>
                      </a:r>
                      <a:r>
                        <a:rPr lang="es-ES" sz="20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  <a:r>
                        <a:rPr sz="20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 ̚</a:t>
                      </a:r>
                      <a:r>
                        <a:rPr lang="es-ES" sz="20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]</a:t>
                      </a:r>
                    </a:p>
                  </a:txBody>
                  <a:tcPr marL="45720" marR="45720" anchor="ctr" horzOverflow="overflow">
                    <a:lnR w="12700">
                      <a:solidFill>
                        <a:srgbClr val="FADA7A"/>
                      </a:solidFill>
                      <a:bevel/>
                    </a:lnR>
                    <a:lnT w="12700">
                      <a:solidFill>
                        <a:srgbClr val="FADA7A"/>
                      </a:solidFill>
                      <a:bevel/>
                    </a:lnT>
                    <a:lnB w="12700">
                      <a:solidFill>
                        <a:srgbClr val="FADA7A"/>
                      </a:solidFill>
                      <a:bevel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—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ADA7A"/>
                      </a:solidFill>
                      <a:bevel/>
                    </a:lnL>
                    <a:lnR w="12700">
                      <a:solidFill>
                        <a:srgbClr val="FADA7A"/>
                      </a:solidFill>
                      <a:bevel/>
                    </a:lnR>
                    <a:lnT w="12700">
                      <a:solidFill>
                        <a:srgbClr val="FADA7A"/>
                      </a:solidFill>
                      <a:bevel/>
                    </a:lnT>
                    <a:lnB w="12700">
                      <a:solidFill>
                        <a:srgbClr val="FADA7A"/>
                      </a:solidFill>
                      <a:bevel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—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ADA7A"/>
                      </a:solidFill>
                      <a:bevel/>
                    </a:lnL>
                    <a:lnR w="12700">
                      <a:solidFill>
                        <a:srgbClr val="FADA7A"/>
                      </a:solidFill>
                      <a:bevel/>
                    </a:lnR>
                    <a:lnT w="12700">
                      <a:solidFill>
                        <a:srgbClr val="FADA7A"/>
                      </a:solidFill>
                      <a:bevel/>
                    </a:lnT>
                    <a:lnB w="12700">
                      <a:solidFill>
                        <a:srgbClr val="FADA7A"/>
                      </a:solidFill>
                      <a:bevel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—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ADA7A"/>
                      </a:solidFill>
                      <a:bevel/>
                    </a:lnL>
                    <a:lnR w="12700">
                      <a:solidFill>
                        <a:srgbClr val="FADA7A"/>
                      </a:solidFill>
                      <a:bevel/>
                    </a:lnR>
                    <a:lnT w="12700">
                      <a:solidFill>
                        <a:srgbClr val="FADA7A"/>
                      </a:solidFill>
                      <a:bevel/>
                    </a:lnT>
                    <a:lnB w="12700">
                      <a:solidFill>
                        <a:srgbClr val="FADA7A"/>
                      </a:solidFill>
                      <a:bevel/>
                    </a:lnB>
                    <a:solidFill>
                      <a:srgbClr val="FEF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504">
                <a:tc>
                  <a:txBody>
                    <a:bodyPr/>
                    <a:lstStyle/>
                    <a:p>
                      <a:pPr algn="ctr">
                        <a:defRPr sz="15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/>
                        <a:t>    M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ADA7A"/>
                      </a:solidFill>
                      <a:bevel/>
                    </a:lnL>
                    <a:lnT w="12700">
                      <a:solidFill>
                        <a:srgbClr val="FADA7A"/>
                      </a:solidFill>
                      <a:bevel/>
                    </a:lnT>
                    <a:lnB w="12700">
                      <a:solidFill>
                        <a:srgbClr val="FADA7A"/>
                      </a:solidFill>
                      <a:bevel/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0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/ˈ</a:t>
                      </a:r>
                      <a:r>
                        <a:rPr sz="20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  <a:r>
                        <a:rPr sz="20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ɹ</a:t>
                      </a:r>
                      <a:r>
                        <a:rPr sz="20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</a:t>
                      </a:r>
                      <a:r>
                        <a:rPr sz="20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</a:t>
                      </a:r>
                    </a:p>
                  </a:txBody>
                  <a:tcPr marL="45720" marR="45720" anchor="ctr" horzOverflow="overflow">
                    <a:lnT w="12700">
                      <a:solidFill>
                        <a:srgbClr val="FADA7A"/>
                      </a:solidFill>
                      <a:bevel/>
                    </a:lnT>
                    <a:lnB w="12700">
                      <a:solidFill>
                        <a:srgbClr val="FADA7A"/>
                      </a:solidFill>
                      <a:bevel/>
                    </a:lnB>
                    <a:solidFill>
                      <a:srgbClr val="6FF0F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0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[ˈ</a:t>
                      </a:r>
                      <a:r>
                        <a:rPr sz="20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aː</a:t>
                      </a:r>
                      <a:r>
                        <a:rPr sz="20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ɹ</a:t>
                      </a:r>
                      <a:r>
                        <a:rPr sz="20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</a:t>
                      </a:r>
                      <a:r>
                        <a:rPr sz="20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]</a:t>
                      </a:r>
                    </a:p>
                  </a:txBody>
                  <a:tcPr marL="45720" marR="45720" anchor="ctr" horzOverflow="overflow">
                    <a:lnR w="12700">
                      <a:solidFill>
                        <a:srgbClr val="FADA7A"/>
                      </a:solidFill>
                      <a:bevel/>
                    </a:lnR>
                    <a:lnT w="12700">
                      <a:solidFill>
                        <a:srgbClr val="FADA7A"/>
                      </a:solidFill>
                      <a:bevel/>
                    </a:lnT>
                    <a:lnB w="12700">
                      <a:solidFill>
                        <a:srgbClr val="FADA7A"/>
                      </a:solidFill>
                      <a:bevel/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—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ADA7A"/>
                      </a:solidFill>
                      <a:bevel/>
                    </a:lnL>
                    <a:lnR w="12700">
                      <a:solidFill>
                        <a:srgbClr val="FADA7A"/>
                      </a:solidFill>
                      <a:bevel/>
                    </a:lnR>
                    <a:lnT w="12700">
                      <a:solidFill>
                        <a:srgbClr val="FADA7A"/>
                      </a:solidFill>
                      <a:bevel/>
                    </a:lnT>
                    <a:lnB w="12700">
                      <a:solidFill>
                        <a:srgbClr val="FADA7A"/>
                      </a:solidFill>
                      <a:bevel/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—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ADA7A"/>
                      </a:solidFill>
                      <a:bevel/>
                    </a:lnL>
                    <a:lnR w="12700">
                      <a:solidFill>
                        <a:srgbClr val="FADA7A"/>
                      </a:solidFill>
                      <a:bevel/>
                    </a:lnR>
                    <a:lnT w="12700">
                      <a:solidFill>
                        <a:srgbClr val="FADA7A"/>
                      </a:solidFill>
                      <a:bevel/>
                    </a:lnT>
                    <a:lnB w="12700">
                      <a:solidFill>
                        <a:srgbClr val="FADA7A"/>
                      </a:solidFill>
                      <a:bevel/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—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ADA7A"/>
                      </a:solidFill>
                      <a:bevel/>
                    </a:lnL>
                    <a:lnR w="12700">
                      <a:solidFill>
                        <a:srgbClr val="FADA7A"/>
                      </a:solidFill>
                      <a:bevel/>
                    </a:lnR>
                    <a:lnT w="12700">
                      <a:solidFill>
                        <a:srgbClr val="FADA7A"/>
                      </a:solidFill>
                      <a:bevel/>
                    </a:lnT>
                    <a:lnB w="12700">
                      <a:solidFill>
                        <a:srgbClr val="FADA7A"/>
                      </a:solidFill>
                      <a:bevel/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527">
                <a:tc>
                  <a:txBody>
                    <a:bodyPr/>
                    <a:lstStyle/>
                    <a:p>
                      <a:pPr algn="ctr"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/>
                        <a:t>vls+M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ADA7A"/>
                      </a:solidFill>
                      <a:bevel/>
                    </a:lnL>
                    <a:lnT w="12700">
                      <a:solidFill>
                        <a:srgbClr val="FADA7A"/>
                      </a:solidFill>
                      <a:bevel/>
                    </a:lnT>
                    <a:lnB w="12700">
                      <a:solidFill>
                        <a:srgbClr val="FADA7A"/>
                      </a:solidFill>
                      <a:bevel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0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/ˈ</a:t>
                      </a:r>
                      <a:r>
                        <a:rPr sz="20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</a:t>
                      </a:r>
                      <a:r>
                        <a:rPr sz="20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ɹ</a:t>
                      </a:r>
                      <a:r>
                        <a:rPr sz="20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ag</a:t>
                      </a:r>
                      <a:r>
                        <a:rPr sz="20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</a:t>
                      </a:r>
                    </a:p>
                  </a:txBody>
                  <a:tcPr marL="45720" marR="45720" anchor="ctr" horzOverflow="overflow">
                    <a:lnT w="12700">
                      <a:solidFill>
                        <a:srgbClr val="FADA7A"/>
                      </a:solidFill>
                      <a:bevel/>
                    </a:lnT>
                    <a:lnB w="12700">
                      <a:solidFill>
                        <a:srgbClr val="FADA7A"/>
                      </a:solidFill>
                      <a:bevel/>
                    </a:lnB>
                    <a:solidFill>
                      <a:srgbClr val="6F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—</a:t>
                      </a:r>
                    </a:p>
                  </a:txBody>
                  <a:tcPr marL="45720" marR="45720" anchor="ctr" horzOverflow="overflow">
                    <a:lnR w="12700">
                      <a:solidFill>
                        <a:srgbClr val="FADA7A"/>
                      </a:solidFill>
                      <a:bevel/>
                    </a:lnR>
                    <a:lnT w="12700">
                      <a:solidFill>
                        <a:srgbClr val="FADA7A"/>
                      </a:solidFill>
                      <a:bevel/>
                    </a:lnT>
                    <a:lnB w="12700">
                      <a:solidFill>
                        <a:srgbClr val="FADA7A"/>
                      </a:solidFill>
                      <a:bevel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0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[ˈ</a:t>
                      </a:r>
                      <a:r>
                        <a:rPr sz="20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</a:t>
                      </a:r>
                      <a:r>
                        <a:rPr sz="20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ɹ̥</a:t>
                      </a:r>
                      <a:r>
                        <a:rPr sz="20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aːg</a:t>
                      </a:r>
                      <a:r>
                        <a:rPr sz="20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]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ADA7A"/>
                      </a:solidFill>
                      <a:bevel/>
                    </a:lnL>
                    <a:lnR w="12700">
                      <a:solidFill>
                        <a:srgbClr val="FADA7A"/>
                      </a:solidFill>
                      <a:bevel/>
                    </a:lnR>
                    <a:lnT w="12700">
                      <a:solidFill>
                        <a:srgbClr val="FADA7A"/>
                      </a:solidFill>
                      <a:bevel/>
                    </a:lnT>
                    <a:lnB w="12700">
                      <a:solidFill>
                        <a:srgbClr val="FADA7A"/>
                      </a:solidFill>
                      <a:bevel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—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ADA7A"/>
                      </a:solidFill>
                      <a:bevel/>
                    </a:lnL>
                    <a:lnR w="12700">
                      <a:solidFill>
                        <a:srgbClr val="FADA7A"/>
                      </a:solidFill>
                      <a:bevel/>
                    </a:lnR>
                    <a:lnT w="12700">
                      <a:solidFill>
                        <a:srgbClr val="FADA7A"/>
                      </a:solidFill>
                      <a:bevel/>
                    </a:lnT>
                    <a:lnB w="12700">
                      <a:solidFill>
                        <a:srgbClr val="FADA7A"/>
                      </a:solidFill>
                      <a:bevel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—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ADA7A"/>
                      </a:solidFill>
                      <a:bevel/>
                    </a:lnL>
                    <a:lnR w="12700">
                      <a:solidFill>
                        <a:srgbClr val="FADA7A"/>
                      </a:solidFill>
                      <a:bevel/>
                    </a:lnR>
                    <a:lnT w="12700">
                      <a:solidFill>
                        <a:srgbClr val="FADA7A"/>
                      </a:solidFill>
                      <a:bevel/>
                    </a:lnT>
                    <a:lnB w="12700">
                      <a:solidFill>
                        <a:srgbClr val="FADA7A"/>
                      </a:solidFill>
                      <a:bevel/>
                    </a:lnB>
                    <a:solidFill>
                      <a:srgbClr val="FEF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527"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sz="20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s.s. + M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ADA7A"/>
                      </a:solidFill>
                      <a:bevel/>
                    </a:lnL>
                    <a:lnT w="12700">
                      <a:solidFill>
                        <a:srgbClr val="FADA7A"/>
                      </a:solidFill>
                      <a:bevel/>
                    </a:lnT>
                    <a:lnB w="12700">
                      <a:solidFill>
                        <a:srgbClr val="FADA7A"/>
                      </a:solidFill>
                      <a:bevel/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0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/ˈ</a:t>
                      </a:r>
                      <a:r>
                        <a:rPr sz="20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</a:t>
                      </a:r>
                      <a:r>
                        <a:rPr sz="20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əɹ</a:t>
                      </a:r>
                      <a:r>
                        <a:rPr sz="20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</a:t>
                      </a:r>
                      <a:r>
                        <a:rPr sz="20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</a:t>
                      </a:r>
                    </a:p>
                  </a:txBody>
                  <a:tcPr marL="45720" marR="45720" anchor="ctr" horzOverflow="overflow">
                    <a:lnT w="12700">
                      <a:solidFill>
                        <a:srgbClr val="FADA7A"/>
                      </a:solidFill>
                      <a:bevel/>
                    </a:lnT>
                    <a:lnB w="12700">
                      <a:solidFill>
                        <a:srgbClr val="FADA7A"/>
                      </a:solidFill>
                      <a:bevel/>
                    </a:lnB>
                    <a:solidFill>
                      <a:srgbClr val="6F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—</a:t>
                      </a:r>
                    </a:p>
                  </a:txBody>
                  <a:tcPr marL="45720" marR="45720" anchor="ctr" horzOverflow="overflow">
                    <a:lnR w="12700">
                      <a:solidFill>
                        <a:srgbClr val="FADA7A"/>
                      </a:solidFill>
                      <a:bevel/>
                    </a:lnR>
                    <a:lnT w="12700">
                      <a:solidFill>
                        <a:srgbClr val="FADA7A"/>
                      </a:solidFill>
                      <a:bevel/>
                    </a:lnT>
                    <a:lnB w="12700">
                      <a:solidFill>
                        <a:srgbClr val="FADA7A"/>
                      </a:solidFill>
                      <a:bevel/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—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ADA7A"/>
                      </a:solidFill>
                      <a:bevel/>
                    </a:lnL>
                    <a:lnR w="12700">
                      <a:solidFill>
                        <a:srgbClr val="FADA7A"/>
                      </a:solidFill>
                      <a:bevel/>
                    </a:lnR>
                    <a:lnT w="12700">
                      <a:solidFill>
                        <a:srgbClr val="FADA7A"/>
                      </a:solidFill>
                      <a:bevel/>
                    </a:lnT>
                    <a:lnB w="12700">
                      <a:solidFill>
                        <a:srgbClr val="FADA7A"/>
                      </a:solidFill>
                      <a:bevel/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—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ADA7A"/>
                      </a:solidFill>
                      <a:bevel/>
                    </a:lnL>
                    <a:lnR w="12700">
                      <a:solidFill>
                        <a:srgbClr val="FADA7A"/>
                      </a:solidFill>
                      <a:bevel/>
                    </a:lnR>
                    <a:lnT w="12700">
                      <a:solidFill>
                        <a:srgbClr val="FADA7A"/>
                      </a:solidFill>
                      <a:bevel/>
                    </a:lnT>
                    <a:lnB w="12700">
                      <a:solidFill>
                        <a:srgbClr val="FADA7A"/>
                      </a:solidFill>
                      <a:bevel/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0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[ˈ</a:t>
                      </a:r>
                      <a:r>
                        <a:rPr sz="20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</a:t>
                      </a:r>
                      <a:r>
                        <a:rPr sz="20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ɝ</a:t>
                      </a:r>
                      <a:r>
                        <a:rPr sz="20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</a:t>
                      </a:r>
                      <a:r>
                        <a:rPr sz="20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̚ ]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ADA7A"/>
                      </a:solidFill>
                      <a:bevel/>
                    </a:lnL>
                    <a:lnR w="12700">
                      <a:solidFill>
                        <a:srgbClr val="FADA7A"/>
                      </a:solidFill>
                      <a:bevel/>
                    </a:lnR>
                    <a:lnT w="12700">
                      <a:solidFill>
                        <a:srgbClr val="FADA7A"/>
                      </a:solidFill>
                      <a:bevel/>
                    </a:lnT>
                    <a:lnB w="12700">
                      <a:solidFill>
                        <a:srgbClr val="FADA7A"/>
                      </a:solidFill>
                      <a:bevel/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654">
                <a:tc>
                  <a:txBody>
                    <a:bodyPr/>
                    <a:lstStyle/>
                    <a:p>
                      <a:pPr algn="ctr"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/>
                        <a:t>u.s. + F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ADA7A"/>
                      </a:solidFill>
                      <a:bevel/>
                    </a:lnL>
                    <a:lnT w="12700">
                      <a:solidFill>
                        <a:srgbClr val="FADA7A"/>
                      </a:solidFill>
                      <a:bevel/>
                    </a:lnT>
                    <a:lnB w="12700">
                      <a:solidFill>
                        <a:srgbClr val="FADA7A"/>
                      </a:solidFill>
                      <a:bevel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0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/ˈ</a:t>
                      </a:r>
                      <a:r>
                        <a:rPr sz="20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dɪg</a:t>
                      </a:r>
                      <a:r>
                        <a:rPr sz="20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əɹ</a:t>
                      </a:r>
                      <a:r>
                        <a:rPr sz="20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</a:t>
                      </a:r>
                    </a:p>
                  </a:txBody>
                  <a:tcPr marL="45720" marR="45720" anchor="ctr" horzOverflow="overflow">
                    <a:lnT w="12700">
                      <a:solidFill>
                        <a:srgbClr val="FADA7A"/>
                      </a:solidFill>
                      <a:bevel/>
                    </a:lnT>
                    <a:lnB w="12700">
                      <a:solidFill>
                        <a:srgbClr val="FADA7A"/>
                      </a:solidFill>
                      <a:bevel/>
                    </a:lnB>
                    <a:solidFill>
                      <a:srgbClr val="6F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—</a:t>
                      </a:r>
                    </a:p>
                  </a:txBody>
                  <a:tcPr marL="45720" marR="45720" anchor="ctr" horzOverflow="overflow">
                    <a:lnR w="12700">
                      <a:solidFill>
                        <a:srgbClr val="FADA7A"/>
                      </a:solidFill>
                      <a:bevel/>
                    </a:lnR>
                    <a:lnT w="12700">
                      <a:solidFill>
                        <a:srgbClr val="FADA7A"/>
                      </a:solidFill>
                      <a:bevel/>
                    </a:lnT>
                    <a:lnB w="12700">
                      <a:solidFill>
                        <a:srgbClr val="FADA7A"/>
                      </a:solidFill>
                      <a:bevel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sz="20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—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ADA7A"/>
                      </a:solidFill>
                      <a:bevel/>
                    </a:lnL>
                    <a:lnR w="12700">
                      <a:solidFill>
                        <a:srgbClr val="FADA7A"/>
                      </a:solidFill>
                      <a:bevel/>
                    </a:lnR>
                    <a:lnT w="12700">
                      <a:solidFill>
                        <a:srgbClr val="FADA7A"/>
                      </a:solidFill>
                      <a:bevel/>
                    </a:lnT>
                    <a:lnB w="12700">
                      <a:solidFill>
                        <a:srgbClr val="FADA7A"/>
                      </a:solidFill>
                      <a:bevel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0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[ˈ</a:t>
                      </a:r>
                      <a:r>
                        <a:rPr sz="20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dɪːg</a:t>
                      </a:r>
                      <a:r>
                        <a:rPr sz="20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ɚ</a:t>
                      </a:r>
                      <a:r>
                        <a:rPr sz="20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]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ADA7A"/>
                      </a:solidFill>
                      <a:bevel/>
                    </a:lnL>
                    <a:lnR w="12700">
                      <a:solidFill>
                        <a:srgbClr val="FADA7A"/>
                      </a:solidFill>
                      <a:bevel/>
                    </a:lnR>
                    <a:lnT w="12700">
                      <a:solidFill>
                        <a:srgbClr val="FADA7A"/>
                      </a:solidFill>
                      <a:bevel/>
                    </a:lnT>
                    <a:lnB w="12700">
                      <a:solidFill>
                        <a:srgbClr val="FADA7A"/>
                      </a:solidFill>
                      <a:bevel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000"/>
                    </a:p>
                  </a:txBody>
                  <a:tcPr marL="45720" marR="45720" anchor="ctr" horzOverflow="overflow">
                    <a:lnL w="12700">
                      <a:solidFill>
                        <a:srgbClr val="FADA7A"/>
                      </a:solidFill>
                      <a:bevel/>
                    </a:lnL>
                    <a:lnR w="12700">
                      <a:solidFill>
                        <a:srgbClr val="FADA7A"/>
                      </a:solidFill>
                      <a:bevel/>
                    </a:lnR>
                    <a:lnT w="12700">
                      <a:solidFill>
                        <a:srgbClr val="FADA7A"/>
                      </a:solidFill>
                      <a:bevel/>
                    </a:lnT>
                    <a:lnB w="12700">
                      <a:solidFill>
                        <a:srgbClr val="FADA7A"/>
                      </a:solidFill>
                      <a:bevel/>
                    </a:lnB>
                    <a:solidFill>
                      <a:srgbClr val="FEF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249">
                <a:tc>
                  <a:txBody>
                    <a:bodyPr/>
                    <a:lstStyle/>
                    <a:p>
                      <a:pPr algn="ctr"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     F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ADA7A"/>
                      </a:solidFill>
                      <a:bevel/>
                    </a:lnL>
                    <a:lnT w="12700">
                      <a:solidFill>
                        <a:srgbClr val="FADA7A"/>
                      </a:solidFill>
                      <a:bevel/>
                    </a:lnT>
                    <a:lnB w="12700">
                      <a:solidFill>
                        <a:srgbClr val="FADA7A"/>
                      </a:solidFill>
                      <a:bevel/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0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/ˈ</a:t>
                      </a:r>
                      <a:r>
                        <a:rPr sz="20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</a:t>
                      </a:r>
                      <a:r>
                        <a:rPr sz="20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ɹ</a:t>
                      </a:r>
                      <a:r>
                        <a:rPr sz="20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</a:t>
                      </a:r>
                    </a:p>
                  </a:txBody>
                  <a:tcPr marL="45720" marR="45720" anchor="ctr" horzOverflow="overflow">
                    <a:lnT w="12700">
                      <a:solidFill>
                        <a:srgbClr val="FADA7A"/>
                      </a:solidFill>
                      <a:bevel/>
                    </a:lnT>
                    <a:solidFill>
                      <a:srgbClr val="6FF0F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0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[ˈ</a:t>
                      </a:r>
                      <a:r>
                        <a:rPr sz="20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kʰaː</a:t>
                      </a:r>
                      <a:r>
                        <a:rPr sz="20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ɹ</a:t>
                      </a:r>
                      <a:r>
                        <a:rPr sz="20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]</a:t>
                      </a:r>
                    </a:p>
                  </a:txBody>
                  <a:tcPr marL="45720" marR="45720" anchor="ctr" horzOverflow="overflow">
                    <a:lnR w="12700">
                      <a:solidFill>
                        <a:srgbClr val="FADA7A"/>
                      </a:solidFill>
                      <a:bevel/>
                    </a:lnR>
                    <a:lnT w="12700">
                      <a:solidFill>
                        <a:srgbClr val="FADA7A"/>
                      </a:solidFill>
                      <a:bevel/>
                    </a:lnT>
                    <a:lnB w="12700">
                      <a:solidFill>
                        <a:srgbClr val="FADA7A"/>
                      </a:solidFill>
                      <a:bevel/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—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ADA7A"/>
                      </a:solidFill>
                      <a:bevel/>
                    </a:lnL>
                    <a:lnR w="12700">
                      <a:solidFill>
                        <a:srgbClr val="FADA7A"/>
                      </a:solidFill>
                      <a:bevel/>
                    </a:lnR>
                    <a:lnT w="12700">
                      <a:solidFill>
                        <a:srgbClr val="FADA7A"/>
                      </a:solidFill>
                      <a:bevel/>
                    </a:lnT>
                    <a:lnB w="12700">
                      <a:solidFill>
                        <a:srgbClr val="FADA7A"/>
                      </a:solidFill>
                      <a:bevel/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—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ADA7A"/>
                      </a:solidFill>
                      <a:bevel/>
                    </a:lnL>
                    <a:lnR w="12700">
                      <a:solidFill>
                        <a:srgbClr val="FADA7A"/>
                      </a:solidFill>
                      <a:bevel/>
                    </a:lnR>
                    <a:lnT w="12700">
                      <a:solidFill>
                        <a:srgbClr val="FADA7A"/>
                      </a:solidFill>
                      <a:bevel/>
                    </a:lnT>
                    <a:lnB w="12700">
                      <a:solidFill>
                        <a:srgbClr val="FADA7A"/>
                      </a:solidFill>
                      <a:bevel/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sz="20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—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ADA7A"/>
                      </a:solidFill>
                      <a:bevel/>
                    </a:lnL>
                    <a:lnR w="12700">
                      <a:solidFill>
                        <a:srgbClr val="FADA7A"/>
                      </a:solidFill>
                      <a:bevel/>
                    </a:lnR>
                    <a:lnT w="12700">
                      <a:solidFill>
                        <a:srgbClr val="FADA7A"/>
                      </a:solidFill>
                      <a:bevel/>
                    </a:lnT>
                    <a:lnB w="12700">
                      <a:solidFill>
                        <a:srgbClr val="FADA7A"/>
                      </a:solidFill>
                      <a:bevel/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5699" name="Group"/>
          <p:cNvGrpSpPr/>
          <p:nvPr/>
        </p:nvGrpSpPr>
        <p:grpSpPr>
          <a:xfrm>
            <a:off x="641268" y="5488334"/>
            <a:ext cx="7651541" cy="523241"/>
            <a:chOff x="0" y="0"/>
            <a:chExt cx="5361862" cy="523240"/>
          </a:xfrm>
        </p:grpSpPr>
        <p:sp>
          <p:nvSpPr>
            <p:cNvPr id="5697" name="Rectangle"/>
            <p:cNvSpPr/>
            <p:nvPr/>
          </p:nvSpPr>
          <p:spPr>
            <a:xfrm>
              <a:off x="0" y="0"/>
              <a:ext cx="5361863" cy="428629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400"/>
            </a:p>
          </p:txBody>
        </p:sp>
        <p:sp>
          <p:nvSpPr>
            <p:cNvPr id="5698" name="Phonemic distribution is  total."/>
            <p:cNvSpPr txBox="1"/>
            <p:nvPr/>
          </p:nvSpPr>
          <p:spPr>
            <a:xfrm>
              <a:off x="0" y="0"/>
              <a:ext cx="5361863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s-ES" dirty="0"/>
                <a:t>Broad</a:t>
              </a:r>
              <a:r>
                <a:rPr dirty="0"/>
                <a:t> distribution is  </a:t>
              </a:r>
              <a:r>
                <a:rPr i="1" dirty="0"/>
                <a:t>total.</a:t>
              </a:r>
            </a:p>
          </p:txBody>
        </p:sp>
      </p:grpSp>
      <p:grpSp>
        <p:nvGrpSpPr>
          <p:cNvPr id="5702" name="Group"/>
          <p:cNvGrpSpPr/>
          <p:nvPr/>
        </p:nvGrpSpPr>
        <p:grpSpPr>
          <a:xfrm>
            <a:off x="641267" y="6143936"/>
            <a:ext cx="7651541" cy="350662"/>
            <a:chOff x="0" y="0"/>
            <a:chExt cx="5361862" cy="350661"/>
          </a:xfrm>
        </p:grpSpPr>
        <p:sp>
          <p:nvSpPr>
            <p:cNvPr id="5700" name="Rectangle"/>
            <p:cNvSpPr/>
            <p:nvPr/>
          </p:nvSpPr>
          <p:spPr>
            <a:xfrm>
              <a:off x="0" y="0"/>
              <a:ext cx="5361863" cy="338917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400"/>
            </a:p>
          </p:txBody>
        </p:sp>
        <p:sp>
          <p:nvSpPr>
            <p:cNvPr id="5701" name="Phonetic distribution is total,  complementary."/>
            <p:cNvSpPr txBox="1"/>
            <p:nvPr/>
          </p:nvSpPr>
          <p:spPr>
            <a:xfrm>
              <a:off x="0" y="0"/>
              <a:ext cx="5361863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s-ES" dirty="0"/>
                <a:t>Narrow</a:t>
              </a:r>
              <a:r>
                <a:rPr dirty="0"/>
                <a:t> distribution is </a:t>
              </a:r>
              <a:r>
                <a:rPr i="1" dirty="0"/>
                <a:t>total, </a:t>
              </a:r>
              <a:r>
                <a:rPr dirty="0"/>
                <a:t> c</a:t>
              </a:r>
              <a:r>
                <a:rPr i="1" dirty="0"/>
                <a:t>omplementary.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A1317B7-8D33-A64C-ADBB-DD4C9AD31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6" y="378899"/>
            <a:ext cx="983142" cy="74145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7CC3E7-1A59-6E72-0042-5FD2D1CCD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75619"/>
            <a:ext cx="2057400" cy="365125"/>
          </a:xfrm>
        </p:spPr>
        <p:txBody>
          <a:bodyPr/>
          <a:lstStyle/>
          <a:p>
            <a:fld id="{86CB4B4D-7CA3-9044-876B-883B54F8677D}" type="slidenum">
              <a:rPr lang="en-EC" smtClean="0"/>
              <a:t>8</a:t>
            </a:fld>
            <a:endParaRPr lang="en-EC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9A282E-9F5B-8313-BC2C-AA48A0D670F7}"/>
              </a:ext>
            </a:extLst>
          </p:cNvPr>
          <p:cNvSpPr txBox="1"/>
          <p:nvPr/>
        </p:nvSpPr>
        <p:spPr>
          <a:xfrm>
            <a:off x="3356393" y="1240028"/>
            <a:ext cx="507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C" dirty="0">
                <a:solidFill>
                  <a:srgbClr val="7030A0"/>
                </a:solidFill>
              </a:rPr>
              <a:t>Complementary Distribution =&gt; Phonetic Conditions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97202E5-D16A-C00C-CC2A-285E46908A31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3549100" y="1609360"/>
            <a:ext cx="2346033" cy="547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1FD9278-B925-70E7-0B1D-BE23D988C84A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744278" y="1609360"/>
            <a:ext cx="1150855" cy="616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D0BDFE-1413-0D7F-07C7-D3A02851E97D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5895133" y="1609360"/>
            <a:ext cx="24918" cy="659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BAE6197-22D7-79FF-07F7-49B510FB3A7A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5895133" y="1609360"/>
            <a:ext cx="1552589" cy="514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5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2" grpId="1" animBg="1" advAuto="0"/>
      <p:bldP spid="5695" grpId="2" animBg="1" advAuto="0"/>
      <p:bldP spid="5696" grpId="3" animBg="1" advAuto="0"/>
      <p:bldP spid="5699" grpId="4" animBg="1" advAuto="0"/>
      <p:bldP spid="5702" grpId="5" animBg="1" advAuto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0" name="Group"/>
          <p:cNvGrpSpPr/>
          <p:nvPr/>
        </p:nvGrpSpPr>
        <p:grpSpPr>
          <a:xfrm>
            <a:off x="1422578" y="52548"/>
            <a:ext cx="5820979" cy="523241"/>
            <a:chOff x="0" y="0"/>
            <a:chExt cx="4720455" cy="523240"/>
          </a:xfrm>
        </p:grpSpPr>
        <p:sp>
          <p:nvSpPr>
            <p:cNvPr id="5708" name="Rectangle"/>
            <p:cNvSpPr/>
            <p:nvPr/>
          </p:nvSpPr>
          <p:spPr>
            <a:xfrm>
              <a:off x="0" y="0"/>
              <a:ext cx="4720456" cy="485775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09" name="CONTRASTIVE  TRANSFER ANALYSIS"/>
            <p:cNvSpPr txBox="1"/>
            <p:nvPr/>
          </p:nvSpPr>
          <p:spPr>
            <a:xfrm>
              <a:off x="0" y="0"/>
              <a:ext cx="4720456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CONTRASTIVE  TRANSFER ANALYSIS</a:t>
              </a:r>
            </a:p>
          </p:txBody>
        </p:sp>
      </p:grpSp>
      <p:graphicFrame>
        <p:nvGraphicFramePr>
          <p:cNvPr id="5714" name="Table"/>
          <p:cNvGraphicFramePr/>
          <p:nvPr>
            <p:extLst>
              <p:ext uri="{D42A27DB-BD31-4B8C-83A1-F6EECF244321}">
                <p14:modId xmlns:p14="http://schemas.microsoft.com/office/powerpoint/2010/main" val="127904376"/>
              </p:ext>
            </p:extLst>
          </p:nvPr>
        </p:nvGraphicFramePr>
        <p:xfrm>
          <a:off x="377952" y="1547710"/>
          <a:ext cx="3003071" cy="3361706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271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385"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4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Spanish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4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English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370">
                <a:tc>
                  <a:txBody>
                    <a:bodyPr/>
                    <a:lstStyle/>
                    <a:p>
                      <a:pPr algn="ctr" defTabSz="457200">
                        <a:defRPr sz="21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s-E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400" b="1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Ø</a:t>
                      </a:r>
                      <a:endParaRPr sz="2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21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ɹ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694">
                <a:tc>
                  <a:txBody>
                    <a:bodyPr/>
                    <a:lstStyle/>
                    <a:p>
                      <a:pPr algn="ctr">
                        <a:defRPr sz="1900" b="0" i="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s-E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</a:t>
                      </a:r>
                      <a:endParaRPr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4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Ø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ɹ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]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8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s-E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4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Ø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900" b="0" i="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 -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ɹ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]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54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900" b="0" i="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s-E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4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Ø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[ -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ɹ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̥- ]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43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s-E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4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Ø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900" b="0" i="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ɚ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]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43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s-E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4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Ø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[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ɝ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]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43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s-E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4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Ø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 -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ɹ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]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715" name="Image" descr="Image"/>
          <p:cNvPicPr>
            <a:picLocks noChangeAspect="1"/>
          </p:cNvPicPr>
          <p:nvPr/>
        </p:nvPicPr>
        <p:blipFill>
          <a:blip r:embed="rId2"/>
          <a:srcRect l="44557" t="32410" r="4530" b="43074"/>
          <a:stretch>
            <a:fillRect/>
          </a:stretch>
        </p:blipFill>
        <p:spPr>
          <a:xfrm>
            <a:off x="4126624" y="712314"/>
            <a:ext cx="3861676" cy="11780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4" descr="YouTube - Apps on Google Play">
            <a:hlinkClick r:id="rId3"/>
            <a:extLst>
              <a:ext uri="{FF2B5EF4-FFF2-40B4-BE49-F238E27FC236}">
                <a16:creationId xmlns:a16="http://schemas.microsoft.com/office/drawing/2014/main" id="{162AB54A-635B-BF46-8004-47BD8B766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458" y="5886942"/>
            <a:ext cx="1041400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Brace 1">
            <a:extLst>
              <a:ext uri="{FF2B5EF4-FFF2-40B4-BE49-F238E27FC236}">
                <a16:creationId xmlns:a16="http://schemas.microsoft.com/office/drawing/2014/main" id="{7262B0EE-D485-2A4D-870D-2CFF3DB04640}"/>
              </a:ext>
            </a:extLst>
          </p:cNvPr>
          <p:cNvSpPr/>
          <p:nvPr/>
        </p:nvSpPr>
        <p:spPr>
          <a:xfrm>
            <a:off x="3110484" y="1889415"/>
            <a:ext cx="558800" cy="3224902"/>
          </a:xfrm>
          <a:prstGeom prst="rightBrace">
            <a:avLst>
              <a:gd name="adj1" fmla="val 8333"/>
              <a:gd name="adj2" fmla="val 77482"/>
            </a:avLst>
          </a:prstGeom>
          <a:noFill/>
          <a:ln w="25400" cap="flat">
            <a:solidFill>
              <a:schemeClr val="accent1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55E2F1-AFF6-864B-B603-B04EBEC2212B}"/>
              </a:ext>
            </a:extLst>
          </p:cNvPr>
          <p:cNvSpPr/>
          <p:nvPr/>
        </p:nvSpPr>
        <p:spPr>
          <a:xfrm>
            <a:off x="3715217" y="4030704"/>
            <a:ext cx="7087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900" b="0" i="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600" dirty="0">
                <a:solidFill>
                  <a:schemeClr val="tx1"/>
                </a:solidFill>
              </a:rPr>
              <a:t>[ </a:t>
            </a:r>
            <a:r>
              <a:rPr lang="en-US" sz="2600" dirty="0" err="1">
                <a:solidFill>
                  <a:schemeClr val="tx1"/>
                </a:solidFill>
              </a:rPr>
              <a:t>ɾ</a:t>
            </a:r>
            <a:r>
              <a:rPr lang="en-US" sz="2600" dirty="0">
                <a:solidFill>
                  <a:schemeClr val="tx1"/>
                </a:solidFill>
              </a:rPr>
              <a:t> 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F21261-8DE2-F54F-B1B2-7AB3CC7F30CD}"/>
              </a:ext>
            </a:extLst>
          </p:cNvPr>
          <p:cNvSpPr txBox="1"/>
          <p:nvPr/>
        </p:nvSpPr>
        <p:spPr>
          <a:xfrm>
            <a:off x="3870131" y="4015317"/>
            <a:ext cx="46980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3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06895E-046F-F847-B1C6-85185643621F}"/>
              </a:ext>
            </a:extLst>
          </p:cNvPr>
          <p:cNvSpPr txBox="1"/>
          <p:nvPr/>
        </p:nvSpPr>
        <p:spPr>
          <a:xfrm>
            <a:off x="5038967" y="4153817"/>
            <a:ext cx="237219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</a:rPr>
              <a:t>&lt;= S.S. C</a:t>
            </a:r>
            <a:r>
              <a:rPr lang="en-EC" dirty="0">
                <a:solidFill>
                  <a:srgbClr val="FF0000"/>
                </a:solidFill>
              </a:rPr>
              <a:t>ommon mistake</a:t>
            </a:r>
            <a:endParaRPr kumimoji="0" lang="en-EC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4F36E8-2B90-AC4E-B6AE-AF86D51CA1B5}"/>
              </a:ext>
            </a:extLst>
          </p:cNvPr>
          <p:cNvSpPr txBox="1"/>
          <p:nvPr/>
        </p:nvSpPr>
        <p:spPr>
          <a:xfrm>
            <a:off x="4993988" y="5168175"/>
            <a:ext cx="257189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dirty="0" err="1"/>
              <a:t>Correct</a:t>
            </a:r>
            <a:r>
              <a:rPr lang="es-ES" dirty="0"/>
              <a:t> English R-</a:t>
            </a:r>
            <a:r>
              <a:rPr lang="es-ES" dirty="0" err="1"/>
              <a:t>sounds</a:t>
            </a:r>
            <a:endParaRPr kumimoji="0" lang="en-EC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383D906-8891-6B4E-B80E-33C7B5BC19CE}"/>
              </a:ext>
            </a:extLst>
          </p:cNvPr>
          <p:cNvSpPr/>
          <p:nvPr/>
        </p:nvSpPr>
        <p:spPr>
          <a:xfrm>
            <a:off x="2755123" y="4952328"/>
            <a:ext cx="2202375" cy="697081"/>
          </a:xfrm>
          <a:custGeom>
            <a:avLst/>
            <a:gdLst>
              <a:gd name="connsiteX0" fmla="*/ 1511300 w 1511300"/>
              <a:gd name="connsiteY0" fmla="*/ 1397000 h 2133258"/>
              <a:gd name="connsiteX1" fmla="*/ 952500 w 1511300"/>
              <a:gd name="connsiteY1" fmla="*/ 2070100 h 2133258"/>
              <a:gd name="connsiteX2" fmla="*/ 0 w 1511300"/>
              <a:gd name="connsiteY2" fmla="*/ 0 h 2133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1300" h="2133258">
                <a:moveTo>
                  <a:pt x="1511300" y="1397000"/>
                </a:moveTo>
                <a:cubicBezTo>
                  <a:pt x="1357841" y="1849966"/>
                  <a:pt x="1204383" y="2302933"/>
                  <a:pt x="952500" y="2070100"/>
                </a:cubicBezTo>
                <a:cubicBezTo>
                  <a:pt x="700617" y="1837267"/>
                  <a:pt x="350308" y="918633"/>
                  <a:pt x="0" y="0"/>
                </a:cubicBezTo>
              </a:path>
            </a:pathLst>
          </a:custGeom>
          <a:noFill/>
          <a:ln w="38100" cap="flat">
            <a:solidFill>
              <a:srgbClr val="0070C0"/>
            </a:solidFill>
            <a:prstDash val="solid"/>
            <a:bevel/>
            <a:headEnd type="none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10FEA1-595A-1A4B-8744-BD39971A9D23}"/>
              </a:ext>
            </a:extLst>
          </p:cNvPr>
          <p:cNvSpPr txBox="1"/>
          <p:nvPr/>
        </p:nvSpPr>
        <p:spPr>
          <a:xfrm>
            <a:off x="5066862" y="6033186"/>
            <a:ext cx="19812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dirty="0"/>
              <a:t>More R-</a:t>
            </a:r>
            <a:r>
              <a:rPr lang="es-ES" dirty="0" err="1"/>
              <a:t>colored</a:t>
            </a:r>
            <a:r>
              <a:rPr lang="es-ES" dirty="0"/>
              <a:t> </a:t>
            </a:r>
            <a:r>
              <a:rPr lang="es-ES" dirty="0" err="1"/>
              <a:t>Sounds</a:t>
            </a:r>
            <a:endParaRPr kumimoji="0" lang="en-EC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03B8B88-ED3B-3840-8764-E7B4373845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58" y="35718"/>
            <a:ext cx="983142" cy="74145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5C68C-7827-9410-26CE-216EF115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9</a:t>
            </a:fld>
            <a:endParaRPr lang="en-EC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C8F57F-F736-DBF8-C4B5-B5EB6DF36705}"/>
              </a:ext>
            </a:extLst>
          </p:cNvPr>
          <p:cNvSpPr/>
          <p:nvPr/>
        </p:nvSpPr>
        <p:spPr>
          <a:xfrm>
            <a:off x="4338044" y="4030704"/>
            <a:ext cx="7087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900" b="0" i="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600" dirty="0">
                <a:solidFill>
                  <a:schemeClr val="tx1"/>
                </a:solidFill>
              </a:rPr>
              <a:t>[ r 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AFF7AA-B765-1DE0-E399-A23E85B146B6}"/>
              </a:ext>
            </a:extLst>
          </p:cNvPr>
          <p:cNvSpPr txBox="1"/>
          <p:nvPr/>
        </p:nvSpPr>
        <p:spPr>
          <a:xfrm>
            <a:off x="4494850" y="4015316"/>
            <a:ext cx="46980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3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6" grpId="1"/>
      <p:bldP spid="16" grpId="0"/>
      <p:bldP spid="7" grpId="0" animBg="1"/>
      <p:bldP spid="18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E6E6E"/>
      </a:accent1>
      <a:accent2>
        <a:srgbClr val="9B9B9B"/>
      </a:accent2>
      <a:accent3>
        <a:srgbClr val="8F8F8F"/>
      </a:accent3>
      <a:accent4>
        <a:srgbClr val="707070"/>
      </a:accent4>
      <a:accent5>
        <a:srgbClr val="BABABA"/>
      </a:accent5>
      <a:accent6>
        <a:srgbClr val="8C8C8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311018</TotalTime>
  <Words>922</Words>
  <Application>Microsoft Macintosh PowerPoint</Application>
  <PresentationFormat>On-screen Show (4:3)</PresentationFormat>
  <Paragraphs>238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Helvetica Neue</vt:lpstr>
      <vt:lpstr>Lucida Sans Unicode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MSc. Pablo Mejía Maldonado</cp:lastModifiedBy>
  <cp:revision>491</cp:revision>
  <dcterms:modified xsi:type="dcterms:W3CDTF">2022-08-03T14:37:23Z</dcterms:modified>
</cp:coreProperties>
</file>