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300" r:id="rId3"/>
    <p:sldId id="316" r:id="rId4"/>
    <p:sldId id="268" r:id="rId5"/>
    <p:sldId id="269" r:id="rId6"/>
    <p:sldId id="270" r:id="rId7"/>
    <p:sldId id="271" r:id="rId8"/>
    <p:sldId id="272" r:id="rId9"/>
    <p:sldId id="273" r:id="rId10"/>
    <p:sldId id="274" r:id="rId11"/>
    <p:sldId id="301" r:id="rId12"/>
    <p:sldId id="302" r:id="rId13"/>
    <p:sldId id="303" r:id="rId14"/>
    <p:sldId id="277" r:id="rId15"/>
    <p:sldId id="278" r:id="rId16"/>
    <p:sldId id="279" r:id="rId17"/>
    <p:sldId id="280" r:id="rId18"/>
    <p:sldId id="281" r:id="rId19"/>
    <p:sldId id="282" r:id="rId20"/>
    <p:sldId id="283" r:id="rId21"/>
    <p:sldId id="284" r:id="rId22"/>
    <p:sldId id="315" r:id="rId23"/>
    <p:sldId id="285" r:id="rId24"/>
    <p:sldId id="286" r:id="rId25"/>
    <p:sldId id="287" r:id="rId26"/>
    <p:sldId id="288" r:id="rId27"/>
    <p:sldId id="289" r:id="rId28"/>
    <p:sldId id="290" r:id="rId29"/>
    <p:sldId id="291" r:id="rId30"/>
    <p:sldId id="292" r:id="rId31"/>
    <p:sldId id="305" r:id="rId32"/>
    <p:sldId id="306" r:id="rId33"/>
    <p:sldId id="307" r:id="rId34"/>
    <p:sldId id="308" r:id="rId35"/>
    <p:sldId id="309" r:id="rId36"/>
    <p:sldId id="30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e Roditti Jaramillo" initials="BRJ" lastIdx="1" clrIdx="0">
    <p:extLst>
      <p:ext uri="{19B8F6BF-5375-455C-9EA6-DF929625EA0E}">
        <p15:presenceInfo xmlns:p15="http://schemas.microsoft.com/office/powerpoint/2012/main" userId="0ee138fadc0b0f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04" autoAdjust="0"/>
    <p:restoredTop sz="85766" autoAdjust="0"/>
  </p:normalViewPr>
  <p:slideViewPr>
    <p:cSldViewPr snapToGrid="0">
      <p:cViewPr varScale="1">
        <p:scale>
          <a:sx n="108" d="100"/>
          <a:sy n="108" d="100"/>
        </p:scale>
        <p:origin x="28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A8AB51-0121-4431-A5FB-D05AA378B1EC}"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s-EC"/>
        </a:p>
      </dgm:t>
    </dgm:pt>
    <dgm:pt modelId="{D066C6ED-763D-4EC8-9D63-3702BBE21E22}">
      <dgm:prSet/>
      <dgm:spPr/>
      <dgm:t>
        <a:bodyPr/>
        <a:lstStyle/>
        <a:p>
          <a:pPr rtl="0"/>
          <a:r>
            <a:rPr lang="en-US" dirty="0">
              <a:latin typeface="Times New Roman" panose="02020603050405020304" pitchFamily="18" charset="0"/>
              <a:cs typeface="Times New Roman" panose="02020603050405020304" pitchFamily="18" charset="0"/>
            </a:rPr>
            <a:t>Compounding with conjunctive adverbs</a:t>
          </a:r>
          <a:endParaRPr lang="es-EC" dirty="0">
            <a:latin typeface="Times New Roman" panose="02020603050405020304" pitchFamily="18" charset="0"/>
            <a:cs typeface="Times New Roman" panose="02020603050405020304" pitchFamily="18" charset="0"/>
          </a:endParaRPr>
        </a:p>
      </dgm:t>
    </dgm:pt>
    <dgm:pt modelId="{44A2B44E-D23B-462A-85DA-8E6EB72FB43E}" type="parTrans" cxnId="{0A4BB9C5-467C-4FE6-92BA-02501D829BCE}">
      <dgm:prSet/>
      <dgm:spPr/>
      <dgm:t>
        <a:bodyPr/>
        <a:lstStyle/>
        <a:p>
          <a:endParaRPr lang="es-EC"/>
        </a:p>
      </dgm:t>
    </dgm:pt>
    <dgm:pt modelId="{9B84F00F-E23B-457B-9BE7-5DCAD60A9EB8}" type="sibTrans" cxnId="{0A4BB9C5-467C-4FE6-92BA-02501D829BCE}">
      <dgm:prSet/>
      <dgm:spPr/>
      <dgm:t>
        <a:bodyPr/>
        <a:lstStyle/>
        <a:p>
          <a:endParaRPr lang="es-EC"/>
        </a:p>
      </dgm:t>
    </dgm:pt>
    <dgm:pt modelId="{76370E63-E30F-4AF4-8774-BD447DF428B6}" type="pres">
      <dgm:prSet presAssocID="{49A8AB51-0121-4431-A5FB-D05AA378B1EC}" presName="Name0" presStyleCnt="0">
        <dgm:presLayoutVars>
          <dgm:chMax val="7"/>
          <dgm:dir/>
          <dgm:animLvl val="lvl"/>
          <dgm:resizeHandles val="exact"/>
        </dgm:presLayoutVars>
      </dgm:prSet>
      <dgm:spPr/>
    </dgm:pt>
    <dgm:pt modelId="{499E68EB-6CCF-4DAE-BE0B-FDB27B994C1C}" type="pres">
      <dgm:prSet presAssocID="{D066C6ED-763D-4EC8-9D63-3702BBE21E22}" presName="circle1" presStyleLbl="node1" presStyleIdx="0" presStyleCnt="1"/>
      <dgm:spPr/>
    </dgm:pt>
    <dgm:pt modelId="{DB74290A-457E-42A7-A38E-239D6DE39E57}" type="pres">
      <dgm:prSet presAssocID="{D066C6ED-763D-4EC8-9D63-3702BBE21E22}" presName="space" presStyleCnt="0"/>
      <dgm:spPr/>
    </dgm:pt>
    <dgm:pt modelId="{FEDBEEF9-E207-46BD-983A-FEE48BE20938}" type="pres">
      <dgm:prSet presAssocID="{D066C6ED-763D-4EC8-9D63-3702BBE21E22}" presName="rect1" presStyleLbl="alignAcc1" presStyleIdx="0" presStyleCnt="1"/>
      <dgm:spPr/>
    </dgm:pt>
    <dgm:pt modelId="{F97D99D1-DBBE-4EBD-B883-23FE18CB1EA0}" type="pres">
      <dgm:prSet presAssocID="{D066C6ED-763D-4EC8-9D63-3702BBE21E22}" presName="rect1ParTxNoCh" presStyleLbl="alignAcc1" presStyleIdx="0" presStyleCnt="1">
        <dgm:presLayoutVars>
          <dgm:chMax val="1"/>
          <dgm:bulletEnabled val="1"/>
        </dgm:presLayoutVars>
      </dgm:prSet>
      <dgm:spPr/>
    </dgm:pt>
  </dgm:ptLst>
  <dgm:cxnLst>
    <dgm:cxn modelId="{F66C21B3-CCE8-45FA-9F89-9BE741ABBF41}" type="presOf" srcId="{D066C6ED-763D-4EC8-9D63-3702BBE21E22}" destId="{F97D99D1-DBBE-4EBD-B883-23FE18CB1EA0}" srcOrd="1" destOrd="0" presId="urn:microsoft.com/office/officeart/2005/8/layout/target3"/>
    <dgm:cxn modelId="{0A4BB9C5-467C-4FE6-92BA-02501D829BCE}" srcId="{49A8AB51-0121-4431-A5FB-D05AA378B1EC}" destId="{D066C6ED-763D-4EC8-9D63-3702BBE21E22}" srcOrd="0" destOrd="0" parTransId="{44A2B44E-D23B-462A-85DA-8E6EB72FB43E}" sibTransId="{9B84F00F-E23B-457B-9BE7-5DCAD60A9EB8}"/>
    <dgm:cxn modelId="{09DEBCDB-6F9A-4C2E-A66C-CC93F4F4EDCF}" type="presOf" srcId="{D066C6ED-763D-4EC8-9D63-3702BBE21E22}" destId="{FEDBEEF9-E207-46BD-983A-FEE48BE20938}" srcOrd="0" destOrd="0" presId="urn:microsoft.com/office/officeart/2005/8/layout/target3"/>
    <dgm:cxn modelId="{812E80F3-1342-4B4F-A715-4EF53ED6009C}" type="presOf" srcId="{49A8AB51-0121-4431-A5FB-D05AA378B1EC}" destId="{76370E63-E30F-4AF4-8774-BD447DF428B6}" srcOrd="0" destOrd="0" presId="urn:microsoft.com/office/officeart/2005/8/layout/target3"/>
    <dgm:cxn modelId="{C9725C17-A7D4-493D-AD27-C95202F3A1A8}" type="presParOf" srcId="{76370E63-E30F-4AF4-8774-BD447DF428B6}" destId="{499E68EB-6CCF-4DAE-BE0B-FDB27B994C1C}" srcOrd="0" destOrd="0" presId="urn:microsoft.com/office/officeart/2005/8/layout/target3"/>
    <dgm:cxn modelId="{C2A8E272-9343-4761-8E8F-B54FB7B3A34C}" type="presParOf" srcId="{76370E63-E30F-4AF4-8774-BD447DF428B6}" destId="{DB74290A-457E-42A7-A38E-239D6DE39E57}" srcOrd="1" destOrd="0" presId="urn:microsoft.com/office/officeart/2005/8/layout/target3"/>
    <dgm:cxn modelId="{ADB97601-8A28-4542-9558-0B1B1B60D921}" type="presParOf" srcId="{76370E63-E30F-4AF4-8774-BD447DF428B6}" destId="{FEDBEEF9-E207-46BD-983A-FEE48BE20938}" srcOrd="2" destOrd="0" presId="urn:microsoft.com/office/officeart/2005/8/layout/target3"/>
    <dgm:cxn modelId="{8F1A8288-3CBE-40A0-BC64-AC432180D8F1}" type="presParOf" srcId="{76370E63-E30F-4AF4-8774-BD447DF428B6}" destId="{F97D99D1-DBBE-4EBD-B883-23FE18CB1EA0}"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C44C6F-B96D-49EB-A075-A834FACC3C0F}" type="doc">
      <dgm:prSet loTypeId="urn:microsoft.com/office/officeart/2005/8/layout/process5" loCatId="process" qsTypeId="urn:microsoft.com/office/officeart/2005/8/quickstyle/simple3" qsCatId="simple" csTypeId="urn:microsoft.com/office/officeart/2005/8/colors/colorful3" csCatId="colorful" phldr="1"/>
      <dgm:spPr/>
      <dgm:t>
        <a:bodyPr/>
        <a:lstStyle/>
        <a:p>
          <a:endParaRPr lang="es-EC"/>
        </a:p>
      </dgm:t>
    </dgm:pt>
    <dgm:pt modelId="{75A35A28-6322-4DFA-B601-DFF4BCB9A796}">
      <dgm:prSet phldrT="[Texto]" custT="1"/>
      <dgm:spPr/>
      <dgm:t>
        <a:bodyPr/>
        <a:lstStyle/>
        <a:p>
          <a:r>
            <a:rPr lang="en-US" sz="2400" dirty="0">
              <a:latin typeface="Times New Roman" panose="02020603050405020304" pitchFamily="18" charset="0"/>
              <a:cs typeface="Times New Roman" panose="02020603050405020304" pitchFamily="18" charset="0"/>
            </a:rPr>
            <a:t>Replace the comma with a period, </a:t>
          </a:r>
          <a:r>
            <a:rPr lang="en-US" sz="2800" dirty="0">
              <a:latin typeface="Times New Roman" panose="02020603050405020304" pitchFamily="18" charset="0"/>
              <a:cs typeface="Times New Roman" panose="02020603050405020304" pitchFamily="18" charset="0"/>
            </a:rPr>
            <a:t>making two sentences</a:t>
          </a:r>
          <a:endParaRPr lang="es-EC" sz="2800" dirty="0">
            <a:latin typeface="Times New Roman" panose="02020603050405020304" pitchFamily="18" charset="0"/>
            <a:cs typeface="Times New Roman" panose="02020603050405020304" pitchFamily="18" charset="0"/>
          </a:endParaRPr>
        </a:p>
      </dgm:t>
    </dgm:pt>
    <dgm:pt modelId="{D306627D-60A0-49D5-83D0-719C81CE202A}" type="parTrans" cxnId="{D0691CDB-6053-4E69-8CA7-D380061DF7FC}">
      <dgm:prSet/>
      <dgm:spPr/>
      <dgm:t>
        <a:bodyPr/>
        <a:lstStyle/>
        <a:p>
          <a:endParaRPr lang="es-EC"/>
        </a:p>
      </dgm:t>
    </dgm:pt>
    <dgm:pt modelId="{33A31182-FD9A-4C45-ABCA-CBE35F9A8976}" type="sibTrans" cxnId="{D0691CDB-6053-4E69-8CA7-D380061DF7FC}">
      <dgm:prSet/>
      <dgm:spPr/>
      <dgm:t>
        <a:bodyPr/>
        <a:lstStyle/>
        <a:p>
          <a:endParaRPr lang="es-EC"/>
        </a:p>
      </dgm:t>
    </dgm:pt>
    <dgm:pt modelId="{135B670D-1D91-4376-88F5-E38B898A6670}">
      <dgm:prSet custT="1"/>
      <dgm:spPr/>
      <dgm:t>
        <a:bodyPr/>
        <a:lstStyle/>
        <a:p>
          <a:r>
            <a:rPr lang="en-US" sz="2800" dirty="0">
              <a:latin typeface="Times New Roman" panose="02020603050405020304" pitchFamily="18" charset="0"/>
              <a:cs typeface="Times New Roman" panose="02020603050405020304" pitchFamily="18" charset="0"/>
            </a:rPr>
            <a:t>One of the runners suffered from heat exhaustion</a:t>
          </a:r>
          <a:r>
            <a:rPr lang="en-US" sz="2800" b="1" u="sng" dirty="0">
              <a:solidFill>
                <a:schemeClr val="accent2"/>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She collapsed two miles from the finish.</a:t>
          </a:r>
          <a:endParaRPr lang="es-EC" sz="2800" dirty="0">
            <a:latin typeface="Times New Roman" panose="02020603050405020304" pitchFamily="18" charset="0"/>
            <a:cs typeface="Times New Roman" panose="02020603050405020304" pitchFamily="18" charset="0"/>
          </a:endParaRPr>
        </a:p>
      </dgm:t>
    </dgm:pt>
    <dgm:pt modelId="{4675F6E6-E1B3-40DF-80B7-C84EB692DC12}" type="parTrans" cxnId="{A3438176-3B83-4BAD-BB8C-97C1E3B9F49C}">
      <dgm:prSet/>
      <dgm:spPr/>
      <dgm:t>
        <a:bodyPr/>
        <a:lstStyle/>
        <a:p>
          <a:endParaRPr lang="es-EC"/>
        </a:p>
      </dgm:t>
    </dgm:pt>
    <dgm:pt modelId="{8E589723-0083-4932-AD33-16AAD27DED15}" type="sibTrans" cxnId="{A3438176-3B83-4BAD-BB8C-97C1E3B9F49C}">
      <dgm:prSet/>
      <dgm:spPr/>
      <dgm:t>
        <a:bodyPr/>
        <a:lstStyle/>
        <a:p>
          <a:endParaRPr lang="es-EC"/>
        </a:p>
      </dgm:t>
    </dgm:pt>
    <dgm:pt modelId="{5F085F64-8A9B-4B5A-A8BC-761FBB09B7D4}" type="pres">
      <dgm:prSet presAssocID="{03C44C6F-B96D-49EB-A075-A834FACC3C0F}" presName="diagram" presStyleCnt="0">
        <dgm:presLayoutVars>
          <dgm:dir/>
          <dgm:resizeHandles val="exact"/>
        </dgm:presLayoutVars>
      </dgm:prSet>
      <dgm:spPr/>
    </dgm:pt>
    <dgm:pt modelId="{D1715915-07BA-4A30-BEC4-28DF683B1446}" type="pres">
      <dgm:prSet presAssocID="{75A35A28-6322-4DFA-B601-DFF4BCB9A796}" presName="node" presStyleLbl="node1" presStyleIdx="0" presStyleCnt="2" custScaleY="163532">
        <dgm:presLayoutVars>
          <dgm:bulletEnabled val="1"/>
        </dgm:presLayoutVars>
      </dgm:prSet>
      <dgm:spPr/>
    </dgm:pt>
    <dgm:pt modelId="{2CE82CD3-5DC7-4906-B03B-846C4915B6D5}" type="pres">
      <dgm:prSet presAssocID="{33A31182-FD9A-4C45-ABCA-CBE35F9A8976}" presName="sibTrans" presStyleLbl="sibTrans2D1" presStyleIdx="0" presStyleCnt="1"/>
      <dgm:spPr/>
    </dgm:pt>
    <dgm:pt modelId="{5290CF28-9352-4526-A6EF-8F84A547A3F4}" type="pres">
      <dgm:prSet presAssocID="{33A31182-FD9A-4C45-ABCA-CBE35F9A8976}" presName="connectorText" presStyleLbl="sibTrans2D1" presStyleIdx="0" presStyleCnt="1"/>
      <dgm:spPr/>
    </dgm:pt>
    <dgm:pt modelId="{E0BB1EC1-24CF-4376-8EB0-87E542DA477D}" type="pres">
      <dgm:prSet presAssocID="{135B670D-1D91-4376-88F5-E38B898A6670}" presName="node" presStyleLbl="node1" presStyleIdx="1" presStyleCnt="2" custScaleY="163532">
        <dgm:presLayoutVars>
          <dgm:bulletEnabled val="1"/>
        </dgm:presLayoutVars>
      </dgm:prSet>
      <dgm:spPr/>
    </dgm:pt>
  </dgm:ptLst>
  <dgm:cxnLst>
    <dgm:cxn modelId="{F5F06302-B776-427B-A8DC-E7CA8A399956}" type="presOf" srcId="{33A31182-FD9A-4C45-ABCA-CBE35F9A8976}" destId="{2CE82CD3-5DC7-4906-B03B-846C4915B6D5}" srcOrd="0" destOrd="0" presId="urn:microsoft.com/office/officeart/2005/8/layout/process5"/>
    <dgm:cxn modelId="{C1A96471-2372-41F1-BA01-F2A28A42C2C9}" type="presOf" srcId="{75A35A28-6322-4DFA-B601-DFF4BCB9A796}" destId="{D1715915-07BA-4A30-BEC4-28DF683B1446}" srcOrd="0" destOrd="0" presId="urn:microsoft.com/office/officeart/2005/8/layout/process5"/>
    <dgm:cxn modelId="{A3438176-3B83-4BAD-BB8C-97C1E3B9F49C}" srcId="{03C44C6F-B96D-49EB-A075-A834FACC3C0F}" destId="{135B670D-1D91-4376-88F5-E38B898A6670}" srcOrd="1" destOrd="0" parTransId="{4675F6E6-E1B3-40DF-80B7-C84EB692DC12}" sibTransId="{8E589723-0083-4932-AD33-16AAD27DED15}"/>
    <dgm:cxn modelId="{25772CA5-CBC7-46F5-BD50-1D537BB3EB6A}" type="presOf" srcId="{135B670D-1D91-4376-88F5-E38B898A6670}" destId="{E0BB1EC1-24CF-4376-8EB0-87E542DA477D}" srcOrd="0" destOrd="0" presId="urn:microsoft.com/office/officeart/2005/8/layout/process5"/>
    <dgm:cxn modelId="{4BB581A8-D265-4F50-962A-367057F1E931}" type="presOf" srcId="{03C44C6F-B96D-49EB-A075-A834FACC3C0F}" destId="{5F085F64-8A9B-4B5A-A8BC-761FBB09B7D4}" srcOrd="0" destOrd="0" presId="urn:microsoft.com/office/officeart/2005/8/layout/process5"/>
    <dgm:cxn modelId="{3F7127AF-255E-4A96-AB3A-E55BEE4C560C}" type="presOf" srcId="{33A31182-FD9A-4C45-ABCA-CBE35F9A8976}" destId="{5290CF28-9352-4526-A6EF-8F84A547A3F4}" srcOrd="1" destOrd="0" presId="urn:microsoft.com/office/officeart/2005/8/layout/process5"/>
    <dgm:cxn modelId="{D0691CDB-6053-4E69-8CA7-D380061DF7FC}" srcId="{03C44C6F-B96D-49EB-A075-A834FACC3C0F}" destId="{75A35A28-6322-4DFA-B601-DFF4BCB9A796}" srcOrd="0" destOrd="0" parTransId="{D306627D-60A0-49D5-83D0-719C81CE202A}" sibTransId="{33A31182-FD9A-4C45-ABCA-CBE35F9A8976}"/>
    <dgm:cxn modelId="{60B09265-386B-4948-988B-F749DF08DB7B}" type="presParOf" srcId="{5F085F64-8A9B-4B5A-A8BC-761FBB09B7D4}" destId="{D1715915-07BA-4A30-BEC4-28DF683B1446}" srcOrd="0" destOrd="0" presId="urn:microsoft.com/office/officeart/2005/8/layout/process5"/>
    <dgm:cxn modelId="{60259598-BFC0-486A-83A6-77E438F27622}" type="presParOf" srcId="{5F085F64-8A9B-4B5A-A8BC-761FBB09B7D4}" destId="{2CE82CD3-5DC7-4906-B03B-846C4915B6D5}" srcOrd="1" destOrd="0" presId="urn:microsoft.com/office/officeart/2005/8/layout/process5"/>
    <dgm:cxn modelId="{916FA05B-DF02-466D-977D-38D096D90E34}" type="presParOf" srcId="{2CE82CD3-5DC7-4906-B03B-846C4915B6D5}" destId="{5290CF28-9352-4526-A6EF-8F84A547A3F4}" srcOrd="0" destOrd="0" presId="urn:microsoft.com/office/officeart/2005/8/layout/process5"/>
    <dgm:cxn modelId="{F6E99269-F299-4484-A5B6-FC26E125F548}" type="presParOf" srcId="{5F085F64-8A9B-4B5A-A8BC-761FBB09B7D4}" destId="{E0BB1EC1-24CF-4376-8EB0-87E542DA477D}" srcOrd="2"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A1BC48-80DE-414D-9FE8-C3E8F1C79D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FE50A76D-70BA-4277-9F99-687647F19ED7}">
      <dgm:prSet custT="1"/>
      <dgm:spPr/>
      <dgm:t>
        <a:bodyPr/>
        <a:lstStyle/>
        <a:p>
          <a:pPr rtl="0"/>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conjunctive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adverb</a:t>
          </a:r>
          <a:r>
            <a:rPr lang="en-US" sz="2400" dirty="0">
              <a:latin typeface="Times New Roman" panose="02020603050405020304" pitchFamily="18" charset="0"/>
              <a:cs typeface="Times New Roman" panose="02020603050405020304" pitchFamily="18" charset="0"/>
            </a:rPr>
            <a:t> shows a </a:t>
          </a:r>
          <a:r>
            <a:rPr lang="en-US" sz="2400" dirty="0" err="1">
              <a:latin typeface="Times New Roman" panose="02020603050405020304" pitchFamily="18" charset="0"/>
              <a:cs typeface="Times New Roman" panose="02020603050405020304" pitchFamily="18" charset="0"/>
            </a:rPr>
            <a:t>relation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between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two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clauses</a:t>
          </a:r>
          <a:r>
            <a:rPr lang="en-US" sz="2400" dirty="0">
              <a:latin typeface="Times New Roman" panose="02020603050405020304" pitchFamily="18" charset="0"/>
              <a:cs typeface="Times New Roman" panose="02020603050405020304" pitchFamily="18" charset="0"/>
            </a:rPr>
            <a:t>, as a </a:t>
          </a:r>
          <a:r>
            <a:rPr lang="en-US" sz="2400" dirty="0" err="1">
              <a:latin typeface="Times New Roman" panose="02020603050405020304" pitchFamily="18" charset="0"/>
              <a:cs typeface="Times New Roman" panose="02020603050405020304" pitchFamily="18" charset="0"/>
            </a:rPr>
            <a:t>conjunction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does</a:t>
          </a:r>
          <a:r>
            <a:rPr lang="en-US" sz="2400" dirty="0">
              <a:latin typeface="Times New Roman" panose="02020603050405020304" pitchFamily="18" charset="0"/>
              <a:cs typeface="Times New Roman" panose="02020603050405020304" pitchFamily="18" charset="0"/>
            </a:rPr>
            <a:t> but </a:t>
          </a:r>
          <a:r>
            <a:rPr lang="en-US" sz="2400" dirty="0" err="1">
              <a:latin typeface="Times New Roman" panose="02020603050405020304" pitchFamily="18" charset="0"/>
              <a:cs typeface="Times New Roman" panose="02020603050405020304" pitchFamily="18" charset="0"/>
            </a:rPr>
            <a:t>it</a:t>
          </a:r>
          <a:r>
            <a:rPr lang="en-US" sz="2400" dirty="0">
              <a:latin typeface="Times New Roman" panose="02020603050405020304" pitchFamily="18" charset="0"/>
              <a:cs typeface="Times New Roman" panose="02020603050405020304" pitchFamily="18" charset="0"/>
            </a:rPr>
            <a:t> is more </a:t>
          </a:r>
          <a:r>
            <a:rPr lang="en-US" sz="2400" dirty="0" err="1">
              <a:latin typeface="Times New Roman" panose="02020603050405020304" pitchFamily="18" charset="0"/>
              <a:cs typeface="Times New Roman" panose="02020603050405020304" pitchFamily="18" charset="0"/>
            </a:rPr>
            <a:t>emphatic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a:t>
          </a:r>
          <a:r>
            <a:rPr lang="en-US" sz="2400" dirty="0">
              <a:latin typeface="Times New Roman" panose="02020603050405020304" pitchFamily="18" charset="0"/>
              <a:cs typeface="Times New Roman" panose="02020603050405020304" pitchFamily="18" charset="0"/>
            </a:rPr>
            <a:t> a </a:t>
          </a:r>
          <a:r>
            <a:rPr lang="en-US" sz="2400" noProof="0" dirty="0">
              <a:latin typeface="Times New Roman" panose="02020603050405020304" pitchFamily="18" charset="0"/>
              <a:cs typeface="Times New Roman" panose="02020603050405020304" pitchFamily="18" charset="0"/>
            </a:rPr>
            <a:t>conjunction</a:t>
          </a:r>
          <a:r>
            <a:rPr lang="en-US" sz="2400" dirty="0">
              <a:latin typeface="Times New Roman" panose="02020603050405020304" pitchFamily="18" charset="0"/>
              <a:cs typeface="Times New Roman" panose="02020603050405020304" pitchFamily="18" charset="0"/>
            </a:rPr>
            <a:t>.</a:t>
          </a:r>
        </a:p>
      </dgm:t>
    </dgm:pt>
    <dgm:pt modelId="{F5C0C498-7D93-4E13-A1B6-168FCA5C99A5}" type="parTrans" cxnId="{756E4846-7D95-4BCA-8EF4-8654354BAF3B}">
      <dgm:prSet/>
      <dgm:spPr/>
      <dgm:t>
        <a:bodyPr/>
        <a:lstStyle/>
        <a:p>
          <a:endParaRPr lang="es-EC"/>
        </a:p>
      </dgm:t>
    </dgm:pt>
    <dgm:pt modelId="{00A02207-A981-4A83-B269-7D482EBB4BF9}" type="sibTrans" cxnId="{756E4846-7D95-4BCA-8EF4-8654354BAF3B}">
      <dgm:prSet/>
      <dgm:spPr/>
      <dgm:t>
        <a:bodyPr/>
        <a:lstStyle/>
        <a:p>
          <a:endParaRPr lang="es-EC"/>
        </a:p>
      </dgm:t>
    </dgm:pt>
    <dgm:pt modelId="{7617A375-D1B7-4EF0-915A-F7577430087C}" type="pres">
      <dgm:prSet presAssocID="{62A1BC48-80DE-414D-9FE8-C3E8F1C79DF5}" presName="linear" presStyleCnt="0">
        <dgm:presLayoutVars>
          <dgm:animLvl val="lvl"/>
          <dgm:resizeHandles val="exact"/>
        </dgm:presLayoutVars>
      </dgm:prSet>
      <dgm:spPr/>
    </dgm:pt>
    <dgm:pt modelId="{AE46A231-2690-42FD-85A0-BE10BBD8B118}" type="pres">
      <dgm:prSet presAssocID="{FE50A76D-70BA-4277-9F99-687647F19ED7}" presName="parentText" presStyleLbl="node1" presStyleIdx="0" presStyleCnt="1">
        <dgm:presLayoutVars>
          <dgm:chMax val="0"/>
          <dgm:bulletEnabled val="1"/>
        </dgm:presLayoutVars>
      </dgm:prSet>
      <dgm:spPr/>
    </dgm:pt>
  </dgm:ptLst>
  <dgm:cxnLst>
    <dgm:cxn modelId="{F1275513-C26E-4DF5-9C16-87363D697D88}" type="presOf" srcId="{FE50A76D-70BA-4277-9F99-687647F19ED7}" destId="{AE46A231-2690-42FD-85A0-BE10BBD8B118}" srcOrd="0" destOrd="0" presId="urn:microsoft.com/office/officeart/2005/8/layout/vList2"/>
    <dgm:cxn modelId="{756E4846-7D95-4BCA-8EF4-8654354BAF3B}" srcId="{62A1BC48-80DE-414D-9FE8-C3E8F1C79DF5}" destId="{FE50A76D-70BA-4277-9F99-687647F19ED7}" srcOrd="0" destOrd="0" parTransId="{F5C0C498-7D93-4E13-A1B6-168FCA5C99A5}" sibTransId="{00A02207-A981-4A83-B269-7D482EBB4BF9}"/>
    <dgm:cxn modelId="{52ABE1A5-C5A2-4353-8601-B659E6CBEB20}" type="presOf" srcId="{62A1BC48-80DE-414D-9FE8-C3E8F1C79DF5}" destId="{7617A375-D1B7-4EF0-915A-F7577430087C}" srcOrd="0" destOrd="0" presId="urn:microsoft.com/office/officeart/2005/8/layout/vList2"/>
    <dgm:cxn modelId="{A59C53FC-DB10-47A1-98E6-6F9E768FB9EC}" type="presParOf" srcId="{7617A375-D1B7-4EF0-915A-F7577430087C}" destId="{AE46A231-2690-42FD-85A0-BE10BBD8B118}"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9104B-8D2A-4350-8B88-57BBB12211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C"/>
        </a:p>
      </dgm:t>
    </dgm:pt>
    <dgm:pt modelId="{CD2D3640-9F89-4415-A6B7-AC7FF2567BFC}">
      <dgm:prSet custT="1"/>
      <dgm:spPr/>
      <dgm:t>
        <a:bodyPr/>
        <a:lstStyle/>
        <a:p>
          <a:pPr rtl="0"/>
          <a:r>
            <a:rPr lang="en-US" sz="2400" dirty="0">
              <a:latin typeface="Times New Roman" panose="02020603050405020304" pitchFamily="18" charset="0"/>
              <a:cs typeface="Times New Roman" panose="02020603050405020304" pitchFamily="18" charset="0"/>
            </a:rPr>
            <a:t>Conjunctive adverbs indicate the following relations between one clause and another</a:t>
          </a:r>
          <a:endParaRPr lang="es-EC" sz="2400" dirty="0">
            <a:latin typeface="Times New Roman" panose="02020603050405020304" pitchFamily="18" charset="0"/>
            <a:cs typeface="Times New Roman" panose="02020603050405020304" pitchFamily="18" charset="0"/>
          </a:endParaRPr>
        </a:p>
      </dgm:t>
    </dgm:pt>
    <dgm:pt modelId="{064C6956-BC52-48EC-8BD4-73BAD2A33339}" type="parTrans" cxnId="{427A57D4-B540-4C33-8A03-F670B294FF61}">
      <dgm:prSet/>
      <dgm:spPr/>
      <dgm:t>
        <a:bodyPr/>
        <a:lstStyle/>
        <a:p>
          <a:endParaRPr lang="es-EC" sz="2000"/>
        </a:p>
      </dgm:t>
    </dgm:pt>
    <dgm:pt modelId="{2B0E6F40-037C-4DB0-903C-244E4839555F}" type="sibTrans" cxnId="{427A57D4-B540-4C33-8A03-F670B294FF61}">
      <dgm:prSet/>
      <dgm:spPr/>
      <dgm:t>
        <a:bodyPr/>
        <a:lstStyle/>
        <a:p>
          <a:endParaRPr lang="es-EC" sz="2000"/>
        </a:p>
      </dgm:t>
    </dgm:pt>
    <dgm:pt modelId="{99583848-714F-4A1A-811C-27373874F279}" type="pres">
      <dgm:prSet presAssocID="{DCD9104B-8D2A-4350-8B88-57BBB1221175}" presName="linear" presStyleCnt="0">
        <dgm:presLayoutVars>
          <dgm:animLvl val="lvl"/>
          <dgm:resizeHandles val="exact"/>
        </dgm:presLayoutVars>
      </dgm:prSet>
      <dgm:spPr/>
    </dgm:pt>
    <dgm:pt modelId="{481A4280-CFC8-4CF4-89CB-8DF4994424CD}" type="pres">
      <dgm:prSet presAssocID="{CD2D3640-9F89-4415-A6B7-AC7FF2567BFC}" presName="parentText" presStyleLbl="node1" presStyleIdx="0" presStyleCnt="1" custLinFactNeighborY="-56927">
        <dgm:presLayoutVars>
          <dgm:chMax val="0"/>
          <dgm:bulletEnabled val="1"/>
        </dgm:presLayoutVars>
      </dgm:prSet>
      <dgm:spPr/>
    </dgm:pt>
  </dgm:ptLst>
  <dgm:cxnLst>
    <dgm:cxn modelId="{03470332-EBA7-409D-AD58-AFFD2AF500E6}" type="presOf" srcId="{DCD9104B-8D2A-4350-8B88-57BBB1221175}" destId="{99583848-714F-4A1A-811C-27373874F279}" srcOrd="0" destOrd="0" presId="urn:microsoft.com/office/officeart/2005/8/layout/vList2"/>
    <dgm:cxn modelId="{8F28A639-3B49-41D3-87C3-88DE349CE62E}" type="presOf" srcId="{CD2D3640-9F89-4415-A6B7-AC7FF2567BFC}" destId="{481A4280-CFC8-4CF4-89CB-8DF4994424CD}" srcOrd="0" destOrd="0" presId="urn:microsoft.com/office/officeart/2005/8/layout/vList2"/>
    <dgm:cxn modelId="{427A57D4-B540-4C33-8A03-F670B294FF61}" srcId="{DCD9104B-8D2A-4350-8B88-57BBB1221175}" destId="{CD2D3640-9F89-4415-A6B7-AC7FF2567BFC}" srcOrd="0" destOrd="0" parTransId="{064C6956-BC52-48EC-8BD4-73BAD2A33339}" sibTransId="{2B0E6F40-037C-4DB0-903C-244E4839555F}"/>
    <dgm:cxn modelId="{32C30A56-AEB0-4AAC-98F0-513249CDE32F}" type="presParOf" srcId="{99583848-714F-4A1A-811C-27373874F279}" destId="{481A4280-CFC8-4CF4-89CB-8DF4994424C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7CB2A3-4944-499C-AF5D-7FD9FE3370A6}"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s-EC"/>
        </a:p>
      </dgm:t>
    </dgm:pt>
    <dgm:pt modelId="{EBE1996F-23F3-4849-A64B-A00C0EBCAAB0}">
      <dgm:prSet custT="1"/>
      <dgm:spPr/>
      <dgm:t>
        <a:bodyPr/>
        <a:lstStyle/>
        <a:p>
          <a:pPr rtl="0"/>
          <a:r>
            <a:rPr lang="en-US" sz="2800" noProof="0" dirty="0">
              <a:latin typeface="Times New Roman" panose="02020603050405020304" pitchFamily="18" charset="0"/>
              <a:cs typeface="Times New Roman" panose="02020603050405020304" pitchFamily="18" charset="0"/>
            </a:rPr>
            <a:t>Editing comma splices</a:t>
          </a:r>
        </a:p>
      </dgm:t>
    </dgm:pt>
    <dgm:pt modelId="{919F3081-1C60-4155-9FF6-EADD165EE9A9}" type="parTrans" cxnId="{5DEDFE10-90CE-4125-8CEE-0BA9C8C60F84}">
      <dgm:prSet/>
      <dgm:spPr/>
      <dgm:t>
        <a:bodyPr/>
        <a:lstStyle/>
        <a:p>
          <a:endParaRPr lang="es-EC"/>
        </a:p>
      </dgm:t>
    </dgm:pt>
    <dgm:pt modelId="{392B55E5-4C44-48D8-9C7D-93B6A9EE4374}" type="sibTrans" cxnId="{5DEDFE10-90CE-4125-8CEE-0BA9C8C60F84}">
      <dgm:prSet/>
      <dgm:spPr/>
      <dgm:t>
        <a:bodyPr/>
        <a:lstStyle/>
        <a:p>
          <a:endParaRPr lang="es-EC"/>
        </a:p>
      </dgm:t>
    </dgm:pt>
    <dgm:pt modelId="{9BB369FA-5FA2-46F3-866A-E95F1597A53D}" type="pres">
      <dgm:prSet presAssocID="{407CB2A3-4944-499C-AF5D-7FD9FE3370A6}" presName="Name0" presStyleCnt="0">
        <dgm:presLayoutVars>
          <dgm:chMax val="7"/>
          <dgm:dir/>
          <dgm:animLvl val="lvl"/>
          <dgm:resizeHandles val="exact"/>
        </dgm:presLayoutVars>
      </dgm:prSet>
      <dgm:spPr/>
    </dgm:pt>
    <dgm:pt modelId="{26E08A88-2725-4C37-8BD9-0E6E877166ED}" type="pres">
      <dgm:prSet presAssocID="{EBE1996F-23F3-4849-A64B-A00C0EBCAAB0}" presName="circle1" presStyleLbl="node1" presStyleIdx="0" presStyleCnt="1"/>
      <dgm:spPr/>
    </dgm:pt>
    <dgm:pt modelId="{81BD29ED-D964-457C-B28A-5AC3C333C86B}" type="pres">
      <dgm:prSet presAssocID="{EBE1996F-23F3-4849-A64B-A00C0EBCAAB0}" presName="space" presStyleCnt="0"/>
      <dgm:spPr/>
    </dgm:pt>
    <dgm:pt modelId="{4024DD48-26AB-4661-B675-0914D549EF6E}" type="pres">
      <dgm:prSet presAssocID="{EBE1996F-23F3-4849-A64B-A00C0EBCAAB0}" presName="rect1" presStyleLbl="alignAcc1" presStyleIdx="0" presStyleCnt="1" custScaleY="100000"/>
      <dgm:spPr/>
    </dgm:pt>
    <dgm:pt modelId="{7D8BD7B9-5999-4772-BF9D-B18E66FDFA4B}" type="pres">
      <dgm:prSet presAssocID="{EBE1996F-23F3-4849-A64B-A00C0EBCAAB0}" presName="rect1ParTxNoCh" presStyleLbl="alignAcc1" presStyleIdx="0" presStyleCnt="1">
        <dgm:presLayoutVars>
          <dgm:chMax val="1"/>
          <dgm:bulletEnabled val="1"/>
        </dgm:presLayoutVars>
      </dgm:prSet>
      <dgm:spPr/>
    </dgm:pt>
  </dgm:ptLst>
  <dgm:cxnLst>
    <dgm:cxn modelId="{5DEDFE10-90CE-4125-8CEE-0BA9C8C60F84}" srcId="{407CB2A3-4944-499C-AF5D-7FD9FE3370A6}" destId="{EBE1996F-23F3-4849-A64B-A00C0EBCAAB0}" srcOrd="0" destOrd="0" parTransId="{919F3081-1C60-4155-9FF6-EADD165EE9A9}" sibTransId="{392B55E5-4C44-48D8-9C7D-93B6A9EE4374}"/>
    <dgm:cxn modelId="{B1314674-CC26-4F64-A4E5-9142A352B6A7}" type="presOf" srcId="{407CB2A3-4944-499C-AF5D-7FD9FE3370A6}" destId="{9BB369FA-5FA2-46F3-866A-E95F1597A53D}" srcOrd="0" destOrd="0" presId="urn:microsoft.com/office/officeart/2005/8/layout/target3"/>
    <dgm:cxn modelId="{F490B2B4-99B9-4F0C-A621-A2E26C8D281B}" type="presOf" srcId="{EBE1996F-23F3-4849-A64B-A00C0EBCAAB0}" destId="{7D8BD7B9-5999-4772-BF9D-B18E66FDFA4B}" srcOrd="1" destOrd="0" presId="urn:microsoft.com/office/officeart/2005/8/layout/target3"/>
    <dgm:cxn modelId="{0B2220C2-1774-4932-B16F-5368F1B9C132}" type="presOf" srcId="{EBE1996F-23F3-4849-A64B-A00C0EBCAAB0}" destId="{4024DD48-26AB-4661-B675-0914D549EF6E}" srcOrd="0" destOrd="0" presId="urn:microsoft.com/office/officeart/2005/8/layout/target3"/>
    <dgm:cxn modelId="{90CA1EB7-7BF0-43BC-8D01-F68239A413C9}" type="presParOf" srcId="{9BB369FA-5FA2-46F3-866A-E95F1597A53D}" destId="{26E08A88-2725-4C37-8BD9-0E6E877166ED}" srcOrd="0" destOrd="0" presId="urn:microsoft.com/office/officeart/2005/8/layout/target3"/>
    <dgm:cxn modelId="{9C49A2C9-F937-46E6-A6BC-667B6902C421}" type="presParOf" srcId="{9BB369FA-5FA2-46F3-866A-E95F1597A53D}" destId="{81BD29ED-D964-457C-B28A-5AC3C333C86B}" srcOrd="1" destOrd="0" presId="urn:microsoft.com/office/officeart/2005/8/layout/target3"/>
    <dgm:cxn modelId="{1F5817B7-5E77-4B35-8DD0-A97F7BA22E51}" type="presParOf" srcId="{9BB369FA-5FA2-46F3-866A-E95F1597A53D}" destId="{4024DD48-26AB-4661-B675-0914D549EF6E}" srcOrd="2" destOrd="0" presId="urn:microsoft.com/office/officeart/2005/8/layout/target3"/>
    <dgm:cxn modelId="{786FB219-6C9B-44C1-B423-3FF87440FABC}" type="presParOf" srcId="{9BB369FA-5FA2-46F3-866A-E95F1597A53D}" destId="{7D8BD7B9-5999-4772-BF9D-B18E66FDFA4B}"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10F59D-0F48-4B1E-8E60-418BE201A40B}" type="doc">
      <dgm:prSet loTypeId="urn:microsoft.com/office/officeart/2005/8/layout/vList2" loCatId="list" qsTypeId="urn:microsoft.com/office/officeart/2005/8/quickstyle/simple3" qsCatId="simple" csTypeId="urn:microsoft.com/office/officeart/2005/8/colors/accent2_4" csCatId="accent2" phldr="1"/>
      <dgm:spPr/>
      <dgm:t>
        <a:bodyPr/>
        <a:lstStyle/>
        <a:p>
          <a:endParaRPr lang="es-EC"/>
        </a:p>
      </dgm:t>
    </dgm:pt>
    <dgm:pt modelId="{4D8D24D5-A0C0-495B-9078-DC31BB565746}">
      <dgm:prSet custT="1"/>
      <dgm:spPr/>
      <dgm:t>
        <a:bodyPr/>
        <a:lstStyle/>
        <a:p>
          <a:pPr rtl="0"/>
          <a:r>
            <a:rPr lang="en-US" sz="2800" dirty="0">
              <a:latin typeface="Times New Roman" panose="02020603050405020304" pitchFamily="18" charset="0"/>
              <a:cs typeface="Times New Roman" panose="02020603050405020304" pitchFamily="18" charset="0"/>
            </a:rPr>
            <a:t>The comma splice is the error of joining two independent clauses—two possible sentences—with nothing but a comma.</a:t>
          </a:r>
          <a:endParaRPr lang="es-EC" sz="2800" dirty="0">
            <a:latin typeface="Times New Roman" panose="02020603050405020304" pitchFamily="18" charset="0"/>
            <a:cs typeface="Times New Roman" panose="02020603050405020304" pitchFamily="18" charset="0"/>
          </a:endParaRPr>
        </a:p>
      </dgm:t>
    </dgm:pt>
    <dgm:pt modelId="{86CCD836-DED3-4361-9B2B-24C23CCFB04D}" type="parTrans" cxnId="{7C00EEA8-EEF2-4F23-B9DC-1DC5BDAE9294}">
      <dgm:prSet/>
      <dgm:spPr/>
      <dgm:t>
        <a:bodyPr/>
        <a:lstStyle/>
        <a:p>
          <a:endParaRPr lang="es-EC"/>
        </a:p>
      </dgm:t>
    </dgm:pt>
    <dgm:pt modelId="{5D028100-3880-46C4-A892-FE789D54E79E}" type="sibTrans" cxnId="{7C00EEA8-EEF2-4F23-B9DC-1DC5BDAE9294}">
      <dgm:prSet/>
      <dgm:spPr/>
      <dgm:t>
        <a:bodyPr/>
        <a:lstStyle/>
        <a:p>
          <a:endParaRPr lang="es-EC"/>
        </a:p>
      </dgm:t>
    </dgm:pt>
    <dgm:pt modelId="{E40658FB-059D-4031-89FC-9938A8CBF6E0}" type="pres">
      <dgm:prSet presAssocID="{3010F59D-0F48-4B1E-8E60-418BE201A40B}" presName="linear" presStyleCnt="0">
        <dgm:presLayoutVars>
          <dgm:animLvl val="lvl"/>
          <dgm:resizeHandles val="exact"/>
        </dgm:presLayoutVars>
      </dgm:prSet>
      <dgm:spPr/>
    </dgm:pt>
    <dgm:pt modelId="{1FC6C6E0-7EF8-4111-9476-A5D4CE5DA586}" type="pres">
      <dgm:prSet presAssocID="{4D8D24D5-A0C0-495B-9078-DC31BB565746}" presName="parentText" presStyleLbl="node1" presStyleIdx="0" presStyleCnt="1" custLinFactNeighborX="-4972" custLinFactNeighborY="-2566">
        <dgm:presLayoutVars>
          <dgm:chMax val="0"/>
          <dgm:bulletEnabled val="1"/>
        </dgm:presLayoutVars>
      </dgm:prSet>
      <dgm:spPr/>
    </dgm:pt>
  </dgm:ptLst>
  <dgm:cxnLst>
    <dgm:cxn modelId="{FE570707-C4AF-446C-8722-315FCADAEFA4}" type="presOf" srcId="{4D8D24D5-A0C0-495B-9078-DC31BB565746}" destId="{1FC6C6E0-7EF8-4111-9476-A5D4CE5DA586}" srcOrd="0" destOrd="0" presId="urn:microsoft.com/office/officeart/2005/8/layout/vList2"/>
    <dgm:cxn modelId="{6E8A486D-7759-461B-87A5-D993FED40465}" type="presOf" srcId="{3010F59D-0F48-4B1E-8E60-418BE201A40B}" destId="{E40658FB-059D-4031-89FC-9938A8CBF6E0}" srcOrd="0" destOrd="0" presId="urn:microsoft.com/office/officeart/2005/8/layout/vList2"/>
    <dgm:cxn modelId="{7C00EEA8-EEF2-4F23-B9DC-1DC5BDAE9294}" srcId="{3010F59D-0F48-4B1E-8E60-418BE201A40B}" destId="{4D8D24D5-A0C0-495B-9078-DC31BB565746}" srcOrd="0" destOrd="0" parTransId="{86CCD836-DED3-4361-9B2B-24C23CCFB04D}" sibTransId="{5D028100-3880-46C4-A892-FE789D54E79E}"/>
    <dgm:cxn modelId="{6C8F2342-6C24-41C8-886E-220628DE6BA8}" type="presParOf" srcId="{E40658FB-059D-4031-89FC-9938A8CBF6E0}" destId="{1FC6C6E0-7EF8-4111-9476-A5D4CE5DA58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E33AB3-247F-4464-A66C-F14E3BB1EDB0}" type="doc">
      <dgm:prSet loTypeId="urn:microsoft.com/office/officeart/2005/8/layout/process1" loCatId="process" qsTypeId="urn:microsoft.com/office/officeart/2005/8/quickstyle/simple3" qsCatId="simple" csTypeId="urn:microsoft.com/office/officeart/2005/8/colors/colorful5" csCatId="colorful" phldr="1"/>
      <dgm:spPr/>
      <dgm:t>
        <a:bodyPr/>
        <a:lstStyle/>
        <a:p>
          <a:endParaRPr lang="es-EC"/>
        </a:p>
      </dgm:t>
    </dgm:pt>
    <dgm:pt modelId="{DADBAA40-258D-426B-83F7-5038F1A36AF1}">
      <dgm:prSet custT="1"/>
      <dgm:spPr/>
      <dgm:t>
        <a:bodyPr/>
        <a:lstStyle/>
        <a:p>
          <a:pPr rtl="0"/>
          <a:r>
            <a:rPr lang="en-US" sz="2600" dirty="0"/>
            <a:t>One of the runners suffered from heat exhaustion</a:t>
          </a:r>
          <a:r>
            <a:rPr lang="en-US" sz="2600" b="1" u="sng" dirty="0">
              <a:solidFill>
                <a:srgbClr val="FF0000"/>
              </a:solidFill>
            </a:rPr>
            <a:t>,</a:t>
          </a:r>
          <a:r>
            <a:rPr lang="en-US" sz="2600" dirty="0"/>
            <a:t> she collapsed two miles from the finish.</a:t>
          </a:r>
          <a:endParaRPr lang="es-EC" sz="2600" dirty="0"/>
        </a:p>
      </dgm:t>
    </dgm:pt>
    <dgm:pt modelId="{D1BCC522-B83B-492A-B37D-EDD928B77B8E}" type="parTrans" cxnId="{8CC98774-477C-4007-8E18-CF58C62B8D80}">
      <dgm:prSet/>
      <dgm:spPr/>
      <dgm:t>
        <a:bodyPr/>
        <a:lstStyle/>
        <a:p>
          <a:endParaRPr lang="es-EC"/>
        </a:p>
      </dgm:t>
    </dgm:pt>
    <dgm:pt modelId="{478B8D4A-D17A-44FD-841F-6143D0F845A0}" type="sibTrans" cxnId="{8CC98774-477C-4007-8E18-CF58C62B8D80}">
      <dgm:prSet/>
      <dgm:spPr/>
      <dgm:t>
        <a:bodyPr/>
        <a:lstStyle/>
        <a:p>
          <a:endParaRPr lang="es-EC"/>
        </a:p>
      </dgm:t>
    </dgm:pt>
    <dgm:pt modelId="{9F066F70-54CC-489C-AF5F-30E4B2D67BBA}" type="pres">
      <dgm:prSet presAssocID="{8AE33AB3-247F-4464-A66C-F14E3BB1EDB0}" presName="Name0" presStyleCnt="0">
        <dgm:presLayoutVars>
          <dgm:dir/>
          <dgm:resizeHandles val="exact"/>
        </dgm:presLayoutVars>
      </dgm:prSet>
      <dgm:spPr/>
    </dgm:pt>
    <dgm:pt modelId="{EE7995FF-8F30-40F7-B3C2-0A631C2C51C7}" type="pres">
      <dgm:prSet presAssocID="{DADBAA40-258D-426B-83F7-5038F1A36AF1}" presName="node" presStyleLbl="node1" presStyleIdx="0" presStyleCnt="1" custLinFactNeighborX="-63592" custLinFactNeighborY="-67905">
        <dgm:presLayoutVars>
          <dgm:bulletEnabled val="1"/>
        </dgm:presLayoutVars>
      </dgm:prSet>
      <dgm:spPr/>
    </dgm:pt>
  </dgm:ptLst>
  <dgm:cxnLst>
    <dgm:cxn modelId="{13109129-84AE-4F10-B0BF-A99A63CAEDC2}" type="presOf" srcId="{DADBAA40-258D-426B-83F7-5038F1A36AF1}" destId="{EE7995FF-8F30-40F7-B3C2-0A631C2C51C7}" srcOrd="0" destOrd="0" presId="urn:microsoft.com/office/officeart/2005/8/layout/process1"/>
    <dgm:cxn modelId="{8CC98774-477C-4007-8E18-CF58C62B8D80}" srcId="{8AE33AB3-247F-4464-A66C-F14E3BB1EDB0}" destId="{DADBAA40-258D-426B-83F7-5038F1A36AF1}" srcOrd="0" destOrd="0" parTransId="{D1BCC522-B83B-492A-B37D-EDD928B77B8E}" sibTransId="{478B8D4A-D17A-44FD-841F-6143D0F845A0}"/>
    <dgm:cxn modelId="{2E71C2DF-BE5D-48AC-AFB5-ABCB32DAB0B0}" type="presOf" srcId="{8AE33AB3-247F-4464-A66C-F14E3BB1EDB0}" destId="{9F066F70-54CC-489C-AF5F-30E4B2D67BBA}" srcOrd="0" destOrd="0" presId="urn:microsoft.com/office/officeart/2005/8/layout/process1"/>
    <dgm:cxn modelId="{F33AAB73-A4D7-4C2E-A423-382B821CCB26}" type="presParOf" srcId="{9F066F70-54CC-489C-AF5F-30E4B2D67BBA}" destId="{EE7995FF-8F30-40F7-B3C2-0A631C2C51C7}" srcOrd="0"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C44C6F-B96D-49EB-A075-A834FACC3C0F}" type="doc">
      <dgm:prSet loTypeId="urn:microsoft.com/office/officeart/2005/8/layout/process5" loCatId="process" qsTypeId="urn:microsoft.com/office/officeart/2005/8/quickstyle/simple3" qsCatId="simple" csTypeId="urn:microsoft.com/office/officeart/2005/8/colors/colorful4" csCatId="colorful" phldr="1"/>
      <dgm:spPr/>
      <dgm:t>
        <a:bodyPr/>
        <a:lstStyle/>
        <a:p>
          <a:endParaRPr lang="es-EC"/>
        </a:p>
      </dgm:t>
    </dgm:pt>
    <dgm:pt modelId="{75A35A28-6322-4DFA-B601-DFF4BCB9A796}">
      <dgm:prSet phldrT="[Texto]" custT="1"/>
      <dgm:spPr/>
      <dgm:t>
        <a:bodyPr/>
        <a:lstStyle/>
        <a:p>
          <a:r>
            <a:rPr lang="es-EC" sz="2800" dirty="0" err="1">
              <a:latin typeface="Times New Roman" panose="02020603050405020304" pitchFamily="18" charset="0"/>
              <a:cs typeface="Times New Roman" panose="02020603050405020304" pitchFamily="18" charset="0"/>
            </a:rPr>
            <a:t>Put</a:t>
          </a:r>
          <a:r>
            <a:rPr lang="es-EC" sz="2800" dirty="0">
              <a:latin typeface="Times New Roman" panose="02020603050405020304" pitchFamily="18" charset="0"/>
              <a:cs typeface="Times New Roman" panose="02020603050405020304" pitchFamily="18" charset="0"/>
            </a:rPr>
            <a:t> a </a:t>
          </a:r>
          <a:r>
            <a:rPr lang="es-EC" sz="2800" dirty="0" err="1">
              <a:latin typeface="Times New Roman" panose="02020603050405020304" pitchFamily="18" charset="0"/>
              <a:cs typeface="Times New Roman" panose="02020603050405020304" pitchFamily="18" charset="0"/>
            </a:rPr>
            <a:t>conjunction</a:t>
          </a:r>
          <a:r>
            <a:rPr lang="es-EC" sz="2800" dirty="0">
              <a:latin typeface="Times New Roman" panose="02020603050405020304" pitchFamily="18" charset="0"/>
              <a:cs typeface="Times New Roman" panose="02020603050405020304" pitchFamily="18" charset="0"/>
            </a:rPr>
            <a:t> </a:t>
          </a:r>
          <a:r>
            <a:rPr lang="es-EC" sz="2800" dirty="0" err="1">
              <a:latin typeface="Times New Roman" panose="02020603050405020304" pitchFamily="18" charset="0"/>
              <a:cs typeface="Times New Roman" panose="02020603050405020304" pitchFamily="18" charset="0"/>
            </a:rPr>
            <a:t>after</a:t>
          </a:r>
          <a:r>
            <a:rPr lang="es-EC" sz="2800" dirty="0">
              <a:latin typeface="Times New Roman" panose="02020603050405020304" pitchFamily="18" charset="0"/>
              <a:cs typeface="Times New Roman" panose="02020603050405020304" pitchFamily="18" charset="0"/>
            </a:rPr>
            <a:t> a </a:t>
          </a:r>
          <a:r>
            <a:rPr lang="es-EC" sz="2800" dirty="0" err="1">
              <a:latin typeface="Times New Roman" panose="02020603050405020304" pitchFamily="18" charset="0"/>
              <a:cs typeface="Times New Roman" panose="02020603050405020304" pitchFamily="18" charset="0"/>
            </a:rPr>
            <a:t>comma</a:t>
          </a:r>
          <a:endParaRPr lang="es-EC" sz="2800" dirty="0">
            <a:latin typeface="Times New Roman" panose="02020603050405020304" pitchFamily="18" charset="0"/>
            <a:cs typeface="Times New Roman" panose="02020603050405020304" pitchFamily="18" charset="0"/>
          </a:endParaRPr>
        </a:p>
      </dgm:t>
    </dgm:pt>
    <dgm:pt modelId="{D306627D-60A0-49D5-83D0-719C81CE202A}" type="parTrans" cxnId="{D0691CDB-6053-4E69-8CA7-D380061DF7FC}">
      <dgm:prSet/>
      <dgm:spPr/>
      <dgm:t>
        <a:bodyPr/>
        <a:lstStyle/>
        <a:p>
          <a:endParaRPr lang="es-EC"/>
        </a:p>
      </dgm:t>
    </dgm:pt>
    <dgm:pt modelId="{33A31182-FD9A-4C45-ABCA-CBE35F9A8976}" type="sibTrans" cxnId="{D0691CDB-6053-4E69-8CA7-D380061DF7FC}">
      <dgm:prSet/>
      <dgm:spPr/>
      <dgm:t>
        <a:bodyPr/>
        <a:lstStyle/>
        <a:p>
          <a:endParaRPr lang="es-EC"/>
        </a:p>
      </dgm:t>
    </dgm:pt>
    <dgm:pt modelId="{135B670D-1D91-4376-88F5-E38B898A6670}">
      <dgm:prSet custT="1"/>
      <dgm:spPr/>
      <dgm:t>
        <a:bodyPr/>
        <a:lstStyle/>
        <a:p>
          <a:r>
            <a:rPr lang="en-US" sz="2800" dirty="0">
              <a:latin typeface="Times New Roman" panose="02020603050405020304" pitchFamily="18" charset="0"/>
              <a:cs typeface="Times New Roman" panose="02020603050405020304" pitchFamily="18" charset="0"/>
            </a:rPr>
            <a:t>One of the runners suffered from heat exhaustion</a:t>
          </a:r>
          <a:r>
            <a:rPr lang="en-US" sz="2800" b="1" u="sng" dirty="0">
              <a:solidFill>
                <a:schemeClr val="accent2"/>
              </a:solidFill>
              <a:latin typeface="Times New Roman" panose="02020603050405020304" pitchFamily="18" charset="0"/>
              <a:cs typeface="Times New Roman" panose="02020603050405020304" pitchFamily="18" charset="0"/>
            </a:rPr>
            <a:t>, so </a:t>
          </a:r>
          <a:r>
            <a:rPr lang="en-US" sz="2800" dirty="0">
              <a:latin typeface="Times New Roman" panose="02020603050405020304" pitchFamily="18" charset="0"/>
              <a:cs typeface="Times New Roman" panose="02020603050405020304" pitchFamily="18" charset="0"/>
            </a:rPr>
            <a:t>she collapsed two miles from the finish.</a:t>
          </a:r>
          <a:endParaRPr lang="es-EC" sz="2800" dirty="0">
            <a:latin typeface="Times New Roman" panose="02020603050405020304" pitchFamily="18" charset="0"/>
            <a:cs typeface="Times New Roman" panose="02020603050405020304" pitchFamily="18" charset="0"/>
          </a:endParaRPr>
        </a:p>
      </dgm:t>
    </dgm:pt>
    <dgm:pt modelId="{4675F6E6-E1B3-40DF-80B7-C84EB692DC12}" type="parTrans" cxnId="{A3438176-3B83-4BAD-BB8C-97C1E3B9F49C}">
      <dgm:prSet/>
      <dgm:spPr/>
      <dgm:t>
        <a:bodyPr/>
        <a:lstStyle/>
        <a:p>
          <a:endParaRPr lang="es-EC"/>
        </a:p>
      </dgm:t>
    </dgm:pt>
    <dgm:pt modelId="{8E589723-0083-4932-AD33-16AAD27DED15}" type="sibTrans" cxnId="{A3438176-3B83-4BAD-BB8C-97C1E3B9F49C}">
      <dgm:prSet/>
      <dgm:spPr/>
      <dgm:t>
        <a:bodyPr/>
        <a:lstStyle/>
        <a:p>
          <a:endParaRPr lang="es-EC"/>
        </a:p>
      </dgm:t>
    </dgm:pt>
    <dgm:pt modelId="{0BC28E17-69C0-483E-8B1A-735623360AC5}" type="pres">
      <dgm:prSet presAssocID="{03C44C6F-B96D-49EB-A075-A834FACC3C0F}" presName="diagram" presStyleCnt="0">
        <dgm:presLayoutVars>
          <dgm:dir/>
          <dgm:resizeHandles val="exact"/>
        </dgm:presLayoutVars>
      </dgm:prSet>
      <dgm:spPr/>
    </dgm:pt>
    <dgm:pt modelId="{DBD9FDBD-F246-40E7-BFC4-BE000DC3FCDD}" type="pres">
      <dgm:prSet presAssocID="{75A35A28-6322-4DFA-B601-DFF4BCB9A796}" presName="node" presStyleLbl="node1" presStyleIdx="0" presStyleCnt="2">
        <dgm:presLayoutVars>
          <dgm:bulletEnabled val="1"/>
        </dgm:presLayoutVars>
      </dgm:prSet>
      <dgm:spPr/>
    </dgm:pt>
    <dgm:pt modelId="{C79CA453-4941-471E-BF73-50A4D37FC64E}" type="pres">
      <dgm:prSet presAssocID="{33A31182-FD9A-4C45-ABCA-CBE35F9A8976}" presName="sibTrans" presStyleLbl="sibTrans2D1" presStyleIdx="0" presStyleCnt="1"/>
      <dgm:spPr/>
    </dgm:pt>
    <dgm:pt modelId="{43CB59BF-5471-4CCF-B483-464ECF50BC3A}" type="pres">
      <dgm:prSet presAssocID="{33A31182-FD9A-4C45-ABCA-CBE35F9A8976}" presName="connectorText" presStyleLbl="sibTrans2D1" presStyleIdx="0" presStyleCnt="1"/>
      <dgm:spPr/>
    </dgm:pt>
    <dgm:pt modelId="{C3F77C6C-B6A8-475F-9DA0-9A229AE37B8F}" type="pres">
      <dgm:prSet presAssocID="{135B670D-1D91-4376-88F5-E38B898A6670}" presName="node" presStyleLbl="node1" presStyleIdx="1" presStyleCnt="2" custScaleY="154531">
        <dgm:presLayoutVars>
          <dgm:bulletEnabled val="1"/>
        </dgm:presLayoutVars>
      </dgm:prSet>
      <dgm:spPr/>
    </dgm:pt>
  </dgm:ptLst>
  <dgm:cxnLst>
    <dgm:cxn modelId="{3A63A71F-0049-4ADE-AB2C-BB4A32BDE9B2}" type="presOf" srcId="{75A35A28-6322-4DFA-B601-DFF4BCB9A796}" destId="{DBD9FDBD-F246-40E7-BFC4-BE000DC3FCDD}" srcOrd="0" destOrd="0" presId="urn:microsoft.com/office/officeart/2005/8/layout/process5"/>
    <dgm:cxn modelId="{5F3D803F-A4BC-4382-B622-9D6CFE93E1B2}" type="presOf" srcId="{33A31182-FD9A-4C45-ABCA-CBE35F9A8976}" destId="{C79CA453-4941-471E-BF73-50A4D37FC64E}" srcOrd="0" destOrd="0" presId="urn:microsoft.com/office/officeart/2005/8/layout/process5"/>
    <dgm:cxn modelId="{D48C0F5F-F9AB-4AB4-B239-323FB4F7923E}" type="presOf" srcId="{135B670D-1D91-4376-88F5-E38B898A6670}" destId="{C3F77C6C-B6A8-475F-9DA0-9A229AE37B8F}" srcOrd="0" destOrd="0" presId="urn:microsoft.com/office/officeart/2005/8/layout/process5"/>
    <dgm:cxn modelId="{A3438176-3B83-4BAD-BB8C-97C1E3B9F49C}" srcId="{03C44C6F-B96D-49EB-A075-A834FACC3C0F}" destId="{135B670D-1D91-4376-88F5-E38B898A6670}" srcOrd="1" destOrd="0" parTransId="{4675F6E6-E1B3-40DF-80B7-C84EB692DC12}" sibTransId="{8E589723-0083-4932-AD33-16AAD27DED15}"/>
    <dgm:cxn modelId="{571EE77E-9B93-46C7-A313-94DB6E79639E}" type="presOf" srcId="{33A31182-FD9A-4C45-ABCA-CBE35F9A8976}" destId="{43CB59BF-5471-4CCF-B483-464ECF50BC3A}" srcOrd="1" destOrd="0" presId="urn:microsoft.com/office/officeart/2005/8/layout/process5"/>
    <dgm:cxn modelId="{3C50ACB1-9DBA-40F9-8A6E-12BF768FDBA2}" type="presOf" srcId="{03C44C6F-B96D-49EB-A075-A834FACC3C0F}" destId="{0BC28E17-69C0-483E-8B1A-735623360AC5}" srcOrd="0" destOrd="0" presId="urn:microsoft.com/office/officeart/2005/8/layout/process5"/>
    <dgm:cxn modelId="{D0691CDB-6053-4E69-8CA7-D380061DF7FC}" srcId="{03C44C6F-B96D-49EB-A075-A834FACC3C0F}" destId="{75A35A28-6322-4DFA-B601-DFF4BCB9A796}" srcOrd="0" destOrd="0" parTransId="{D306627D-60A0-49D5-83D0-719C81CE202A}" sibTransId="{33A31182-FD9A-4C45-ABCA-CBE35F9A8976}"/>
    <dgm:cxn modelId="{D2BA1398-9FE9-4FA3-9B2F-6D273CA9A7C0}" type="presParOf" srcId="{0BC28E17-69C0-483E-8B1A-735623360AC5}" destId="{DBD9FDBD-F246-40E7-BFC4-BE000DC3FCDD}" srcOrd="0" destOrd="0" presId="urn:microsoft.com/office/officeart/2005/8/layout/process5"/>
    <dgm:cxn modelId="{02E80EDF-9F78-4F21-9CBE-A31EB364B476}" type="presParOf" srcId="{0BC28E17-69C0-483E-8B1A-735623360AC5}" destId="{C79CA453-4941-471E-BF73-50A4D37FC64E}" srcOrd="1" destOrd="0" presId="urn:microsoft.com/office/officeart/2005/8/layout/process5"/>
    <dgm:cxn modelId="{FEFEC92C-F529-40D6-8E21-5FA9FF999E61}" type="presParOf" srcId="{C79CA453-4941-471E-BF73-50A4D37FC64E}" destId="{43CB59BF-5471-4CCF-B483-464ECF50BC3A}" srcOrd="0" destOrd="0" presId="urn:microsoft.com/office/officeart/2005/8/layout/process5"/>
    <dgm:cxn modelId="{2335A090-634E-4D32-B7DC-8933F9A7F096}" type="presParOf" srcId="{0BC28E17-69C0-483E-8B1A-735623360AC5}" destId="{C3F77C6C-B6A8-475F-9DA0-9A229AE37B8F}"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C44C6F-B96D-49EB-A075-A834FACC3C0F}" type="doc">
      <dgm:prSet loTypeId="urn:microsoft.com/office/officeart/2005/8/layout/process5" loCatId="process" qsTypeId="urn:microsoft.com/office/officeart/2005/8/quickstyle/simple3" qsCatId="simple" csTypeId="urn:microsoft.com/office/officeart/2005/8/colors/colorful5" csCatId="colorful" phldr="1"/>
      <dgm:spPr/>
      <dgm:t>
        <a:bodyPr/>
        <a:lstStyle/>
        <a:p>
          <a:endParaRPr lang="es-EC"/>
        </a:p>
      </dgm:t>
    </dgm:pt>
    <dgm:pt modelId="{75A35A28-6322-4DFA-B601-DFF4BCB9A796}">
      <dgm:prSet phldrT="[Texto]" custT="1"/>
      <dgm:spPr/>
      <dgm:t>
        <a:bodyPr/>
        <a:lstStyle/>
        <a:p>
          <a:r>
            <a:rPr lang="es-EC" sz="2800" dirty="0" err="1">
              <a:latin typeface="Times New Roman" panose="02020603050405020304" pitchFamily="18" charset="0"/>
              <a:cs typeface="Times New Roman" panose="02020603050405020304" pitchFamily="18" charset="0"/>
            </a:rPr>
            <a:t>Replace</a:t>
          </a:r>
          <a:r>
            <a:rPr lang="es-EC" sz="2800" dirty="0">
              <a:latin typeface="Times New Roman" panose="02020603050405020304" pitchFamily="18" charset="0"/>
              <a:cs typeface="Times New Roman" panose="02020603050405020304" pitchFamily="18" charset="0"/>
            </a:rPr>
            <a:t> the </a:t>
          </a:r>
          <a:r>
            <a:rPr lang="es-EC" sz="2800" dirty="0" err="1">
              <a:latin typeface="Times New Roman" panose="02020603050405020304" pitchFamily="18" charset="0"/>
              <a:cs typeface="Times New Roman" panose="02020603050405020304" pitchFamily="18" charset="0"/>
            </a:rPr>
            <a:t>comma</a:t>
          </a:r>
          <a:r>
            <a:rPr lang="es-EC" sz="2800" dirty="0">
              <a:latin typeface="Times New Roman" panose="02020603050405020304" pitchFamily="18" charset="0"/>
              <a:cs typeface="Times New Roman" panose="02020603050405020304" pitchFamily="18" charset="0"/>
            </a:rPr>
            <a:t> </a:t>
          </a:r>
          <a:r>
            <a:rPr lang="es-EC" sz="2800" dirty="0" err="1">
              <a:latin typeface="Times New Roman" panose="02020603050405020304" pitchFamily="18" charset="0"/>
              <a:cs typeface="Times New Roman" panose="02020603050405020304" pitchFamily="18" charset="0"/>
            </a:rPr>
            <a:t>with</a:t>
          </a:r>
          <a:r>
            <a:rPr lang="es-EC" sz="2800" dirty="0">
              <a:latin typeface="Times New Roman" panose="02020603050405020304" pitchFamily="18" charset="0"/>
              <a:cs typeface="Times New Roman" panose="02020603050405020304" pitchFamily="18" charset="0"/>
            </a:rPr>
            <a:t> a </a:t>
          </a:r>
          <a:r>
            <a:rPr lang="es-EC" sz="2800" dirty="0" err="1">
              <a:latin typeface="Times New Roman" panose="02020603050405020304" pitchFamily="18" charset="0"/>
              <a:cs typeface="Times New Roman" panose="02020603050405020304" pitchFamily="18" charset="0"/>
            </a:rPr>
            <a:t>semicolon</a:t>
          </a:r>
          <a:endParaRPr lang="es-EC" sz="2800" dirty="0">
            <a:latin typeface="Times New Roman" panose="02020603050405020304" pitchFamily="18" charset="0"/>
            <a:cs typeface="Times New Roman" panose="02020603050405020304" pitchFamily="18" charset="0"/>
          </a:endParaRPr>
        </a:p>
      </dgm:t>
    </dgm:pt>
    <dgm:pt modelId="{D306627D-60A0-49D5-83D0-719C81CE202A}" type="parTrans" cxnId="{D0691CDB-6053-4E69-8CA7-D380061DF7FC}">
      <dgm:prSet/>
      <dgm:spPr/>
      <dgm:t>
        <a:bodyPr/>
        <a:lstStyle/>
        <a:p>
          <a:endParaRPr lang="es-EC"/>
        </a:p>
      </dgm:t>
    </dgm:pt>
    <dgm:pt modelId="{33A31182-FD9A-4C45-ABCA-CBE35F9A8976}" type="sibTrans" cxnId="{D0691CDB-6053-4E69-8CA7-D380061DF7FC}">
      <dgm:prSet/>
      <dgm:spPr/>
      <dgm:t>
        <a:bodyPr/>
        <a:lstStyle/>
        <a:p>
          <a:endParaRPr lang="es-EC"/>
        </a:p>
      </dgm:t>
    </dgm:pt>
    <dgm:pt modelId="{135B670D-1D91-4376-88F5-E38B898A6670}">
      <dgm:prSet custT="1"/>
      <dgm:spPr/>
      <dgm:t>
        <a:bodyPr/>
        <a:lstStyle/>
        <a:p>
          <a:r>
            <a:rPr lang="en-US" sz="2800" dirty="0">
              <a:latin typeface="Times New Roman" panose="02020603050405020304" pitchFamily="18" charset="0"/>
              <a:cs typeface="Times New Roman" panose="02020603050405020304" pitchFamily="18" charset="0"/>
            </a:rPr>
            <a:t>One of the runners suffered from heat exhaustion</a:t>
          </a:r>
          <a:r>
            <a:rPr lang="en-US" sz="2800" b="1" u="sng" dirty="0">
              <a:solidFill>
                <a:schemeClr val="accent2"/>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she collapsed two miles from the finish.</a:t>
          </a:r>
          <a:endParaRPr lang="es-EC" sz="2800" dirty="0">
            <a:latin typeface="Times New Roman" panose="02020603050405020304" pitchFamily="18" charset="0"/>
            <a:cs typeface="Times New Roman" panose="02020603050405020304" pitchFamily="18" charset="0"/>
          </a:endParaRPr>
        </a:p>
      </dgm:t>
    </dgm:pt>
    <dgm:pt modelId="{4675F6E6-E1B3-40DF-80B7-C84EB692DC12}" type="parTrans" cxnId="{A3438176-3B83-4BAD-BB8C-97C1E3B9F49C}">
      <dgm:prSet/>
      <dgm:spPr/>
      <dgm:t>
        <a:bodyPr/>
        <a:lstStyle/>
        <a:p>
          <a:endParaRPr lang="es-EC"/>
        </a:p>
      </dgm:t>
    </dgm:pt>
    <dgm:pt modelId="{8E589723-0083-4932-AD33-16AAD27DED15}" type="sibTrans" cxnId="{A3438176-3B83-4BAD-BB8C-97C1E3B9F49C}">
      <dgm:prSet/>
      <dgm:spPr/>
      <dgm:t>
        <a:bodyPr/>
        <a:lstStyle/>
        <a:p>
          <a:endParaRPr lang="es-EC"/>
        </a:p>
      </dgm:t>
    </dgm:pt>
    <dgm:pt modelId="{8E1AC5C9-BA47-4236-B073-CB7FFB41BA72}" type="pres">
      <dgm:prSet presAssocID="{03C44C6F-B96D-49EB-A075-A834FACC3C0F}" presName="diagram" presStyleCnt="0">
        <dgm:presLayoutVars>
          <dgm:dir/>
          <dgm:resizeHandles val="exact"/>
        </dgm:presLayoutVars>
      </dgm:prSet>
      <dgm:spPr/>
    </dgm:pt>
    <dgm:pt modelId="{61985CA4-5075-4DF7-B809-05896AA6B2D8}" type="pres">
      <dgm:prSet presAssocID="{75A35A28-6322-4DFA-B601-DFF4BCB9A796}" presName="node" presStyleLbl="node1" presStyleIdx="0" presStyleCnt="2" custScaleY="164380">
        <dgm:presLayoutVars>
          <dgm:bulletEnabled val="1"/>
        </dgm:presLayoutVars>
      </dgm:prSet>
      <dgm:spPr/>
    </dgm:pt>
    <dgm:pt modelId="{FADAE7DE-4ECF-49A1-824E-F810F2E8017A}" type="pres">
      <dgm:prSet presAssocID="{33A31182-FD9A-4C45-ABCA-CBE35F9A8976}" presName="sibTrans" presStyleLbl="sibTrans2D1" presStyleIdx="0" presStyleCnt="1"/>
      <dgm:spPr/>
    </dgm:pt>
    <dgm:pt modelId="{4BE4677D-FC33-4A7B-A48D-F8B1B917F99A}" type="pres">
      <dgm:prSet presAssocID="{33A31182-FD9A-4C45-ABCA-CBE35F9A8976}" presName="connectorText" presStyleLbl="sibTrans2D1" presStyleIdx="0" presStyleCnt="1"/>
      <dgm:spPr/>
    </dgm:pt>
    <dgm:pt modelId="{5924701F-0B2B-4656-863A-E8F792C0D88F}" type="pres">
      <dgm:prSet presAssocID="{135B670D-1D91-4376-88F5-E38B898A6670}" presName="node" presStyleLbl="node1" presStyleIdx="1" presStyleCnt="2" custScaleY="164380">
        <dgm:presLayoutVars>
          <dgm:bulletEnabled val="1"/>
        </dgm:presLayoutVars>
      </dgm:prSet>
      <dgm:spPr/>
    </dgm:pt>
  </dgm:ptLst>
  <dgm:cxnLst>
    <dgm:cxn modelId="{F6B39E54-8003-4307-A415-DFAF11188592}" type="presOf" srcId="{03C44C6F-B96D-49EB-A075-A834FACC3C0F}" destId="{8E1AC5C9-BA47-4236-B073-CB7FFB41BA72}" srcOrd="0" destOrd="0" presId="urn:microsoft.com/office/officeart/2005/8/layout/process5"/>
    <dgm:cxn modelId="{33DD9562-7EA4-4A4C-8D94-8376994CB992}" type="presOf" srcId="{135B670D-1D91-4376-88F5-E38B898A6670}" destId="{5924701F-0B2B-4656-863A-E8F792C0D88F}" srcOrd="0" destOrd="0" presId="urn:microsoft.com/office/officeart/2005/8/layout/process5"/>
    <dgm:cxn modelId="{A3438176-3B83-4BAD-BB8C-97C1E3B9F49C}" srcId="{03C44C6F-B96D-49EB-A075-A834FACC3C0F}" destId="{135B670D-1D91-4376-88F5-E38B898A6670}" srcOrd="1" destOrd="0" parTransId="{4675F6E6-E1B3-40DF-80B7-C84EB692DC12}" sibTransId="{8E589723-0083-4932-AD33-16AAD27DED15}"/>
    <dgm:cxn modelId="{0569CF9E-AE0B-4052-9357-D4B7AC881D53}" type="presOf" srcId="{33A31182-FD9A-4C45-ABCA-CBE35F9A8976}" destId="{4BE4677D-FC33-4A7B-A48D-F8B1B917F99A}" srcOrd="1" destOrd="0" presId="urn:microsoft.com/office/officeart/2005/8/layout/process5"/>
    <dgm:cxn modelId="{D0691CDB-6053-4E69-8CA7-D380061DF7FC}" srcId="{03C44C6F-B96D-49EB-A075-A834FACC3C0F}" destId="{75A35A28-6322-4DFA-B601-DFF4BCB9A796}" srcOrd="0" destOrd="0" parTransId="{D306627D-60A0-49D5-83D0-719C81CE202A}" sibTransId="{33A31182-FD9A-4C45-ABCA-CBE35F9A8976}"/>
    <dgm:cxn modelId="{53039BED-D654-4104-98A2-0E9EBF1ADDB4}" type="presOf" srcId="{75A35A28-6322-4DFA-B601-DFF4BCB9A796}" destId="{61985CA4-5075-4DF7-B809-05896AA6B2D8}" srcOrd="0" destOrd="0" presId="urn:microsoft.com/office/officeart/2005/8/layout/process5"/>
    <dgm:cxn modelId="{AC4207F0-211A-49F3-88E7-7796F1AA058C}" type="presOf" srcId="{33A31182-FD9A-4C45-ABCA-CBE35F9A8976}" destId="{FADAE7DE-4ECF-49A1-824E-F810F2E8017A}" srcOrd="0" destOrd="0" presId="urn:microsoft.com/office/officeart/2005/8/layout/process5"/>
    <dgm:cxn modelId="{BCCE0B89-7C0E-4C82-A5BB-7862ED664589}" type="presParOf" srcId="{8E1AC5C9-BA47-4236-B073-CB7FFB41BA72}" destId="{61985CA4-5075-4DF7-B809-05896AA6B2D8}" srcOrd="0" destOrd="0" presId="urn:microsoft.com/office/officeart/2005/8/layout/process5"/>
    <dgm:cxn modelId="{679A1EE9-7C8B-46D3-8A28-22332CBFCE0E}" type="presParOf" srcId="{8E1AC5C9-BA47-4236-B073-CB7FFB41BA72}" destId="{FADAE7DE-4ECF-49A1-824E-F810F2E8017A}" srcOrd="1" destOrd="0" presId="urn:microsoft.com/office/officeart/2005/8/layout/process5"/>
    <dgm:cxn modelId="{BC6C31E8-1795-4FCD-B379-431D142BB756}" type="presParOf" srcId="{FADAE7DE-4ECF-49A1-824E-F810F2E8017A}" destId="{4BE4677D-FC33-4A7B-A48D-F8B1B917F99A}" srcOrd="0" destOrd="0" presId="urn:microsoft.com/office/officeart/2005/8/layout/process5"/>
    <dgm:cxn modelId="{55D52526-B31B-4F9F-9D67-C213A4D3750F}" type="presParOf" srcId="{8E1AC5C9-BA47-4236-B073-CB7FFB41BA72}" destId="{5924701F-0B2B-4656-863A-E8F792C0D88F}" srcOrd="2"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C44C6F-B96D-49EB-A075-A834FACC3C0F}" type="doc">
      <dgm:prSet loTypeId="urn:microsoft.com/office/officeart/2005/8/layout/process5" loCatId="process" qsTypeId="urn:microsoft.com/office/officeart/2005/8/quickstyle/simple3" qsCatId="simple" csTypeId="urn:microsoft.com/office/officeart/2005/8/colors/colorful1" csCatId="colorful" phldr="1"/>
      <dgm:spPr/>
      <dgm:t>
        <a:bodyPr/>
        <a:lstStyle/>
        <a:p>
          <a:endParaRPr lang="es-EC"/>
        </a:p>
      </dgm:t>
    </dgm:pt>
    <dgm:pt modelId="{75A35A28-6322-4DFA-B601-DFF4BCB9A796}">
      <dgm:prSet phldrT="[Texto]" custT="1"/>
      <dgm:spPr/>
      <dgm:t>
        <a:bodyPr/>
        <a:lstStyle/>
        <a:p>
          <a:r>
            <a:rPr lang="en-US" sz="2800" dirty="0">
              <a:latin typeface="Times New Roman" panose="02020603050405020304" pitchFamily="18" charset="0"/>
              <a:cs typeface="Times New Roman" panose="02020603050405020304" pitchFamily="18" charset="0"/>
            </a:rPr>
            <a:t>Replace the comma with a semicolon and a conjunctive adverb</a:t>
          </a:r>
          <a:endParaRPr lang="es-EC" sz="2800" dirty="0">
            <a:latin typeface="Times New Roman" panose="02020603050405020304" pitchFamily="18" charset="0"/>
            <a:cs typeface="Times New Roman" panose="02020603050405020304" pitchFamily="18" charset="0"/>
          </a:endParaRPr>
        </a:p>
      </dgm:t>
    </dgm:pt>
    <dgm:pt modelId="{D306627D-60A0-49D5-83D0-719C81CE202A}" type="parTrans" cxnId="{D0691CDB-6053-4E69-8CA7-D380061DF7FC}">
      <dgm:prSet/>
      <dgm:spPr/>
      <dgm:t>
        <a:bodyPr/>
        <a:lstStyle/>
        <a:p>
          <a:endParaRPr lang="es-EC"/>
        </a:p>
      </dgm:t>
    </dgm:pt>
    <dgm:pt modelId="{33A31182-FD9A-4C45-ABCA-CBE35F9A8976}" type="sibTrans" cxnId="{D0691CDB-6053-4E69-8CA7-D380061DF7FC}">
      <dgm:prSet/>
      <dgm:spPr/>
      <dgm:t>
        <a:bodyPr/>
        <a:lstStyle/>
        <a:p>
          <a:endParaRPr lang="es-EC"/>
        </a:p>
      </dgm:t>
    </dgm:pt>
    <dgm:pt modelId="{135B670D-1D91-4376-88F5-E38B898A6670}">
      <dgm:prSet custT="1"/>
      <dgm:spPr/>
      <dgm:t>
        <a:bodyPr/>
        <a:lstStyle/>
        <a:p>
          <a:r>
            <a:rPr lang="en-US" sz="2800" dirty="0">
              <a:latin typeface="Times New Roman" panose="02020603050405020304" pitchFamily="18" charset="0"/>
              <a:cs typeface="Times New Roman" panose="02020603050405020304" pitchFamily="18" charset="0"/>
            </a:rPr>
            <a:t>One of the runners suffered from heat exhaustion</a:t>
          </a:r>
          <a:r>
            <a:rPr lang="en-US" sz="2800" b="1" u="sng" dirty="0">
              <a:solidFill>
                <a:schemeClr val="accent2"/>
              </a:solidFill>
              <a:latin typeface="Times New Roman" panose="02020603050405020304" pitchFamily="18" charset="0"/>
              <a:cs typeface="Times New Roman" panose="02020603050405020304" pitchFamily="18" charset="0"/>
            </a:rPr>
            <a:t>; as a result,</a:t>
          </a:r>
          <a:r>
            <a:rPr lang="en-US" sz="2800" dirty="0">
              <a:latin typeface="Times New Roman" panose="02020603050405020304" pitchFamily="18" charset="0"/>
              <a:cs typeface="Times New Roman" panose="02020603050405020304" pitchFamily="18" charset="0"/>
            </a:rPr>
            <a:t> she collapsed two miles from the finish.</a:t>
          </a:r>
          <a:endParaRPr lang="es-EC" sz="2800" dirty="0">
            <a:latin typeface="Times New Roman" panose="02020603050405020304" pitchFamily="18" charset="0"/>
            <a:cs typeface="Times New Roman" panose="02020603050405020304" pitchFamily="18" charset="0"/>
          </a:endParaRPr>
        </a:p>
      </dgm:t>
    </dgm:pt>
    <dgm:pt modelId="{4675F6E6-E1B3-40DF-80B7-C84EB692DC12}" type="parTrans" cxnId="{A3438176-3B83-4BAD-BB8C-97C1E3B9F49C}">
      <dgm:prSet/>
      <dgm:spPr/>
      <dgm:t>
        <a:bodyPr/>
        <a:lstStyle/>
        <a:p>
          <a:endParaRPr lang="es-EC"/>
        </a:p>
      </dgm:t>
    </dgm:pt>
    <dgm:pt modelId="{8E589723-0083-4932-AD33-16AAD27DED15}" type="sibTrans" cxnId="{A3438176-3B83-4BAD-BB8C-97C1E3B9F49C}">
      <dgm:prSet/>
      <dgm:spPr/>
      <dgm:t>
        <a:bodyPr/>
        <a:lstStyle/>
        <a:p>
          <a:endParaRPr lang="es-EC"/>
        </a:p>
      </dgm:t>
    </dgm:pt>
    <dgm:pt modelId="{B62A1905-968D-41D8-BA4D-903670EF56AE}" type="pres">
      <dgm:prSet presAssocID="{03C44C6F-B96D-49EB-A075-A834FACC3C0F}" presName="diagram" presStyleCnt="0">
        <dgm:presLayoutVars>
          <dgm:dir/>
          <dgm:resizeHandles val="exact"/>
        </dgm:presLayoutVars>
      </dgm:prSet>
      <dgm:spPr/>
    </dgm:pt>
    <dgm:pt modelId="{8DC19FD9-9F71-47B0-B689-FD376CA836AD}" type="pres">
      <dgm:prSet presAssocID="{75A35A28-6322-4DFA-B601-DFF4BCB9A796}" presName="node" presStyleLbl="node1" presStyleIdx="0" presStyleCnt="2" custScaleY="131599" custLinFactNeighborY="-12719">
        <dgm:presLayoutVars>
          <dgm:bulletEnabled val="1"/>
        </dgm:presLayoutVars>
      </dgm:prSet>
      <dgm:spPr/>
    </dgm:pt>
    <dgm:pt modelId="{38EFBA7A-E365-4138-A95E-C26AA4B3C539}" type="pres">
      <dgm:prSet presAssocID="{33A31182-FD9A-4C45-ABCA-CBE35F9A8976}" presName="sibTrans" presStyleLbl="sibTrans2D1" presStyleIdx="0" presStyleCnt="1"/>
      <dgm:spPr/>
    </dgm:pt>
    <dgm:pt modelId="{72339F12-15D6-422A-95D2-FA7B3369BDB9}" type="pres">
      <dgm:prSet presAssocID="{33A31182-FD9A-4C45-ABCA-CBE35F9A8976}" presName="connectorText" presStyleLbl="sibTrans2D1" presStyleIdx="0" presStyleCnt="1"/>
      <dgm:spPr/>
    </dgm:pt>
    <dgm:pt modelId="{066A78D1-95D9-4446-A515-457022230484}" type="pres">
      <dgm:prSet presAssocID="{135B670D-1D91-4376-88F5-E38B898A6670}" presName="node" presStyleLbl="node1" presStyleIdx="1" presStyleCnt="2" custScaleY="205169" custLinFactNeighborY="-12719">
        <dgm:presLayoutVars>
          <dgm:bulletEnabled val="1"/>
        </dgm:presLayoutVars>
      </dgm:prSet>
      <dgm:spPr/>
    </dgm:pt>
  </dgm:ptLst>
  <dgm:cxnLst>
    <dgm:cxn modelId="{EC88820C-4308-4386-9DB9-593D907BE5B8}" type="presOf" srcId="{33A31182-FD9A-4C45-ABCA-CBE35F9A8976}" destId="{38EFBA7A-E365-4138-A95E-C26AA4B3C539}" srcOrd="0" destOrd="0" presId="urn:microsoft.com/office/officeart/2005/8/layout/process5"/>
    <dgm:cxn modelId="{7A48CE2C-681A-4DA2-8061-9AE473FAF7C3}" type="presOf" srcId="{135B670D-1D91-4376-88F5-E38B898A6670}" destId="{066A78D1-95D9-4446-A515-457022230484}" srcOrd="0" destOrd="0" presId="urn:microsoft.com/office/officeart/2005/8/layout/process5"/>
    <dgm:cxn modelId="{6246EC6B-09F7-4DA8-9106-D72005276A47}" type="presOf" srcId="{75A35A28-6322-4DFA-B601-DFF4BCB9A796}" destId="{8DC19FD9-9F71-47B0-B689-FD376CA836AD}" srcOrd="0" destOrd="0" presId="urn:microsoft.com/office/officeart/2005/8/layout/process5"/>
    <dgm:cxn modelId="{A3438176-3B83-4BAD-BB8C-97C1E3B9F49C}" srcId="{03C44C6F-B96D-49EB-A075-A834FACC3C0F}" destId="{135B670D-1D91-4376-88F5-E38B898A6670}" srcOrd="1" destOrd="0" parTransId="{4675F6E6-E1B3-40DF-80B7-C84EB692DC12}" sibTransId="{8E589723-0083-4932-AD33-16AAD27DED15}"/>
    <dgm:cxn modelId="{249762C6-A566-401D-B414-70F3D4BA8385}" type="presOf" srcId="{03C44C6F-B96D-49EB-A075-A834FACC3C0F}" destId="{B62A1905-968D-41D8-BA4D-903670EF56AE}" srcOrd="0" destOrd="0" presId="urn:microsoft.com/office/officeart/2005/8/layout/process5"/>
    <dgm:cxn modelId="{D0691CDB-6053-4E69-8CA7-D380061DF7FC}" srcId="{03C44C6F-B96D-49EB-A075-A834FACC3C0F}" destId="{75A35A28-6322-4DFA-B601-DFF4BCB9A796}" srcOrd="0" destOrd="0" parTransId="{D306627D-60A0-49D5-83D0-719C81CE202A}" sibTransId="{33A31182-FD9A-4C45-ABCA-CBE35F9A8976}"/>
    <dgm:cxn modelId="{277D01E5-A2DD-4173-B1DA-1430D894AE8E}" type="presOf" srcId="{33A31182-FD9A-4C45-ABCA-CBE35F9A8976}" destId="{72339F12-15D6-422A-95D2-FA7B3369BDB9}" srcOrd="1" destOrd="0" presId="urn:microsoft.com/office/officeart/2005/8/layout/process5"/>
    <dgm:cxn modelId="{C7EEF145-0F82-49B8-9361-FEA014DA83D6}" type="presParOf" srcId="{B62A1905-968D-41D8-BA4D-903670EF56AE}" destId="{8DC19FD9-9F71-47B0-B689-FD376CA836AD}" srcOrd="0" destOrd="0" presId="urn:microsoft.com/office/officeart/2005/8/layout/process5"/>
    <dgm:cxn modelId="{76D19161-E250-42BF-9B1C-284DCD842D3C}" type="presParOf" srcId="{B62A1905-968D-41D8-BA4D-903670EF56AE}" destId="{38EFBA7A-E365-4138-A95E-C26AA4B3C539}" srcOrd="1" destOrd="0" presId="urn:microsoft.com/office/officeart/2005/8/layout/process5"/>
    <dgm:cxn modelId="{470DBB47-C795-4613-81C1-C34908E2C2E1}" type="presParOf" srcId="{38EFBA7A-E365-4138-A95E-C26AA4B3C539}" destId="{72339F12-15D6-422A-95D2-FA7B3369BDB9}" srcOrd="0" destOrd="0" presId="urn:microsoft.com/office/officeart/2005/8/layout/process5"/>
    <dgm:cxn modelId="{FFBAFFAB-6AF8-408A-9EED-A4C9369C7F54}" type="presParOf" srcId="{B62A1905-968D-41D8-BA4D-903670EF56AE}" destId="{066A78D1-95D9-4446-A515-457022230484}"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E68EB-6CCF-4DAE-BE0B-FDB27B994C1C}">
      <dsp:nvSpPr>
        <dsp:cNvPr id="0" name=""/>
        <dsp:cNvSpPr/>
      </dsp:nvSpPr>
      <dsp:spPr>
        <a:xfrm>
          <a:off x="0" y="0"/>
          <a:ext cx="646331" cy="646331"/>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BEEF9-E207-46BD-983A-FEE48BE20938}">
      <dsp:nvSpPr>
        <dsp:cNvPr id="0" name=""/>
        <dsp:cNvSpPr/>
      </dsp:nvSpPr>
      <dsp:spPr>
        <a:xfrm>
          <a:off x="323165" y="0"/>
          <a:ext cx="7417036" cy="64633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latin typeface="Times New Roman" panose="02020603050405020304" pitchFamily="18" charset="0"/>
              <a:cs typeface="Times New Roman" panose="02020603050405020304" pitchFamily="18" charset="0"/>
            </a:rPr>
            <a:t>Compounding with conjunctive adverbs</a:t>
          </a:r>
          <a:endParaRPr lang="es-EC" sz="3100" kern="1200" dirty="0">
            <a:latin typeface="Times New Roman" panose="02020603050405020304" pitchFamily="18" charset="0"/>
            <a:cs typeface="Times New Roman" panose="02020603050405020304" pitchFamily="18" charset="0"/>
          </a:endParaRPr>
        </a:p>
      </dsp:txBody>
      <dsp:txXfrm>
        <a:off x="323165" y="0"/>
        <a:ext cx="7417036" cy="6463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15915-07BA-4A30-BEC4-28DF683B1446}">
      <dsp:nvSpPr>
        <dsp:cNvPr id="0" name=""/>
        <dsp:cNvSpPr/>
      </dsp:nvSpPr>
      <dsp:spPr>
        <a:xfrm>
          <a:off x="1325" y="552101"/>
          <a:ext cx="2825751" cy="2772604"/>
        </a:xfrm>
        <a:prstGeom prst="roundRect">
          <a:avLst>
            <a:gd name="adj" fmla="val 10000"/>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Replace the comma with a period, </a:t>
          </a:r>
          <a:r>
            <a:rPr lang="en-US" sz="2800" kern="1200" dirty="0">
              <a:latin typeface="Times New Roman" panose="02020603050405020304" pitchFamily="18" charset="0"/>
              <a:cs typeface="Times New Roman" panose="02020603050405020304" pitchFamily="18" charset="0"/>
            </a:rPr>
            <a:t>making two sentences</a:t>
          </a:r>
          <a:endParaRPr lang="es-EC" sz="2800" kern="1200" dirty="0">
            <a:latin typeface="Times New Roman" panose="02020603050405020304" pitchFamily="18" charset="0"/>
            <a:cs typeface="Times New Roman" panose="02020603050405020304" pitchFamily="18" charset="0"/>
          </a:endParaRPr>
        </a:p>
      </dsp:txBody>
      <dsp:txXfrm>
        <a:off x="82532" y="633308"/>
        <a:ext cx="2663337" cy="2610190"/>
      </dsp:txXfrm>
    </dsp:sp>
    <dsp:sp modelId="{2CE82CD3-5DC7-4906-B03B-846C4915B6D5}">
      <dsp:nvSpPr>
        <dsp:cNvPr id="0" name=""/>
        <dsp:cNvSpPr/>
      </dsp:nvSpPr>
      <dsp:spPr>
        <a:xfrm>
          <a:off x="3075742" y="1588010"/>
          <a:ext cx="599059" cy="700786"/>
        </a:xfrm>
        <a:prstGeom prst="rightArrow">
          <a:avLst>
            <a:gd name="adj1" fmla="val 60000"/>
            <a:gd name="adj2" fmla="val 50000"/>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s-EC" sz="3100" kern="1200"/>
        </a:p>
      </dsp:txBody>
      <dsp:txXfrm>
        <a:off x="3075742" y="1728167"/>
        <a:ext cx="419341" cy="420472"/>
      </dsp:txXfrm>
    </dsp:sp>
    <dsp:sp modelId="{E0BB1EC1-24CF-4376-8EB0-87E542DA477D}">
      <dsp:nvSpPr>
        <dsp:cNvPr id="0" name=""/>
        <dsp:cNvSpPr/>
      </dsp:nvSpPr>
      <dsp:spPr>
        <a:xfrm>
          <a:off x="3957377" y="552101"/>
          <a:ext cx="2825751" cy="2772604"/>
        </a:xfrm>
        <a:prstGeom prst="roundRect">
          <a:avLst>
            <a:gd name="adj" fmla="val 10000"/>
          </a:avLst>
        </a:prstGeom>
        <a:gradFill rotWithShape="0">
          <a:gsLst>
            <a:gs pos="0">
              <a:schemeClr val="accent3">
                <a:hueOff val="-944372"/>
                <a:satOff val="-47437"/>
                <a:lumOff val="-16470"/>
                <a:alphaOff val="0"/>
                <a:tint val="54000"/>
                <a:alpha val="100000"/>
                <a:satMod val="105000"/>
                <a:lumMod val="110000"/>
              </a:schemeClr>
            </a:gs>
            <a:gs pos="100000">
              <a:schemeClr val="accent3">
                <a:hueOff val="-944372"/>
                <a:satOff val="-47437"/>
                <a:lumOff val="-1647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One of the runners suffered from heat exhaustion</a:t>
          </a:r>
          <a:r>
            <a:rPr lang="en-US" sz="2800" b="1" u="sng" kern="1200" dirty="0">
              <a:solidFill>
                <a:schemeClr val="accent2"/>
              </a:solidFill>
              <a:latin typeface="Times New Roman" panose="02020603050405020304" pitchFamily="18" charset="0"/>
              <a:cs typeface="Times New Roman" panose="02020603050405020304" pitchFamily="18" charset="0"/>
            </a:rPr>
            <a:t>. </a:t>
          </a:r>
          <a:r>
            <a:rPr lang="en-US" sz="2800" kern="1200" dirty="0">
              <a:latin typeface="Times New Roman" panose="02020603050405020304" pitchFamily="18" charset="0"/>
              <a:cs typeface="Times New Roman" panose="02020603050405020304" pitchFamily="18" charset="0"/>
            </a:rPr>
            <a:t>She collapsed two miles from the finish.</a:t>
          </a:r>
          <a:endParaRPr lang="es-EC" sz="2800" kern="1200" dirty="0">
            <a:latin typeface="Times New Roman" panose="02020603050405020304" pitchFamily="18" charset="0"/>
            <a:cs typeface="Times New Roman" panose="02020603050405020304" pitchFamily="18" charset="0"/>
          </a:endParaRPr>
        </a:p>
      </dsp:txBody>
      <dsp:txXfrm>
        <a:off x="4038584" y="633308"/>
        <a:ext cx="2663337" cy="2610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6A231-2690-42FD-85A0-BE10BBD8B118}">
      <dsp:nvSpPr>
        <dsp:cNvPr id="0" name=""/>
        <dsp:cNvSpPr/>
      </dsp:nvSpPr>
      <dsp:spPr>
        <a:xfrm>
          <a:off x="0" y="8829"/>
          <a:ext cx="10099344" cy="936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 </a:t>
          </a:r>
          <a:r>
            <a:rPr lang="en-US" sz="2400" kern="1200" dirty="0" err="1">
              <a:latin typeface="Times New Roman" panose="02020603050405020304" pitchFamily="18" charset="0"/>
              <a:cs typeface="Times New Roman" panose="02020603050405020304" pitchFamily="18" charset="0"/>
            </a:rPr>
            <a:t>conjunctive</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adverb</a:t>
          </a:r>
          <a:r>
            <a:rPr lang="en-US" sz="2400" kern="1200" dirty="0">
              <a:latin typeface="Times New Roman" panose="02020603050405020304" pitchFamily="18" charset="0"/>
              <a:cs typeface="Times New Roman" panose="02020603050405020304" pitchFamily="18" charset="0"/>
            </a:rPr>
            <a:t> shows a </a:t>
          </a:r>
          <a:r>
            <a:rPr lang="en-US" sz="2400" kern="1200" dirty="0" err="1">
              <a:latin typeface="Times New Roman" panose="02020603050405020304" pitchFamily="18" charset="0"/>
              <a:cs typeface="Times New Roman" panose="02020603050405020304" pitchFamily="18" charset="0"/>
            </a:rPr>
            <a:t>relation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between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two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clauses</a:t>
          </a:r>
          <a:r>
            <a:rPr lang="en-US" sz="2400" kern="1200" dirty="0">
              <a:latin typeface="Times New Roman" panose="02020603050405020304" pitchFamily="18" charset="0"/>
              <a:cs typeface="Times New Roman" panose="02020603050405020304" pitchFamily="18" charset="0"/>
            </a:rPr>
            <a:t>, as a </a:t>
          </a:r>
          <a:r>
            <a:rPr lang="en-US" sz="2400" kern="1200" dirty="0" err="1">
              <a:latin typeface="Times New Roman" panose="02020603050405020304" pitchFamily="18" charset="0"/>
              <a:cs typeface="Times New Roman" panose="02020603050405020304" pitchFamily="18" charset="0"/>
            </a:rPr>
            <a:t>conjunction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does</a:t>
          </a:r>
          <a:r>
            <a:rPr lang="en-US" sz="2400" kern="1200" dirty="0">
              <a:latin typeface="Times New Roman" panose="02020603050405020304" pitchFamily="18" charset="0"/>
              <a:cs typeface="Times New Roman" panose="02020603050405020304" pitchFamily="18" charset="0"/>
            </a:rPr>
            <a:t> but </a:t>
          </a:r>
          <a:r>
            <a:rPr lang="en-US" sz="2400" kern="1200" dirty="0" err="1">
              <a:latin typeface="Times New Roman" panose="02020603050405020304" pitchFamily="18" charset="0"/>
              <a:cs typeface="Times New Roman" panose="02020603050405020304" pitchFamily="18" charset="0"/>
            </a:rPr>
            <a:t>it</a:t>
          </a:r>
          <a:r>
            <a:rPr lang="en-US" sz="2400" kern="1200" dirty="0">
              <a:latin typeface="Times New Roman" panose="02020603050405020304" pitchFamily="18" charset="0"/>
              <a:cs typeface="Times New Roman" panose="02020603050405020304" pitchFamily="18" charset="0"/>
            </a:rPr>
            <a:t> is more </a:t>
          </a:r>
          <a:r>
            <a:rPr lang="en-US" sz="2400" kern="1200" dirty="0" err="1">
              <a:latin typeface="Times New Roman" panose="02020603050405020304" pitchFamily="18" charset="0"/>
              <a:cs typeface="Times New Roman" panose="02020603050405020304" pitchFamily="18" charset="0"/>
            </a:rPr>
            <a:t>emphatic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than</a:t>
          </a:r>
          <a:r>
            <a:rPr lang="en-US" sz="2400" kern="1200" dirty="0">
              <a:latin typeface="Times New Roman" panose="02020603050405020304" pitchFamily="18" charset="0"/>
              <a:cs typeface="Times New Roman" panose="02020603050405020304" pitchFamily="18" charset="0"/>
            </a:rPr>
            <a:t> a </a:t>
          </a:r>
          <a:r>
            <a:rPr lang="en-US" sz="2400" kern="1200" noProof="0" dirty="0">
              <a:latin typeface="Times New Roman" panose="02020603050405020304" pitchFamily="18" charset="0"/>
              <a:cs typeface="Times New Roman" panose="02020603050405020304" pitchFamily="18" charset="0"/>
            </a:rPr>
            <a:t>conjunction</a:t>
          </a:r>
          <a:r>
            <a:rPr lang="en-US" sz="2400" kern="1200" dirty="0">
              <a:latin typeface="Times New Roman" panose="02020603050405020304" pitchFamily="18" charset="0"/>
              <a:cs typeface="Times New Roman" panose="02020603050405020304" pitchFamily="18" charset="0"/>
            </a:rPr>
            <a:t>.</a:t>
          </a:r>
        </a:p>
      </dsp:txBody>
      <dsp:txXfrm>
        <a:off x="45692" y="54521"/>
        <a:ext cx="10007960" cy="8446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A4280-CFC8-4CF4-89CB-8DF4994424CD}">
      <dsp:nvSpPr>
        <dsp:cNvPr id="0" name=""/>
        <dsp:cNvSpPr/>
      </dsp:nvSpPr>
      <dsp:spPr>
        <a:xfrm>
          <a:off x="0" y="0"/>
          <a:ext cx="11354937" cy="7675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Conjunctive adverbs indicate the following relations between one clause and another</a:t>
          </a:r>
          <a:endParaRPr lang="es-EC" sz="2400" kern="1200" dirty="0">
            <a:latin typeface="Times New Roman" panose="02020603050405020304" pitchFamily="18" charset="0"/>
            <a:cs typeface="Times New Roman" panose="02020603050405020304" pitchFamily="18" charset="0"/>
          </a:endParaRPr>
        </a:p>
      </dsp:txBody>
      <dsp:txXfrm>
        <a:off x="37467" y="37467"/>
        <a:ext cx="11280003"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08A88-2725-4C37-8BD9-0E6E877166ED}">
      <dsp:nvSpPr>
        <dsp:cNvPr id="0" name=""/>
        <dsp:cNvSpPr/>
      </dsp:nvSpPr>
      <dsp:spPr>
        <a:xfrm>
          <a:off x="0" y="0"/>
          <a:ext cx="580030" cy="580030"/>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4DD48-26AB-4661-B675-0914D549EF6E}">
      <dsp:nvSpPr>
        <dsp:cNvPr id="0" name=""/>
        <dsp:cNvSpPr/>
      </dsp:nvSpPr>
      <dsp:spPr>
        <a:xfrm>
          <a:off x="290015" y="0"/>
          <a:ext cx="5032612" cy="58003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noProof="0" dirty="0">
              <a:latin typeface="Times New Roman" panose="02020603050405020304" pitchFamily="18" charset="0"/>
              <a:cs typeface="Times New Roman" panose="02020603050405020304" pitchFamily="18" charset="0"/>
            </a:rPr>
            <a:t>Editing comma splices</a:t>
          </a:r>
        </a:p>
      </dsp:txBody>
      <dsp:txXfrm>
        <a:off x="290015" y="0"/>
        <a:ext cx="5032612" cy="580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6C6E0-7EF8-4111-9476-A5D4CE5DA586}">
      <dsp:nvSpPr>
        <dsp:cNvPr id="0" name=""/>
        <dsp:cNvSpPr/>
      </dsp:nvSpPr>
      <dsp:spPr>
        <a:xfrm>
          <a:off x="0" y="0"/>
          <a:ext cx="9880980" cy="872746"/>
        </a:xfrm>
        <a:prstGeom prst="roundRect">
          <a:avLst/>
        </a:prstGeom>
        <a:gradFill rotWithShape="0">
          <a:gsLst>
            <a:gs pos="0">
              <a:schemeClr val="accent2">
                <a:shade val="50000"/>
                <a:hueOff val="0"/>
                <a:satOff val="0"/>
                <a:lumOff val="0"/>
                <a:alphaOff val="0"/>
                <a:tint val="54000"/>
                <a:alpha val="100000"/>
                <a:satMod val="105000"/>
                <a:lumMod val="110000"/>
              </a:schemeClr>
            </a:gs>
            <a:gs pos="100000">
              <a:schemeClr val="accent2">
                <a:shade val="50000"/>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The comma splice is the error of joining two independent clauses—two possible sentences—with nothing but a comma.</a:t>
          </a:r>
          <a:endParaRPr lang="es-EC" sz="2800" kern="1200" dirty="0">
            <a:latin typeface="Times New Roman" panose="02020603050405020304" pitchFamily="18" charset="0"/>
            <a:cs typeface="Times New Roman" panose="02020603050405020304" pitchFamily="18" charset="0"/>
          </a:endParaRPr>
        </a:p>
      </dsp:txBody>
      <dsp:txXfrm>
        <a:off x="42604" y="42604"/>
        <a:ext cx="9795772" cy="7875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995FF-8F30-40F7-B3C2-0A631C2C51C7}">
      <dsp:nvSpPr>
        <dsp:cNvPr id="0" name=""/>
        <dsp:cNvSpPr/>
      </dsp:nvSpPr>
      <dsp:spPr>
        <a:xfrm>
          <a:off x="0" y="0"/>
          <a:ext cx="7736795" cy="646331"/>
        </a:xfrm>
        <a:prstGeom prst="roundRect">
          <a:avLst>
            <a:gd name="adj" fmla="val 10000"/>
          </a:avLst>
        </a:prstGeom>
        <a:gradFill rotWithShape="0">
          <a:gsLst>
            <a:gs pos="0">
              <a:schemeClr val="accent5">
                <a:hueOff val="0"/>
                <a:satOff val="0"/>
                <a:lumOff val="0"/>
                <a:alphaOff val="0"/>
                <a:tint val="54000"/>
                <a:alpha val="100000"/>
                <a:satMod val="105000"/>
                <a:lumMod val="110000"/>
              </a:schemeClr>
            </a:gs>
            <a:gs pos="100000">
              <a:schemeClr val="accent5">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One of the runners suffered from heat exhaustion</a:t>
          </a:r>
          <a:r>
            <a:rPr lang="en-US" sz="2600" b="1" u="sng" kern="1200" dirty="0">
              <a:solidFill>
                <a:srgbClr val="FF0000"/>
              </a:solidFill>
            </a:rPr>
            <a:t>,</a:t>
          </a:r>
          <a:r>
            <a:rPr lang="en-US" sz="2600" kern="1200" dirty="0"/>
            <a:t> she collapsed two miles from the finish.</a:t>
          </a:r>
          <a:endParaRPr lang="es-EC" sz="2600" kern="1200" dirty="0"/>
        </a:p>
      </dsp:txBody>
      <dsp:txXfrm>
        <a:off x="18930" y="18930"/>
        <a:ext cx="7698935" cy="6084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9FDBD-F246-40E7-BFC4-BE000DC3FCDD}">
      <dsp:nvSpPr>
        <dsp:cNvPr id="0" name=""/>
        <dsp:cNvSpPr/>
      </dsp:nvSpPr>
      <dsp:spPr>
        <a:xfrm>
          <a:off x="1325" y="1193035"/>
          <a:ext cx="2825752" cy="1695451"/>
        </a:xfrm>
        <a:prstGeom prst="roundRect">
          <a:avLst>
            <a:gd name="adj" fmla="val 10000"/>
          </a:avLst>
        </a:prstGeom>
        <a:gradFill rotWithShape="0">
          <a:gsLst>
            <a:gs pos="0">
              <a:schemeClr val="accent4">
                <a:hueOff val="0"/>
                <a:satOff val="0"/>
                <a:lumOff val="0"/>
                <a:alphaOff val="0"/>
                <a:tint val="54000"/>
                <a:alpha val="100000"/>
                <a:satMod val="105000"/>
                <a:lumMod val="110000"/>
              </a:schemeClr>
            </a:gs>
            <a:gs pos="100000">
              <a:schemeClr val="accent4">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C" sz="2800" kern="1200" dirty="0" err="1">
              <a:latin typeface="Times New Roman" panose="02020603050405020304" pitchFamily="18" charset="0"/>
              <a:cs typeface="Times New Roman" panose="02020603050405020304" pitchFamily="18" charset="0"/>
            </a:rPr>
            <a:t>Put</a:t>
          </a:r>
          <a:r>
            <a:rPr lang="es-EC" sz="2800" kern="1200" dirty="0">
              <a:latin typeface="Times New Roman" panose="02020603050405020304" pitchFamily="18" charset="0"/>
              <a:cs typeface="Times New Roman" panose="02020603050405020304" pitchFamily="18" charset="0"/>
            </a:rPr>
            <a:t> a </a:t>
          </a:r>
          <a:r>
            <a:rPr lang="es-EC" sz="2800" kern="1200" dirty="0" err="1">
              <a:latin typeface="Times New Roman" panose="02020603050405020304" pitchFamily="18" charset="0"/>
              <a:cs typeface="Times New Roman" panose="02020603050405020304" pitchFamily="18" charset="0"/>
            </a:rPr>
            <a:t>conjunction</a:t>
          </a:r>
          <a:r>
            <a:rPr lang="es-EC" sz="2800" kern="1200" dirty="0">
              <a:latin typeface="Times New Roman" panose="02020603050405020304" pitchFamily="18" charset="0"/>
              <a:cs typeface="Times New Roman" panose="02020603050405020304" pitchFamily="18" charset="0"/>
            </a:rPr>
            <a:t> </a:t>
          </a:r>
          <a:r>
            <a:rPr lang="es-EC" sz="2800" kern="1200" dirty="0" err="1">
              <a:latin typeface="Times New Roman" panose="02020603050405020304" pitchFamily="18" charset="0"/>
              <a:cs typeface="Times New Roman" panose="02020603050405020304" pitchFamily="18" charset="0"/>
            </a:rPr>
            <a:t>after</a:t>
          </a:r>
          <a:r>
            <a:rPr lang="es-EC" sz="2800" kern="1200" dirty="0">
              <a:latin typeface="Times New Roman" panose="02020603050405020304" pitchFamily="18" charset="0"/>
              <a:cs typeface="Times New Roman" panose="02020603050405020304" pitchFamily="18" charset="0"/>
            </a:rPr>
            <a:t> a </a:t>
          </a:r>
          <a:r>
            <a:rPr lang="es-EC" sz="2800" kern="1200" dirty="0" err="1">
              <a:latin typeface="Times New Roman" panose="02020603050405020304" pitchFamily="18" charset="0"/>
              <a:cs typeface="Times New Roman" panose="02020603050405020304" pitchFamily="18" charset="0"/>
            </a:rPr>
            <a:t>comma</a:t>
          </a:r>
          <a:endParaRPr lang="es-EC" sz="2800" kern="1200" dirty="0">
            <a:latin typeface="Times New Roman" panose="02020603050405020304" pitchFamily="18" charset="0"/>
            <a:cs typeface="Times New Roman" panose="02020603050405020304" pitchFamily="18" charset="0"/>
          </a:endParaRPr>
        </a:p>
      </dsp:txBody>
      <dsp:txXfrm>
        <a:off x="50983" y="1242693"/>
        <a:ext cx="2726436" cy="1596135"/>
      </dsp:txXfrm>
    </dsp:sp>
    <dsp:sp modelId="{C79CA453-4941-471E-BF73-50A4D37FC64E}">
      <dsp:nvSpPr>
        <dsp:cNvPr id="0" name=""/>
        <dsp:cNvSpPr/>
      </dsp:nvSpPr>
      <dsp:spPr>
        <a:xfrm>
          <a:off x="3075743" y="1690368"/>
          <a:ext cx="599059" cy="700786"/>
        </a:xfrm>
        <a:prstGeom prst="rightArrow">
          <a:avLst>
            <a:gd name="adj1" fmla="val 60000"/>
            <a:gd name="adj2" fmla="val 50000"/>
          </a:avLst>
        </a:prstGeom>
        <a:gradFill rotWithShape="0">
          <a:gsLst>
            <a:gs pos="0">
              <a:schemeClr val="accent4">
                <a:hueOff val="0"/>
                <a:satOff val="0"/>
                <a:lumOff val="0"/>
                <a:alphaOff val="0"/>
                <a:tint val="54000"/>
                <a:alpha val="100000"/>
                <a:satMod val="105000"/>
                <a:lumMod val="110000"/>
              </a:schemeClr>
            </a:gs>
            <a:gs pos="100000">
              <a:schemeClr val="accent4">
                <a:hueOff val="0"/>
                <a:satOff val="0"/>
                <a:lumOff val="0"/>
                <a:alphaOff val="0"/>
                <a:tint val="78000"/>
                <a:alpha val="92000"/>
                <a:satMod val="109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s-EC" sz="3100" kern="1200"/>
        </a:p>
      </dsp:txBody>
      <dsp:txXfrm>
        <a:off x="3075743" y="1830525"/>
        <a:ext cx="419341" cy="420472"/>
      </dsp:txXfrm>
    </dsp:sp>
    <dsp:sp modelId="{C3F77C6C-B6A8-475F-9DA0-9A229AE37B8F}">
      <dsp:nvSpPr>
        <dsp:cNvPr id="0" name=""/>
        <dsp:cNvSpPr/>
      </dsp:nvSpPr>
      <dsp:spPr>
        <a:xfrm>
          <a:off x="3957377" y="730762"/>
          <a:ext cx="2825752" cy="2619997"/>
        </a:xfrm>
        <a:prstGeom prst="roundRect">
          <a:avLst>
            <a:gd name="adj" fmla="val 10000"/>
          </a:avLst>
        </a:prstGeom>
        <a:gradFill rotWithShape="0">
          <a:gsLst>
            <a:gs pos="0">
              <a:schemeClr val="accent4">
                <a:hueOff val="-2185313"/>
                <a:satOff val="-2625"/>
                <a:lumOff val="-3138"/>
                <a:alphaOff val="0"/>
                <a:tint val="54000"/>
                <a:alpha val="100000"/>
                <a:satMod val="105000"/>
                <a:lumMod val="110000"/>
              </a:schemeClr>
            </a:gs>
            <a:gs pos="100000">
              <a:schemeClr val="accent4">
                <a:hueOff val="-2185313"/>
                <a:satOff val="-2625"/>
                <a:lumOff val="-3138"/>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One of the runners suffered from heat exhaustion</a:t>
          </a:r>
          <a:r>
            <a:rPr lang="en-US" sz="2800" b="1" u="sng" kern="1200" dirty="0">
              <a:solidFill>
                <a:schemeClr val="accent2"/>
              </a:solidFill>
              <a:latin typeface="Times New Roman" panose="02020603050405020304" pitchFamily="18" charset="0"/>
              <a:cs typeface="Times New Roman" panose="02020603050405020304" pitchFamily="18" charset="0"/>
            </a:rPr>
            <a:t>, so </a:t>
          </a:r>
          <a:r>
            <a:rPr lang="en-US" sz="2800" kern="1200" dirty="0">
              <a:latin typeface="Times New Roman" panose="02020603050405020304" pitchFamily="18" charset="0"/>
              <a:cs typeface="Times New Roman" panose="02020603050405020304" pitchFamily="18" charset="0"/>
            </a:rPr>
            <a:t>she collapsed two miles from the finish.</a:t>
          </a:r>
          <a:endParaRPr lang="es-EC" sz="2800" kern="1200" dirty="0">
            <a:latin typeface="Times New Roman" panose="02020603050405020304" pitchFamily="18" charset="0"/>
            <a:cs typeface="Times New Roman" panose="02020603050405020304" pitchFamily="18" charset="0"/>
          </a:endParaRPr>
        </a:p>
      </dsp:txBody>
      <dsp:txXfrm>
        <a:off x="4034114" y="807499"/>
        <a:ext cx="2672278" cy="24665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85CA4-5075-4DF7-B809-05896AA6B2D8}">
      <dsp:nvSpPr>
        <dsp:cNvPr id="0" name=""/>
        <dsp:cNvSpPr/>
      </dsp:nvSpPr>
      <dsp:spPr>
        <a:xfrm>
          <a:off x="1258" y="614991"/>
          <a:ext cx="2683642" cy="2646823"/>
        </a:xfrm>
        <a:prstGeom prst="roundRect">
          <a:avLst>
            <a:gd name="adj" fmla="val 10000"/>
          </a:avLst>
        </a:prstGeom>
        <a:gradFill rotWithShape="0">
          <a:gsLst>
            <a:gs pos="0">
              <a:schemeClr val="accent5">
                <a:hueOff val="0"/>
                <a:satOff val="0"/>
                <a:lumOff val="0"/>
                <a:alphaOff val="0"/>
                <a:tint val="54000"/>
                <a:alpha val="100000"/>
                <a:satMod val="105000"/>
                <a:lumMod val="110000"/>
              </a:schemeClr>
            </a:gs>
            <a:gs pos="100000">
              <a:schemeClr val="accent5">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C" sz="2800" kern="1200" dirty="0" err="1">
              <a:latin typeface="Times New Roman" panose="02020603050405020304" pitchFamily="18" charset="0"/>
              <a:cs typeface="Times New Roman" panose="02020603050405020304" pitchFamily="18" charset="0"/>
            </a:rPr>
            <a:t>Replace</a:t>
          </a:r>
          <a:r>
            <a:rPr lang="es-EC" sz="2800" kern="1200" dirty="0">
              <a:latin typeface="Times New Roman" panose="02020603050405020304" pitchFamily="18" charset="0"/>
              <a:cs typeface="Times New Roman" panose="02020603050405020304" pitchFamily="18" charset="0"/>
            </a:rPr>
            <a:t> the </a:t>
          </a:r>
          <a:r>
            <a:rPr lang="es-EC" sz="2800" kern="1200" dirty="0" err="1">
              <a:latin typeface="Times New Roman" panose="02020603050405020304" pitchFamily="18" charset="0"/>
              <a:cs typeface="Times New Roman" panose="02020603050405020304" pitchFamily="18" charset="0"/>
            </a:rPr>
            <a:t>comma</a:t>
          </a:r>
          <a:r>
            <a:rPr lang="es-EC" sz="2800" kern="1200" dirty="0">
              <a:latin typeface="Times New Roman" panose="02020603050405020304" pitchFamily="18" charset="0"/>
              <a:cs typeface="Times New Roman" panose="02020603050405020304" pitchFamily="18" charset="0"/>
            </a:rPr>
            <a:t> </a:t>
          </a:r>
          <a:r>
            <a:rPr lang="es-EC" sz="2800" kern="1200" dirty="0" err="1">
              <a:latin typeface="Times New Roman" panose="02020603050405020304" pitchFamily="18" charset="0"/>
              <a:cs typeface="Times New Roman" panose="02020603050405020304" pitchFamily="18" charset="0"/>
            </a:rPr>
            <a:t>with</a:t>
          </a:r>
          <a:r>
            <a:rPr lang="es-EC" sz="2800" kern="1200" dirty="0">
              <a:latin typeface="Times New Roman" panose="02020603050405020304" pitchFamily="18" charset="0"/>
              <a:cs typeface="Times New Roman" panose="02020603050405020304" pitchFamily="18" charset="0"/>
            </a:rPr>
            <a:t> a </a:t>
          </a:r>
          <a:r>
            <a:rPr lang="es-EC" sz="2800" kern="1200" dirty="0" err="1">
              <a:latin typeface="Times New Roman" panose="02020603050405020304" pitchFamily="18" charset="0"/>
              <a:cs typeface="Times New Roman" panose="02020603050405020304" pitchFamily="18" charset="0"/>
            </a:rPr>
            <a:t>semicolon</a:t>
          </a:r>
          <a:endParaRPr lang="es-EC" sz="2800" kern="1200" dirty="0">
            <a:latin typeface="Times New Roman" panose="02020603050405020304" pitchFamily="18" charset="0"/>
            <a:cs typeface="Times New Roman" panose="02020603050405020304" pitchFamily="18" charset="0"/>
          </a:endParaRPr>
        </a:p>
      </dsp:txBody>
      <dsp:txXfrm>
        <a:off x="78781" y="692514"/>
        <a:ext cx="2528596" cy="2491777"/>
      </dsp:txXfrm>
    </dsp:sp>
    <dsp:sp modelId="{FADAE7DE-4ECF-49A1-824E-F810F2E8017A}">
      <dsp:nvSpPr>
        <dsp:cNvPr id="0" name=""/>
        <dsp:cNvSpPr/>
      </dsp:nvSpPr>
      <dsp:spPr>
        <a:xfrm>
          <a:off x="2921061" y="1605631"/>
          <a:ext cx="568932" cy="665543"/>
        </a:xfrm>
        <a:prstGeom prst="rightArrow">
          <a:avLst>
            <a:gd name="adj1" fmla="val 60000"/>
            <a:gd name="adj2" fmla="val 50000"/>
          </a:avLst>
        </a:prstGeom>
        <a:gradFill rotWithShape="0">
          <a:gsLst>
            <a:gs pos="0">
              <a:schemeClr val="accent5">
                <a:hueOff val="0"/>
                <a:satOff val="0"/>
                <a:lumOff val="0"/>
                <a:alphaOff val="0"/>
                <a:tint val="54000"/>
                <a:alpha val="100000"/>
                <a:satMod val="105000"/>
                <a:lumMod val="110000"/>
              </a:schemeClr>
            </a:gs>
            <a:gs pos="100000">
              <a:schemeClr val="accent5">
                <a:hueOff val="0"/>
                <a:satOff val="0"/>
                <a:lumOff val="0"/>
                <a:alphaOff val="0"/>
                <a:tint val="78000"/>
                <a:alpha val="92000"/>
                <a:satMod val="109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C" sz="3000" kern="1200"/>
        </a:p>
      </dsp:txBody>
      <dsp:txXfrm>
        <a:off x="2921061" y="1738740"/>
        <a:ext cx="398252" cy="399325"/>
      </dsp:txXfrm>
    </dsp:sp>
    <dsp:sp modelId="{5924701F-0B2B-4656-863A-E8F792C0D88F}">
      <dsp:nvSpPr>
        <dsp:cNvPr id="0" name=""/>
        <dsp:cNvSpPr/>
      </dsp:nvSpPr>
      <dsp:spPr>
        <a:xfrm>
          <a:off x="3758358" y="614991"/>
          <a:ext cx="2683642" cy="2646823"/>
        </a:xfrm>
        <a:prstGeom prst="roundRect">
          <a:avLst>
            <a:gd name="adj" fmla="val 10000"/>
          </a:avLst>
        </a:prstGeom>
        <a:gradFill rotWithShape="0">
          <a:gsLst>
            <a:gs pos="0">
              <a:schemeClr val="accent5">
                <a:hueOff val="-1684631"/>
                <a:satOff val="-7944"/>
                <a:lumOff val="1960"/>
                <a:alphaOff val="0"/>
                <a:tint val="54000"/>
                <a:alpha val="100000"/>
                <a:satMod val="105000"/>
                <a:lumMod val="110000"/>
              </a:schemeClr>
            </a:gs>
            <a:gs pos="100000">
              <a:schemeClr val="accent5">
                <a:hueOff val="-1684631"/>
                <a:satOff val="-7944"/>
                <a:lumOff val="196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One of the runners suffered from heat exhaustion</a:t>
          </a:r>
          <a:r>
            <a:rPr lang="en-US" sz="2800" b="1" u="sng" kern="1200" dirty="0">
              <a:solidFill>
                <a:schemeClr val="accent2"/>
              </a:solidFill>
              <a:latin typeface="Times New Roman" panose="02020603050405020304" pitchFamily="18" charset="0"/>
              <a:cs typeface="Times New Roman" panose="02020603050405020304" pitchFamily="18" charset="0"/>
            </a:rPr>
            <a:t>;</a:t>
          </a:r>
          <a:r>
            <a:rPr lang="en-US" sz="2800" kern="1200" dirty="0">
              <a:latin typeface="Times New Roman" panose="02020603050405020304" pitchFamily="18" charset="0"/>
              <a:cs typeface="Times New Roman" panose="02020603050405020304" pitchFamily="18" charset="0"/>
            </a:rPr>
            <a:t> she collapsed two miles from the finish.</a:t>
          </a:r>
          <a:endParaRPr lang="es-EC" sz="2800" kern="1200" dirty="0">
            <a:latin typeface="Times New Roman" panose="02020603050405020304" pitchFamily="18" charset="0"/>
            <a:cs typeface="Times New Roman" panose="02020603050405020304" pitchFamily="18" charset="0"/>
          </a:endParaRPr>
        </a:p>
      </dsp:txBody>
      <dsp:txXfrm>
        <a:off x="3835881" y="692514"/>
        <a:ext cx="2528596" cy="24917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19FD9-9F71-47B0-B689-FD376CA836AD}">
      <dsp:nvSpPr>
        <dsp:cNvPr id="0" name=""/>
        <dsp:cNvSpPr/>
      </dsp:nvSpPr>
      <dsp:spPr>
        <a:xfrm>
          <a:off x="1258" y="674109"/>
          <a:ext cx="2683642" cy="2118988"/>
        </a:xfrm>
        <a:prstGeom prst="roundRect">
          <a:avLst>
            <a:gd name="adj" fmla="val 10000"/>
          </a:avLst>
        </a:prstGeom>
        <a:gradFill rotWithShape="0">
          <a:gsLst>
            <a:gs pos="0">
              <a:schemeClr val="accent2">
                <a:hueOff val="0"/>
                <a:satOff val="0"/>
                <a:lumOff val="0"/>
                <a:alphaOff val="0"/>
                <a:tint val="54000"/>
                <a:alpha val="100000"/>
                <a:satMod val="105000"/>
                <a:lumMod val="110000"/>
              </a:schemeClr>
            </a:gs>
            <a:gs pos="100000">
              <a:schemeClr val="accent2">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Replace the comma with a semicolon and a conjunctive adverb</a:t>
          </a:r>
          <a:endParaRPr lang="es-EC" sz="2800" kern="1200" dirty="0">
            <a:latin typeface="Times New Roman" panose="02020603050405020304" pitchFamily="18" charset="0"/>
            <a:cs typeface="Times New Roman" panose="02020603050405020304" pitchFamily="18" charset="0"/>
          </a:endParaRPr>
        </a:p>
      </dsp:txBody>
      <dsp:txXfrm>
        <a:off x="63321" y="736172"/>
        <a:ext cx="2559516" cy="1994862"/>
      </dsp:txXfrm>
    </dsp:sp>
    <dsp:sp modelId="{38EFBA7A-E365-4138-A95E-C26AA4B3C539}">
      <dsp:nvSpPr>
        <dsp:cNvPr id="0" name=""/>
        <dsp:cNvSpPr/>
      </dsp:nvSpPr>
      <dsp:spPr>
        <a:xfrm>
          <a:off x="2921061" y="1400832"/>
          <a:ext cx="568932" cy="665543"/>
        </a:xfrm>
        <a:prstGeom prst="rightArrow">
          <a:avLst>
            <a:gd name="adj1" fmla="val 60000"/>
            <a:gd name="adj2" fmla="val 50000"/>
          </a:avLst>
        </a:prstGeom>
        <a:gradFill rotWithShape="0">
          <a:gsLst>
            <a:gs pos="0">
              <a:schemeClr val="accent2">
                <a:hueOff val="0"/>
                <a:satOff val="0"/>
                <a:lumOff val="0"/>
                <a:alphaOff val="0"/>
                <a:tint val="54000"/>
                <a:alpha val="100000"/>
                <a:satMod val="105000"/>
                <a:lumMod val="110000"/>
              </a:schemeClr>
            </a:gs>
            <a:gs pos="100000">
              <a:schemeClr val="accent2">
                <a:hueOff val="0"/>
                <a:satOff val="0"/>
                <a:lumOff val="0"/>
                <a:alphaOff val="0"/>
                <a:tint val="78000"/>
                <a:alpha val="92000"/>
                <a:satMod val="109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C" sz="3000" kern="1200"/>
        </a:p>
      </dsp:txBody>
      <dsp:txXfrm>
        <a:off x="2921061" y="1533941"/>
        <a:ext cx="398252" cy="399325"/>
      </dsp:txXfrm>
    </dsp:sp>
    <dsp:sp modelId="{066A78D1-95D9-4446-A515-457022230484}">
      <dsp:nvSpPr>
        <dsp:cNvPr id="0" name=""/>
        <dsp:cNvSpPr/>
      </dsp:nvSpPr>
      <dsp:spPr>
        <a:xfrm>
          <a:off x="3758358" y="81802"/>
          <a:ext cx="2683642" cy="3303602"/>
        </a:xfrm>
        <a:prstGeom prst="roundRect">
          <a:avLst>
            <a:gd name="adj" fmla="val 10000"/>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One of the runners suffered from heat exhaustion</a:t>
          </a:r>
          <a:r>
            <a:rPr lang="en-US" sz="2800" b="1" u="sng" kern="1200" dirty="0">
              <a:solidFill>
                <a:schemeClr val="accent2"/>
              </a:solidFill>
              <a:latin typeface="Times New Roman" panose="02020603050405020304" pitchFamily="18" charset="0"/>
              <a:cs typeface="Times New Roman" panose="02020603050405020304" pitchFamily="18" charset="0"/>
            </a:rPr>
            <a:t>; as a result,</a:t>
          </a:r>
          <a:r>
            <a:rPr lang="en-US" sz="2800" kern="1200" dirty="0">
              <a:latin typeface="Times New Roman" panose="02020603050405020304" pitchFamily="18" charset="0"/>
              <a:cs typeface="Times New Roman" panose="02020603050405020304" pitchFamily="18" charset="0"/>
            </a:rPr>
            <a:t> she collapsed two miles from the finish.</a:t>
          </a:r>
          <a:endParaRPr lang="es-EC" sz="2800" kern="1200" dirty="0">
            <a:latin typeface="Times New Roman" panose="02020603050405020304" pitchFamily="18" charset="0"/>
            <a:cs typeface="Times New Roman" panose="02020603050405020304" pitchFamily="18" charset="0"/>
          </a:endParaRPr>
        </a:p>
      </dsp:txBody>
      <dsp:txXfrm>
        <a:off x="3836959" y="160403"/>
        <a:ext cx="2526440" cy="314640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CF570-8BA8-4333-AA14-ADB52858934A}" type="datetimeFigureOut">
              <a:rPr lang="es-EC" smtClean="0"/>
              <a:t>23/2/21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AE31B-37BF-48C1-BE6A-30A85AD45382}" type="slidenum">
              <a:rPr lang="es-EC" smtClean="0"/>
              <a:t>‹#›</a:t>
            </a:fld>
            <a:endParaRPr lang="es-EC"/>
          </a:p>
        </p:txBody>
      </p:sp>
    </p:spTree>
    <p:extLst>
      <p:ext uri="{BB962C8B-B14F-4D97-AF65-F5344CB8AC3E}">
        <p14:creationId xmlns:p14="http://schemas.microsoft.com/office/powerpoint/2010/main" val="61791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DDAE31B-37BF-48C1-BE6A-30A85AD45382}" type="slidenum">
              <a:rPr lang="es-EC" smtClean="0"/>
              <a:t>2</a:t>
            </a:fld>
            <a:endParaRPr lang="es-EC"/>
          </a:p>
        </p:txBody>
      </p:sp>
    </p:spTree>
    <p:extLst>
      <p:ext uri="{BB962C8B-B14F-4D97-AF65-F5344CB8AC3E}">
        <p14:creationId xmlns:p14="http://schemas.microsoft.com/office/powerpoint/2010/main" val="328595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DDAE31B-37BF-48C1-BE6A-30A85AD45382}" type="slidenum">
              <a:rPr lang="es-EC" smtClean="0"/>
              <a:t>31</a:t>
            </a:fld>
            <a:endParaRPr lang="es-EC"/>
          </a:p>
        </p:txBody>
      </p:sp>
    </p:spTree>
    <p:extLst>
      <p:ext uri="{BB962C8B-B14F-4D97-AF65-F5344CB8AC3E}">
        <p14:creationId xmlns:p14="http://schemas.microsoft.com/office/powerpoint/2010/main" val="410246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When you use the comma to join or splice two distinct statements, you are probably trying to keep two related points together in one sentence. But the comma alone cannot do that for you. You should therefore do one of four things</a:t>
            </a:r>
            <a:endParaRPr lang="es-EC" dirty="0"/>
          </a:p>
        </p:txBody>
      </p:sp>
      <p:sp>
        <p:nvSpPr>
          <p:cNvPr id="4" name="Marcador de número de diapositiva 3"/>
          <p:cNvSpPr>
            <a:spLocks noGrp="1"/>
          </p:cNvSpPr>
          <p:nvPr>
            <p:ph type="sldNum" sz="quarter" idx="10"/>
          </p:nvPr>
        </p:nvSpPr>
        <p:spPr/>
        <p:txBody>
          <a:bodyPr/>
          <a:lstStyle/>
          <a:p>
            <a:fld id="{1DDAE31B-37BF-48C1-BE6A-30A85AD45382}" type="slidenum">
              <a:rPr lang="es-EC" smtClean="0"/>
              <a:t>33</a:t>
            </a:fld>
            <a:endParaRPr lang="es-EC"/>
          </a:p>
        </p:txBody>
      </p:sp>
    </p:spTree>
    <p:extLst>
      <p:ext uri="{BB962C8B-B14F-4D97-AF65-F5344CB8AC3E}">
        <p14:creationId xmlns:p14="http://schemas.microsoft.com/office/powerpoint/2010/main" val="105096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2/23/21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2/23/21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2/23/21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2/23/21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smgyeUomfyA"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Layout" Target="../slideLayouts/slideLayout7.xml"/><Relationship Id="rId6" Type="http://schemas.openxmlformats.org/officeDocument/2006/relationships/image" Target="../media/image9.tiff"/><Relationship Id="rId11" Type="http://schemas.openxmlformats.org/officeDocument/2006/relationships/image" Target="../media/image14.tiff"/><Relationship Id="rId5" Type="http://schemas.openxmlformats.org/officeDocument/2006/relationships/image" Target="../media/image8.tiff"/><Relationship Id="rId10" Type="http://schemas.openxmlformats.org/officeDocument/2006/relationships/image" Target="../media/image13.tiff"/><Relationship Id="rId4" Type="http://schemas.openxmlformats.org/officeDocument/2006/relationships/image" Target="../media/image7.tiff"/><Relationship Id="rId9" Type="http://schemas.openxmlformats.org/officeDocument/2006/relationships/image" Target="../media/image12.tiff"/></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6.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image" Target="../media/image37.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3.xml"/><Relationship Id="rId16"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09" y="3787504"/>
            <a:ext cx="3185160" cy="2123440"/>
          </a:xfrm>
          <a:prstGeom prst="rect">
            <a:avLst/>
          </a:prstGeom>
        </p:spPr>
      </p:pic>
      <p:sp>
        <p:nvSpPr>
          <p:cNvPr id="8" name="Título 3"/>
          <p:cNvSpPr txBox="1">
            <a:spLocks/>
          </p:cNvSpPr>
          <p:nvPr/>
        </p:nvSpPr>
        <p:spPr>
          <a:xfrm>
            <a:off x="0" y="953804"/>
            <a:ext cx="12192000" cy="1043363"/>
          </a:xfrm>
          <a:prstGeom prst="rect">
            <a:avLst/>
          </a:prstGeom>
        </p:spPr>
        <p:txBody>
          <a:bodyPr vert="horz" wrap="square" lIns="91440" tIns="45720" rIns="91440" bIns="0" rtlCol="0" anchor="b">
            <a:sp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r>
              <a:rPr lang="es-EC" sz="7200" b="1" dirty="0">
                <a:solidFill>
                  <a:srgbClr val="0070C0"/>
                </a:solidFill>
                <a:latin typeface="Times New Roman" panose="02020603050405020304" pitchFamily="18" charset="0"/>
                <a:cs typeface="Times New Roman" panose="02020603050405020304" pitchFamily="18" charset="0"/>
              </a:rPr>
              <a:t>Compound Sentences </a:t>
            </a:r>
          </a:p>
        </p:txBody>
      </p:sp>
      <p:sp>
        <p:nvSpPr>
          <p:cNvPr id="9" name="Subtítulo 2"/>
          <p:cNvSpPr txBox="1">
            <a:spLocks/>
          </p:cNvSpPr>
          <p:nvPr/>
        </p:nvSpPr>
        <p:spPr>
          <a:xfrm>
            <a:off x="9784080" y="5656217"/>
            <a:ext cx="1919560" cy="501450"/>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es-EC" dirty="0"/>
          </a:p>
        </p:txBody>
      </p:sp>
      <p:sp>
        <p:nvSpPr>
          <p:cNvPr id="2" name="Rectangle 1">
            <a:extLst>
              <a:ext uri="{FF2B5EF4-FFF2-40B4-BE49-F238E27FC236}">
                <a16:creationId xmlns:a16="http://schemas.microsoft.com/office/drawing/2014/main" id="{06A3F634-98A6-F545-97D2-A9D7B7B8A2EC}"/>
              </a:ext>
            </a:extLst>
          </p:cNvPr>
          <p:cNvSpPr/>
          <p:nvPr/>
        </p:nvSpPr>
        <p:spPr>
          <a:xfrm>
            <a:off x="3471578" y="3787504"/>
            <a:ext cx="8232062" cy="1754326"/>
          </a:xfrm>
          <a:prstGeom prst="rect">
            <a:avLst/>
          </a:prstGeom>
        </p:spPr>
        <p:txBody>
          <a:bodyPr wrap="none">
            <a:spAutoFit/>
          </a:bodyPr>
          <a:lstStyle/>
          <a:p>
            <a:pPr algn="ctr"/>
            <a:r>
              <a:rPr lang="es-EC" sz="5400" b="1" dirty="0">
                <a:solidFill>
                  <a:srgbClr val="FF0000"/>
                </a:solidFill>
                <a:latin typeface="Times New Roman" panose="02020603050405020304" pitchFamily="18" charset="0"/>
                <a:cs typeface="Times New Roman" panose="02020603050405020304" pitchFamily="18" charset="0"/>
              </a:rPr>
              <a:t>Proposiciones Coordinadas</a:t>
            </a:r>
          </a:p>
          <a:p>
            <a:pPr algn="ctr"/>
            <a:r>
              <a:rPr lang="es-EC" sz="5400" b="1" dirty="0">
                <a:solidFill>
                  <a:srgbClr val="FF0000"/>
                </a:solidFill>
                <a:latin typeface="Times New Roman" panose="02020603050405020304" pitchFamily="18" charset="0"/>
                <a:cs typeface="Times New Roman" panose="02020603050405020304" pitchFamily="18" charset="0"/>
              </a:rPr>
              <a:t>Coordinate Clauses</a:t>
            </a:r>
          </a:p>
        </p:txBody>
      </p:sp>
      <p:pic>
        <p:nvPicPr>
          <p:cNvPr id="6" name="Picture 2" descr="5 Steps to Create a Camera-Ready Video Production Logo • Online Logo  Maker's Blog">
            <a:hlinkClick r:id="rId3"/>
            <a:extLst>
              <a:ext uri="{FF2B5EF4-FFF2-40B4-BE49-F238E27FC236}">
                <a16:creationId xmlns:a16="http://schemas.microsoft.com/office/drawing/2014/main" id="{296739AE-48AD-FD4C-AC9B-A1546C42E5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51" t="21790" r="26335" b="25810"/>
          <a:stretch/>
        </p:blipFill>
        <p:spPr bwMode="auto">
          <a:xfrm>
            <a:off x="509389" y="464742"/>
            <a:ext cx="344269" cy="48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835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69789" y="4253899"/>
            <a:ext cx="7554803" cy="1384995"/>
          </a:xfrm>
          <a:prstGeom prst="rect">
            <a:avLst/>
          </a:prstGeom>
          <a:solidFill>
            <a:srgbClr val="00B0F0"/>
          </a:solidFill>
        </p:spPr>
        <p:txBody>
          <a:bodyPr wrap="square">
            <a:spAutoFit/>
          </a:bodyPr>
          <a:lstStyle/>
          <a:p>
            <a:r>
              <a:rPr lang="en-US" sz="2800" dirty="0">
                <a:latin typeface="Times New Roman" panose="02020603050405020304" pitchFamily="18" charset="0"/>
                <a:cs typeface="Times New Roman" panose="02020603050405020304" pitchFamily="18" charset="0"/>
              </a:rPr>
              <a:t>3. Syntactically, the clauses are independent of each other, although thanks to the conjunctions they constitute a compound sentence.</a:t>
            </a:r>
          </a:p>
        </p:txBody>
      </p:sp>
      <p:sp>
        <p:nvSpPr>
          <p:cNvPr id="4" name="3 Rectángulo"/>
          <p:cNvSpPr/>
          <p:nvPr/>
        </p:nvSpPr>
        <p:spPr>
          <a:xfrm>
            <a:off x="3665370" y="956636"/>
            <a:ext cx="7350025" cy="523220"/>
          </a:xfrm>
          <a:prstGeom prst="rect">
            <a:avLst/>
          </a:prstGeom>
          <a:solidFill>
            <a:srgbClr val="92D050"/>
          </a:solidFill>
        </p:spPr>
        <p:txBody>
          <a:bodyPr wrap="none">
            <a:spAutoFit/>
          </a:bodyPr>
          <a:lstStyle/>
          <a:p>
            <a:r>
              <a:rPr lang="en-US" sz="2800" dirty="0">
                <a:latin typeface="Times New Roman" panose="02020603050405020304" pitchFamily="18" charset="0"/>
                <a:cs typeface="Times New Roman" panose="02020603050405020304" pitchFamily="18" charset="0"/>
              </a:rPr>
              <a:t>1. They are linked by coordinating conjunctions.</a:t>
            </a:r>
          </a:p>
        </p:txBody>
      </p:sp>
      <p:sp>
        <p:nvSpPr>
          <p:cNvPr id="5" name="4 Rectángulo"/>
          <p:cNvSpPr/>
          <p:nvPr/>
        </p:nvSpPr>
        <p:spPr>
          <a:xfrm>
            <a:off x="4300865" y="2615578"/>
            <a:ext cx="5628464" cy="523220"/>
          </a:xfrm>
          <a:prstGeom prst="rect">
            <a:avLst/>
          </a:prstGeom>
          <a:solidFill>
            <a:srgbClr val="FFC000"/>
          </a:solidFill>
        </p:spPr>
        <p:txBody>
          <a:bodyPr wrap="none">
            <a:spAutoFit/>
          </a:bodyPr>
          <a:lstStyle/>
          <a:p>
            <a:r>
              <a:rPr lang="en-US" sz="2800" dirty="0">
                <a:latin typeface="Times New Roman" panose="02020603050405020304" pitchFamily="18" charset="0"/>
                <a:cs typeface="Times New Roman" panose="02020603050405020304" pitchFamily="18" charset="0"/>
              </a:rPr>
              <a:t>2. Each clause has complete meaning.</a:t>
            </a:r>
          </a:p>
        </p:txBody>
      </p:sp>
      <p:sp>
        <p:nvSpPr>
          <p:cNvPr id="7" name="6 Rectángulo"/>
          <p:cNvSpPr/>
          <p:nvPr/>
        </p:nvSpPr>
        <p:spPr>
          <a:xfrm>
            <a:off x="0" y="2602223"/>
            <a:ext cx="3477491" cy="1384995"/>
          </a:xfrm>
          <a:prstGeom prst="rect">
            <a:avLst/>
          </a:prstGeom>
          <a:solidFill>
            <a:srgbClr val="FFFF00"/>
          </a:solidFill>
        </p:spPr>
        <p:txBody>
          <a:bodyPr wrap="square">
            <a:spAutoFit/>
          </a:bodyPr>
          <a:lstStyle/>
          <a:p>
            <a:pPr algn="ctr"/>
            <a:r>
              <a:rPr lang="en-US" sz="2800" dirty="0">
                <a:latin typeface="Times New Roman" panose="02020603050405020304" pitchFamily="18" charset="0"/>
                <a:cs typeface="Times New Roman" panose="02020603050405020304" pitchFamily="18" charset="0"/>
              </a:rPr>
              <a:t>COORDINATE</a:t>
            </a:r>
          </a:p>
          <a:p>
            <a:pPr algn="ctr"/>
            <a:r>
              <a:rPr lang="en-US" sz="2800" dirty="0">
                <a:latin typeface="Times New Roman" panose="02020603050405020304" pitchFamily="18" charset="0"/>
                <a:cs typeface="Times New Roman" panose="02020603050405020304" pitchFamily="18" charset="0"/>
              </a:rPr>
              <a:t> CLAUSE FEATURES</a:t>
            </a:r>
          </a:p>
        </p:txBody>
      </p:sp>
      <p:cxnSp>
        <p:nvCxnSpPr>
          <p:cNvPr id="9" name="8 Conector recto de flecha"/>
          <p:cNvCxnSpPr/>
          <p:nvPr/>
        </p:nvCxnSpPr>
        <p:spPr>
          <a:xfrm flipV="1">
            <a:off x="3342290" y="1419986"/>
            <a:ext cx="627499" cy="212834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V="1">
            <a:off x="3342290" y="2874628"/>
            <a:ext cx="958575" cy="73785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3342289" y="3548331"/>
            <a:ext cx="627499" cy="107802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252248" y="6365906"/>
            <a:ext cx="9632731" cy="369332"/>
          </a:xfrm>
          <a:prstGeom prst="rect">
            <a:avLst/>
          </a:prstGeom>
        </p:spPr>
        <p:txBody>
          <a:bodyPr wrap="square">
            <a:spAutoFit/>
          </a:bodyPr>
          <a:lstStyle/>
          <a:p>
            <a:r>
              <a:rPr lang="en-US" dirty="0"/>
              <a:t>Cambridgelms.org/main/p/splash</a:t>
            </a:r>
          </a:p>
        </p:txBody>
      </p:sp>
    </p:spTree>
    <p:extLst>
      <p:ext uri="{BB962C8B-B14F-4D97-AF65-F5344CB8AC3E}">
        <p14:creationId xmlns:p14="http://schemas.microsoft.com/office/powerpoint/2010/main" val="30159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13034" y="1403133"/>
            <a:ext cx="10121667" cy="1815882"/>
          </a:xfrm>
          <a:prstGeom prst="rect">
            <a:avLst/>
          </a:prstGeom>
        </p:spPr>
        <p:txBody>
          <a:bodyPr wrap="square">
            <a:spAutoFit/>
          </a:bodyPr>
          <a:lstStyle/>
          <a:p>
            <a:r>
              <a:rPr lang="es-CO" sz="2800" dirty="0">
                <a:latin typeface="Times New Roman" panose="02020603050405020304" pitchFamily="18" charset="0"/>
                <a:cs typeface="Times New Roman" panose="02020603050405020304" pitchFamily="18" charset="0"/>
              </a:rPr>
              <a:t>El Diccionario de la Real Academia Española (DRAE)</a:t>
            </a:r>
            <a:r>
              <a:rPr lang="es-CO" sz="2800" b="1" dirty="0">
                <a:latin typeface="Times New Roman" panose="02020603050405020304" pitchFamily="18" charset="0"/>
                <a:cs typeface="Times New Roman" panose="02020603050405020304" pitchFamily="18" charset="0"/>
              </a:rPr>
              <a:t> define la yuxtaposición </a:t>
            </a:r>
            <a:r>
              <a:rPr lang="es-CO" sz="2800" dirty="0">
                <a:latin typeface="Times New Roman" panose="02020603050405020304" pitchFamily="18" charset="0"/>
                <a:cs typeface="Times New Roman" panose="02020603050405020304" pitchFamily="18" charset="0"/>
              </a:rPr>
              <a:t>como la "unión de dos o más elementos gramaticales contiguos del mismo nivel jerárquico y sin partículas intermedias que los relacionen"</a:t>
            </a:r>
            <a:endParaRPr lang="en-US" sz="2800" dirty="0">
              <a:latin typeface="Times New Roman" panose="02020603050405020304" pitchFamily="18" charset="0"/>
              <a:cs typeface="Times New Roman" panose="02020603050405020304" pitchFamily="18" charset="0"/>
            </a:endParaRPr>
          </a:p>
        </p:txBody>
      </p:sp>
      <p:sp>
        <p:nvSpPr>
          <p:cNvPr id="3" name="2 Rectángulo"/>
          <p:cNvSpPr/>
          <p:nvPr/>
        </p:nvSpPr>
        <p:spPr>
          <a:xfrm>
            <a:off x="1127233" y="434709"/>
            <a:ext cx="10031449" cy="707886"/>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Oraciones</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yuxtapuestas</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definición</a:t>
            </a:r>
            <a:endParaRPr lang="en-US" sz="4000" b="1" dirty="0">
              <a:latin typeface="Times New Roman" panose="02020603050405020304" pitchFamily="18" charset="0"/>
              <a:cs typeface="Times New Roman" panose="02020603050405020304" pitchFamily="18" charset="0"/>
            </a:endParaRPr>
          </a:p>
        </p:txBody>
      </p:sp>
      <p:sp>
        <p:nvSpPr>
          <p:cNvPr id="4" name="3 Estrella de 5 puntas"/>
          <p:cNvSpPr/>
          <p:nvPr/>
        </p:nvSpPr>
        <p:spPr>
          <a:xfrm>
            <a:off x="599089" y="1403133"/>
            <a:ext cx="1056289" cy="9774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 name="4 Rectángulo"/>
          <p:cNvSpPr/>
          <p:nvPr/>
        </p:nvSpPr>
        <p:spPr>
          <a:xfrm>
            <a:off x="1749970" y="3841219"/>
            <a:ext cx="10121667" cy="2246769"/>
          </a:xfrm>
          <a:prstGeom prst="rect">
            <a:avLst/>
          </a:prstGeom>
        </p:spPr>
        <p:txBody>
          <a:bodyPr wrap="square">
            <a:spAutoFit/>
          </a:bodyPr>
          <a:lstStyle/>
          <a:p>
            <a:r>
              <a:rPr lang="es-CO" sz="2800" dirty="0">
                <a:latin typeface="Times New Roman" panose="02020603050405020304" pitchFamily="18" charset="0"/>
                <a:cs typeface="Times New Roman" panose="02020603050405020304" pitchFamily="18" charset="0"/>
              </a:rPr>
              <a:t>Una de las características que define las oraciones yuxtapuestas es que </a:t>
            </a:r>
            <a:r>
              <a:rPr lang="es-CO" sz="2800" b="1" dirty="0">
                <a:latin typeface="Times New Roman" panose="02020603050405020304" pitchFamily="18" charset="0"/>
                <a:cs typeface="Times New Roman" panose="02020603050405020304" pitchFamily="18" charset="0"/>
              </a:rPr>
              <a:t>carecen de nexo</a:t>
            </a:r>
            <a:r>
              <a:rPr lang="es-CO" sz="2800" dirty="0">
                <a:latin typeface="Times New Roman" panose="02020603050405020304" pitchFamily="18" charset="0"/>
                <a:cs typeface="Times New Roman" panose="02020603050405020304" pitchFamily="18" charset="0"/>
              </a:rPr>
              <a:t> y en su lugar se unen entre sí a través de la asíndeton, que es un tipo de recurso lingüístico que consiste en la eliminación de los nexos o conjunciones que unen sintácticamente las oraciones.</a:t>
            </a:r>
            <a:endParaRPr lang="en-US" sz="2800" dirty="0">
              <a:latin typeface="Times New Roman" panose="02020603050405020304" pitchFamily="18" charset="0"/>
              <a:cs typeface="Times New Roman" panose="02020603050405020304" pitchFamily="18" charset="0"/>
            </a:endParaRPr>
          </a:p>
        </p:txBody>
      </p:sp>
      <p:sp>
        <p:nvSpPr>
          <p:cNvPr id="6" name="5 Estrella de 5 puntas"/>
          <p:cNvSpPr/>
          <p:nvPr/>
        </p:nvSpPr>
        <p:spPr>
          <a:xfrm>
            <a:off x="507800" y="3649902"/>
            <a:ext cx="1056289" cy="9774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2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0677" y="2020266"/>
            <a:ext cx="4630615" cy="1815882"/>
          </a:xfrm>
          <a:prstGeom prst="rect">
            <a:avLst/>
          </a:prstGeom>
          <a:solidFill>
            <a:srgbClr val="92D050"/>
          </a:solidFill>
        </p:spPr>
        <p:txBody>
          <a:bodyPr wrap="square">
            <a:spAutoFit/>
          </a:bodyPr>
          <a:lstStyle/>
          <a:p>
            <a:pPr algn="ctr"/>
            <a:r>
              <a:rPr lang="es-CO" sz="2800" dirty="0">
                <a:latin typeface="Times New Roman" panose="02020603050405020304" pitchFamily="18" charset="0"/>
                <a:cs typeface="Times New Roman" panose="02020603050405020304" pitchFamily="18" charset="0"/>
              </a:rPr>
              <a:t>Por ejemplo, es lo mismo </a:t>
            </a:r>
          </a:p>
          <a:p>
            <a:pPr algn="ctr"/>
            <a:r>
              <a:rPr lang="es-CO" sz="2800" i="1" dirty="0">
                <a:solidFill>
                  <a:schemeClr val="bg1"/>
                </a:solidFill>
                <a:latin typeface="Times New Roman" panose="02020603050405020304" pitchFamily="18" charset="0"/>
                <a:cs typeface="Times New Roman" panose="02020603050405020304" pitchFamily="18" charset="0"/>
              </a:rPr>
              <a:t>Juan lee, Carlos duerme</a:t>
            </a:r>
            <a:r>
              <a:rPr lang="es-CO" sz="2800" i="1" dirty="0">
                <a:latin typeface="Times New Roman" panose="02020603050405020304" pitchFamily="18" charset="0"/>
                <a:cs typeface="Times New Roman" panose="02020603050405020304" pitchFamily="18" charset="0"/>
              </a:rPr>
              <a:t> </a:t>
            </a:r>
          </a:p>
          <a:p>
            <a:pPr algn="ctr"/>
            <a:r>
              <a:rPr lang="es-CO" sz="2800" dirty="0">
                <a:latin typeface="Times New Roman" panose="02020603050405020304" pitchFamily="18" charset="0"/>
                <a:cs typeface="Times New Roman" panose="02020603050405020304" pitchFamily="18" charset="0"/>
              </a:rPr>
              <a:t>que lo contrario; es decir,</a:t>
            </a:r>
          </a:p>
          <a:p>
            <a:pPr algn="ctr"/>
            <a:r>
              <a:rPr lang="es-CO" sz="2800" dirty="0">
                <a:latin typeface="Times New Roman" panose="02020603050405020304" pitchFamily="18" charset="0"/>
                <a:cs typeface="Times New Roman" panose="02020603050405020304" pitchFamily="18" charset="0"/>
              </a:rPr>
              <a:t> </a:t>
            </a:r>
            <a:r>
              <a:rPr lang="es-CO" sz="2800" i="1" dirty="0">
                <a:solidFill>
                  <a:schemeClr val="bg1"/>
                </a:solidFill>
                <a:latin typeface="Times New Roman" panose="02020603050405020304" pitchFamily="18" charset="0"/>
                <a:cs typeface="Times New Roman" panose="02020603050405020304" pitchFamily="18" charset="0"/>
              </a:rPr>
              <a:t>Carlos duerme, Juan lee</a:t>
            </a:r>
            <a:r>
              <a:rPr lang="es-CO"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 name="2 Rectángulo"/>
          <p:cNvSpPr/>
          <p:nvPr/>
        </p:nvSpPr>
        <p:spPr>
          <a:xfrm>
            <a:off x="468924" y="294474"/>
            <a:ext cx="11007968" cy="954107"/>
          </a:xfrm>
          <a:prstGeom prst="rect">
            <a:avLst/>
          </a:prstGeom>
        </p:spPr>
        <p:txBody>
          <a:bodyPr wrap="square">
            <a:spAutoFit/>
          </a:bodyPr>
          <a:lstStyle/>
          <a:p>
            <a:r>
              <a:rPr lang="es-CO" sz="2800" dirty="0">
                <a:latin typeface="Times New Roman" panose="02020603050405020304" pitchFamily="18" charset="0"/>
                <a:cs typeface="Times New Roman" panose="02020603050405020304" pitchFamily="18" charset="0"/>
              </a:rPr>
              <a:t>Al no haber nexo, l</a:t>
            </a:r>
            <a:r>
              <a:rPr lang="es-CO" sz="2800" b="1" dirty="0">
                <a:latin typeface="Times New Roman" panose="02020603050405020304" pitchFamily="18" charset="0"/>
                <a:cs typeface="Times New Roman" panose="02020603050405020304" pitchFamily="18" charset="0"/>
              </a:rPr>
              <a:t>as dos partes de una oración yuxtapuesta pueden intercambiarse entre sí</a:t>
            </a:r>
            <a:r>
              <a:rPr lang="es-CO" sz="2800" dirty="0">
                <a:latin typeface="Times New Roman" panose="02020603050405020304" pitchFamily="18" charset="0"/>
                <a:cs typeface="Times New Roman" panose="02020603050405020304" pitchFamily="18" charset="0"/>
              </a:rPr>
              <a:t> sin que el significado se alterase o cambiase. </a:t>
            </a:r>
            <a:endParaRPr lang="en-US" sz="2800" dirty="0">
              <a:latin typeface="Times New Roman" panose="02020603050405020304" pitchFamily="18" charset="0"/>
              <a:cs typeface="Times New Roman" panose="02020603050405020304" pitchFamily="18" charset="0"/>
            </a:endParaRPr>
          </a:p>
        </p:txBody>
      </p:sp>
      <p:sp>
        <p:nvSpPr>
          <p:cNvPr id="4" name="3 Rectángulo"/>
          <p:cNvSpPr/>
          <p:nvPr/>
        </p:nvSpPr>
        <p:spPr>
          <a:xfrm>
            <a:off x="351691" y="4946358"/>
            <a:ext cx="10621109" cy="954107"/>
          </a:xfrm>
          <a:prstGeom prst="rect">
            <a:avLst/>
          </a:prstGeom>
        </p:spPr>
        <p:txBody>
          <a:bodyPr wrap="square">
            <a:spAutoFit/>
          </a:bodyPr>
          <a:lstStyle/>
          <a:p>
            <a:r>
              <a:rPr lang="es-CO" sz="2800" dirty="0">
                <a:latin typeface="Times New Roman" panose="02020603050405020304" pitchFamily="18" charset="0"/>
                <a:cs typeface="Times New Roman" panose="02020603050405020304" pitchFamily="18" charset="0"/>
              </a:rPr>
              <a:t>Las oraciones yuxtapuestas suelen vincularse a través de una coma, un punto, un punto y coma o bien dos puntos.</a:t>
            </a:r>
            <a:endParaRPr lang="en-US" sz="2800" dirty="0">
              <a:latin typeface="Times New Roman" panose="02020603050405020304" pitchFamily="18" charset="0"/>
              <a:cs typeface="Times New Roman" panose="02020603050405020304" pitchFamily="18" charset="0"/>
            </a:endParaRPr>
          </a:p>
        </p:txBody>
      </p:sp>
      <p:pic>
        <p:nvPicPr>
          <p:cNvPr id="1026" name="Picture 2" descr="Resultado de imagen para IMAGENES DE UN NIÑO  ANIMADO QUE DUER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31" y="1385711"/>
            <a:ext cx="3048000" cy="2818227"/>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1028" name="Picture 4" descr="Resultado de imagen para IMAGENES DE UN NIÑO  ANIMADO QUE L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4386" y="1385710"/>
            <a:ext cx="2673684" cy="2818227"/>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cxnSp>
        <p:nvCxnSpPr>
          <p:cNvPr id="6" name="5 Conector recto de flecha"/>
          <p:cNvCxnSpPr/>
          <p:nvPr/>
        </p:nvCxnSpPr>
        <p:spPr>
          <a:xfrm>
            <a:off x="6142892" y="1385710"/>
            <a:ext cx="0" cy="6072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6142892" y="4044462"/>
            <a:ext cx="0" cy="76668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1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7908" y="314907"/>
            <a:ext cx="1127759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CO" sz="2400" dirty="0">
                <a:latin typeface="Times New Roman" panose="02020603050405020304" pitchFamily="18" charset="0"/>
                <a:cs typeface="Times New Roman" panose="02020603050405020304" pitchFamily="18" charset="0"/>
              </a:rPr>
              <a:t>Otra de las características de la yuxtaposición  es que tanto la primera como la segunda oración se encuentran en igualdad de condiciones.</a:t>
            </a:r>
          </a:p>
        </p:txBody>
      </p:sp>
      <p:sp>
        <p:nvSpPr>
          <p:cNvPr id="3" name="2 CuadroTexto"/>
          <p:cNvSpPr txBox="1"/>
          <p:nvPr/>
        </p:nvSpPr>
        <p:spPr>
          <a:xfrm>
            <a:off x="410307" y="2665456"/>
            <a:ext cx="3516923" cy="461665"/>
          </a:xfrm>
          <a:prstGeom prst="rect">
            <a:avLst/>
          </a:prstGeom>
          <a:noFill/>
        </p:spPr>
        <p:txBody>
          <a:bodyPr wrap="square" rtlCol="0">
            <a:spAutoFit/>
          </a:bodyPr>
          <a:lstStyle/>
          <a:p>
            <a:r>
              <a:rPr lang="es-CO" sz="2400" dirty="0">
                <a:latin typeface="Times New Roman" panose="02020603050405020304" pitchFamily="18" charset="0"/>
                <a:cs typeface="Times New Roman" panose="02020603050405020304" pitchFamily="18" charset="0"/>
              </a:rPr>
              <a:t>EJEMPLOS:</a:t>
            </a:r>
            <a:endParaRPr lang="en-US" sz="2400" dirty="0">
              <a:latin typeface="Times New Roman" panose="02020603050405020304" pitchFamily="18" charset="0"/>
              <a:cs typeface="Times New Roman" panose="02020603050405020304" pitchFamily="18" charset="0"/>
            </a:endParaRPr>
          </a:p>
        </p:txBody>
      </p:sp>
      <p:sp>
        <p:nvSpPr>
          <p:cNvPr id="4" name="3 Rectángulo"/>
          <p:cNvSpPr/>
          <p:nvPr/>
        </p:nvSpPr>
        <p:spPr>
          <a:xfrm>
            <a:off x="410307" y="1455058"/>
            <a:ext cx="10972799" cy="830997"/>
          </a:xfrm>
          <a:prstGeom prst="rect">
            <a:avLst/>
          </a:prstGeom>
          <a:solidFill>
            <a:srgbClr val="00B0F0"/>
          </a:solidFill>
        </p:spPr>
        <p:txBody>
          <a:bodyPr wrap="square">
            <a:spAutoFit/>
          </a:bodyPr>
          <a:lstStyle/>
          <a:p>
            <a:r>
              <a:rPr lang="es-CO" sz="2400" dirty="0">
                <a:latin typeface="Times New Roman" panose="02020603050405020304" pitchFamily="18" charset="0"/>
                <a:cs typeface="Times New Roman" panose="02020603050405020304" pitchFamily="18" charset="0"/>
              </a:rPr>
              <a:t>Se trata de una oración compuesta, formada por dos oraciones unidas a través de un signo gráfico de puntuación.</a:t>
            </a:r>
            <a:endParaRPr lang="en-US" sz="2400" dirty="0">
              <a:latin typeface="Times New Roman" panose="02020603050405020304" pitchFamily="18" charset="0"/>
              <a:cs typeface="Times New Roman" panose="02020603050405020304" pitchFamily="18" charset="0"/>
            </a:endParaRPr>
          </a:p>
        </p:txBody>
      </p:sp>
      <p:sp>
        <p:nvSpPr>
          <p:cNvPr id="5" name="4 Rectángulo"/>
          <p:cNvSpPr/>
          <p:nvPr/>
        </p:nvSpPr>
        <p:spPr>
          <a:xfrm>
            <a:off x="691661" y="3110097"/>
            <a:ext cx="11289324" cy="2585323"/>
          </a:xfrm>
          <a:prstGeom prst="rect">
            <a:avLst/>
          </a:prstGeom>
        </p:spPr>
        <p:txBody>
          <a:bodyPr wrap="square">
            <a:spAutoFit/>
          </a:bodyPr>
          <a:lstStyle/>
          <a:p>
            <a:pPr marL="457200" indent="-457200">
              <a:buFont typeface="Arial" panose="020B0604020202020204" pitchFamily="34" charset="0"/>
              <a:buChar char="•"/>
            </a:pPr>
            <a:r>
              <a:rPr lang="es-CO" sz="2700" dirty="0">
                <a:latin typeface="Times New Roman" panose="02020603050405020304" pitchFamily="18" charset="0"/>
                <a:cs typeface="Times New Roman" panose="02020603050405020304" pitchFamily="18" charset="0"/>
              </a:rPr>
              <a:t>Mi hermano canta, mi amigo toca la guitarra, yo escribo las letras de las canciones.</a:t>
            </a:r>
          </a:p>
          <a:p>
            <a:pPr marL="457200" indent="-457200">
              <a:buFont typeface="Arial" panose="020B0604020202020204" pitchFamily="34" charset="0"/>
              <a:buChar char="•"/>
            </a:pPr>
            <a:r>
              <a:rPr lang="es-CO" sz="2700" dirty="0">
                <a:latin typeface="Times New Roman" panose="02020603050405020304" pitchFamily="18" charset="0"/>
                <a:cs typeface="Times New Roman" panose="02020603050405020304" pitchFamily="18" charset="0"/>
              </a:rPr>
              <a:t>Pedro ríe, Ana llora.</a:t>
            </a:r>
          </a:p>
          <a:p>
            <a:pPr marL="457200" indent="-457200">
              <a:buFont typeface="Arial" panose="020B0604020202020204" pitchFamily="34" charset="0"/>
              <a:buChar char="•"/>
            </a:pPr>
            <a:r>
              <a:rPr lang="es-CO" sz="2700" dirty="0">
                <a:latin typeface="Times New Roman" panose="02020603050405020304" pitchFamily="18" charset="0"/>
                <a:cs typeface="Times New Roman" panose="02020603050405020304" pitchFamily="18" charset="0"/>
              </a:rPr>
              <a:t>Marcos tiene fiebre, Paula tiene tos.</a:t>
            </a:r>
          </a:p>
          <a:p>
            <a:pPr marL="457200" indent="-457200">
              <a:buFont typeface="Arial" panose="020B0604020202020204" pitchFamily="34" charset="0"/>
              <a:buChar char="•"/>
            </a:pPr>
            <a:r>
              <a:rPr lang="es-CO" sz="2700" dirty="0">
                <a:latin typeface="Times New Roman" panose="02020603050405020304" pitchFamily="18" charset="0"/>
                <a:cs typeface="Times New Roman" panose="02020603050405020304" pitchFamily="18" charset="0"/>
              </a:rPr>
              <a:t>Esta mañana me he levantado temprano, he comido luego con mis amigas.</a:t>
            </a:r>
          </a:p>
          <a:p>
            <a:pPr marL="457200" indent="-457200">
              <a:buFont typeface="Arial" panose="020B0604020202020204" pitchFamily="34" charset="0"/>
              <a:buChar char="•"/>
            </a:pPr>
            <a:r>
              <a:rPr lang="es-CO" sz="2700" dirty="0">
                <a:latin typeface="Times New Roman" panose="02020603050405020304" pitchFamily="18" charset="0"/>
                <a:cs typeface="Times New Roman" panose="02020603050405020304" pitchFamily="18" charset="0"/>
              </a:rPr>
              <a:t>Igual voy al cine, no sé, tengo que mirar cuánto dinero tengo en la cartera.</a:t>
            </a:r>
          </a:p>
        </p:txBody>
      </p:sp>
    </p:spTree>
    <p:extLst>
      <p:ext uri="{BB962C8B-B14F-4D97-AF65-F5344CB8AC3E}">
        <p14:creationId xmlns:p14="http://schemas.microsoft.com/office/powerpoint/2010/main" val="299270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nvGraphicFramePr>
        <p:xfrm>
          <a:off x="522511" y="261252"/>
          <a:ext cx="7837717" cy="5849986"/>
        </p:xfrm>
        <a:graphic>
          <a:graphicData uri="http://schemas.openxmlformats.org/drawingml/2006/table">
            <a:tbl>
              <a:tblPr firstRow="1" bandRow="1">
                <a:tableStyleId>{5C22544A-7EE6-4342-B048-85BDC9FD1C3A}</a:tableStyleId>
              </a:tblPr>
              <a:tblGrid>
                <a:gridCol w="2894074">
                  <a:extLst>
                    <a:ext uri="{9D8B030D-6E8A-4147-A177-3AD203B41FA5}">
                      <a16:colId xmlns:a16="http://schemas.microsoft.com/office/drawing/2014/main" val="3198677838"/>
                    </a:ext>
                  </a:extLst>
                </a:gridCol>
                <a:gridCol w="4943643">
                  <a:extLst>
                    <a:ext uri="{9D8B030D-6E8A-4147-A177-3AD203B41FA5}">
                      <a16:colId xmlns:a16="http://schemas.microsoft.com/office/drawing/2014/main" val="4108806468"/>
                    </a:ext>
                  </a:extLst>
                </a:gridCol>
              </a:tblGrid>
              <a:tr h="1149533">
                <a:tc gridSpan="2">
                  <a:txBody>
                    <a:bodyPr/>
                    <a:lstStyle/>
                    <a:p>
                      <a:pPr algn="ctr"/>
                      <a:r>
                        <a:rPr lang="es-EC" sz="5400" dirty="0">
                          <a:latin typeface="Times New Roman" panose="02020603050405020304" pitchFamily="18" charset="0"/>
                          <a:cs typeface="Times New Roman" panose="02020603050405020304" pitchFamily="18" charset="0"/>
                        </a:rPr>
                        <a:t>Compound Sentences</a:t>
                      </a:r>
                    </a:p>
                  </a:txBody>
                  <a:tcPr anchor="ctr"/>
                </a:tc>
                <a:tc hMerge="1">
                  <a:txBody>
                    <a:bodyPr/>
                    <a:lstStyle/>
                    <a:p>
                      <a:endParaRPr lang="es-EC" dirty="0"/>
                    </a:p>
                  </a:txBody>
                  <a:tcPr/>
                </a:tc>
                <a:extLst>
                  <a:ext uri="{0D108BD9-81ED-4DB2-BD59-A6C34878D82A}">
                    <a16:rowId xmlns:a16="http://schemas.microsoft.com/office/drawing/2014/main" val="2447675621"/>
                  </a:ext>
                </a:extLst>
              </a:tr>
              <a:tr h="63355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atin typeface="Times New Roman" panose="02020603050405020304" pitchFamily="18" charset="0"/>
                          <a:cs typeface="Times New Roman" panose="02020603050405020304" pitchFamily="18" charset="0"/>
                        </a:rPr>
                        <a:t>Coordinating clauses</a:t>
                      </a:r>
                    </a:p>
                  </a:txBody>
                  <a:tcPr anchor="ctr"/>
                </a:tc>
                <a:tc hMerge="1">
                  <a:txBody>
                    <a:bodyPr/>
                    <a:lstStyle/>
                    <a:p>
                      <a:endParaRPr lang="es-EC" dirty="0"/>
                    </a:p>
                  </a:txBody>
                  <a:tcPr anchor="ctr"/>
                </a:tc>
                <a:extLst>
                  <a:ext uri="{0D108BD9-81ED-4DB2-BD59-A6C34878D82A}">
                    <a16:rowId xmlns:a16="http://schemas.microsoft.com/office/drawing/2014/main" val="3665867873"/>
                  </a:ext>
                </a:extLst>
              </a:tr>
              <a:tr h="17743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Times New Roman" panose="02020603050405020304" pitchFamily="18" charset="0"/>
                          <a:cs typeface="Times New Roman" panose="02020603050405020304" pitchFamily="18" charset="0"/>
                        </a:rPr>
                        <a:t>Sin </a:t>
                      </a:r>
                      <a:r>
                        <a:rPr lang="en-US" sz="3600" dirty="0" err="1">
                          <a:latin typeface="Times New Roman" panose="02020603050405020304" pitchFamily="18" charset="0"/>
                          <a:cs typeface="Times New Roman" panose="02020603050405020304" pitchFamily="18" charset="0"/>
                        </a:rPr>
                        <a:t>nexo</a:t>
                      </a:r>
                      <a:r>
                        <a:rPr lang="en-US" sz="3600" dirty="0">
                          <a:latin typeface="Times New Roman" panose="02020603050405020304" pitchFamily="18" charset="0"/>
                          <a:cs typeface="Times New Roman" panose="02020603050405020304" pitchFamily="18" charset="0"/>
                        </a:rPr>
                        <a:t>:</a:t>
                      </a:r>
                    </a:p>
                  </a:txBody>
                  <a:tcPr anchor="ctr"/>
                </a:tc>
                <a:tc>
                  <a:txBody>
                    <a:bodyPr/>
                    <a:lstStyle/>
                    <a:p>
                      <a:pPr marL="285750" indent="-285750" algn="ctr">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YUXTAPUESTAS</a:t>
                      </a:r>
                    </a:p>
                  </a:txBody>
                  <a:tcPr anchor="ctr"/>
                </a:tc>
                <a:extLst>
                  <a:ext uri="{0D108BD9-81ED-4DB2-BD59-A6C34878D82A}">
                    <a16:rowId xmlns:a16="http://schemas.microsoft.com/office/drawing/2014/main" val="3697738962"/>
                  </a:ext>
                </a:extLst>
              </a:tr>
              <a:tr h="1378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Times New Roman" panose="02020603050405020304" pitchFamily="18" charset="0"/>
                          <a:cs typeface="Times New Roman" panose="02020603050405020304" pitchFamily="18" charset="0"/>
                        </a:rPr>
                        <a:t>Con </a:t>
                      </a:r>
                      <a:r>
                        <a:rPr lang="en-US" sz="3600" dirty="0" err="1">
                          <a:latin typeface="Times New Roman" panose="02020603050405020304" pitchFamily="18" charset="0"/>
                          <a:cs typeface="Times New Roman" panose="02020603050405020304" pitchFamily="18" charset="0"/>
                        </a:rPr>
                        <a:t>nexo</a:t>
                      </a:r>
                      <a:r>
                        <a:rPr lang="en-US" sz="3600" dirty="0">
                          <a:latin typeface="Times New Roman" panose="02020603050405020304" pitchFamily="18" charset="0"/>
                          <a:cs typeface="Times New Roman" panose="02020603050405020304" pitchFamily="18" charset="0"/>
                        </a:rPr>
                        <a:t>:</a:t>
                      </a:r>
                      <a:endParaRPr lang="es-EC" sz="3600" dirty="0">
                        <a:latin typeface="Times New Roman" panose="02020603050405020304" pitchFamily="18" charset="0"/>
                        <a:cs typeface="Times New Roman" panose="02020603050405020304" pitchFamily="18" charset="0"/>
                      </a:endParaRPr>
                    </a:p>
                  </a:txBody>
                  <a:tcPr anchor="ctr"/>
                </a:tc>
                <a:tc>
                  <a:txBody>
                    <a:bodyPr/>
                    <a:lstStyle/>
                    <a:p>
                      <a:pPr marL="285750" indent="-285750" algn="ctr">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COPULATIVAS</a:t>
                      </a:r>
                    </a:p>
                    <a:p>
                      <a:pPr marL="285750" indent="-285750" algn="ctr">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DISYUNTIVAS</a:t>
                      </a:r>
                    </a:p>
                    <a:p>
                      <a:pPr marL="285750" indent="-285750" algn="ctr">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ADVERSATIVAS</a:t>
                      </a:r>
                    </a:p>
                    <a:p>
                      <a:pPr marL="342900" indent="-342900" algn="ctr">
                        <a:buFont typeface="+mj-lt"/>
                        <a:buAutoNum type="alphaLcParenR"/>
                      </a:pPr>
                      <a:r>
                        <a:rPr lang="es-EC" sz="2800" dirty="0">
                          <a:latin typeface="Times New Roman" panose="02020603050405020304" pitchFamily="18" charset="0"/>
                          <a:cs typeface="Times New Roman" panose="02020603050405020304" pitchFamily="18" charset="0"/>
                        </a:rPr>
                        <a:t>Restrictivas</a:t>
                      </a:r>
                    </a:p>
                    <a:p>
                      <a:pPr marL="342900" indent="-342900" algn="ctr">
                        <a:buFont typeface="+mj-lt"/>
                        <a:buAutoNum type="alphaLcParenR"/>
                      </a:pPr>
                      <a:r>
                        <a:rPr lang="es-EC" sz="2800" dirty="0">
                          <a:latin typeface="Times New Roman" panose="02020603050405020304" pitchFamily="18" charset="0"/>
                          <a:cs typeface="Times New Roman" panose="02020603050405020304" pitchFamily="18" charset="0"/>
                        </a:rPr>
                        <a:t>Exclusivas</a:t>
                      </a:r>
                    </a:p>
                  </a:txBody>
                  <a:tcPr anchor="ctr"/>
                </a:tc>
                <a:extLst>
                  <a:ext uri="{0D108BD9-81ED-4DB2-BD59-A6C34878D82A}">
                    <a16:rowId xmlns:a16="http://schemas.microsoft.com/office/drawing/2014/main" val="3209131078"/>
                  </a:ext>
                </a:extLst>
              </a:tr>
            </a:tbl>
          </a:graphicData>
        </a:graphic>
      </p:graphicFrame>
      <p:pic>
        <p:nvPicPr>
          <p:cNvPr id="3" name="Imagen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129" r="17937"/>
          <a:stretch/>
        </p:blipFill>
        <p:spPr>
          <a:xfrm>
            <a:off x="8321039" y="3918857"/>
            <a:ext cx="3840481" cy="2192381"/>
          </a:xfrm>
          <a:prstGeom prst="rect">
            <a:avLst/>
          </a:prstGeom>
        </p:spPr>
      </p:pic>
      <p:pic>
        <p:nvPicPr>
          <p:cNvPr id="7" name="Imagen 6"/>
          <p:cNvPicPr>
            <a:picLocks noChangeAspect="1"/>
          </p:cNvPicPr>
          <p:nvPr/>
        </p:nvPicPr>
        <p:blipFill rotWithShape="1">
          <a:blip r:embed="rId3"/>
          <a:srcRect l="514" t="15143" r="1600" b="16456"/>
          <a:stretch/>
        </p:blipFill>
        <p:spPr>
          <a:xfrm>
            <a:off x="8360228" y="2148027"/>
            <a:ext cx="2534195" cy="1770830"/>
          </a:xfrm>
          <a:prstGeom prst="rect">
            <a:avLst/>
          </a:prstGeom>
        </p:spPr>
      </p:pic>
    </p:spTree>
    <p:extLst>
      <p:ext uri="{BB962C8B-B14F-4D97-AF65-F5344CB8AC3E}">
        <p14:creationId xmlns:p14="http://schemas.microsoft.com/office/powerpoint/2010/main" val="404789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3994" y="425696"/>
            <a:ext cx="10649905" cy="1024281"/>
          </a:xfrm>
        </p:spPr>
        <p:txBody>
          <a:bodyPr>
            <a:noAutofit/>
          </a:bodyPr>
          <a:lstStyle/>
          <a:p>
            <a:r>
              <a:rPr lang="es-EC" sz="3600" dirty="0">
                <a:latin typeface="Times New Roman" panose="02020603050405020304" pitchFamily="18" charset="0"/>
                <a:cs typeface="Times New Roman" panose="02020603050405020304" pitchFamily="18" charset="0"/>
              </a:rPr>
              <a:t>Proposiciones Coordinadas </a:t>
            </a:r>
            <a:r>
              <a:rPr lang="es-EC" sz="3600" b="1" dirty="0">
                <a:latin typeface="Times New Roman" panose="02020603050405020304" pitchFamily="18" charset="0"/>
                <a:cs typeface="Times New Roman" panose="02020603050405020304" pitchFamily="18" charset="0"/>
              </a:rPr>
              <a:t>Copulativas</a:t>
            </a:r>
          </a:p>
        </p:txBody>
      </p:sp>
      <p:sp>
        <p:nvSpPr>
          <p:cNvPr id="6" name="Elipse 5"/>
          <p:cNvSpPr/>
          <p:nvPr/>
        </p:nvSpPr>
        <p:spPr>
          <a:xfrm>
            <a:off x="2184936" y="1276823"/>
            <a:ext cx="7901427" cy="2168435"/>
          </a:xfrm>
          <a:prstGeom prst="ellipse">
            <a:avLst/>
          </a:prstGeom>
          <a:solidFill>
            <a:srgbClr val="0033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800" dirty="0">
                <a:latin typeface="Times New Roman" panose="02020603050405020304" pitchFamily="18" charset="0"/>
                <a:cs typeface="Times New Roman" panose="02020603050405020304" pitchFamily="18" charset="0"/>
              </a:rPr>
              <a:t>Son proposiciones que se expresan dentro de la oración como simple sumandos, sin connotaciones especiales.</a:t>
            </a:r>
          </a:p>
        </p:txBody>
      </p:sp>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12092" t="401" r="11740"/>
          <a:stretch/>
        </p:blipFill>
        <p:spPr>
          <a:xfrm>
            <a:off x="144608" y="4819685"/>
            <a:ext cx="3030584" cy="1829054"/>
          </a:xfrm>
          <a:prstGeom prst="rect">
            <a:avLst/>
          </a:prstGeom>
        </p:spPr>
      </p:pic>
      <p:sp>
        <p:nvSpPr>
          <p:cNvPr id="9" name="Llamada rectangular redondeada 8"/>
          <p:cNvSpPr/>
          <p:nvPr/>
        </p:nvSpPr>
        <p:spPr>
          <a:xfrm>
            <a:off x="2184936" y="3624941"/>
            <a:ext cx="3409407" cy="1015060"/>
          </a:xfrm>
          <a:prstGeom prst="wedgeRoundRectCallout">
            <a:avLst>
              <a:gd name="adj1" fmla="val -50037"/>
              <a:gd name="adj2" fmla="val 89418"/>
              <a:gd name="adj3" fmla="val 16667"/>
            </a:avLst>
          </a:prstGeom>
          <a:solidFill>
            <a:srgbClr val="B52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latin typeface="Times New Roman" panose="02020603050405020304" pitchFamily="18" charset="0"/>
                <a:cs typeface="Times New Roman" panose="02020603050405020304" pitchFamily="18" charset="0"/>
              </a:rPr>
              <a:t>¿Y cuáles son los nexos copulativos? </a:t>
            </a:r>
          </a:p>
        </p:txBody>
      </p:sp>
      <p:sp>
        <p:nvSpPr>
          <p:cNvPr id="11" name="Elipse 10"/>
          <p:cNvSpPr/>
          <p:nvPr/>
        </p:nvSpPr>
        <p:spPr>
          <a:xfrm>
            <a:off x="4653817" y="5003074"/>
            <a:ext cx="1881051" cy="1750423"/>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latin typeface="Times New Roman" panose="02020603050405020304" pitchFamily="18" charset="0"/>
                <a:cs typeface="Times New Roman" panose="02020603050405020304" pitchFamily="18" charset="0"/>
              </a:rPr>
              <a:t>Y   (and)</a:t>
            </a:r>
          </a:p>
          <a:p>
            <a:pPr algn="ctr"/>
            <a:r>
              <a:rPr lang="es-EC" sz="2400" b="1" dirty="0">
                <a:solidFill>
                  <a:schemeClr val="tx1"/>
                </a:solidFill>
                <a:latin typeface="Times New Roman" panose="02020603050405020304" pitchFamily="18" charset="0"/>
                <a:cs typeface="Times New Roman" panose="02020603050405020304" pitchFamily="18" charset="0"/>
              </a:rPr>
              <a:t>E   (and)</a:t>
            </a:r>
          </a:p>
          <a:p>
            <a:pPr algn="ctr"/>
            <a:r>
              <a:rPr lang="es-EC" sz="2400" b="1" dirty="0">
                <a:solidFill>
                  <a:schemeClr val="tx1"/>
                </a:solidFill>
                <a:latin typeface="Times New Roman" panose="02020603050405020304" pitchFamily="18" charset="0"/>
                <a:cs typeface="Times New Roman" panose="02020603050405020304" pitchFamily="18" charset="0"/>
              </a:rPr>
              <a:t>NI (nor)</a:t>
            </a:r>
          </a:p>
        </p:txBody>
      </p:sp>
      <p:sp>
        <p:nvSpPr>
          <p:cNvPr id="12" name="Rectángulo 11"/>
          <p:cNvSpPr/>
          <p:nvPr/>
        </p:nvSpPr>
        <p:spPr>
          <a:xfrm>
            <a:off x="6910252" y="3892731"/>
            <a:ext cx="5042262" cy="2142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tx1"/>
                </a:solidFill>
                <a:latin typeface="Times New Roman" panose="02020603050405020304" pitchFamily="18" charset="0"/>
                <a:cs typeface="Times New Roman" panose="02020603050405020304" pitchFamily="18" charset="0"/>
              </a:rPr>
              <a:t>Mi hermana estudia </a:t>
            </a:r>
            <a:r>
              <a:rPr lang="es-EC" sz="2400" b="1" dirty="0">
                <a:solidFill>
                  <a:srgbClr val="FF0000"/>
                </a:solidFill>
                <a:latin typeface="Times New Roman" panose="02020603050405020304" pitchFamily="18" charset="0"/>
                <a:cs typeface="Times New Roman" panose="02020603050405020304" pitchFamily="18" charset="0"/>
              </a:rPr>
              <a:t>e</a:t>
            </a:r>
            <a:r>
              <a:rPr lang="es-EC" sz="2400" b="1" dirty="0">
                <a:solidFill>
                  <a:schemeClr val="tx1"/>
                </a:solidFill>
                <a:latin typeface="Times New Roman" panose="02020603050405020304" pitchFamily="18" charset="0"/>
                <a:cs typeface="Times New Roman" panose="02020603050405020304" pitchFamily="18" charset="0"/>
              </a:rPr>
              <a:t> Isabel trabaja. </a:t>
            </a:r>
          </a:p>
        </p:txBody>
      </p:sp>
      <p:cxnSp>
        <p:nvCxnSpPr>
          <p:cNvPr id="14" name="Conector recto de flecha 13"/>
          <p:cNvCxnSpPr/>
          <p:nvPr/>
        </p:nvCxnSpPr>
        <p:spPr>
          <a:xfrm>
            <a:off x="8347166" y="5238206"/>
            <a:ext cx="13063" cy="33963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Conector recto de flecha 15"/>
          <p:cNvCxnSpPr/>
          <p:nvPr/>
        </p:nvCxnSpPr>
        <p:spPr>
          <a:xfrm>
            <a:off x="10824755" y="5251269"/>
            <a:ext cx="13063" cy="33963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7" name="CuadroTexto 16"/>
          <p:cNvSpPr txBox="1"/>
          <p:nvPr/>
        </p:nvSpPr>
        <p:spPr>
          <a:xfrm>
            <a:off x="7276011" y="5613456"/>
            <a:ext cx="2155372" cy="369332"/>
          </a:xfrm>
          <a:prstGeom prst="rect">
            <a:avLst/>
          </a:prstGeom>
          <a:noFill/>
        </p:spPr>
        <p:txBody>
          <a:bodyPr wrap="square" rtlCol="0">
            <a:spAutoFit/>
          </a:bodyPr>
          <a:lstStyle/>
          <a:p>
            <a:r>
              <a:rPr lang="es-EC" b="1" dirty="0" err="1">
                <a:solidFill>
                  <a:srgbClr val="FF0000"/>
                </a:solidFill>
                <a:latin typeface="Times New Roman" panose="02020603050405020304" pitchFamily="18" charset="0"/>
                <a:cs typeface="Times New Roman" panose="02020603050405020304" pitchFamily="18" charset="0"/>
              </a:rPr>
              <a:t>Independent</a:t>
            </a:r>
            <a:r>
              <a:rPr lang="es-EC" b="1" dirty="0">
                <a:solidFill>
                  <a:srgbClr val="FF0000"/>
                </a:solidFill>
                <a:latin typeface="Times New Roman" panose="02020603050405020304" pitchFamily="18" charset="0"/>
                <a:cs typeface="Times New Roman" panose="02020603050405020304" pitchFamily="18" charset="0"/>
              </a:rPr>
              <a:t> Clause</a:t>
            </a:r>
          </a:p>
        </p:txBody>
      </p:sp>
      <p:sp>
        <p:nvSpPr>
          <p:cNvPr id="18" name="CuadroTexto 17"/>
          <p:cNvSpPr txBox="1"/>
          <p:nvPr/>
        </p:nvSpPr>
        <p:spPr>
          <a:xfrm>
            <a:off x="9797142" y="5628305"/>
            <a:ext cx="2155372" cy="369332"/>
          </a:xfrm>
          <a:prstGeom prst="rect">
            <a:avLst/>
          </a:prstGeom>
          <a:noFill/>
        </p:spPr>
        <p:txBody>
          <a:bodyPr wrap="square" rtlCol="0">
            <a:spAutoFit/>
          </a:bodyPr>
          <a:lstStyle/>
          <a:p>
            <a:r>
              <a:rPr lang="es-EC" b="1" dirty="0" err="1">
                <a:solidFill>
                  <a:srgbClr val="FF0000"/>
                </a:solidFill>
                <a:latin typeface="Times New Roman" panose="02020603050405020304" pitchFamily="18" charset="0"/>
                <a:cs typeface="Times New Roman" panose="02020603050405020304" pitchFamily="18" charset="0"/>
              </a:rPr>
              <a:t>Independent</a:t>
            </a:r>
            <a:r>
              <a:rPr lang="es-EC" b="1" dirty="0">
                <a:solidFill>
                  <a:srgbClr val="FF0000"/>
                </a:solidFill>
                <a:latin typeface="Times New Roman" panose="02020603050405020304" pitchFamily="18" charset="0"/>
                <a:cs typeface="Times New Roman" panose="02020603050405020304" pitchFamily="18" charset="0"/>
              </a:rPr>
              <a:t> Clause</a:t>
            </a:r>
          </a:p>
        </p:txBody>
      </p:sp>
      <p:sp>
        <p:nvSpPr>
          <p:cNvPr id="13" name="Llamada rectangular redondeada 8">
            <a:extLst>
              <a:ext uri="{FF2B5EF4-FFF2-40B4-BE49-F238E27FC236}">
                <a16:creationId xmlns:a16="http://schemas.microsoft.com/office/drawing/2014/main" id="{C1503B5C-C752-8B49-8C12-8777C9123454}"/>
              </a:ext>
            </a:extLst>
          </p:cNvPr>
          <p:cNvSpPr/>
          <p:nvPr/>
        </p:nvSpPr>
        <p:spPr>
          <a:xfrm>
            <a:off x="7038504" y="3624941"/>
            <a:ext cx="4491247" cy="1015060"/>
          </a:xfrm>
          <a:prstGeom prst="wedgeRoundRectCallout">
            <a:avLst>
              <a:gd name="adj1" fmla="val -17296"/>
              <a:gd name="adj2" fmla="val 44961"/>
              <a:gd name="adj3" fmla="val 16667"/>
            </a:avLst>
          </a:prstGeom>
          <a:solidFill>
            <a:srgbClr val="B52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latin typeface="Times New Roman" panose="02020603050405020304" pitchFamily="18" charset="0"/>
                <a:cs typeface="Times New Roman" panose="02020603050405020304" pitchFamily="18" charset="0"/>
              </a:rPr>
              <a:t>S) y – o – ni - que – pero  - e - u ¡</a:t>
            </a:r>
          </a:p>
          <a:p>
            <a:pPr algn="just"/>
            <a:r>
              <a:rPr lang="es-EC" sz="2400" dirty="0">
                <a:latin typeface="Times New Roman" panose="02020603050405020304" pitchFamily="18" charset="0"/>
                <a:cs typeface="Times New Roman" panose="02020603050405020304" pitchFamily="18" charset="0"/>
              </a:rPr>
              <a:t> E) f – a – n – b – o – y - s</a:t>
            </a:r>
          </a:p>
        </p:txBody>
      </p:sp>
    </p:spTree>
    <p:extLst>
      <p:ext uri="{BB962C8B-B14F-4D97-AF65-F5344CB8AC3E}">
        <p14:creationId xmlns:p14="http://schemas.microsoft.com/office/powerpoint/2010/main" val="7220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80">
                                          <p:stCondLst>
                                            <p:cond delay="0"/>
                                          </p:stCondLst>
                                        </p:cTn>
                                        <p:tgtEl>
                                          <p:spTgt spid="17"/>
                                        </p:tgtEl>
                                      </p:cBhvr>
                                    </p:animEffect>
                                    <p:anim calcmode="lin" valueType="num">
                                      <p:cBhvr>
                                        <p:cTn id="2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8" dur="26">
                                          <p:stCondLst>
                                            <p:cond delay="650"/>
                                          </p:stCondLst>
                                        </p:cTn>
                                        <p:tgtEl>
                                          <p:spTgt spid="17"/>
                                        </p:tgtEl>
                                      </p:cBhvr>
                                      <p:to x="100000" y="60000"/>
                                    </p:animScale>
                                    <p:animScale>
                                      <p:cBhvr>
                                        <p:cTn id="29" dur="166" decel="50000">
                                          <p:stCondLst>
                                            <p:cond delay="676"/>
                                          </p:stCondLst>
                                        </p:cTn>
                                        <p:tgtEl>
                                          <p:spTgt spid="17"/>
                                        </p:tgtEl>
                                      </p:cBhvr>
                                      <p:to x="100000" y="100000"/>
                                    </p:animScale>
                                    <p:animScale>
                                      <p:cBhvr>
                                        <p:cTn id="30" dur="26">
                                          <p:stCondLst>
                                            <p:cond delay="1312"/>
                                          </p:stCondLst>
                                        </p:cTn>
                                        <p:tgtEl>
                                          <p:spTgt spid="17"/>
                                        </p:tgtEl>
                                      </p:cBhvr>
                                      <p:to x="100000" y="80000"/>
                                    </p:animScale>
                                    <p:animScale>
                                      <p:cBhvr>
                                        <p:cTn id="31" dur="166" decel="50000">
                                          <p:stCondLst>
                                            <p:cond delay="1338"/>
                                          </p:stCondLst>
                                        </p:cTn>
                                        <p:tgtEl>
                                          <p:spTgt spid="17"/>
                                        </p:tgtEl>
                                      </p:cBhvr>
                                      <p:to x="100000" y="100000"/>
                                    </p:animScale>
                                    <p:animScale>
                                      <p:cBhvr>
                                        <p:cTn id="32" dur="26">
                                          <p:stCondLst>
                                            <p:cond delay="1642"/>
                                          </p:stCondLst>
                                        </p:cTn>
                                        <p:tgtEl>
                                          <p:spTgt spid="17"/>
                                        </p:tgtEl>
                                      </p:cBhvr>
                                      <p:to x="100000" y="90000"/>
                                    </p:animScale>
                                    <p:animScale>
                                      <p:cBhvr>
                                        <p:cTn id="33" dur="166" decel="50000">
                                          <p:stCondLst>
                                            <p:cond delay="1668"/>
                                          </p:stCondLst>
                                        </p:cTn>
                                        <p:tgtEl>
                                          <p:spTgt spid="17"/>
                                        </p:tgtEl>
                                      </p:cBhvr>
                                      <p:to x="100000" y="100000"/>
                                    </p:animScale>
                                    <p:animScale>
                                      <p:cBhvr>
                                        <p:cTn id="34" dur="26">
                                          <p:stCondLst>
                                            <p:cond delay="1808"/>
                                          </p:stCondLst>
                                        </p:cTn>
                                        <p:tgtEl>
                                          <p:spTgt spid="17"/>
                                        </p:tgtEl>
                                      </p:cBhvr>
                                      <p:to x="100000" y="95000"/>
                                    </p:animScale>
                                    <p:animScale>
                                      <p:cBhvr>
                                        <p:cTn id="35" dur="166" decel="50000">
                                          <p:stCondLst>
                                            <p:cond delay="1834"/>
                                          </p:stCondLst>
                                        </p:cTn>
                                        <p:tgtEl>
                                          <p:spTgt spid="17"/>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80">
                                          <p:stCondLst>
                                            <p:cond delay="0"/>
                                          </p:stCondLst>
                                        </p:cTn>
                                        <p:tgtEl>
                                          <p:spTgt spid="18"/>
                                        </p:tgtEl>
                                      </p:cBhvr>
                                    </p:animEffect>
                                    <p:anim calcmode="lin" valueType="num">
                                      <p:cBhvr>
                                        <p:cTn id="3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4" dur="26">
                                          <p:stCondLst>
                                            <p:cond delay="650"/>
                                          </p:stCondLst>
                                        </p:cTn>
                                        <p:tgtEl>
                                          <p:spTgt spid="18"/>
                                        </p:tgtEl>
                                      </p:cBhvr>
                                      <p:to x="100000" y="60000"/>
                                    </p:animScale>
                                    <p:animScale>
                                      <p:cBhvr>
                                        <p:cTn id="45" dur="166" decel="50000">
                                          <p:stCondLst>
                                            <p:cond delay="676"/>
                                          </p:stCondLst>
                                        </p:cTn>
                                        <p:tgtEl>
                                          <p:spTgt spid="18"/>
                                        </p:tgtEl>
                                      </p:cBhvr>
                                      <p:to x="100000" y="100000"/>
                                    </p:animScale>
                                    <p:animScale>
                                      <p:cBhvr>
                                        <p:cTn id="46" dur="26">
                                          <p:stCondLst>
                                            <p:cond delay="1312"/>
                                          </p:stCondLst>
                                        </p:cTn>
                                        <p:tgtEl>
                                          <p:spTgt spid="18"/>
                                        </p:tgtEl>
                                      </p:cBhvr>
                                      <p:to x="100000" y="80000"/>
                                    </p:animScale>
                                    <p:animScale>
                                      <p:cBhvr>
                                        <p:cTn id="47" dur="166" decel="50000">
                                          <p:stCondLst>
                                            <p:cond delay="1338"/>
                                          </p:stCondLst>
                                        </p:cTn>
                                        <p:tgtEl>
                                          <p:spTgt spid="18"/>
                                        </p:tgtEl>
                                      </p:cBhvr>
                                      <p:to x="100000" y="100000"/>
                                    </p:animScale>
                                    <p:animScale>
                                      <p:cBhvr>
                                        <p:cTn id="48" dur="26">
                                          <p:stCondLst>
                                            <p:cond delay="1642"/>
                                          </p:stCondLst>
                                        </p:cTn>
                                        <p:tgtEl>
                                          <p:spTgt spid="18"/>
                                        </p:tgtEl>
                                      </p:cBhvr>
                                      <p:to x="100000" y="90000"/>
                                    </p:animScale>
                                    <p:animScale>
                                      <p:cBhvr>
                                        <p:cTn id="49" dur="166" decel="50000">
                                          <p:stCondLst>
                                            <p:cond delay="1668"/>
                                          </p:stCondLst>
                                        </p:cTn>
                                        <p:tgtEl>
                                          <p:spTgt spid="18"/>
                                        </p:tgtEl>
                                      </p:cBhvr>
                                      <p:to x="100000" y="100000"/>
                                    </p:animScale>
                                    <p:animScale>
                                      <p:cBhvr>
                                        <p:cTn id="50" dur="26">
                                          <p:stCondLst>
                                            <p:cond delay="1808"/>
                                          </p:stCondLst>
                                        </p:cTn>
                                        <p:tgtEl>
                                          <p:spTgt spid="18"/>
                                        </p:tgtEl>
                                      </p:cBhvr>
                                      <p:to x="100000" y="95000"/>
                                    </p:animScale>
                                    <p:animScale>
                                      <p:cBhvr>
                                        <p:cTn id="51" dur="166" decel="50000">
                                          <p:stCondLst>
                                            <p:cond delay="1834"/>
                                          </p:stCondLst>
                                        </p:cTn>
                                        <p:tgtEl>
                                          <p:spTgt spid="18"/>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1" nodeType="click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p:bldP spid="12" grpId="1"/>
      <p:bldP spid="17" grpId="0"/>
      <p:bldP spid="18"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58091" y="470263"/>
            <a:ext cx="10450287" cy="769441"/>
          </a:xfrm>
          <a:prstGeom prst="rect">
            <a:avLst/>
          </a:prstGeom>
          <a:noFill/>
        </p:spPr>
        <p:txBody>
          <a:bodyPr wrap="square" rtlCol="0">
            <a:spAutoFit/>
          </a:bodyPr>
          <a:lstStyle/>
          <a:p>
            <a:r>
              <a:rPr lang="es-EC" sz="2800" b="1" dirty="0">
                <a:latin typeface="Times New Roman" panose="02020603050405020304" pitchFamily="18" charset="0"/>
                <a:cs typeface="Times New Roman" panose="02020603050405020304" pitchFamily="18" charset="0"/>
              </a:rPr>
              <a:t>El papá trabaja</a:t>
            </a:r>
            <a:r>
              <a:rPr lang="es-EC" sz="4400" b="1" dirty="0">
                <a:solidFill>
                  <a:srgbClr val="FF0000"/>
                </a:solidFill>
                <a:latin typeface="Times New Roman" panose="02020603050405020304" pitchFamily="18" charset="0"/>
                <a:cs typeface="Times New Roman" panose="02020603050405020304" pitchFamily="18" charset="0"/>
              </a:rPr>
              <a:t>,</a:t>
            </a:r>
            <a:r>
              <a:rPr lang="es-EC" sz="2800" b="1" dirty="0">
                <a:latin typeface="Times New Roman" panose="02020603050405020304" pitchFamily="18" charset="0"/>
                <a:cs typeface="Times New Roman" panose="02020603050405020304" pitchFamily="18" charset="0"/>
              </a:rPr>
              <a:t> la mamá cuida la casa </a:t>
            </a:r>
            <a:r>
              <a:rPr lang="es-EC" sz="3200" b="1" dirty="0">
                <a:solidFill>
                  <a:srgbClr val="FF0000"/>
                </a:solidFill>
                <a:latin typeface="Times New Roman" panose="02020603050405020304" pitchFamily="18" charset="0"/>
                <a:cs typeface="Times New Roman" panose="02020603050405020304" pitchFamily="18" charset="0"/>
              </a:rPr>
              <a:t>y</a:t>
            </a:r>
            <a:r>
              <a:rPr lang="es-EC" sz="2800" b="1" dirty="0">
                <a:latin typeface="Times New Roman" panose="02020603050405020304" pitchFamily="18" charset="0"/>
                <a:cs typeface="Times New Roman" panose="02020603050405020304" pitchFamily="18" charset="0"/>
              </a:rPr>
              <a:t> los niños van a la escuela.</a:t>
            </a:r>
          </a:p>
        </p:txBody>
      </p:sp>
      <p:sp>
        <p:nvSpPr>
          <p:cNvPr id="3" name="CuadroTexto 2"/>
          <p:cNvSpPr txBox="1"/>
          <p:nvPr/>
        </p:nvSpPr>
        <p:spPr>
          <a:xfrm>
            <a:off x="1175657" y="1371600"/>
            <a:ext cx="2338252" cy="400110"/>
          </a:xfrm>
          <a:prstGeom prst="rect">
            <a:avLst/>
          </a:prstGeom>
          <a:noFill/>
        </p:spPr>
        <p:txBody>
          <a:bodyPr wrap="square" rtlCol="0">
            <a:spAutoFit/>
          </a:bodyPr>
          <a:lstStyle/>
          <a:p>
            <a:pPr algn="ctr"/>
            <a:r>
              <a:rPr lang="es-EC" sz="2000" b="1" dirty="0">
                <a:solidFill>
                  <a:srgbClr val="FF0000"/>
                </a:solidFill>
                <a:latin typeface="Times New Roman" panose="02020603050405020304" pitchFamily="18" charset="0"/>
                <a:cs typeface="Times New Roman" panose="02020603050405020304" pitchFamily="18" charset="0"/>
              </a:rPr>
              <a:t>Clause</a:t>
            </a:r>
          </a:p>
        </p:txBody>
      </p:sp>
      <p:sp>
        <p:nvSpPr>
          <p:cNvPr id="4" name="CuadroTexto 3"/>
          <p:cNvSpPr txBox="1"/>
          <p:nvPr/>
        </p:nvSpPr>
        <p:spPr>
          <a:xfrm>
            <a:off x="4502331" y="1371600"/>
            <a:ext cx="2338252" cy="400110"/>
          </a:xfrm>
          <a:prstGeom prst="rect">
            <a:avLst/>
          </a:prstGeom>
          <a:noFill/>
        </p:spPr>
        <p:txBody>
          <a:bodyPr wrap="square" rtlCol="0">
            <a:spAutoFit/>
          </a:bodyPr>
          <a:lstStyle/>
          <a:p>
            <a:pPr algn="ctr"/>
            <a:r>
              <a:rPr lang="es-EC" sz="2000" b="1" dirty="0">
                <a:solidFill>
                  <a:srgbClr val="FF0000"/>
                </a:solidFill>
                <a:latin typeface="Times New Roman" panose="02020603050405020304" pitchFamily="18" charset="0"/>
                <a:cs typeface="Times New Roman" panose="02020603050405020304" pitchFamily="18" charset="0"/>
              </a:rPr>
              <a:t>Clause</a:t>
            </a:r>
          </a:p>
        </p:txBody>
      </p:sp>
      <p:sp>
        <p:nvSpPr>
          <p:cNvPr id="5" name="CuadroTexto 4"/>
          <p:cNvSpPr txBox="1"/>
          <p:nvPr/>
        </p:nvSpPr>
        <p:spPr>
          <a:xfrm>
            <a:off x="8312331" y="1371600"/>
            <a:ext cx="2338252" cy="400110"/>
          </a:xfrm>
          <a:prstGeom prst="rect">
            <a:avLst/>
          </a:prstGeom>
          <a:noFill/>
        </p:spPr>
        <p:txBody>
          <a:bodyPr wrap="square" rtlCol="0">
            <a:spAutoFit/>
          </a:bodyPr>
          <a:lstStyle/>
          <a:p>
            <a:pPr algn="ctr"/>
            <a:r>
              <a:rPr lang="es-EC" sz="2000" b="1" dirty="0">
                <a:solidFill>
                  <a:srgbClr val="FF0000"/>
                </a:solidFill>
                <a:latin typeface="Times New Roman" panose="02020603050405020304" pitchFamily="18" charset="0"/>
                <a:cs typeface="Times New Roman" panose="02020603050405020304" pitchFamily="18" charset="0"/>
              </a:rPr>
              <a:t>Clause</a:t>
            </a:r>
          </a:p>
        </p:txBody>
      </p:sp>
      <p:sp>
        <p:nvSpPr>
          <p:cNvPr id="6" name="Abrir llave 5"/>
          <p:cNvSpPr/>
          <p:nvPr/>
        </p:nvSpPr>
        <p:spPr>
          <a:xfrm rot="16200000">
            <a:off x="2201092" y="156121"/>
            <a:ext cx="326571" cy="22990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7" name="Abrir llave 6"/>
          <p:cNvSpPr/>
          <p:nvPr/>
        </p:nvSpPr>
        <p:spPr>
          <a:xfrm rot="16200000">
            <a:off x="5488577" y="151135"/>
            <a:ext cx="326571" cy="22990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8" name="Abrir llave 7"/>
          <p:cNvSpPr/>
          <p:nvPr/>
        </p:nvSpPr>
        <p:spPr>
          <a:xfrm rot="16200000">
            <a:off x="9344297" y="151134"/>
            <a:ext cx="326571" cy="2299063"/>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sp>
        <p:nvSpPr>
          <p:cNvPr id="9" name="Rectángulo 8"/>
          <p:cNvSpPr/>
          <p:nvPr/>
        </p:nvSpPr>
        <p:spPr>
          <a:xfrm>
            <a:off x="4534988" y="2351314"/>
            <a:ext cx="2272937" cy="783772"/>
          </a:xfrm>
          <a:prstGeom prst="rect">
            <a:avLst/>
          </a:prstGeom>
          <a:solidFill>
            <a:srgbClr val="003366"/>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EC" sz="4000" b="1" dirty="0"/>
              <a:t>NOR</a:t>
            </a:r>
          </a:p>
        </p:txBody>
      </p:sp>
      <p:sp>
        <p:nvSpPr>
          <p:cNvPr id="10" name="CuadroTexto 9"/>
          <p:cNvSpPr txBox="1"/>
          <p:nvPr/>
        </p:nvSpPr>
        <p:spPr>
          <a:xfrm>
            <a:off x="731520" y="3714690"/>
            <a:ext cx="10463349"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She doesn’t drink milk,</a:t>
            </a:r>
            <a:r>
              <a:rPr lang="en-US" sz="2800" dirty="0">
                <a:solidFill>
                  <a:srgbClr val="0000FF"/>
                </a:solidFill>
                <a:latin typeface="Times New Roman" panose="02020603050405020304" pitchFamily="18" charset="0"/>
                <a:cs typeface="Times New Roman" panose="02020603050405020304" pitchFamily="18" charset="0"/>
              </a:rPr>
              <a:t> nor </a:t>
            </a:r>
            <a:r>
              <a:rPr lang="en-US" sz="2800" dirty="0">
                <a:latin typeface="Times New Roman" panose="02020603050405020304" pitchFamily="18" charset="0"/>
                <a:cs typeface="Times New Roman" panose="02020603050405020304" pitchFamily="18" charset="0"/>
              </a:rPr>
              <a:t>does she eat butter.</a:t>
            </a:r>
          </a:p>
          <a:p>
            <a:pPr algn="ctr"/>
            <a:endParaRPr lang="es-EC"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They were not wearing jackets, </a:t>
            </a:r>
            <a:r>
              <a:rPr lang="en-US" sz="2800" dirty="0">
                <a:solidFill>
                  <a:srgbClr val="0000FF"/>
                </a:solidFill>
                <a:latin typeface="Times New Roman" panose="02020603050405020304" pitchFamily="18" charset="0"/>
                <a:cs typeface="Times New Roman" panose="02020603050405020304" pitchFamily="18" charset="0"/>
              </a:rPr>
              <a:t>nor</a:t>
            </a:r>
            <a:r>
              <a:rPr lang="en-US" sz="2800" dirty="0">
                <a:latin typeface="Times New Roman" panose="02020603050405020304" pitchFamily="18" charset="0"/>
                <a:cs typeface="Times New Roman" panose="02020603050405020304" pitchFamily="18" charset="0"/>
              </a:rPr>
              <a:t> were they carrying umbrellas.</a:t>
            </a:r>
            <a:endParaRPr lang="es-EC" sz="2800" dirty="0">
              <a:latin typeface="Times New Roman" panose="02020603050405020304" pitchFamily="18" charset="0"/>
              <a:cs typeface="Times New Roman" panose="02020603050405020304" pitchFamily="18" charset="0"/>
            </a:endParaRPr>
          </a:p>
        </p:txBody>
      </p:sp>
      <p:sp>
        <p:nvSpPr>
          <p:cNvPr id="16" name="Abrir llave 15"/>
          <p:cNvSpPr/>
          <p:nvPr/>
        </p:nvSpPr>
        <p:spPr>
          <a:xfrm rot="16200000">
            <a:off x="3495334" y="3584734"/>
            <a:ext cx="186057" cy="3440748"/>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C"/>
          </a:p>
        </p:txBody>
      </p:sp>
      <p:sp>
        <p:nvSpPr>
          <p:cNvPr id="18" name="CuadroTexto 17"/>
          <p:cNvSpPr txBox="1"/>
          <p:nvPr/>
        </p:nvSpPr>
        <p:spPr>
          <a:xfrm>
            <a:off x="2181497" y="5380837"/>
            <a:ext cx="2664823" cy="369332"/>
          </a:xfrm>
          <a:prstGeom prst="rect">
            <a:avLst/>
          </a:prstGeom>
          <a:noFill/>
        </p:spPr>
        <p:txBody>
          <a:bodyPr wrap="square" rtlCol="0">
            <a:spAutoFit/>
          </a:bodyPr>
          <a:lstStyle/>
          <a:p>
            <a:r>
              <a:rPr lang="es-EC" dirty="0">
                <a:solidFill>
                  <a:srgbClr val="002060"/>
                </a:solidFill>
                <a:latin typeface="Times New Roman" panose="02020603050405020304" pitchFamily="18" charset="0"/>
                <a:cs typeface="Times New Roman" panose="02020603050405020304" pitchFamily="18" charset="0"/>
              </a:rPr>
              <a:t>Clause with negative verb</a:t>
            </a:r>
          </a:p>
        </p:txBody>
      </p:sp>
      <p:cxnSp>
        <p:nvCxnSpPr>
          <p:cNvPr id="20" name="Conector recto de flecha 19"/>
          <p:cNvCxnSpPr/>
          <p:nvPr/>
        </p:nvCxnSpPr>
        <p:spPr>
          <a:xfrm>
            <a:off x="6757853" y="5015306"/>
            <a:ext cx="6531" cy="2811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1" name="CuadroTexto 20"/>
          <p:cNvSpPr txBox="1"/>
          <p:nvPr/>
        </p:nvSpPr>
        <p:spPr>
          <a:xfrm>
            <a:off x="6251667" y="5398137"/>
            <a:ext cx="1012371" cy="369332"/>
          </a:xfrm>
          <a:prstGeom prst="rect">
            <a:avLst/>
          </a:prstGeom>
          <a:noFill/>
        </p:spPr>
        <p:txBody>
          <a:bodyPr wrap="square" rtlCol="0">
            <a:spAutoFit/>
          </a:bodyPr>
          <a:lstStyle/>
          <a:p>
            <a:pPr algn="ctr"/>
            <a:r>
              <a:rPr lang="es-EC" dirty="0">
                <a:solidFill>
                  <a:srgbClr val="002060"/>
                </a:solidFill>
                <a:latin typeface="Times New Roman" panose="02020603050405020304" pitchFamily="18" charset="0"/>
                <a:cs typeface="Times New Roman" panose="02020603050405020304" pitchFamily="18" charset="0"/>
              </a:rPr>
              <a:t>Auxiliar</a:t>
            </a:r>
          </a:p>
        </p:txBody>
      </p:sp>
      <p:cxnSp>
        <p:nvCxnSpPr>
          <p:cNvPr id="22" name="Conector recto de flecha 21"/>
          <p:cNvCxnSpPr/>
          <p:nvPr/>
        </p:nvCxnSpPr>
        <p:spPr>
          <a:xfrm>
            <a:off x="7520714" y="5046021"/>
            <a:ext cx="6531" cy="2811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4" name="CuadroTexto 23"/>
          <p:cNvSpPr txBox="1"/>
          <p:nvPr/>
        </p:nvSpPr>
        <p:spPr>
          <a:xfrm>
            <a:off x="7158445" y="5398137"/>
            <a:ext cx="944880" cy="369332"/>
          </a:xfrm>
          <a:prstGeom prst="rect">
            <a:avLst/>
          </a:prstGeom>
          <a:noFill/>
        </p:spPr>
        <p:txBody>
          <a:bodyPr wrap="square" rtlCol="0">
            <a:spAutoFit/>
          </a:bodyPr>
          <a:lstStyle/>
          <a:p>
            <a:pPr algn="ctr"/>
            <a:r>
              <a:rPr lang="es-EC" dirty="0">
                <a:solidFill>
                  <a:srgbClr val="002060"/>
                </a:solidFill>
                <a:latin typeface="Times New Roman" panose="02020603050405020304" pitchFamily="18" charset="0"/>
                <a:cs typeface="Times New Roman" panose="02020603050405020304" pitchFamily="18" charset="0"/>
              </a:rPr>
              <a:t>Subject</a:t>
            </a:r>
          </a:p>
        </p:txBody>
      </p:sp>
      <p:cxnSp>
        <p:nvCxnSpPr>
          <p:cNvPr id="25" name="Conector recto de flecha 24"/>
          <p:cNvCxnSpPr/>
          <p:nvPr/>
        </p:nvCxnSpPr>
        <p:spPr>
          <a:xfrm>
            <a:off x="8469948" y="5084149"/>
            <a:ext cx="6531" cy="2811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6" name="CuadroTexto 25"/>
          <p:cNvSpPr txBox="1"/>
          <p:nvPr/>
        </p:nvSpPr>
        <p:spPr>
          <a:xfrm>
            <a:off x="8004039" y="5380837"/>
            <a:ext cx="944880" cy="646331"/>
          </a:xfrm>
          <a:prstGeom prst="rect">
            <a:avLst/>
          </a:prstGeom>
          <a:noFill/>
        </p:spPr>
        <p:txBody>
          <a:bodyPr wrap="square" rtlCol="0">
            <a:spAutoFit/>
          </a:bodyPr>
          <a:lstStyle/>
          <a:p>
            <a:pPr algn="ctr"/>
            <a:r>
              <a:rPr lang="es-EC" dirty="0">
                <a:solidFill>
                  <a:srgbClr val="002060"/>
                </a:solidFill>
                <a:latin typeface="Times New Roman" panose="02020603050405020304" pitchFamily="18" charset="0"/>
                <a:cs typeface="Times New Roman" panose="02020603050405020304" pitchFamily="18" charset="0"/>
              </a:rPr>
              <a:t>Main Verb</a:t>
            </a:r>
          </a:p>
        </p:txBody>
      </p:sp>
    </p:spTree>
    <p:extLst>
      <p:ext uri="{BB962C8B-B14F-4D97-AF65-F5344CB8AC3E}">
        <p14:creationId xmlns:p14="http://schemas.microsoft.com/office/powerpoint/2010/main" val="162068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par>
                                <p:cTn id="76" presetID="16" presetClass="entr" presetSubtype="21"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barn(inVertical)">
                                      <p:cBhvr>
                                        <p:cTn id="7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p:bldP spid="16" grpId="0" animBg="1"/>
      <p:bldP spid="18" grpId="0"/>
      <p:bldP spid="21" grpId="0"/>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682675744"/>
              </p:ext>
            </p:extLst>
          </p:nvPr>
        </p:nvGraphicFramePr>
        <p:xfrm>
          <a:off x="457200" y="326570"/>
          <a:ext cx="11299371" cy="5669280"/>
        </p:xfrm>
        <a:graphic>
          <a:graphicData uri="http://schemas.openxmlformats.org/drawingml/2006/table">
            <a:tbl>
              <a:tblPr firstRow="1" bandRow="1">
                <a:tableStyleId>{5C22544A-7EE6-4342-B048-85BDC9FD1C3A}</a:tableStyleId>
              </a:tblPr>
              <a:tblGrid>
                <a:gridCol w="11299371">
                  <a:extLst>
                    <a:ext uri="{9D8B030D-6E8A-4147-A177-3AD203B41FA5}">
                      <a16:colId xmlns:a16="http://schemas.microsoft.com/office/drawing/2014/main" val="939426469"/>
                    </a:ext>
                  </a:extLst>
                </a:gridCol>
              </a:tblGrid>
              <a:tr h="929640">
                <a:tc>
                  <a:txBody>
                    <a:bodyPr/>
                    <a:lstStyle/>
                    <a:p>
                      <a:pPr algn="ctr"/>
                      <a:r>
                        <a:rPr lang="en-US" sz="2800" noProof="0" dirty="0">
                          <a:latin typeface="Times New Roman" panose="02020603050405020304" pitchFamily="18" charset="0"/>
                          <a:cs typeface="Times New Roman" panose="02020603050405020304" pitchFamily="18" charset="0"/>
                        </a:rPr>
                        <a:t>Syndetic coordination</a:t>
                      </a:r>
                    </a:p>
                  </a:txBody>
                  <a:tcPr anchor="ctr">
                    <a:solidFill>
                      <a:srgbClr val="003366"/>
                    </a:solidFill>
                  </a:tcPr>
                </a:tc>
                <a:extLst>
                  <a:ext uri="{0D108BD9-81ED-4DB2-BD59-A6C34878D82A}">
                    <a16:rowId xmlns:a16="http://schemas.microsoft.com/office/drawing/2014/main" val="888377492"/>
                  </a:ext>
                </a:extLst>
              </a:tr>
              <a:tr h="929640">
                <a:tc>
                  <a:txBody>
                    <a:bodyPr/>
                    <a:lstStyle/>
                    <a:p>
                      <a:pPr algn="ctr"/>
                      <a:r>
                        <a:rPr lang="en-US" sz="2800" noProof="0" dirty="0">
                          <a:latin typeface="Times New Roman" panose="02020603050405020304" pitchFamily="18" charset="0"/>
                          <a:cs typeface="Times New Roman" panose="02020603050405020304" pitchFamily="18" charset="0"/>
                        </a:rPr>
                        <a:t>The road was long</a:t>
                      </a:r>
                      <a:r>
                        <a:rPr lang="en-US" sz="3600" b="1" noProof="0" dirty="0">
                          <a:solidFill>
                            <a:srgbClr val="FF0000"/>
                          </a:solidFill>
                          <a:latin typeface="Times New Roman" panose="02020603050405020304" pitchFamily="18" charset="0"/>
                          <a:cs typeface="Times New Roman" panose="02020603050405020304" pitchFamily="18" charset="0"/>
                        </a:rPr>
                        <a:t>,</a:t>
                      </a:r>
                      <a:r>
                        <a:rPr lang="en-US" sz="2800" noProof="0" dirty="0">
                          <a:latin typeface="Times New Roman" panose="02020603050405020304" pitchFamily="18" charset="0"/>
                          <a:cs typeface="Times New Roman" panose="02020603050405020304" pitchFamily="18" charset="0"/>
                        </a:rPr>
                        <a:t> the weather was awful </a:t>
                      </a:r>
                      <a:r>
                        <a:rPr lang="en-US" sz="2800" b="1" noProof="0" dirty="0">
                          <a:solidFill>
                            <a:srgbClr val="FF0000"/>
                          </a:solidFill>
                          <a:latin typeface="Times New Roman" panose="02020603050405020304" pitchFamily="18" charset="0"/>
                          <a:cs typeface="Times New Roman" panose="02020603050405020304" pitchFamily="18" charset="0"/>
                        </a:rPr>
                        <a:t>and</a:t>
                      </a:r>
                      <a:r>
                        <a:rPr lang="en-US" sz="2800" noProof="0" dirty="0">
                          <a:latin typeface="Times New Roman" panose="02020603050405020304" pitchFamily="18" charset="0"/>
                          <a:cs typeface="Times New Roman" panose="02020603050405020304" pitchFamily="18" charset="0"/>
                        </a:rPr>
                        <a:t> we could not see the end.</a:t>
                      </a:r>
                    </a:p>
                  </a:txBody>
                  <a:tcPr anchor="ctr">
                    <a:solidFill>
                      <a:srgbClr val="FFFFCC"/>
                    </a:solidFill>
                  </a:tcPr>
                </a:tc>
                <a:extLst>
                  <a:ext uri="{0D108BD9-81ED-4DB2-BD59-A6C34878D82A}">
                    <a16:rowId xmlns:a16="http://schemas.microsoft.com/office/drawing/2014/main" val="4138744919"/>
                  </a:ext>
                </a:extLst>
              </a:tr>
              <a:tr h="929640">
                <a:tc>
                  <a:txBody>
                    <a:bodyPr/>
                    <a:lstStyle/>
                    <a:p>
                      <a:pPr algn="ctr"/>
                      <a:r>
                        <a:rPr lang="en-US" sz="2800" b="1" noProof="0" dirty="0" err="1">
                          <a:solidFill>
                            <a:schemeClr val="bg1"/>
                          </a:solidFill>
                          <a:latin typeface="Times New Roman" panose="02020603050405020304" pitchFamily="18" charset="0"/>
                          <a:cs typeface="Times New Roman" panose="02020603050405020304" pitchFamily="18" charset="0"/>
                        </a:rPr>
                        <a:t>Asyndetic</a:t>
                      </a:r>
                      <a:r>
                        <a:rPr lang="en-US" sz="2800" b="1" noProof="0" dirty="0">
                          <a:solidFill>
                            <a:schemeClr val="bg1"/>
                          </a:solidFill>
                          <a:latin typeface="Times New Roman" panose="02020603050405020304" pitchFamily="18" charset="0"/>
                          <a:cs typeface="Times New Roman" panose="02020603050405020304" pitchFamily="18" charset="0"/>
                        </a:rPr>
                        <a:t> coordination</a:t>
                      </a:r>
                    </a:p>
                  </a:txBody>
                  <a:tcPr anchor="ctr">
                    <a:solidFill>
                      <a:srgbClr val="003366"/>
                    </a:solidFill>
                  </a:tcPr>
                </a:tc>
                <a:extLst>
                  <a:ext uri="{0D108BD9-81ED-4DB2-BD59-A6C34878D82A}">
                    <a16:rowId xmlns:a16="http://schemas.microsoft.com/office/drawing/2014/main" val="816848509"/>
                  </a:ext>
                </a:extLst>
              </a:tr>
              <a:tr h="929640">
                <a:tc>
                  <a:txBody>
                    <a:bodyPr/>
                    <a:lstStyle/>
                    <a:p>
                      <a:pPr algn="ctr"/>
                      <a:r>
                        <a:rPr lang="en-US" sz="2800" noProof="0" dirty="0">
                          <a:latin typeface="Times New Roman" panose="02020603050405020304" pitchFamily="18" charset="0"/>
                          <a:cs typeface="Times New Roman" panose="02020603050405020304" pitchFamily="18" charset="0"/>
                        </a:rPr>
                        <a:t>It was a happy time</a:t>
                      </a:r>
                      <a:r>
                        <a:rPr lang="en-US" sz="3200" b="1" noProof="0" dirty="0">
                          <a:solidFill>
                            <a:srgbClr val="FF0000"/>
                          </a:solidFill>
                          <a:latin typeface="Times New Roman" panose="02020603050405020304" pitchFamily="18" charset="0"/>
                          <a:cs typeface="Times New Roman" panose="02020603050405020304" pitchFamily="18" charset="0"/>
                        </a:rPr>
                        <a:t>,</a:t>
                      </a:r>
                      <a:r>
                        <a:rPr lang="en-US" sz="2800" noProof="0" dirty="0">
                          <a:latin typeface="Times New Roman" panose="02020603050405020304" pitchFamily="18" charset="0"/>
                          <a:cs typeface="Times New Roman" panose="02020603050405020304" pitchFamily="18" charset="0"/>
                        </a:rPr>
                        <a:t> we needed a carefree time</a:t>
                      </a:r>
                      <a:r>
                        <a:rPr lang="en-US" sz="3200" b="1" noProof="0" dirty="0">
                          <a:solidFill>
                            <a:srgbClr val="FF0000"/>
                          </a:solidFill>
                          <a:latin typeface="Times New Roman" panose="02020603050405020304" pitchFamily="18" charset="0"/>
                          <a:cs typeface="Times New Roman" panose="02020603050405020304" pitchFamily="18" charset="0"/>
                        </a:rPr>
                        <a:t>,</a:t>
                      </a:r>
                      <a:r>
                        <a:rPr lang="en-US" sz="2800" noProof="0" dirty="0">
                          <a:latin typeface="Times New Roman" panose="02020603050405020304" pitchFamily="18" charset="0"/>
                          <a:cs typeface="Times New Roman" panose="02020603050405020304" pitchFamily="18" charset="0"/>
                        </a:rPr>
                        <a:t> it was a period of our lives which we will never forget.</a:t>
                      </a:r>
                    </a:p>
                  </a:txBody>
                  <a:tcPr anchor="ctr">
                    <a:solidFill>
                      <a:schemeClr val="bg1"/>
                    </a:solidFill>
                  </a:tcPr>
                </a:tc>
                <a:extLst>
                  <a:ext uri="{0D108BD9-81ED-4DB2-BD59-A6C34878D82A}">
                    <a16:rowId xmlns:a16="http://schemas.microsoft.com/office/drawing/2014/main" val="3079820460"/>
                  </a:ext>
                </a:extLst>
              </a:tr>
              <a:tr h="929640">
                <a:tc>
                  <a:txBody>
                    <a:bodyPr/>
                    <a:lstStyle/>
                    <a:p>
                      <a:pPr algn="ctr"/>
                      <a:r>
                        <a:rPr lang="en-US" sz="2800" b="1" noProof="0" dirty="0" err="1">
                          <a:solidFill>
                            <a:schemeClr val="bg1"/>
                          </a:solidFill>
                          <a:latin typeface="Times New Roman" panose="02020603050405020304" pitchFamily="18" charset="0"/>
                          <a:cs typeface="Times New Roman" panose="02020603050405020304" pitchFamily="18" charset="0"/>
                        </a:rPr>
                        <a:t>Polysyndetic</a:t>
                      </a:r>
                      <a:r>
                        <a:rPr lang="en-US" sz="2800" b="1" noProof="0" dirty="0">
                          <a:solidFill>
                            <a:schemeClr val="bg1"/>
                          </a:solidFill>
                          <a:latin typeface="Times New Roman" panose="02020603050405020304" pitchFamily="18" charset="0"/>
                          <a:cs typeface="Times New Roman" panose="02020603050405020304" pitchFamily="18" charset="0"/>
                        </a:rPr>
                        <a:t> coordination</a:t>
                      </a:r>
                    </a:p>
                  </a:txBody>
                  <a:tcPr anchor="ctr">
                    <a:solidFill>
                      <a:srgbClr val="003366"/>
                    </a:solidFill>
                  </a:tcPr>
                </a:tc>
                <a:extLst>
                  <a:ext uri="{0D108BD9-81ED-4DB2-BD59-A6C34878D82A}">
                    <a16:rowId xmlns:a16="http://schemas.microsoft.com/office/drawing/2014/main" val="1951908096"/>
                  </a:ext>
                </a:extLst>
              </a:tr>
              <a:tr h="929640">
                <a:tc>
                  <a:txBody>
                    <a:bodyPr/>
                    <a:lstStyle/>
                    <a:p>
                      <a:pPr algn="ctr"/>
                      <a:r>
                        <a:rPr lang="en-US" sz="2800" noProof="0" dirty="0">
                          <a:latin typeface="Times New Roman" panose="02020603050405020304" pitchFamily="18" charset="0"/>
                          <a:cs typeface="Times New Roman" panose="02020603050405020304" pitchFamily="18" charset="0"/>
                        </a:rPr>
                        <a:t>He has to study semantics </a:t>
                      </a:r>
                      <a:r>
                        <a:rPr lang="en-US" sz="2800" b="1" noProof="0" dirty="0">
                          <a:solidFill>
                            <a:srgbClr val="FF0000"/>
                          </a:solidFill>
                          <a:latin typeface="Times New Roman" panose="02020603050405020304" pitchFamily="18" charset="0"/>
                          <a:cs typeface="Times New Roman" panose="02020603050405020304" pitchFamily="18" charset="0"/>
                        </a:rPr>
                        <a:t>and</a:t>
                      </a:r>
                      <a:r>
                        <a:rPr lang="en-US" sz="2800" noProof="0" dirty="0">
                          <a:latin typeface="Times New Roman" panose="02020603050405020304" pitchFamily="18" charset="0"/>
                          <a:cs typeface="Times New Roman" panose="02020603050405020304" pitchFamily="18" charset="0"/>
                        </a:rPr>
                        <a:t> he needs a teacher of pragmatics </a:t>
                      </a:r>
                      <a:r>
                        <a:rPr lang="en-US" sz="2800" b="1" noProof="0" dirty="0">
                          <a:solidFill>
                            <a:srgbClr val="FF0000"/>
                          </a:solidFill>
                          <a:latin typeface="Times New Roman" panose="02020603050405020304" pitchFamily="18" charset="0"/>
                          <a:cs typeface="Times New Roman" panose="02020603050405020304" pitchFamily="18" charset="0"/>
                        </a:rPr>
                        <a:t>and</a:t>
                      </a:r>
                      <a:r>
                        <a:rPr lang="en-US" sz="2800" noProof="0" dirty="0">
                          <a:latin typeface="Times New Roman" panose="02020603050405020304" pitchFamily="18" charset="0"/>
                          <a:cs typeface="Times New Roman" panose="02020603050405020304" pitchFamily="18" charset="0"/>
                        </a:rPr>
                        <a:t> he has to do sociolinguistics' homework </a:t>
                      </a:r>
                      <a:r>
                        <a:rPr lang="en-US" sz="2800" b="1" noProof="0" dirty="0">
                          <a:solidFill>
                            <a:srgbClr val="FF0000"/>
                          </a:solidFill>
                          <a:latin typeface="Times New Roman" panose="02020603050405020304" pitchFamily="18" charset="0"/>
                          <a:cs typeface="Times New Roman" panose="02020603050405020304" pitchFamily="18" charset="0"/>
                        </a:rPr>
                        <a:t>and</a:t>
                      </a:r>
                      <a:r>
                        <a:rPr lang="en-US" sz="2800" noProof="0" dirty="0">
                          <a:latin typeface="Times New Roman" panose="02020603050405020304" pitchFamily="18" charset="0"/>
                          <a:cs typeface="Times New Roman" panose="02020603050405020304" pitchFamily="18" charset="0"/>
                        </a:rPr>
                        <a:t> he will have to pay for the syntax class.</a:t>
                      </a:r>
                    </a:p>
                  </a:txBody>
                  <a:tcPr anchor="ctr">
                    <a:solidFill>
                      <a:schemeClr val="bg1"/>
                    </a:solidFill>
                  </a:tcPr>
                </a:tc>
                <a:extLst>
                  <a:ext uri="{0D108BD9-81ED-4DB2-BD59-A6C34878D82A}">
                    <a16:rowId xmlns:a16="http://schemas.microsoft.com/office/drawing/2014/main" val="1660486118"/>
                  </a:ext>
                </a:extLst>
              </a:tr>
            </a:tbl>
          </a:graphicData>
        </a:graphic>
      </p:graphicFrame>
    </p:spTree>
    <p:extLst>
      <p:ext uri="{BB962C8B-B14F-4D97-AF65-F5344CB8AC3E}">
        <p14:creationId xmlns:p14="http://schemas.microsoft.com/office/powerpoint/2010/main" val="47186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033994" y="425696"/>
            <a:ext cx="10649905" cy="1024281"/>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s-EC" sz="3600" dirty="0">
                <a:latin typeface="Times New Roman" panose="02020603050405020304" pitchFamily="18" charset="0"/>
                <a:cs typeface="Times New Roman" panose="02020603050405020304" pitchFamily="18" charset="0"/>
              </a:rPr>
              <a:t>Proposiciones Coordinadas </a:t>
            </a:r>
            <a:r>
              <a:rPr lang="es-EC" sz="3600" b="1" dirty="0">
                <a:latin typeface="Times New Roman" panose="02020603050405020304" pitchFamily="18" charset="0"/>
                <a:cs typeface="Times New Roman" panose="02020603050405020304" pitchFamily="18" charset="0"/>
              </a:rPr>
              <a:t>Disyuntivas</a:t>
            </a:r>
          </a:p>
        </p:txBody>
      </p:sp>
      <p:sp>
        <p:nvSpPr>
          <p:cNvPr id="3" name="Elipse 2"/>
          <p:cNvSpPr/>
          <p:nvPr/>
        </p:nvSpPr>
        <p:spPr>
          <a:xfrm>
            <a:off x="643519" y="1338943"/>
            <a:ext cx="7901427" cy="2168435"/>
          </a:xfrm>
          <a:prstGeom prst="ellipse">
            <a:avLst/>
          </a:prstGeom>
          <a:solidFill>
            <a:srgbClr val="0033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800" dirty="0">
                <a:latin typeface="Times New Roman" panose="02020603050405020304" pitchFamily="18" charset="0"/>
                <a:cs typeface="Times New Roman" panose="02020603050405020304" pitchFamily="18" charset="0"/>
              </a:rPr>
              <a:t>Son proposiciones que expresan juicios contradictorios entre sí, de modo que no pueden realizarse simultáneamente.</a:t>
            </a:r>
          </a:p>
        </p:txBody>
      </p:sp>
      <p:sp>
        <p:nvSpPr>
          <p:cNvPr id="4" name="Rectángulo 3"/>
          <p:cNvSpPr/>
          <p:nvPr/>
        </p:nvSpPr>
        <p:spPr>
          <a:xfrm>
            <a:off x="9016810" y="1796142"/>
            <a:ext cx="1306286" cy="1214846"/>
          </a:xfrm>
          <a:prstGeom prst="rect">
            <a:avLst/>
          </a:prstGeom>
          <a:solidFill>
            <a:srgbClr val="B52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latin typeface="Times New Roman" panose="02020603050405020304" pitchFamily="18" charset="0"/>
                <a:cs typeface="Times New Roman" panose="02020603050405020304" pitchFamily="18" charset="0"/>
              </a:rPr>
              <a:t>O  (or)</a:t>
            </a:r>
          </a:p>
          <a:p>
            <a:pPr algn="ctr"/>
            <a:r>
              <a:rPr lang="es-EC" sz="2800" dirty="0">
                <a:latin typeface="Times New Roman" panose="02020603050405020304" pitchFamily="18" charset="0"/>
                <a:cs typeface="Times New Roman" panose="02020603050405020304" pitchFamily="18" charset="0"/>
              </a:rPr>
              <a:t>U  (or)</a:t>
            </a:r>
          </a:p>
        </p:txBody>
      </p:sp>
      <p:sp>
        <p:nvSpPr>
          <p:cNvPr id="6" name="Rectángulo redondeado 5"/>
          <p:cNvSpPr/>
          <p:nvPr/>
        </p:nvSpPr>
        <p:spPr>
          <a:xfrm>
            <a:off x="1391541" y="3741357"/>
            <a:ext cx="8931555" cy="922084"/>
          </a:xfrm>
          <a:prstGeom prst="roundRect">
            <a:avLst/>
          </a:prstGeom>
          <a:solidFill>
            <a:srgbClr val="3072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If two clauses are joined by ‘or’, it means that this whole sentence will be true if at least one of the two clauses is true.</a:t>
            </a:r>
          </a:p>
        </p:txBody>
      </p:sp>
      <p:sp>
        <p:nvSpPr>
          <p:cNvPr id="8" name="Rectángulo 7"/>
          <p:cNvSpPr/>
          <p:nvPr/>
        </p:nvSpPr>
        <p:spPr>
          <a:xfrm>
            <a:off x="1715810" y="4988860"/>
            <a:ext cx="8283016" cy="1384995"/>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You can write on paper, or you can use a computer.</a:t>
            </a:r>
          </a:p>
          <a:p>
            <a:pPr algn="ctr"/>
            <a:r>
              <a:rPr lang="en-US" sz="2800" b="1" dirty="0">
                <a:latin typeface="Times New Roman" panose="02020603050405020304" pitchFamily="18" charset="0"/>
                <a:cs typeface="Times New Roman" panose="02020603050405020304" pitchFamily="18" charset="0"/>
              </a:rPr>
              <a:t>It is going to rain, or it is going to be sunny. </a:t>
            </a:r>
          </a:p>
          <a:p>
            <a:pPr algn="ctr"/>
            <a:endParaRPr lang="es-EC"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1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44584" y="425696"/>
            <a:ext cx="10939316" cy="1024281"/>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s-EC" sz="3600" dirty="0">
                <a:latin typeface="Times New Roman" panose="02020603050405020304" pitchFamily="18" charset="0"/>
                <a:cs typeface="Times New Roman" panose="02020603050405020304" pitchFamily="18" charset="0"/>
              </a:rPr>
              <a:t>Proposiciones Coordinadas </a:t>
            </a:r>
            <a:r>
              <a:rPr lang="es-EC" sz="3600" b="1" dirty="0">
                <a:latin typeface="Times New Roman" panose="02020603050405020304" pitchFamily="18" charset="0"/>
                <a:cs typeface="Times New Roman" panose="02020603050405020304" pitchFamily="18" charset="0"/>
              </a:rPr>
              <a:t>Adversativas</a:t>
            </a:r>
          </a:p>
        </p:txBody>
      </p:sp>
      <p:sp>
        <p:nvSpPr>
          <p:cNvPr id="3" name="Elipse 2"/>
          <p:cNvSpPr/>
          <p:nvPr/>
        </p:nvSpPr>
        <p:spPr>
          <a:xfrm>
            <a:off x="2379468" y="1129937"/>
            <a:ext cx="7510952" cy="2044337"/>
          </a:xfrm>
          <a:prstGeom prst="ellipse">
            <a:avLst/>
          </a:prstGeom>
          <a:solidFill>
            <a:srgbClr val="0033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latin typeface="Times New Roman" panose="02020603050405020304" pitchFamily="18" charset="0"/>
                <a:cs typeface="Times New Roman" panose="02020603050405020304" pitchFamily="18" charset="0"/>
              </a:rPr>
              <a:t>They are clauses that express ideas that are incompatible or at least contrary in a certain sense.</a:t>
            </a:r>
            <a:endParaRPr lang="es-ES" sz="2800" dirty="0">
              <a:latin typeface="Times New Roman" panose="02020603050405020304" pitchFamily="18" charset="0"/>
              <a:cs typeface="Times New Roman" panose="02020603050405020304" pitchFamily="18" charset="0"/>
            </a:endParaRPr>
          </a:p>
        </p:txBody>
      </p:sp>
      <p:sp>
        <p:nvSpPr>
          <p:cNvPr id="4" name="Rectángulo 3"/>
          <p:cNvSpPr/>
          <p:nvPr/>
        </p:nvSpPr>
        <p:spPr>
          <a:xfrm>
            <a:off x="3431969" y="4787181"/>
            <a:ext cx="5522026" cy="122632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This incompatible or contrary ideas could be in a total or partial way.</a:t>
            </a:r>
            <a:endParaRPr lang="es-EC" sz="2800" dirty="0">
              <a:latin typeface="Times New Roman" panose="02020603050405020304" pitchFamily="18" charset="0"/>
              <a:cs typeface="Times New Roman" panose="02020603050405020304" pitchFamily="18" charset="0"/>
            </a:endParaRPr>
          </a:p>
        </p:txBody>
      </p:sp>
      <p:sp>
        <p:nvSpPr>
          <p:cNvPr id="6" name="Rectángulo 5"/>
          <p:cNvSpPr/>
          <p:nvPr/>
        </p:nvSpPr>
        <p:spPr>
          <a:xfrm>
            <a:off x="2705848" y="3503674"/>
            <a:ext cx="7184572"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A tree fell onto the school roof in a storm, but none of the students was injured.</a:t>
            </a:r>
            <a:endParaRPr lang="es-EC" sz="2800" b="1"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775765"/>
            <a:ext cx="3035215" cy="1237737"/>
          </a:xfrm>
          <a:prstGeom prst="rect">
            <a:avLst/>
          </a:prstGeom>
        </p:spPr>
      </p:pic>
      <p:sp>
        <p:nvSpPr>
          <p:cNvPr id="11" name="Flecha izquierda y derecha 10"/>
          <p:cNvSpPr/>
          <p:nvPr/>
        </p:nvSpPr>
        <p:spPr>
          <a:xfrm>
            <a:off x="9548949" y="4787181"/>
            <a:ext cx="1933302" cy="905925"/>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solidFill>
                <a:latin typeface="Times New Roman" panose="02020603050405020304" pitchFamily="18" charset="0"/>
                <a:cs typeface="Times New Roman" panose="02020603050405020304" pitchFamily="18" charset="0"/>
              </a:rPr>
              <a:t>BUT</a:t>
            </a:r>
          </a:p>
        </p:txBody>
      </p:sp>
      <p:sp>
        <p:nvSpPr>
          <p:cNvPr id="12" name="CuadroTexto 11"/>
          <p:cNvSpPr txBox="1"/>
          <p:nvPr/>
        </p:nvSpPr>
        <p:spPr>
          <a:xfrm>
            <a:off x="9640389" y="5693106"/>
            <a:ext cx="1933303" cy="400110"/>
          </a:xfrm>
          <a:prstGeom prst="rect">
            <a:avLst/>
          </a:prstGeom>
          <a:noFill/>
        </p:spPr>
        <p:txBody>
          <a:bodyPr wrap="square" rtlCol="0">
            <a:spAutoFit/>
          </a:bodyPr>
          <a:lstStyle/>
          <a:p>
            <a:pPr algn="ctr"/>
            <a:r>
              <a:rPr lang="es-EC" sz="2000" b="1" dirty="0">
                <a:latin typeface="Times New Roman" panose="02020603050405020304" pitchFamily="18" charset="0"/>
                <a:cs typeface="Times New Roman" panose="02020603050405020304" pitchFamily="18" charset="0"/>
              </a:rPr>
              <a:t>Pero, sino</a:t>
            </a:r>
          </a:p>
        </p:txBody>
      </p:sp>
      <p:sp>
        <p:nvSpPr>
          <p:cNvPr id="5" name="Oval 4">
            <a:extLst>
              <a:ext uri="{FF2B5EF4-FFF2-40B4-BE49-F238E27FC236}">
                <a16:creationId xmlns:a16="http://schemas.microsoft.com/office/drawing/2014/main" id="{D89A5945-F787-A54D-9048-02C56B5DCDEF}"/>
              </a:ext>
            </a:extLst>
          </p:cNvPr>
          <p:cNvSpPr/>
          <p:nvPr/>
        </p:nvSpPr>
        <p:spPr>
          <a:xfrm>
            <a:off x="9331234" y="4194523"/>
            <a:ext cx="2551611" cy="240021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5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11" grpId="0" animBg="1"/>
      <p:bldP spid="12" grpId="0"/>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of Linguist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ítulo 3">
            <a:extLst>
              <a:ext uri="{FF2B5EF4-FFF2-40B4-BE49-F238E27FC236}">
                <a16:creationId xmlns:a16="http://schemas.microsoft.com/office/drawing/2014/main" id="{3822BC45-ABDB-DC42-A452-335940066EF4}"/>
              </a:ext>
            </a:extLst>
          </p:cNvPr>
          <p:cNvSpPr txBox="1">
            <a:spLocks/>
          </p:cNvSpPr>
          <p:nvPr/>
        </p:nvSpPr>
        <p:spPr>
          <a:xfrm>
            <a:off x="0" y="0"/>
            <a:ext cx="12192000" cy="1043363"/>
          </a:xfrm>
          <a:prstGeom prst="rect">
            <a:avLst/>
          </a:prstGeom>
        </p:spPr>
        <p:txBody>
          <a:bodyPr vert="horz" wrap="square" lIns="91440" tIns="45720" rIns="91440" bIns="0" rtlCol="0" anchor="b">
            <a:sp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r>
              <a:rPr lang="es-EC" sz="7200" b="1" dirty="0">
                <a:solidFill>
                  <a:srgbClr val="0070C0"/>
                </a:solidFill>
                <a:latin typeface="Times New Roman" panose="02020603050405020304" pitchFamily="18" charset="0"/>
                <a:cs typeface="Times New Roman" panose="02020603050405020304" pitchFamily="18" charset="0"/>
              </a:rPr>
              <a:t>Compound Sentences </a:t>
            </a:r>
          </a:p>
        </p:txBody>
      </p:sp>
    </p:spTree>
    <p:extLst>
      <p:ext uri="{BB962C8B-B14F-4D97-AF65-F5344CB8AC3E}">
        <p14:creationId xmlns:p14="http://schemas.microsoft.com/office/powerpoint/2010/main" val="4048427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nvGraphicFramePr>
        <p:xfrm>
          <a:off x="596536" y="383004"/>
          <a:ext cx="10776857" cy="2429692"/>
        </p:xfrm>
        <a:graphic>
          <a:graphicData uri="http://schemas.openxmlformats.org/drawingml/2006/table">
            <a:tbl>
              <a:tblPr firstRow="1" bandRow="1">
                <a:tableStyleId>{5C22544A-7EE6-4342-B048-85BDC9FD1C3A}</a:tableStyleId>
              </a:tblPr>
              <a:tblGrid>
                <a:gridCol w="703453">
                  <a:extLst>
                    <a:ext uri="{9D8B030D-6E8A-4147-A177-3AD203B41FA5}">
                      <a16:colId xmlns:a16="http://schemas.microsoft.com/office/drawing/2014/main" val="2622100037"/>
                    </a:ext>
                  </a:extLst>
                </a:gridCol>
                <a:gridCol w="3292147">
                  <a:extLst>
                    <a:ext uri="{9D8B030D-6E8A-4147-A177-3AD203B41FA5}">
                      <a16:colId xmlns:a16="http://schemas.microsoft.com/office/drawing/2014/main" val="3042546001"/>
                    </a:ext>
                  </a:extLst>
                </a:gridCol>
                <a:gridCol w="6781257">
                  <a:extLst>
                    <a:ext uri="{9D8B030D-6E8A-4147-A177-3AD203B41FA5}">
                      <a16:colId xmlns:a16="http://schemas.microsoft.com/office/drawing/2014/main" val="2126052979"/>
                    </a:ext>
                  </a:extLst>
                </a:gridCol>
              </a:tblGrid>
              <a:tr h="1319349">
                <a:tc>
                  <a:txBody>
                    <a:bodyPr/>
                    <a:lstStyle/>
                    <a:p>
                      <a:pPr algn="ctr"/>
                      <a:r>
                        <a:rPr lang="es-EC" sz="2800" b="1" dirty="0">
                          <a:solidFill>
                            <a:schemeClr val="bg1"/>
                          </a:solidFill>
                          <a:latin typeface="Times New Roman" panose="02020603050405020304" pitchFamily="18" charset="0"/>
                          <a:cs typeface="Times New Roman" panose="02020603050405020304" pitchFamily="18" charset="0"/>
                        </a:rPr>
                        <a:t>1.</a:t>
                      </a:r>
                    </a:p>
                  </a:txBody>
                  <a:tcPr anchor="ctr">
                    <a:solidFill>
                      <a:srgbClr val="307220"/>
                    </a:solidFill>
                  </a:tcPr>
                </a:tc>
                <a:tc>
                  <a:txBody>
                    <a:bodyPr/>
                    <a:lstStyle/>
                    <a:p>
                      <a:pPr algn="ctr"/>
                      <a:r>
                        <a:rPr lang="es-EC" sz="3200" b="1" dirty="0">
                          <a:solidFill>
                            <a:schemeClr val="bg1"/>
                          </a:solidFill>
                          <a:latin typeface="Times New Roman" panose="02020603050405020304" pitchFamily="18" charset="0"/>
                          <a:cs typeface="Times New Roman" panose="02020603050405020304" pitchFamily="18" charset="0"/>
                        </a:rPr>
                        <a:t>Adversativa exclusiva</a:t>
                      </a:r>
                    </a:p>
                  </a:txBody>
                  <a:tcPr anchor="ctr">
                    <a:solidFill>
                      <a:srgbClr val="C00000"/>
                    </a:solidFill>
                  </a:tcPr>
                </a:tc>
                <a:tc>
                  <a:txBody>
                    <a:bodyPr/>
                    <a:lstStyle/>
                    <a:p>
                      <a:pPr algn="ctr"/>
                      <a:r>
                        <a:rPr lang="es-ES" sz="2400" dirty="0">
                          <a:latin typeface="Times New Roman" panose="02020603050405020304" pitchFamily="18" charset="0"/>
                          <a:cs typeface="Times New Roman" panose="02020603050405020304" pitchFamily="18" charset="0"/>
                        </a:rPr>
                        <a:t>Hay una incompatibilidad entre dos juicios.</a:t>
                      </a:r>
                      <a:endParaRPr lang="es-EC" sz="2400" dirty="0">
                        <a:solidFill>
                          <a:schemeClr val="bg1"/>
                        </a:solidFill>
                        <a:latin typeface="Times New Roman" panose="02020603050405020304" pitchFamily="18" charset="0"/>
                        <a:cs typeface="Times New Roman" panose="02020603050405020304" pitchFamily="18" charset="0"/>
                      </a:endParaRPr>
                    </a:p>
                  </a:txBody>
                  <a:tcPr anchor="ctr">
                    <a:solidFill>
                      <a:srgbClr val="002060"/>
                    </a:solidFill>
                  </a:tcPr>
                </a:tc>
                <a:extLst>
                  <a:ext uri="{0D108BD9-81ED-4DB2-BD59-A6C34878D82A}">
                    <a16:rowId xmlns:a16="http://schemas.microsoft.com/office/drawing/2014/main" val="4164790086"/>
                  </a:ext>
                </a:extLst>
              </a:tr>
              <a:tr h="1110343">
                <a:tc>
                  <a:txBody>
                    <a:bodyPr/>
                    <a:lstStyle/>
                    <a:p>
                      <a:pPr algn="ctr"/>
                      <a:r>
                        <a:rPr lang="es-EC" sz="2800" b="1" dirty="0">
                          <a:solidFill>
                            <a:schemeClr val="bg1"/>
                          </a:solidFill>
                          <a:latin typeface="Times New Roman" panose="02020603050405020304" pitchFamily="18" charset="0"/>
                          <a:cs typeface="Times New Roman" panose="02020603050405020304" pitchFamily="18" charset="0"/>
                        </a:rPr>
                        <a:t>2.</a:t>
                      </a:r>
                    </a:p>
                  </a:txBody>
                  <a:tcPr anchor="ctr">
                    <a:solidFill>
                      <a:srgbClr val="307220"/>
                    </a:solidFill>
                  </a:tcPr>
                </a:tc>
                <a:tc>
                  <a:txBody>
                    <a:bodyPr/>
                    <a:lstStyle/>
                    <a:p>
                      <a:pPr algn="ctr"/>
                      <a:r>
                        <a:rPr lang="es-EC" sz="3200" b="1" dirty="0">
                          <a:solidFill>
                            <a:schemeClr val="bg1"/>
                          </a:solidFill>
                          <a:latin typeface="Times New Roman" panose="02020603050405020304" pitchFamily="18" charset="0"/>
                          <a:cs typeface="Times New Roman" panose="02020603050405020304" pitchFamily="18" charset="0"/>
                        </a:rPr>
                        <a:t>Adversativa restrictiva</a:t>
                      </a:r>
                    </a:p>
                  </a:txBody>
                  <a:tcPr anchor="ctr">
                    <a:solidFill>
                      <a:srgbClr val="C00000"/>
                    </a:solidFill>
                  </a:tcPr>
                </a:tc>
                <a:tc>
                  <a:txBody>
                    <a:bodyPr/>
                    <a:lstStyle/>
                    <a:p>
                      <a:pPr algn="ctr"/>
                      <a:r>
                        <a:rPr lang="es-EC" sz="2400" b="1" dirty="0">
                          <a:solidFill>
                            <a:schemeClr val="bg1"/>
                          </a:solidFill>
                          <a:latin typeface="Times New Roman" panose="02020603050405020304" pitchFamily="18" charset="0"/>
                          <a:cs typeface="Times New Roman" panose="02020603050405020304" pitchFamily="18" charset="0"/>
                        </a:rPr>
                        <a:t>Corrige o restringe,</a:t>
                      </a:r>
                      <a:r>
                        <a:rPr lang="es-EC" sz="2400" b="1" baseline="0" dirty="0">
                          <a:solidFill>
                            <a:schemeClr val="bg1"/>
                          </a:solidFill>
                          <a:latin typeface="Times New Roman" panose="02020603050405020304" pitchFamily="18" charset="0"/>
                          <a:cs typeface="Times New Roman" panose="02020603050405020304" pitchFamily="18" charset="0"/>
                        </a:rPr>
                        <a:t> pero no excluye lo expresado por la proposición anterior.</a:t>
                      </a:r>
                      <a:endParaRPr lang="es-EC" sz="2400" b="1" dirty="0">
                        <a:solidFill>
                          <a:schemeClr val="bg1"/>
                        </a:solidFill>
                        <a:latin typeface="Times New Roman" panose="02020603050405020304" pitchFamily="18" charset="0"/>
                        <a:cs typeface="Times New Roman" panose="02020603050405020304" pitchFamily="18" charset="0"/>
                      </a:endParaRPr>
                    </a:p>
                  </a:txBody>
                  <a:tcPr anchor="ctr">
                    <a:solidFill>
                      <a:srgbClr val="002060"/>
                    </a:solidFill>
                  </a:tcPr>
                </a:tc>
                <a:extLst>
                  <a:ext uri="{0D108BD9-81ED-4DB2-BD59-A6C34878D82A}">
                    <a16:rowId xmlns:a16="http://schemas.microsoft.com/office/drawing/2014/main" val="4276088341"/>
                  </a:ext>
                </a:extLst>
              </a:tr>
            </a:tbl>
          </a:graphicData>
        </a:graphic>
      </p:graphicFrame>
      <p:sp>
        <p:nvSpPr>
          <p:cNvPr id="4" name="CuadroTexto 3"/>
          <p:cNvSpPr txBox="1"/>
          <p:nvPr/>
        </p:nvSpPr>
        <p:spPr>
          <a:xfrm>
            <a:off x="1123406" y="3292659"/>
            <a:ext cx="10319657" cy="1231106"/>
          </a:xfrm>
          <a:prstGeom prst="rect">
            <a:avLst/>
          </a:prstGeom>
          <a:noFill/>
        </p:spPr>
        <p:txBody>
          <a:bodyPr wrap="square" rtlCol="0">
            <a:spAutoFit/>
          </a:bodyPr>
          <a:lstStyle/>
          <a:p>
            <a:pPr marL="342900" indent="-342900">
              <a:buAutoNum type="arabicPeriod"/>
            </a:pPr>
            <a:r>
              <a:rPr lang="es-EC" sz="2800" b="1" dirty="0">
                <a:latin typeface="Times New Roman" panose="02020603050405020304" pitchFamily="18" charset="0"/>
                <a:cs typeface="Times New Roman" panose="02020603050405020304" pitchFamily="18" charset="0"/>
              </a:rPr>
              <a:t>No lo hago por intereses personales, </a:t>
            </a:r>
            <a:r>
              <a:rPr lang="es-EC" sz="2800" b="1" dirty="0">
                <a:solidFill>
                  <a:srgbClr val="FF0000"/>
                </a:solidFill>
                <a:latin typeface="Times New Roman" panose="02020603050405020304" pitchFamily="18" charset="0"/>
                <a:cs typeface="Times New Roman" panose="02020603050405020304" pitchFamily="18" charset="0"/>
              </a:rPr>
              <a:t>sino por </a:t>
            </a:r>
            <a:r>
              <a:rPr lang="es-EC" sz="2800" b="1" dirty="0">
                <a:latin typeface="Times New Roman" panose="02020603050405020304" pitchFamily="18" charset="0"/>
                <a:cs typeface="Times New Roman" panose="02020603050405020304" pitchFamily="18" charset="0"/>
              </a:rPr>
              <a:t>el de mi patria.</a:t>
            </a:r>
          </a:p>
          <a:p>
            <a:pPr marL="342900" indent="-342900">
              <a:buAutoNum type="arabicPeriod"/>
            </a:pPr>
            <a:r>
              <a:rPr lang="es-EC" sz="2800" b="1" dirty="0">
                <a:latin typeface="Times New Roman" panose="02020603050405020304" pitchFamily="18" charset="0"/>
                <a:cs typeface="Times New Roman" panose="02020603050405020304" pitchFamily="18" charset="0"/>
              </a:rPr>
              <a:t>Estoy feliz, </a:t>
            </a:r>
            <a:r>
              <a:rPr lang="es-EC" sz="2800" b="1" dirty="0">
                <a:solidFill>
                  <a:srgbClr val="FF0000"/>
                </a:solidFill>
                <a:latin typeface="Times New Roman" panose="02020603050405020304" pitchFamily="18" charset="0"/>
                <a:cs typeface="Times New Roman" panose="02020603050405020304" pitchFamily="18" charset="0"/>
              </a:rPr>
              <a:t>pero</a:t>
            </a:r>
            <a:r>
              <a:rPr lang="es-EC" sz="2800" b="1" dirty="0">
                <a:latin typeface="Times New Roman" panose="02020603050405020304" pitchFamily="18" charset="0"/>
                <a:cs typeface="Times New Roman" panose="02020603050405020304" pitchFamily="18" charset="0"/>
              </a:rPr>
              <a:t> tengo mucho trabajo pendiente.</a:t>
            </a:r>
          </a:p>
          <a:p>
            <a:endParaRPr lang="es-EC" dirty="0">
              <a:latin typeface="Times New Roman" panose="02020603050405020304" pitchFamily="18" charset="0"/>
              <a:cs typeface="Times New Roman" panose="02020603050405020304" pitchFamily="18" charset="0"/>
            </a:endParaRPr>
          </a:p>
        </p:txBody>
      </p:sp>
      <p:sp>
        <p:nvSpPr>
          <p:cNvPr id="5" name="Rectángulo 4"/>
          <p:cNvSpPr/>
          <p:nvPr/>
        </p:nvSpPr>
        <p:spPr>
          <a:xfrm>
            <a:off x="172858" y="4886160"/>
            <a:ext cx="1291483" cy="954107"/>
          </a:xfrm>
          <a:prstGeom prst="rect">
            <a:avLst/>
          </a:prstGeom>
          <a:solidFill>
            <a:srgbClr val="FFFF00"/>
          </a:solidFill>
        </p:spPr>
        <p:txBody>
          <a:bodyPr wrap="square">
            <a:spAutoFit/>
          </a:bodyPr>
          <a:lstStyle/>
          <a:p>
            <a:r>
              <a:rPr lang="en-US" sz="2800" b="1" dirty="0">
                <a:latin typeface="Times New Roman" panose="02020603050405020304" pitchFamily="18" charset="0"/>
                <a:cs typeface="Times New Roman" panose="02020603050405020304" pitchFamily="18" charset="0"/>
              </a:rPr>
              <a:t>Do not </a:t>
            </a:r>
          </a:p>
          <a:p>
            <a:r>
              <a:rPr lang="en-US" sz="2800" b="1" dirty="0">
                <a:latin typeface="Times New Roman" panose="02020603050405020304" pitchFamily="18" charset="0"/>
                <a:cs typeface="Times New Roman" panose="02020603050405020304" pitchFamily="18" charset="0"/>
              </a:rPr>
              <a:t>forget!</a:t>
            </a:r>
          </a:p>
        </p:txBody>
      </p:sp>
      <p:sp>
        <p:nvSpPr>
          <p:cNvPr id="6" name="Rectángulo 5"/>
          <p:cNvSpPr/>
          <p:nvPr/>
        </p:nvSpPr>
        <p:spPr>
          <a:xfrm>
            <a:off x="1464341" y="4670717"/>
            <a:ext cx="10553487" cy="1384995"/>
          </a:xfrm>
          <a:prstGeom prst="rect">
            <a:avLst/>
          </a:prstGeom>
          <a:solidFill>
            <a:srgbClr val="92D050"/>
          </a:solidFill>
        </p:spPr>
        <p:txBody>
          <a:bodyPr wrap="square">
            <a:spAutoFit/>
          </a:bodyPr>
          <a:lstStyle/>
          <a:p>
            <a:r>
              <a:rPr lang="en-US" sz="2800" b="1" dirty="0">
                <a:latin typeface="Times New Roman" panose="02020603050405020304" pitchFamily="18" charset="0"/>
                <a:cs typeface="Times New Roman" panose="02020603050405020304" pitchFamily="18" charset="0"/>
              </a:rPr>
              <a:t>The syntax of adversative coordination</a:t>
            </a:r>
          </a:p>
          <a:p>
            <a:r>
              <a:rPr lang="en-US" sz="2800" dirty="0">
                <a:latin typeface="Times New Roman" panose="02020603050405020304" pitchFamily="18" charset="0"/>
                <a:cs typeface="Times New Roman" panose="02020603050405020304" pitchFamily="18" charset="0"/>
              </a:rPr>
              <a:t>a. Corrective but (sino) always requires its conjunction to be full clauses.</a:t>
            </a:r>
          </a:p>
          <a:p>
            <a:r>
              <a:rPr lang="en-US" sz="2800" dirty="0">
                <a:latin typeface="Times New Roman" panose="02020603050405020304" pitchFamily="18" charset="0"/>
                <a:cs typeface="Times New Roman" panose="02020603050405020304" pitchFamily="18" charset="0"/>
              </a:rPr>
              <a:t>b. Contrastive but (pero) allows its conjuncts to be smaller than clauses.</a:t>
            </a:r>
          </a:p>
        </p:txBody>
      </p:sp>
    </p:spTree>
    <p:extLst>
      <p:ext uri="{BB962C8B-B14F-4D97-AF65-F5344CB8AC3E}">
        <p14:creationId xmlns:p14="http://schemas.microsoft.com/office/powerpoint/2010/main" val="275402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02228" y="1117602"/>
            <a:ext cx="8268789" cy="1938992"/>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 wanted to go to the beach, _______ Mary refused. </a:t>
            </a:r>
          </a:p>
          <a:p>
            <a:pPr marL="457200" indent="-457200">
              <a:buFont typeface="+mj-lt"/>
              <a:buAutoNum type="arabicPeriod"/>
            </a:pPr>
            <a:r>
              <a:rPr lang="en-US" sz="2400" dirty="0">
                <a:solidFill>
                  <a:srgbClr val="000099"/>
                </a:solidFill>
                <a:latin typeface="Times New Roman" panose="02020603050405020304" pitchFamily="18" charset="0"/>
                <a:cs typeface="Times New Roman" panose="02020603050405020304" pitchFamily="18" charset="0"/>
              </a:rPr>
              <a:t>nor</a:t>
            </a:r>
          </a:p>
          <a:p>
            <a:pPr marL="457200" indent="-457200">
              <a:buFont typeface="+mj-lt"/>
              <a:buAutoNum type="arabicPeriod"/>
            </a:pPr>
            <a:r>
              <a:rPr lang="en-US" sz="2400" dirty="0">
                <a:solidFill>
                  <a:srgbClr val="000099"/>
                </a:solidFill>
                <a:latin typeface="Times New Roman" panose="02020603050405020304" pitchFamily="18" charset="0"/>
                <a:cs typeface="Times New Roman" panose="02020603050405020304" pitchFamily="18" charset="0"/>
              </a:rPr>
              <a:t>or</a:t>
            </a:r>
          </a:p>
          <a:p>
            <a:pPr marL="457200" indent="-457200">
              <a:buFont typeface="+mj-lt"/>
              <a:buAutoNum type="arabicPeriod"/>
            </a:pPr>
            <a:r>
              <a:rPr lang="en-US" sz="2400" dirty="0">
                <a:solidFill>
                  <a:srgbClr val="000099"/>
                </a:solidFill>
                <a:latin typeface="Times New Roman" panose="02020603050405020304" pitchFamily="18" charset="0"/>
                <a:cs typeface="Times New Roman" panose="02020603050405020304" pitchFamily="18" charset="0"/>
              </a:rPr>
              <a:t>and</a:t>
            </a:r>
          </a:p>
          <a:p>
            <a:pPr marL="457200" indent="-457200">
              <a:buFont typeface="+mj-lt"/>
              <a:buAutoNum type="arabicPeriod"/>
            </a:pPr>
            <a:r>
              <a:rPr lang="en-US" sz="2400" dirty="0">
                <a:solidFill>
                  <a:srgbClr val="000099"/>
                </a:solidFill>
                <a:latin typeface="Times New Roman" panose="02020603050405020304" pitchFamily="18" charset="0"/>
                <a:cs typeface="Times New Roman" panose="02020603050405020304" pitchFamily="18" charset="0"/>
              </a:rPr>
              <a:t>but</a:t>
            </a:r>
          </a:p>
        </p:txBody>
      </p:sp>
      <p:sp>
        <p:nvSpPr>
          <p:cNvPr id="3" name="CuadroTexto 2"/>
          <p:cNvSpPr txBox="1"/>
          <p:nvPr/>
        </p:nvSpPr>
        <p:spPr>
          <a:xfrm>
            <a:off x="522514" y="431075"/>
            <a:ext cx="3461657" cy="461665"/>
          </a:xfrm>
          <a:prstGeom prst="rect">
            <a:avLst/>
          </a:prstGeom>
          <a:solidFill>
            <a:srgbClr val="92D050"/>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Now, time to practice</a:t>
            </a:r>
            <a:endParaRPr lang="es-EC" sz="2400" b="1"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5352920" y="1058227"/>
            <a:ext cx="1149532" cy="523220"/>
          </a:xfrm>
          <a:prstGeom prst="rect">
            <a:avLst/>
          </a:prstGeom>
          <a:noFill/>
        </p:spPr>
        <p:txBody>
          <a:bodyPr wrap="square" rtlCol="0">
            <a:spAutoFit/>
          </a:bodyPr>
          <a:lstStyle/>
          <a:p>
            <a:pPr algn="ctr"/>
            <a:r>
              <a:rPr lang="es-EC" sz="2800" b="1" dirty="0">
                <a:solidFill>
                  <a:srgbClr val="FF0000"/>
                </a:solidFill>
                <a:latin typeface="Times New Roman" panose="02020603050405020304" pitchFamily="18" charset="0"/>
                <a:cs typeface="Times New Roman" panose="02020603050405020304" pitchFamily="18" charset="0"/>
              </a:rPr>
              <a:t>but</a:t>
            </a:r>
          </a:p>
        </p:txBody>
      </p:sp>
      <p:sp>
        <p:nvSpPr>
          <p:cNvPr id="5" name="Rectángulo 4"/>
          <p:cNvSpPr/>
          <p:nvPr/>
        </p:nvSpPr>
        <p:spPr>
          <a:xfrm>
            <a:off x="1502228" y="3557842"/>
            <a:ext cx="7701385" cy="1938992"/>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She was not wrong, ______ was she entirely right.</a:t>
            </a:r>
          </a:p>
          <a:p>
            <a:pPr marL="342900" indent="-342900">
              <a:buFont typeface="+mj-lt"/>
              <a:buAutoNum type="arabicPeriod"/>
            </a:pPr>
            <a:r>
              <a:rPr lang="en-US" sz="2400" dirty="0">
                <a:solidFill>
                  <a:srgbClr val="000099"/>
                </a:solidFill>
                <a:latin typeface="Times New Roman" panose="02020603050405020304" pitchFamily="18" charset="0"/>
                <a:cs typeface="Times New Roman" panose="02020603050405020304" pitchFamily="18" charset="0"/>
              </a:rPr>
              <a:t>and</a:t>
            </a:r>
          </a:p>
          <a:p>
            <a:pPr marL="342900" indent="-342900">
              <a:buFont typeface="+mj-lt"/>
              <a:buAutoNum type="arabicPeriod"/>
            </a:pPr>
            <a:r>
              <a:rPr lang="en-US" sz="2400" dirty="0">
                <a:solidFill>
                  <a:srgbClr val="000099"/>
                </a:solidFill>
                <a:latin typeface="Times New Roman" panose="02020603050405020304" pitchFamily="18" charset="0"/>
                <a:cs typeface="Times New Roman" panose="02020603050405020304" pitchFamily="18" charset="0"/>
              </a:rPr>
              <a:t>nor</a:t>
            </a:r>
          </a:p>
          <a:p>
            <a:pPr marL="342900" indent="-342900">
              <a:buFont typeface="+mj-lt"/>
              <a:buAutoNum type="arabicPeriod"/>
            </a:pPr>
            <a:r>
              <a:rPr lang="en-US" sz="2400" dirty="0">
                <a:solidFill>
                  <a:srgbClr val="000099"/>
                </a:solidFill>
                <a:latin typeface="Times New Roman" panose="02020603050405020304" pitchFamily="18" charset="0"/>
                <a:cs typeface="Times New Roman" panose="02020603050405020304" pitchFamily="18" charset="0"/>
              </a:rPr>
              <a:t>or</a:t>
            </a:r>
          </a:p>
          <a:p>
            <a:pPr marL="342900" indent="-342900">
              <a:buFont typeface="+mj-lt"/>
              <a:buAutoNum type="arabicPeriod"/>
            </a:pPr>
            <a:r>
              <a:rPr lang="en-US" sz="2400" dirty="0">
                <a:solidFill>
                  <a:srgbClr val="000099"/>
                </a:solidFill>
                <a:latin typeface="Times New Roman" panose="02020603050405020304" pitchFamily="18" charset="0"/>
                <a:cs typeface="Times New Roman" panose="02020603050405020304" pitchFamily="18" charset="0"/>
              </a:rPr>
              <a:t>but</a:t>
            </a:r>
            <a:endParaRPr lang="es-EC" sz="2400" dirty="0">
              <a:solidFill>
                <a:srgbClr val="000099"/>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4428308" y="3510342"/>
            <a:ext cx="809898" cy="523220"/>
          </a:xfrm>
          <a:prstGeom prst="rect">
            <a:avLst/>
          </a:prstGeom>
          <a:noFill/>
        </p:spPr>
        <p:txBody>
          <a:bodyPr wrap="square" rtlCol="0">
            <a:spAutoFit/>
          </a:bodyPr>
          <a:lstStyle/>
          <a:p>
            <a:pPr algn="ctr"/>
            <a:r>
              <a:rPr lang="es-EC" sz="2800" b="1" dirty="0">
                <a:solidFill>
                  <a:srgbClr val="FF0000"/>
                </a:solidFill>
                <a:latin typeface="Times New Roman" panose="02020603050405020304" pitchFamily="18" charset="0"/>
                <a:cs typeface="Times New Roman" panose="02020603050405020304" pitchFamily="18" charset="0"/>
              </a:rPr>
              <a:t>nor</a:t>
            </a:r>
          </a:p>
        </p:txBody>
      </p:sp>
      <p:pic>
        <p:nvPicPr>
          <p:cNvPr id="7" name="Imagen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2722" y="3801292"/>
            <a:ext cx="3146971" cy="2423168"/>
          </a:xfrm>
          <a:prstGeom prst="rect">
            <a:avLst/>
          </a:prstGeom>
        </p:spPr>
      </p:pic>
    </p:spTree>
    <p:extLst>
      <p:ext uri="{BB962C8B-B14F-4D97-AF65-F5344CB8AC3E}">
        <p14:creationId xmlns:p14="http://schemas.microsoft.com/office/powerpoint/2010/main" val="88734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1511" y="961080"/>
            <a:ext cx="6560820" cy="754378"/>
          </a:xfrm>
        </p:spPr>
        <p:txBody>
          <a:bodyPr>
            <a:noAutofit/>
          </a:bodyPr>
          <a:lstStyle/>
          <a:p>
            <a:pPr algn="ctr"/>
            <a:r>
              <a:rPr lang="es-EC" sz="3600" b="1" dirty="0">
                <a:latin typeface="Times New Roman" panose="02020603050405020304" pitchFamily="18" charset="0"/>
                <a:cs typeface="Times New Roman" panose="02020603050405020304" pitchFamily="18" charset="0"/>
              </a:rPr>
              <a:t>DON’T </a:t>
            </a:r>
            <a:r>
              <a:rPr lang="es-EC" sz="3600" b="1" dirty="0" err="1">
                <a:latin typeface="Times New Roman" panose="02020603050405020304" pitchFamily="18" charset="0"/>
                <a:cs typeface="Times New Roman" panose="02020603050405020304" pitchFamily="18" charset="0"/>
              </a:rPr>
              <a:t>Get</a:t>
            </a:r>
            <a:r>
              <a:rPr lang="es-EC" sz="3600" b="1" dirty="0">
                <a:latin typeface="Times New Roman" panose="02020603050405020304" pitchFamily="18" charset="0"/>
                <a:cs typeface="Times New Roman" panose="02020603050405020304" pitchFamily="18" charset="0"/>
              </a:rPr>
              <a:t> </a:t>
            </a:r>
            <a:r>
              <a:rPr lang="es-EC" sz="3600" b="1" dirty="0" err="1">
                <a:latin typeface="Times New Roman" panose="02020603050405020304" pitchFamily="18" charset="0"/>
                <a:cs typeface="Times New Roman" panose="02020603050405020304" pitchFamily="18" charset="0"/>
              </a:rPr>
              <a:t>tricked</a:t>
            </a:r>
            <a:r>
              <a:rPr lang="es-EC" sz="3600" b="1" dirty="0">
                <a:latin typeface="Times New Roman" panose="02020603050405020304" pitchFamily="18" charset="0"/>
                <a:cs typeface="Times New Roman" panose="02020603050405020304" pitchFamily="18" charset="0"/>
              </a:rPr>
              <a:t>!</a:t>
            </a:r>
          </a:p>
        </p:txBody>
      </p:sp>
      <p:sp>
        <p:nvSpPr>
          <p:cNvPr id="3" name="Marcador de contenido 2"/>
          <p:cNvSpPr>
            <a:spLocks noGrp="1"/>
          </p:cNvSpPr>
          <p:nvPr>
            <p:ph idx="1"/>
          </p:nvPr>
        </p:nvSpPr>
        <p:spPr>
          <a:xfrm>
            <a:off x="822960" y="1863969"/>
            <a:ext cx="10313671" cy="3975127"/>
          </a:xfrm>
        </p:spPr>
        <p:txBody>
          <a:bodyPr>
            <a:normAutofit fontScale="85000" lnSpcReduction="10000"/>
          </a:bodyPr>
          <a:lstStyle/>
          <a:p>
            <a:r>
              <a:rPr lang="en-US" sz="3800" dirty="0">
                <a:latin typeface="Times New Roman" panose="02020603050405020304" pitchFamily="18" charset="0"/>
                <a:cs typeface="Times New Roman" panose="02020603050405020304" pitchFamily="18" charset="0"/>
              </a:rPr>
              <a:t>Sentences may contain coordinating conjunctions and not be compound. Allow me to show you some examples.</a:t>
            </a:r>
          </a:p>
          <a:p>
            <a:pPr marL="0" indent="0">
              <a:buNone/>
            </a:pPr>
            <a:endParaRPr lang="en-US" sz="3800" dirty="0">
              <a:latin typeface="Times New Roman" panose="02020603050405020304" pitchFamily="18" charset="0"/>
              <a:cs typeface="Times New Roman" panose="02020603050405020304" pitchFamily="18" charset="0"/>
            </a:endParaRPr>
          </a:p>
          <a:p>
            <a:pPr marL="0" indent="0">
              <a:buNone/>
            </a:pPr>
            <a:r>
              <a:rPr lang="en-US" sz="3800" dirty="0">
                <a:latin typeface="Times New Roman" panose="02020603050405020304" pitchFamily="18" charset="0"/>
                <a:cs typeface="Times New Roman" panose="02020603050405020304" pitchFamily="18" charset="0"/>
              </a:rPr>
              <a:t>For instance:</a:t>
            </a:r>
          </a:p>
          <a:p>
            <a:pPr>
              <a:buFont typeface="Courier New" panose="02070309020205020404" pitchFamily="49" charset="0"/>
              <a:buChar char="o"/>
            </a:pPr>
            <a:r>
              <a:rPr lang="en-US" sz="3800" dirty="0">
                <a:solidFill>
                  <a:srgbClr val="0070C0"/>
                </a:solidFill>
                <a:latin typeface="Times New Roman" panose="02020603050405020304" pitchFamily="18" charset="0"/>
                <a:cs typeface="Times New Roman" panose="02020603050405020304" pitchFamily="18" charset="0"/>
              </a:rPr>
              <a:t>Cathy</a:t>
            </a:r>
            <a:r>
              <a:rPr lang="en-US" sz="3800" dirty="0">
                <a:latin typeface="Times New Roman" panose="02020603050405020304" pitchFamily="18" charset="0"/>
                <a:cs typeface="Times New Roman" panose="02020603050405020304" pitchFamily="18" charset="0"/>
              </a:rPr>
              <a:t> </a:t>
            </a:r>
            <a:r>
              <a:rPr lang="en-US" sz="3800" dirty="0">
                <a:solidFill>
                  <a:srgbClr val="FF0000"/>
                </a:solidFill>
                <a:latin typeface="Times New Roman" panose="02020603050405020304" pitchFamily="18" charset="0"/>
                <a:cs typeface="Times New Roman" panose="02020603050405020304" pitchFamily="18" charset="0"/>
              </a:rPr>
              <a:t>and</a:t>
            </a:r>
            <a:r>
              <a:rPr lang="en-US" sz="3800" dirty="0">
                <a:latin typeface="Times New Roman" panose="02020603050405020304" pitchFamily="18" charset="0"/>
                <a:cs typeface="Times New Roman" panose="02020603050405020304" pitchFamily="18" charset="0"/>
              </a:rPr>
              <a:t> </a:t>
            </a:r>
            <a:r>
              <a:rPr lang="en-US" sz="3800" dirty="0">
                <a:solidFill>
                  <a:srgbClr val="0070C0"/>
                </a:solidFill>
                <a:latin typeface="Times New Roman" panose="02020603050405020304" pitchFamily="18" charset="0"/>
                <a:cs typeface="Times New Roman" panose="02020603050405020304" pitchFamily="18" charset="0"/>
              </a:rPr>
              <a:t>Dan</a:t>
            </a:r>
            <a:r>
              <a:rPr lang="en-US" sz="3800" dirty="0">
                <a:latin typeface="Times New Roman" panose="02020603050405020304" pitchFamily="18" charset="0"/>
                <a:cs typeface="Times New Roman" panose="02020603050405020304" pitchFamily="18" charset="0"/>
              </a:rPr>
              <a:t> visited us on Thanksgiving.</a:t>
            </a:r>
          </a:p>
          <a:p>
            <a:pPr>
              <a:buFont typeface="Courier New" panose="02070309020205020404" pitchFamily="49" charset="0"/>
              <a:buChar char="o"/>
            </a:pPr>
            <a:r>
              <a:rPr lang="en-US" sz="3800" dirty="0">
                <a:latin typeface="Times New Roman" panose="02020603050405020304" pitchFamily="18" charset="0"/>
                <a:cs typeface="Times New Roman" panose="02020603050405020304" pitchFamily="18" charset="0"/>
              </a:rPr>
              <a:t>We </a:t>
            </a:r>
            <a:r>
              <a:rPr lang="en-US" sz="3800" dirty="0">
                <a:solidFill>
                  <a:srgbClr val="0070C0"/>
                </a:solidFill>
                <a:latin typeface="Times New Roman" panose="02020603050405020304" pitchFamily="18" charset="0"/>
                <a:cs typeface="Times New Roman" panose="02020603050405020304" pitchFamily="18" charset="0"/>
              </a:rPr>
              <a:t>ate</a:t>
            </a:r>
            <a:r>
              <a:rPr lang="en-US" sz="3800" dirty="0">
                <a:latin typeface="Times New Roman" panose="02020603050405020304" pitchFamily="18" charset="0"/>
                <a:cs typeface="Times New Roman" panose="02020603050405020304" pitchFamily="18" charset="0"/>
              </a:rPr>
              <a:t> turkey </a:t>
            </a:r>
            <a:r>
              <a:rPr lang="en-US" sz="3800" dirty="0">
                <a:solidFill>
                  <a:srgbClr val="FF0000"/>
                </a:solidFill>
                <a:latin typeface="Times New Roman" panose="02020603050405020304" pitchFamily="18" charset="0"/>
                <a:cs typeface="Times New Roman" panose="02020603050405020304" pitchFamily="18" charset="0"/>
              </a:rPr>
              <a:t>and</a:t>
            </a:r>
            <a:r>
              <a:rPr lang="en-US" sz="3800" dirty="0">
                <a:latin typeface="Times New Roman" panose="02020603050405020304" pitchFamily="18" charset="0"/>
                <a:cs typeface="Times New Roman" panose="02020603050405020304" pitchFamily="18" charset="0"/>
              </a:rPr>
              <a:t> </a:t>
            </a:r>
            <a:r>
              <a:rPr lang="en-US" sz="3800" dirty="0">
                <a:solidFill>
                  <a:srgbClr val="0070C0"/>
                </a:solidFill>
                <a:latin typeface="Times New Roman" panose="02020603050405020304" pitchFamily="18" charset="0"/>
                <a:cs typeface="Times New Roman" panose="02020603050405020304" pitchFamily="18" charset="0"/>
              </a:rPr>
              <a:t>played</a:t>
            </a:r>
            <a:r>
              <a:rPr lang="en-US" sz="3800" dirty="0">
                <a:latin typeface="Times New Roman" panose="02020603050405020304" pitchFamily="18" charset="0"/>
                <a:cs typeface="Times New Roman" panose="02020603050405020304" pitchFamily="18" charset="0"/>
              </a:rPr>
              <a:t> games.</a:t>
            </a:r>
          </a:p>
          <a:p>
            <a:pPr marL="0" indent="0">
              <a:buNone/>
            </a:pPr>
            <a:endParaRPr lang="en-US" sz="3200" dirty="0"/>
          </a:p>
        </p:txBody>
      </p:sp>
      <p:pic>
        <p:nvPicPr>
          <p:cNvPr id="5" name="Imagen 4"/>
          <p:cNvPicPr>
            <a:picLocks noChangeAspect="1"/>
          </p:cNvPicPr>
          <p:nvPr/>
        </p:nvPicPr>
        <p:blipFill>
          <a:blip r:embed="rId2"/>
          <a:stretch>
            <a:fillRect/>
          </a:stretch>
        </p:blipFill>
        <p:spPr>
          <a:xfrm>
            <a:off x="9496961" y="443022"/>
            <a:ext cx="1639670" cy="1272436"/>
          </a:xfrm>
          <a:prstGeom prst="rect">
            <a:avLst/>
          </a:prstGeom>
        </p:spPr>
      </p:pic>
    </p:spTree>
    <p:extLst>
      <p:ext uri="{BB962C8B-B14F-4D97-AF65-F5344CB8AC3E}">
        <p14:creationId xmlns:p14="http://schemas.microsoft.com/office/powerpoint/2010/main" val="37952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7968" y="925966"/>
            <a:ext cx="9603275" cy="1049235"/>
          </a:xfrm>
        </p:spPr>
        <p:txBody>
          <a:bodyPr>
            <a:normAutofit/>
          </a:bodyPr>
          <a:lstStyle/>
          <a:p>
            <a:r>
              <a:rPr lang="es-EC" sz="3600" b="1" cap="none"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COMPOUNDING WITH CONJUNCTIONS </a:t>
            </a:r>
            <a:endParaRPr lang="es-EC" sz="3600" b="1" cap="none" dirty="0">
              <a:ln w="0"/>
              <a:solidFill>
                <a:schemeClr val="accent1"/>
              </a:solidFill>
              <a:effectLst>
                <a:outerShdw blurRad="38100" dist="25400" dir="5400000" algn="ctr" rotWithShape="0">
                  <a:srgbClr val="6E747A">
                    <a:alpha val="43000"/>
                  </a:srgbClr>
                </a:outerShdw>
              </a:effectLst>
            </a:endParaRPr>
          </a:p>
        </p:txBody>
      </p:sp>
      <p:sp>
        <p:nvSpPr>
          <p:cNvPr id="3" name="Rectángulo 2"/>
          <p:cNvSpPr/>
          <p:nvPr/>
        </p:nvSpPr>
        <p:spPr>
          <a:xfrm>
            <a:off x="1915218" y="1973787"/>
            <a:ext cx="877195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Conjunctions include the set of words commonly known as</a:t>
            </a:r>
            <a:r>
              <a:rPr lang="en-US" sz="2800" dirty="0"/>
              <a:t>:</a:t>
            </a:r>
            <a:endParaRPr lang="es-EC" sz="2800" dirty="0"/>
          </a:p>
        </p:txBody>
      </p:sp>
      <p:sp>
        <p:nvSpPr>
          <p:cNvPr id="4" name="Rectángulo 3"/>
          <p:cNvSpPr/>
          <p:nvPr/>
        </p:nvSpPr>
        <p:spPr>
          <a:xfrm>
            <a:off x="1797968" y="2497007"/>
            <a:ext cx="9544220" cy="1446550"/>
          </a:xfrm>
          <a:prstGeom prst="rect">
            <a:avLst/>
          </a:prstGeom>
        </p:spPr>
        <p:txBody>
          <a:bodyPr wrap="square">
            <a:spAutoFit/>
          </a:bodyPr>
          <a:lstStyle/>
          <a:p>
            <a:r>
              <a:rPr lang="es-EC" sz="8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F  A  N  B  O  Y  S</a:t>
            </a:r>
          </a:p>
        </p:txBody>
      </p:sp>
      <p:sp>
        <p:nvSpPr>
          <p:cNvPr id="5" name="Flecha abajo 4"/>
          <p:cNvSpPr/>
          <p:nvPr/>
        </p:nvSpPr>
        <p:spPr>
          <a:xfrm>
            <a:off x="3196157" y="3797443"/>
            <a:ext cx="437882" cy="68680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sp>
        <p:nvSpPr>
          <p:cNvPr id="6" name="Flecha abajo 5"/>
          <p:cNvSpPr/>
          <p:nvPr/>
        </p:nvSpPr>
        <p:spPr>
          <a:xfrm>
            <a:off x="4510788" y="3789586"/>
            <a:ext cx="437882" cy="68680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sp>
        <p:nvSpPr>
          <p:cNvPr id="7" name="Flecha abajo 6"/>
          <p:cNvSpPr/>
          <p:nvPr/>
        </p:nvSpPr>
        <p:spPr>
          <a:xfrm>
            <a:off x="5807559" y="3797443"/>
            <a:ext cx="437882" cy="68680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sp>
        <p:nvSpPr>
          <p:cNvPr id="8" name="Flecha abajo 7"/>
          <p:cNvSpPr/>
          <p:nvPr/>
        </p:nvSpPr>
        <p:spPr>
          <a:xfrm>
            <a:off x="7219544" y="3789586"/>
            <a:ext cx="437882" cy="68680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sp>
        <p:nvSpPr>
          <p:cNvPr id="9" name="Flecha abajo 8"/>
          <p:cNvSpPr/>
          <p:nvPr/>
        </p:nvSpPr>
        <p:spPr>
          <a:xfrm>
            <a:off x="8587473" y="3789586"/>
            <a:ext cx="437882" cy="68680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sp>
        <p:nvSpPr>
          <p:cNvPr id="10" name="Flecha abajo 9"/>
          <p:cNvSpPr/>
          <p:nvPr/>
        </p:nvSpPr>
        <p:spPr>
          <a:xfrm>
            <a:off x="9803246" y="3800065"/>
            <a:ext cx="437882" cy="68680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sp>
        <p:nvSpPr>
          <p:cNvPr id="11" name="Flecha abajo 10"/>
          <p:cNvSpPr/>
          <p:nvPr/>
        </p:nvSpPr>
        <p:spPr>
          <a:xfrm>
            <a:off x="1946124" y="3797443"/>
            <a:ext cx="437882" cy="686808"/>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C"/>
          </a:p>
        </p:txBody>
      </p:sp>
      <p:sp>
        <p:nvSpPr>
          <p:cNvPr id="12" name="Elipse 11"/>
          <p:cNvSpPr/>
          <p:nvPr/>
        </p:nvSpPr>
        <p:spPr>
          <a:xfrm>
            <a:off x="1704060" y="4701177"/>
            <a:ext cx="922010" cy="6825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err="1"/>
              <a:t>for</a:t>
            </a:r>
            <a:endParaRPr lang="es-EC" sz="2400" dirty="0"/>
          </a:p>
        </p:txBody>
      </p:sp>
      <p:sp>
        <p:nvSpPr>
          <p:cNvPr id="13" name="Elipse 12"/>
          <p:cNvSpPr/>
          <p:nvPr/>
        </p:nvSpPr>
        <p:spPr>
          <a:xfrm>
            <a:off x="2930193" y="4701177"/>
            <a:ext cx="922010" cy="6825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a:t>and</a:t>
            </a:r>
          </a:p>
        </p:txBody>
      </p:sp>
      <p:sp>
        <p:nvSpPr>
          <p:cNvPr id="14" name="Elipse 13"/>
          <p:cNvSpPr/>
          <p:nvPr/>
        </p:nvSpPr>
        <p:spPr>
          <a:xfrm>
            <a:off x="4279546" y="4701177"/>
            <a:ext cx="922010" cy="6825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err="1"/>
              <a:t>nor</a:t>
            </a:r>
            <a:endParaRPr lang="es-EC" sz="2400" dirty="0"/>
          </a:p>
        </p:txBody>
      </p:sp>
      <p:sp>
        <p:nvSpPr>
          <p:cNvPr id="15" name="Elipse 14"/>
          <p:cNvSpPr/>
          <p:nvPr/>
        </p:nvSpPr>
        <p:spPr>
          <a:xfrm>
            <a:off x="5615850" y="4701177"/>
            <a:ext cx="922010" cy="6825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err="1"/>
              <a:t>but</a:t>
            </a:r>
            <a:endParaRPr lang="es-EC" sz="2400" dirty="0"/>
          </a:p>
        </p:txBody>
      </p:sp>
      <p:sp>
        <p:nvSpPr>
          <p:cNvPr id="16" name="Elipse 15"/>
          <p:cNvSpPr/>
          <p:nvPr/>
        </p:nvSpPr>
        <p:spPr>
          <a:xfrm>
            <a:off x="7030580" y="4701177"/>
            <a:ext cx="922010" cy="6825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err="1"/>
              <a:t>or</a:t>
            </a:r>
            <a:endParaRPr lang="es-EC" sz="2400" dirty="0"/>
          </a:p>
        </p:txBody>
      </p:sp>
      <p:sp>
        <p:nvSpPr>
          <p:cNvPr id="17" name="Elipse 16"/>
          <p:cNvSpPr/>
          <p:nvPr/>
        </p:nvSpPr>
        <p:spPr>
          <a:xfrm>
            <a:off x="8383678" y="4701177"/>
            <a:ext cx="922010" cy="6825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err="1"/>
              <a:t>yet</a:t>
            </a:r>
            <a:r>
              <a:rPr lang="es-EC" dirty="0"/>
              <a:t> </a:t>
            </a:r>
          </a:p>
        </p:txBody>
      </p:sp>
      <p:sp>
        <p:nvSpPr>
          <p:cNvPr id="18" name="Elipse 17"/>
          <p:cNvSpPr/>
          <p:nvPr/>
        </p:nvSpPr>
        <p:spPr>
          <a:xfrm>
            <a:off x="9649048" y="4701177"/>
            <a:ext cx="922010" cy="6825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a:t>so</a:t>
            </a:r>
          </a:p>
        </p:txBody>
      </p:sp>
    </p:spTree>
    <p:extLst>
      <p:ext uri="{BB962C8B-B14F-4D97-AF65-F5344CB8AC3E}">
        <p14:creationId xmlns:p14="http://schemas.microsoft.com/office/powerpoint/2010/main" val="66817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80">
                                          <p:stCondLst>
                                            <p:cond delay="0"/>
                                          </p:stCondLst>
                                        </p:cTn>
                                        <p:tgtEl>
                                          <p:spTgt spid="4">
                                            <p:txEl>
                                              <p:pRg st="0" end="0"/>
                                            </p:txEl>
                                          </p:spTgt>
                                        </p:tgtEl>
                                      </p:cBhvr>
                                    </p:animEffect>
                                    <p:anim calcmode="lin" valueType="num">
                                      <p:cBhvr>
                                        <p:cTn id="19"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xEl>
                                              <p:pRg st="0" end="0"/>
                                            </p:txEl>
                                          </p:spTgt>
                                        </p:tgtEl>
                                      </p:cBhvr>
                                      <p:to x="100000" y="60000"/>
                                    </p:animScale>
                                    <p:animScale>
                                      <p:cBhvr>
                                        <p:cTn id="25" dur="166" decel="50000">
                                          <p:stCondLst>
                                            <p:cond delay="676"/>
                                          </p:stCondLst>
                                        </p:cTn>
                                        <p:tgtEl>
                                          <p:spTgt spid="4">
                                            <p:txEl>
                                              <p:pRg st="0" end="0"/>
                                            </p:txEl>
                                          </p:spTgt>
                                        </p:tgtEl>
                                      </p:cBhvr>
                                      <p:to x="100000" y="100000"/>
                                    </p:animScale>
                                    <p:animScale>
                                      <p:cBhvr>
                                        <p:cTn id="26" dur="26">
                                          <p:stCondLst>
                                            <p:cond delay="1312"/>
                                          </p:stCondLst>
                                        </p:cTn>
                                        <p:tgtEl>
                                          <p:spTgt spid="4">
                                            <p:txEl>
                                              <p:pRg st="0" end="0"/>
                                            </p:txEl>
                                          </p:spTgt>
                                        </p:tgtEl>
                                      </p:cBhvr>
                                      <p:to x="100000" y="80000"/>
                                    </p:animScale>
                                    <p:animScale>
                                      <p:cBhvr>
                                        <p:cTn id="27" dur="166" decel="50000">
                                          <p:stCondLst>
                                            <p:cond delay="1338"/>
                                          </p:stCondLst>
                                        </p:cTn>
                                        <p:tgtEl>
                                          <p:spTgt spid="4">
                                            <p:txEl>
                                              <p:pRg st="0" end="0"/>
                                            </p:txEl>
                                          </p:spTgt>
                                        </p:tgtEl>
                                      </p:cBhvr>
                                      <p:to x="100000" y="100000"/>
                                    </p:animScale>
                                    <p:animScale>
                                      <p:cBhvr>
                                        <p:cTn id="28" dur="26">
                                          <p:stCondLst>
                                            <p:cond delay="1642"/>
                                          </p:stCondLst>
                                        </p:cTn>
                                        <p:tgtEl>
                                          <p:spTgt spid="4">
                                            <p:txEl>
                                              <p:pRg st="0" end="0"/>
                                            </p:txEl>
                                          </p:spTgt>
                                        </p:tgtEl>
                                      </p:cBhvr>
                                      <p:to x="100000" y="90000"/>
                                    </p:animScale>
                                    <p:animScale>
                                      <p:cBhvr>
                                        <p:cTn id="29" dur="166" decel="50000">
                                          <p:stCondLst>
                                            <p:cond delay="1668"/>
                                          </p:stCondLst>
                                        </p:cTn>
                                        <p:tgtEl>
                                          <p:spTgt spid="4">
                                            <p:txEl>
                                              <p:pRg st="0" end="0"/>
                                            </p:txEl>
                                          </p:spTgt>
                                        </p:tgtEl>
                                      </p:cBhvr>
                                      <p:to x="100000" y="100000"/>
                                    </p:animScale>
                                    <p:animScale>
                                      <p:cBhvr>
                                        <p:cTn id="30" dur="26">
                                          <p:stCondLst>
                                            <p:cond delay="1808"/>
                                          </p:stCondLst>
                                        </p:cTn>
                                        <p:tgtEl>
                                          <p:spTgt spid="4">
                                            <p:txEl>
                                              <p:pRg st="0" end="0"/>
                                            </p:txEl>
                                          </p:spTgt>
                                        </p:tgtEl>
                                      </p:cBhvr>
                                      <p:to x="100000" y="95000"/>
                                    </p:animScale>
                                    <p:animScale>
                                      <p:cBhvr>
                                        <p:cTn id="31" dur="166" decel="50000">
                                          <p:stCondLst>
                                            <p:cond delay="1834"/>
                                          </p:stCondLst>
                                        </p:cTn>
                                        <p:tgtEl>
                                          <p:spTgt spid="4">
                                            <p:txEl>
                                              <p:pRg st="0" end="0"/>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445594" y="1166706"/>
            <a:ext cx="2372115" cy="999951"/>
            <a:chOff x="2426565" y="487966"/>
            <a:chExt cx="1487679" cy="627451"/>
          </a:xfrm>
        </p:grpSpPr>
        <p:sp>
          <p:nvSpPr>
            <p:cNvPr id="3" name="Elipse 2"/>
            <p:cNvSpPr/>
            <p:nvPr/>
          </p:nvSpPr>
          <p:spPr>
            <a:xfrm>
              <a:off x="2426565" y="487966"/>
              <a:ext cx="1487679" cy="627451"/>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4" name="Elipse 4"/>
            <p:cNvSpPr/>
            <p:nvPr/>
          </p:nvSpPr>
          <p:spPr>
            <a:xfrm>
              <a:off x="2644431" y="579854"/>
              <a:ext cx="1051947" cy="443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b="1" kern="1200" dirty="0">
                  <a:solidFill>
                    <a:schemeClr val="tx1"/>
                  </a:solidFill>
                </a:rPr>
                <a:t>1. </a:t>
              </a:r>
              <a:r>
                <a:rPr lang="es-EC" b="1" kern="1200" dirty="0">
                  <a:solidFill>
                    <a:schemeClr val="tx1"/>
                  </a:solidFill>
                  <a:latin typeface="Times New Roman" panose="02020603050405020304" pitchFamily="18" charset="0"/>
                  <a:cs typeface="Times New Roman" panose="02020603050405020304" pitchFamily="18" charset="0"/>
                </a:rPr>
                <a:t>SIMPLE ADITION</a:t>
              </a:r>
              <a:endParaRPr lang="es-EC" kern="1200" dirty="0">
                <a:solidFill>
                  <a:schemeClr val="tx1"/>
                </a:solidFill>
              </a:endParaRPr>
            </a:p>
          </p:txBody>
        </p:sp>
      </p:grpSp>
      <p:sp>
        <p:nvSpPr>
          <p:cNvPr id="6" name="Rectángulo 5"/>
          <p:cNvSpPr/>
          <p:nvPr/>
        </p:nvSpPr>
        <p:spPr>
          <a:xfrm>
            <a:off x="4937480" y="349589"/>
            <a:ext cx="2573141" cy="584775"/>
          </a:xfrm>
          <a:prstGeom prst="rect">
            <a:avLst/>
          </a:prstGeom>
        </p:spPr>
        <p:txBody>
          <a:bodyPr wrap="none">
            <a:spAutoFit/>
          </a:bodyPr>
          <a:lstStyle/>
          <a:p>
            <a:pPr lvl="0" algn="ctr"/>
            <a:r>
              <a:rPr lang="es-EC"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RELATIONS</a:t>
            </a:r>
          </a:p>
        </p:txBody>
      </p:sp>
      <p:sp>
        <p:nvSpPr>
          <p:cNvPr id="7" name="Flecha derecha 6"/>
          <p:cNvSpPr/>
          <p:nvPr/>
        </p:nvSpPr>
        <p:spPr>
          <a:xfrm>
            <a:off x="2912672" y="1532584"/>
            <a:ext cx="472424"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7"/>
          <p:cNvSpPr txBox="1"/>
          <p:nvPr/>
        </p:nvSpPr>
        <p:spPr>
          <a:xfrm>
            <a:off x="3347045" y="1482016"/>
            <a:ext cx="1143262" cy="369332"/>
          </a:xfrm>
          <a:prstGeom prst="rect">
            <a:avLst/>
          </a:prstGeom>
          <a:noFill/>
        </p:spPr>
        <p:txBody>
          <a:bodyPr wrap="none" rtlCol="0">
            <a:spAutoFit/>
          </a:bodyPr>
          <a:lstStyle/>
          <a:p>
            <a:r>
              <a:rPr lang="es-EC" dirty="0"/>
              <a:t>EXAMPLE</a:t>
            </a:r>
          </a:p>
        </p:txBody>
      </p:sp>
      <p:sp>
        <p:nvSpPr>
          <p:cNvPr id="9" name="Rectángulo 8"/>
          <p:cNvSpPr/>
          <p:nvPr/>
        </p:nvSpPr>
        <p:spPr>
          <a:xfrm>
            <a:off x="5047219" y="949043"/>
            <a:ext cx="6366457" cy="769441"/>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The road was long</a:t>
            </a:r>
            <a:r>
              <a:rPr lang="en-US" sz="4400" b="1"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u="sng" dirty="0">
                <a:solidFill>
                  <a:srgbClr val="FF0066"/>
                </a:solidFill>
                <a:latin typeface="Times New Roman" panose="02020603050405020304" pitchFamily="18" charset="0"/>
                <a:cs typeface="Times New Roman" panose="02020603050405020304" pitchFamily="18" charset="0"/>
              </a:rPr>
              <a:t>and </a:t>
            </a:r>
            <a:r>
              <a:rPr lang="en-US" sz="2400" dirty="0">
                <a:latin typeface="Times New Roman" panose="02020603050405020304" pitchFamily="18" charset="0"/>
                <a:cs typeface="Times New Roman" panose="02020603050405020304" pitchFamily="18" charset="0"/>
              </a:rPr>
              <a:t>we could not see the end.</a:t>
            </a:r>
            <a:endParaRPr lang="es-EC" sz="2400" dirty="0">
              <a:latin typeface="Times New Roman" panose="02020603050405020304" pitchFamily="18" charset="0"/>
              <a:cs typeface="Times New Roman" panose="02020603050405020304" pitchFamily="18" charset="0"/>
            </a:endParaRPr>
          </a:p>
        </p:txBody>
      </p:sp>
      <p:grpSp>
        <p:nvGrpSpPr>
          <p:cNvPr id="10" name="Grupo 9"/>
          <p:cNvGrpSpPr/>
          <p:nvPr/>
        </p:nvGrpSpPr>
        <p:grpSpPr>
          <a:xfrm>
            <a:off x="412123" y="2609279"/>
            <a:ext cx="2439059" cy="1022458"/>
            <a:chOff x="4221108" y="1449850"/>
            <a:chExt cx="1532676" cy="840742"/>
          </a:xfrm>
          <a:solidFill>
            <a:schemeClr val="accent3"/>
          </a:solidFill>
        </p:grpSpPr>
        <p:sp>
          <p:nvSpPr>
            <p:cNvPr id="11" name="Elipse 10"/>
            <p:cNvSpPr/>
            <p:nvPr/>
          </p:nvSpPr>
          <p:spPr>
            <a:xfrm>
              <a:off x="4221108" y="1449850"/>
              <a:ext cx="1532676" cy="840742"/>
            </a:xfrm>
            <a:prstGeom prst="ellipse">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2" name="Elipse 4"/>
            <p:cNvSpPr/>
            <p:nvPr/>
          </p:nvSpPr>
          <p:spPr>
            <a:xfrm>
              <a:off x="4445562" y="1634467"/>
              <a:ext cx="1083766" cy="5944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600" b="1" kern="1200" dirty="0">
                  <a:solidFill>
                    <a:schemeClr val="tx1"/>
                  </a:solidFill>
                  <a:latin typeface="Times New Roman" panose="02020603050405020304" pitchFamily="18" charset="0"/>
                  <a:cs typeface="Times New Roman" panose="02020603050405020304" pitchFamily="18" charset="0"/>
                </a:rPr>
                <a:t>2. ADDITION OF A NEGATIVE POINT </a:t>
              </a:r>
              <a:endParaRPr lang="es-EC" sz="1600" kern="1200" dirty="0">
                <a:solidFill>
                  <a:schemeClr val="tx1"/>
                </a:solidFill>
              </a:endParaRPr>
            </a:p>
          </p:txBody>
        </p:sp>
      </p:grpSp>
      <p:sp>
        <p:nvSpPr>
          <p:cNvPr id="13" name="Flecha derecha 12"/>
          <p:cNvSpPr/>
          <p:nvPr/>
        </p:nvSpPr>
        <p:spPr>
          <a:xfrm>
            <a:off x="2901925" y="2978841"/>
            <a:ext cx="472424"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3374349" y="2892844"/>
            <a:ext cx="1143262" cy="369332"/>
          </a:xfrm>
          <a:prstGeom prst="rect">
            <a:avLst/>
          </a:prstGeom>
        </p:spPr>
        <p:txBody>
          <a:bodyPr wrap="none">
            <a:spAutoFit/>
          </a:bodyPr>
          <a:lstStyle/>
          <a:p>
            <a:r>
              <a:rPr lang="es-EC" dirty="0"/>
              <a:t>EXAMPLE</a:t>
            </a:r>
          </a:p>
        </p:txBody>
      </p:sp>
      <p:sp>
        <p:nvSpPr>
          <p:cNvPr id="15" name="Rectángulo 14"/>
          <p:cNvSpPr/>
          <p:nvPr/>
        </p:nvSpPr>
        <p:spPr>
          <a:xfrm>
            <a:off x="5068860" y="2519692"/>
            <a:ext cx="6778581" cy="58477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She was not wrong</a:t>
            </a:r>
            <a:r>
              <a:rPr lang="en-US" sz="3200" b="1"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u="sng" dirty="0">
                <a:solidFill>
                  <a:schemeClr val="accent3">
                    <a:lumMod val="75000"/>
                  </a:schemeClr>
                </a:solidFill>
                <a:latin typeface="Times New Roman" panose="02020603050405020304" pitchFamily="18" charset="0"/>
                <a:cs typeface="Times New Roman" panose="02020603050405020304" pitchFamily="18" charset="0"/>
              </a:rPr>
              <a:t>nor</a:t>
            </a:r>
            <a:r>
              <a:rPr lang="en-US" sz="2400" dirty="0">
                <a:latin typeface="Times New Roman" panose="02020603050405020304" pitchFamily="18" charset="0"/>
                <a:cs typeface="Times New Roman" panose="02020603050405020304" pitchFamily="18" charset="0"/>
              </a:rPr>
              <a:t> was she entirely right.</a:t>
            </a:r>
            <a:endParaRPr lang="es-EC" sz="2400" dirty="0">
              <a:latin typeface="Times New Roman" panose="02020603050405020304" pitchFamily="18" charset="0"/>
              <a:cs typeface="Times New Roman" panose="02020603050405020304" pitchFamily="18" charset="0"/>
            </a:endParaRPr>
          </a:p>
        </p:txBody>
      </p:sp>
      <p:grpSp>
        <p:nvGrpSpPr>
          <p:cNvPr id="16" name="Grupo 15"/>
          <p:cNvGrpSpPr/>
          <p:nvPr/>
        </p:nvGrpSpPr>
        <p:grpSpPr>
          <a:xfrm>
            <a:off x="436142" y="4495430"/>
            <a:ext cx="2439059" cy="1023166"/>
            <a:chOff x="3760731" y="2808835"/>
            <a:chExt cx="1442590" cy="765593"/>
          </a:xfrm>
          <a:solidFill>
            <a:schemeClr val="accent2">
              <a:lumMod val="40000"/>
              <a:lumOff val="60000"/>
            </a:schemeClr>
          </a:solidFill>
        </p:grpSpPr>
        <p:sp>
          <p:nvSpPr>
            <p:cNvPr id="17" name="Elipse 16"/>
            <p:cNvSpPr/>
            <p:nvPr/>
          </p:nvSpPr>
          <p:spPr>
            <a:xfrm>
              <a:off x="3760731" y="2808835"/>
              <a:ext cx="1442590" cy="765593"/>
            </a:xfrm>
            <a:prstGeom prst="ellipse">
              <a:avLst/>
            </a:prstGeom>
            <a:grp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8" name="Elipse 4"/>
            <p:cNvSpPr/>
            <p:nvPr/>
          </p:nvSpPr>
          <p:spPr>
            <a:xfrm>
              <a:off x="4012345" y="2920953"/>
              <a:ext cx="1020066" cy="5413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b="1" kern="1200" dirty="0">
                  <a:solidFill>
                    <a:schemeClr val="tx1"/>
                  </a:solidFill>
                  <a:latin typeface="Times New Roman" panose="02020603050405020304" pitchFamily="18" charset="0"/>
                  <a:cs typeface="Times New Roman" panose="02020603050405020304" pitchFamily="18" charset="0"/>
                </a:rPr>
                <a:t>3. CONTRAST</a:t>
              </a:r>
              <a:endParaRPr lang="es-EC" kern="1200" dirty="0">
                <a:solidFill>
                  <a:schemeClr val="tx1"/>
                </a:solidFill>
              </a:endParaRPr>
            </a:p>
          </p:txBody>
        </p:sp>
      </p:grpSp>
      <p:sp>
        <p:nvSpPr>
          <p:cNvPr id="19" name="Flecha derecha 18"/>
          <p:cNvSpPr/>
          <p:nvPr/>
        </p:nvSpPr>
        <p:spPr>
          <a:xfrm>
            <a:off x="2917165" y="4865346"/>
            <a:ext cx="472424"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p:cNvSpPr/>
          <p:nvPr/>
        </p:nvSpPr>
        <p:spPr>
          <a:xfrm>
            <a:off x="3347045" y="4822348"/>
            <a:ext cx="1143262" cy="369332"/>
          </a:xfrm>
          <a:prstGeom prst="rect">
            <a:avLst/>
          </a:prstGeom>
        </p:spPr>
        <p:txBody>
          <a:bodyPr wrap="none">
            <a:spAutoFit/>
          </a:bodyPr>
          <a:lstStyle/>
          <a:p>
            <a:r>
              <a:rPr lang="es-EC" dirty="0"/>
              <a:t>EXAMPLE</a:t>
            </a:r>
          </a:p>
        </p:txBody>
      </p:sp>
      <p:sp>
        <p:nvSpPr>
          <p:cNvPr id="21" name="Rectángulo 20"/>
          <p:cNvSpPr/>
          <p:nvPr/>
        </p:nvSpPr>
        <p:spPr>
          <a:xfrm>
            <a:off x="5080948" y="3758557"/>
            <a:ext cx="6109131" cy="181588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I am very busy</a:t>
            </a:r>
            <a:r>
              <a:rPr lang="en-US" sz="3200" b="1" dirty="0">
                <a:solidFill>
                  <a:srgbClr val="FF0000"/>
                </a:solidFill>
                <a:latin typeface="Times New Roman" panose="02020603050405020304" pitchFamily="18" charset="0"/>
                <a:cs typeface="Times New Roman" panose="02020603050405020304" pitchFamily="18" charset="0"/>
              </a:rPr>
              <a:t>, </a:t>
            </a:r>
            <a:r>
              <a:rPr lang="en-US" sz="2400" u="sng" dirty="0">
                <a:solidFill>
                  <a:schemeClr val="accent3">
                    <a:lumMod val="50000"/>
                  </a:schemeClr>
                </a:solidFill>
                <a:latin typeface="Times New Roman" panose="02020603050405020304" pitchFamily="18" charset="0"/>
                <a:cs typeface="Times New Roman" panose="02020603050405020304" pitchFamily="18" charset="0"/>
              </a:rPr>
              <a:t>but</a:t>
            </a:r>
            <a:r>
              <a:rPr lang="en-US" sz="2400" dirty="0">
                <a:latin typeface="Times New Roman" panose="02020603050405020304" pitchFamily="18" charset="0"/>
                <a:cs typeface="Times New Roman" panose="02020603050405020304" pitchFamily="18" charset="0"/>
              </a:rPr>
              <a:t> I help you.</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 am eating steak</a:t>
            </a:r>
            <a:r>
              <a:rPr lang="en-US" sz="3200" b="1"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u="sng" dirty="0">
                <a:solidFill>
                  <a:schemeClr val="accent3">
                    <a:lumMod val="50000"/>
                  </a:schemeClr>
                </a:solidFill>
                <a:latin typeface="Times New Roman" panose="02020603050405020304" pitchFamily="18" charset="0"/>
                <a:cs typeface="Times New Roman" panose="02020603050405020304" pitchFamily="18" charset="0"/>
              </a:rPr>
              <a:t>yet</a:t>
            </a:r>
            <a:r>
              <a:rPr lang="en-US" sz="2400" dirty="0">
                <a:latin typeface="Times New Roman" panose="02020603050405020304" pitchFamily="18" charset="0"/>
                <a:cs typeface="Times New Roman" panose="02020603050405020304" pitchFamily="18" charset="0"/>
              </a:rPr>
              <a:t> I really wanted lamb.</a:t>
            </a:r>
            <a:endParaRPr lang="es-EC" sz="2400" dirty="0">
              <a:latin typeface="Times New Roman" panose="02020603050405020304" pitchFamily="18" charset="0"/>
              <a:cs typeface="Times New Roman" panose="02020603050405020304" pitchFamily="18" charset="0"/>
            </a:endParaRPr>
          </a:p>
        </p:txBody>
      </p:sp>
      <p:sp>
        <p:nvSpPr>
          <p:cNvPr id="24" name="Abrir llave 23"/>
          <p:cNvSpPr/>
          <p:nvPr/>
        </p:nvSpPr>
        <p:spPr>
          <a:xfrm rot="16200000">
            <a:off x="8038889" y="-937116"/>
            <a:ext cx="332050" cy="5716075"/>
          </a:xfrm>
          <a:prstGeom prst="leftBrace">
            <a:avLst>
              <a:gd name="adj1" fmla="val 8333"/>
              <a:gd name="adj2" fmla="val 450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5" name="CuadroTexto 24"/>
          <p:cNvSpPr txBox="1"/>
          <p:nvPr/>
        </p:nvSpPr>
        <p:spPr>
          <a:xfrm>
            <a:off x="6864439" y="2012842"/>
            <a:ext cx="2186817" cy="369332"/>
          </a:xfrm>
          <a:prstGeom prst="rect">
            <a:avLst/>
          </a:prstGeom>
          <a:noFill/>
        </p:spPr>
        <p:txBody>
          <a:bodyPr wrap="none" rtlCol="0">
            <a:spAutoFit/>
          </a:bodyPr>
          <a:lstStyle/>
          <a:p>
            <a:r>
              <a:rPr lang="es-EC" dirty="0"/>
              <a:t>Compound sentence</a:t>
            </a:r>
          </a:p>
        </p:txBody>
      </p:sp>
      <p:sp>
        <p:nvSpPr>
          <p:cNvPr id="26" name="CuadroTexto 25"/>
          <p:cNvSpPr txBox="1"/>
          <p:nvPr/>
        </p:nvSpPr>
        <p:spPr>
          <a:xfrm>
            <a:off x="5613892" y="971222"/>
            <a:ext cx="324128" cy="369332"/>
          </a:xfrm>
          <a:prstGeom prst="rect">
            <a:avLst/>
          </a:prstGeom>
          <a:noFill/>
        </p:spPr>
        <p:txBody>
          <a:bodyPr wrap="none" rtlCol="0">
            <a:spAutoFit/>
          </a:bodyPr>
          <a:lstStyle/>
          <a:p>
            <a:r>
              <a:rPr lang="es-EC" b="1" dirty="0">
                <a:solidFill>
                  <a:srgbClr val="92D050"/>
                </a:solidFill>
              </a:rPr>
              <a:t>S</a:t>
            </a:r>
          </a:p>
        </p:txBody>
      </p:sp>
      <p:sp>
        <p:nvSpPr>
          <p:cNvPr id="27" name="CuadroTexto 26"/>
          <p:cNvSpPr txBox="1"/>
          <p:nvPr/>
        </p:nvSpPr>
        <p:spPr>
          <a:xfrm>
            <a:off x="8167530" y="971222"/>
            <a:ext cx="324128" cy="369332"/>
          </a:xfrm>
          <a:prstGeom prst="rect">
            <a:avLst/>
          </a:prstGeom>
          <a:noFill/>
        </p:spPr>
        <p:txBody>
          <a:bodyPr wrap="none" rtlCol="0">
            <a:spAutoFit/>
          </a:bodyPr>
          <a:lstStyle/>
          <a:p>
            <a:r>
              <a:rPr lang="es-EC" b="1" dirty="0">
                <a:solidFill>
                  <a:srgbClr val="92D050"/>
                </a:solidFill>
              </a:rPr>
              <a:t>S</a:t>
            </a:r>
          </a:p>
        </p:txBody>
      </p:sp>
      <p:sp>
        <p:nvSpPr>
          <p:cNvPr id="28" name="CuadroTexto 27"/>
          <p:cNvSpPr txBox="1"/>
          <p:nvPr/>
        </p:nvSpPr>
        <p:spPr>
          <a:xfrm>
            <a:off x="6360007" y="949042"/>
            <a:ext cx="351378" cy="369332"/>
          </a:xfrm>
          <a:prstGeom prst="rect">
            <a:avLst/>
          </a:prstGeom>
          <a:noFill/>
        </p:spPr>
        <p:txBody>
          <a:bodyPr wrap="none" rtlCol="0">
            <a:spAutoFit/>
          </a:bodyPr>
          <a:lstStyle/>
          <a:p>
            <a:r>
              <a:rPr lang="es-EC" b="1" dirty="0">
                <a:solidFill>
                  <a:srgbClr val="92D050"/>
                </a:solidFill>
              </a:rPr>
              <a:t>V</a:t>
            </a:r>
          </a:p>
        </p:txBody>
      </p:sp>
      <p:sp>
        <p:nvSpPr>
          <p:cNvPr id="29" name="CuadroTexto 28"/>
          <p:cNvSpPr txBox="1"/>
          <p:nvPr/>
        </p:nvSpPr>
        <p:spPr>
          <a:xfrm>
            <a:off x="9765692" y="979776"/>
            <a:ext cx="351378" cy="369332"/>
          </a:xfrm>
          <a:prstGeom prst="rect">
            <a:avLst/>
          </a:prstGeom>
          <a:noFill/>
        </p:spPr>
        <p:txBody>
          <a:bodyPr wrap="none" rtlCol="0">
            <a:spAutoFit/>
          </a:bodyPr>
          <a:lstStyle/>
          <a:p>
            <a:r>
              <a:rPr lang="es-EC" b="1" dirty="0">
                <a:solidFill>
                  <a:srgbClr val="92D050"/>
                </a:solidFill>
              </a:rPr>
              <a:t>V</a:t>
            </a:r>
          </a:p>
        </p:txBody>
      </p:sp>
      <p:sp>
        <p:nvSpPr>
          <p:cNvPr id="30" name="CuadroTexto 29"/>
          <p:cNvSpPr txBox="1"/>
          <p:nvPr/>
        </p:nvSpPr>
        <p:spPr>
          <a:xfrm>
            <a:off x="7473132" y="969452"/>
            <a:ext cx="608821" cy="369332"/>
          </a:xfrm>
          <a:prstGeom prst="rect">
            <a:avLst/>
          </a:prstGeom>
          <a:noFill/>
        </p:spPr>
        <p:txBody>
          <a:bodyPr wrap="none" rtlCol="0">
            <a:spAutoFit/>
          </a:bodyPr>
          <a:lstStyle/>
          <a:p>
            <a:r>
              <a:rPr lang="es-EC" b="1" dirty="0">
                <a:solidFill>
                  <a:srgbClr val="FF0000"/>
                </a:solidFill>
              </a:rPr>
              <a:t>C.C</a:t>
            </a:r>
          </a:p>
        </p:txBody>
      </p:sp>
      <p:sp>
        <p:nvSpPr>
          <p:cNvPr id="31" name="Abrir llave 30"/>
          <p:cNvSpPr/>
          <p:nvPr/>
        </p:nvSpPr>
        <p:spPr>
          <a:xfrm rot="16200000">
            <a:off x="7915928" y="389462"/>
            <a:ext cx="332050" cy="5716075"/>
          </a:xfrm>
          <a:prstGeom prst="leftBrace">
            <a:avLst>
              <a:gd name="adj1" fmla="val 8333"/>
              <a:gd name="adj2" fmla="val 450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2" name="Rectángulo 31"/>
          <p:cNvSpPr/>
          <p:nvPr/>
        </p:nvSpPr>
        <p:spPr>
          <a:xfrm>
            <a:off x="7522023" y="3389225"/>
            <a:ext cx="511037" cy="369332"/>
          </a:xfrm>
          <a:prstGeom prst="rect">
            <a:avLst/>
          </a:prstGeom>
        </p:spPr>
        <p:txBody>
          <a:bodyPr wrap="none">
            <a:spAutoFit/>
          </a:bodyPr>
          <a:lstStyle/>
          <a:p>
            <a:r>
              <a:rPr lang="es-EC" dirty="0"/>
              <a:t>C.S</a:t>
            </a:r>
          </a:p>
        </p:txBody>
      </p:sp>
      <p:sp>
        <p:nvSpPr>
          <p:cNvPr id="33" name="CuadroTexto 32"/>
          <p:cNvSpPr txBox="1"/>
          <p:nvPr/>
        </p:nvSpPr>
        <p:spPr>
          <a:xfrm>
            <a:off x="5223915" y="2307924"/>
            <a:ext cx="324128" cy="369332"/>
          </a:xfrm>
          <a:prstGeom prst="rect">
            <a:avLst/>
          </a:prstGeom>
          <a:noFill/>
        </p:spPr>
        <p:txBody>
          <a:bodyPr wrap="none" rtlCol="0">
            <a:spAutoFit/>
          </a:bodyPr>
          <a:lstStyle/>
          <a:p>
            <a:r>
              <a:rPr lang="es-EC" b="1" dirty="0">
                <a:solidFill>
                  <a:srgbClr val="92D050"/>
                </a:solidFill>
              </a:rPr>
              <a:t>S</a:t>
            </a:r>
          </a:p>
        </p:txBody>
      </p:sp>
      <p:sp>
        <p:nvSpPr>
          <p:cNvPr id="34" name="CuadroTexto 33"/>
          <p:cNvSpPr txBox="1"/>
          <p:nvPr/>
        </p:nvSpPr>
        <p:spPr>
          <a:xfrm>
            <a:off x="8699477" y="2346704"/>
            <a:ext cx="324128" cy="369332"/>
          </a:xfrm>
          <a:prstGeom prst="rect">
            <a:avLst/>
          </a:prstGeom>
          <a:noFill/>
        </p:spPr>
        <p:txBody>
          <a:bodyPr wrap="none" rtlCol="0">
            <a:spAutoFit/>
          </a:bodyPr>
          <a:lstStyle/>
          <a:p>
            <a:r>
              <a:rPr lang="es-EC" b="1" dirty="0">
                <a:solidFill>
                  <a:srgbClr val="92D050"/>
                </a:solidFill>
              </a:rPr>
              <a:t>S</a:t>
            </a:r>
          </a:p>
        </p:txBody>
      </p:sp>
      <p:sp>
        <p:nvSpPr>
          <p:cNvPr id="35" name="CuadroTexto 34"/>
          <p:cNvSpPr txBox="1"/>
          <p:nvPr/>
        </p:nvSpPr>
        <p:spPr>
          <a:xfrm>
            <a:off x="5424578" y="3630636"/>
            <a:ext cx="351378" cy="369332"/>
          </a:xfrm>
          <a:prstGeom prst="rect">
            <a:avLst/>
          </a:prstGeom>
          <a:noFill/>
        </p:spPr>
        <p:txBody>
          <a:bodyPr wrap="none" rtlCol="0">
            <a:spAutoFit/>
          </a:bodyPr>
          <a:lstStyle/>
          <a:p>
            <a:r>
              <a:rPr lang="es-EC" b="1" dirty="0">
                <a:solidFill>
                  <a:srgbClr val="92D050"/>
                </a:solidFill>
              </a:rPr>
              <a:t>V</a:t>
            </a:r>
          </a:p>
        </p:txBody>
      </p:sp>
      <p:sp>
        <p:nvSpPr>
          <p:cNvPr id="36" name="CuadroTexto 35"/>
          <p:cNvSpPr txBox="1"/>
          <p:nvPr/>
        </p:nvSpPr>
        <p:spPr>
          <a:xfrm>
            <a:off x="8164598" y="2367110"/>
            <a:ext cx="351378" cy="369332"/>
          </a:xfrm>
          <a:prstGeom prst="rect">
            <a:avLst/>
          </a:prstGeom>
          <a:noFill/>
        </p:spPr>
        <p:txBody>
          <a:bodyPr wrap="none" rtlCol="0">
            <a:spAutoFit/>
          </a:bodyPr>
          <a:lstStyle/>
          <a:p>
            <a:r>
              <a:rPr lang="es-EC" b="1" dirty="0">
                <a:solidFill>
                  <a:srgbClr val="92D050"/>
                </a:solidFill>
              </a:rPr>
              <a:t>V</a:t>
            </a:r>
          </a:p>
        </p:txBody>
      </p:sp>
      <p:sp>
        <p:nvSpPr>
          <p:cNvPr id="37" name="CuadroTexto 36"/>
          <p:cNvSpPr txBox="1"/>
          <p:nvPr/>
        </p:nvSpPr>
        <p:spPr>
          <a:xfrm>
            <a:off x="7510621" y="2445587"/>
            <a:ext cx="608821" cy="369332"/>
          </a:xfrm>
          <a:prstGeom prst="rect">
            <a:avLst/>
          </a:prstGeom>
          <a:noFill/>
        </p:spPr>
        <p:txBody>
          <a:bodyPr wrap="none" rtlCol="0">
            <a:spAutoFit/>
          </a:bodyPr>
          <a:lstStyle/>
          <a:p>
            <a:r>
              <a:rPr lang="es-EC" b="1" dirty="0">
                <a:solidFill>
                  <a:srgbClr val="FF0000"/>
                </a:solidFill>
              </a:rPr>
              <a:t>C.C</a:t>
            </a:r>
          </a:p>
        </p:txBody>
      </p:sp>
      <p:sp>
        <p:nvSpPr>
          <p:cNvPr id="38" name="Abrir llave 37"/>
          <p:cNvSpPr/>
          <p:nvPr/>
        </p:nvSpPr>
        <p:spPr>
          <a:xfrm rot="16200000">
            <a:off x="6985486" y="2293797"/>
            <a:ext cx="332050" cy="4088020"/>
          </a:xfrm>
          <a:prstGeom prst="leftBrace">
            <a:avLst>
              <a:gd name="adj1" fmla="val 8333"/>
              <a:gd name="adj2" fmla="val 450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9" name="Abrir llave 38"/>
          <p:cNvSpPr/>
          <p:nvPr/>
        </p:nvSpPr>
        <p:spPr>
          <a:xfrm rot="16200000">
            <a:off x="7649006" y="2889411"/>
            <a:ext cx="332050" cy="5473745"/>
          </a:xfrm>
          <a:prstGeom prst="leftBrace">
            <a:avLst>
              <a:gd name="adj1" fmla="val 8333"/>
              <a:gd name="adj2" fmla="val 450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40" name="Rectángulo 39"/>
          <p:cNvSpPr/>
          <p:nvPr/>
        </p:nvSpPr>
        <p:spPr>
          <a:xfrm>
            <a:off x="7295407" y="5735165"/>
            <a:ext cx="511037" cy="369332"/>
          </a:xfrm>
          <a:prstGeom prst="rect">
            <a:avLst/>
          </a:prstGeom>
        </p:spPr>
        <p:txBody>
          <a:bodyPr wrap="none">
            <a:spAutoFit/>
          </a:bodyPr>
          <a:lstStyle/>
          <a:p>
            <a:r>
              <a:rPr lang="es-EC" dirty="0"/>
              <a:t>C.S</a:t>
            </a:r>
          </a:p>
        </p:txBody>
      </p:sp>
      <p:sp>
        <p:nvSpPr>
          <p:cNvPr id="41" name="Rectángulo 40"/>
          <p:cNvSpPr/>
          <p:nvPr/>
        </p:nvSpPr>
        <p:spPr>
          <a:xfrm>
            <a:off x="6707988" y="4476794"/>
            <a:ext cx="511037" cy="369332"/>
          </a:xfrm>
          <a:prstGeom prst="rect">
            <a:avLst/>
          </a:prstGeom>
        </p:spPr>
        <p:txBody>
          <a:bodyPr wrap="none">
            <a:spAutoFit/>
          </a:bodyPr>
          <a:lstStyle/>
          <a:p>
            <a:r>
              <a:rPr lang="es-EC" dirty="0"/>
              <a:t>C.S</a:t>
            </a:r>
          </a:p>
        </p:txBody>
      </p:sp>
      <p:sp>
        <p:nvSpPr>
          <p:cNvPr id="42" name="CuadroTexto 41"/>
          <p:cNvSpPr txBox="1"/>
          <p:nvPr/>
        </p:nvSpPr>
        <p:spPr>
          <a:xfrm>
            <a:off x="5135841" y="3593291"/>
            <a:ext cx="324128" cy="369332"/>
          </a:xfrm>
          <a:prstGeom prst="rect">
            <a:avLst/>
          </a:prstGeom>
          <a:noFill/>
        </p:spPr>
        <p:txBody>
          <a:bodyPr wrap="none" rtlCol="0">
            <a:spAutoFit/>
          </a:bodyPr>
          <a:lstStyle/>
          <a:p>
            <a:r>
              <a:rPr lang="es-EC" b="1" dirty="0">
                <a:solidFill>
                  <a:srgbClr val="92D050"/>
                </a:solidFill>
              </a:rPr>
              <a:t>S</a:t>
            </a:r>
          </a:p>
        </p:txBody>
      </p:sp>
      <p:sp>
        <p:nvSpPr>
          <p:cNvPr id="43" name="CuadroTexto 42"/>
          <p:cNvSpPr txBox="1"/>
          <p:nvPr/>
        </p:nvSpPr>
        <p:spPr>
          <a:xfrm>
            <a:off x="7575676" y="3698283"/>
            <a:ext cx="324128" cy="369332"/>
          </a:xfrm>
          <a:prstGeom prst="rect">
            <a:avLst/>
          </a:prstGeom>
          <a:noFill/>
        </p:spPr>
        <p:txBody>
          <a:bodyPr wrap="none" rtlCol="0">
            <a:spAutoFit/>
          </a:bodyPr>
          <a:lstStyle/>
          <a:p>
            <a:r>
              <a:rPr lang="es-EC" b="1" dirty="0">
                <a:solidFill>
                  <a:srgbClr val="92D050"/>
                </a:solidFill>
              </a:rPr>
              <a:t>S</a:t>
            </a:r>
          </a:p>
        </p:txBody>
      </p:sp>
      <p:sp>
        <p:nvSpPr>
          <p:cNvPr id="44" name="CuadroTexto 43"/>
          <p:cNvSpPr txBox="1"/>
          <p:nvPr/>
        </p:nvSpPr>
        <p:spPr>
          <a:xfrm>
            <a:off x="5122238" y="4863083"/>
            <a:ext cx="324128" cy="369332"/>
          </a:xfrm>
          <a:prstGeom prst="rect">
            <a:avLst/>
          </a:prstGeom>
          <a:noFill/>
        </p:spPr>
        <p:txBody>
          <a:bodyPr wrap="none" rtlCol="0">
            <a:spAutoFit/>
          </a:bodyPr>
          <a:lstStyle/>
          <a:p>
            <a:r>
              <a:rPr lang="es-EC" b="1" dirty="0">
                <a:solidFill>
                  <a:srgbClr val="92D050"/>
                </a:solidFill>
              </a:rPr>
              <a:t>S</a:t>
            </a:r>
          </a:p>
        </p:txBody>
      </p:sp>
      <p:sp>
        <p:nvSpPr>
          <p:cNvPr id="45" name="CuadroTexto 44"/>
          <p:cNvSpPr txBox="1"/>
          <p:nvPr/>
        </p:nvSpPr>
        <p:spPr>
          <a:xfrm>
            <a:off x="7806444" y="4863083"/>
            <a:ext cx="324128" cy="369332"/>
          </a:xfrm>
          <a:prstGeom prst="rect">
            <a:avLst/>
          </a:prstGeom>
          <a:noFill/>
        </p:spPr>
        <p:txBody>
          <a:bodyPr wrap="none" rtlCol="0">
            <a:spAutoFit/>
          </a:bodyPr>
          <a:lstStyle/>
          <a:p>
            <a:r>
              <a:rPr lang="es-EC" b="1" dirty="0">
                <a:solidFill>
                  <a:srgbClr val="92D050"/>
                </a:solidFill>
              </a:rPr>
              <a:t>S</a:t>
            </a:r>
          </a:p>
        </p:txBody>
      </p:sp>
      <p:sp>
        <p:nvSpPr>
          <p:cNvPr id="46" name="CuadroTexto 45"/>
          <p:cNvSpPr txBox="1"/>
          <p:nvPr/>
        </p:nvSpPr>
        <p:spPr>
          <a:xfrm>
            <a:off x="7862090" y="3718599"/>
            <a:ext cx="351378" cy="369332"/>
          </a:xfrm>
          <a:prstGeom prst="rect">
            <a:avLst/>
          </a:prstGeom>
          <a:noFill/>
        </p:spPr>
        <p:txBody>
          <a:bodyPr wrap="none" rtlCol="0">
            <a:spAutoFit/>
          </a:bodyPr>
          <a:lstStyle/>
          <a:p>
            <a:r>
              <a:rPr lang="es-EC" b="1" dirty="0">
                <a:solidFill>
                  <a:srgbClr val="92D050"/>
                </a:solidFill>
              </a:rPr>
              <a:t>V</a:t>
            </a:r>
          </a:p>
        </p:txBody>
      </p:sp>
      <p:sp>
        <p:nvSpPr>
          <p:cNvPr id="47" name="CuadroTexto 46"/>
          <p:cNvSpPr txBox="1"/>
          <p:nvPr/>
        </p:nvSpPr>
        <p:spPr>
          <a:xfrm>
            <a:off x="5771231" y="2315265"/>
            <a:ext cx="351378" cy="369332"/>
          </a:xfrm>
          <a:prstGeom prst="rect">
            <a:avLst/>
          </a:prstGeom>
          <a:noFill/>
        </p:spPr>
        <p:txBody>
          <a:bodyPr wrap="none" rtlCol="0">
            <a:spAutoFit/>
          </a:bodyPr>
          <a:lstStyle/>
          <a:p>
            <a:r>
              <a:rPr lang="es-EC" b="1" dirty="0">
                <a:solidFill>
                  <a:srgbClr val="92D050"/>
                </a:solidFill>
              </a:rPr>
              <a:t>V</a:t>
            </a:r>
          </a:p>
        </p:txBody>
      </p:sp>
      <p:sp>
        <p:nvSpPr>
          <p:cNvPr id="48" name="CuadroTexto 47"/>
          <p:cNvSpPr txBox="1"/>
          <p:nvPr/>
        </p:nvSpPr>
        <p:spPr>
          <a:xfrm>
            <a:off x="5648439" y="4878715"/>
            <a:ext cx="351378" cy="369332"/>
          </a:xfrm>
          <a:prstGeom prst="rect">
            <a:avLst/>
          </a:prstGeom>
          <a:noFill/>
        </p:spPr>
        <p:txBody>
          <a:bodyPr wrap="none" rtlCol="0">
            <a:spAutoFit/>
          </a:bodyPr>
          <a:lstStyle/>
          <a:p>
            <a:r>
              <a:rPr lang="es-EC" b="1" dirty="0">
                <a:solidFill>
                  <a:srgbClr val="92D050"/>
                </a:solidFill>
              </a:rPr>
              <a:t>V</a:t>
            </a:r>
          </a:p>
        </p:txBody>
      </p:sp>
      <p:sp>
        <p:nvSpPr>
          <p:cNvPr id="49" name="CuadroTexto 48"/>
          <p:cNvSpPr txBox="1"/>
          <p:nvPr/>
        </p:nvSpPr>
        <p:spPr>
          <a:xfrm>
            <a:off x="8847916" y="4900709"/>
            <a:ext cx="351378" cy="369332"/>
          </a:xfrm>
          <a:prstGeom prst="rect">
            <a:avLst/>
          </a:prstGeom>
          <a:noFill/>
        </p:spPr>
        <p:txBody>
          <a:bodyPr wrap="none" rtlCol="0">
            <a:spAutoFit/>
          </a:bodyPr>
          <a:lstStyle/>
          <a:p>
            <a:r>
              <a:rPr lang="es-EC" b="1" dirty="0">
                <a:solidFill>
                  <a:srgbClr val="92D050"/>
                </a:solidFill>
              </a:rPr>
              <a:t>V</a:t>
            </a:r>
          </a:p>
        </p:txBody>
      </p:sp>
      <p:sp>
        <p:nvSpPr>
          <p:cNvPr id="50" name="CuadroTexto 49"/>
          <p:cNvSpPr txBox="1"/>
          <p:nvPr/>
        </p:nvSpPr>
        <p:spPr>
          <a:xfrm>
            <a:off x="7068895" y="3698283"/>
            <a:ext cx="608821" cy="369332"/>
          </a:xfrm>
          <a:prstGeom prst="rect">
            <a:avLst/>
          </a:prstGeom>
          <a:noFill/>
        </p:spPr>
        <p:txBody>
          <a:bodyPr wrap="none" rtlCol="0">
            <a:spAutoFit/>
          </a:bodyPr>
          <a:lstStyle/>
          <a:p>
            <a:r>
              <a:rPr lang="es-EC" b="1" dirty="0">
                <a:solidFill>
                  <a:srgbClr val="FF0000"/>
                </a:solidFill>
              </a:rPr>
              <a:t>C.C</a:t>
            </a:r>
          </a:p>
        </p:txBody>
      </p:sp>
      <p:sp>
        <p:nvSpPr>
          <p:cNvPr id="51" name="CuadroTexto 50"/>
          <p:cNvSpPr txBox="1"/>
          <p:nvPr/>
        </p:nvSpPr>
        <p:spPr>
          <a:xfrm>
            <a:off x="7295407" y="4922625"/>
            <a:ext cx="608821" cy="369332"/>
          </a:xfrm>
          <a:prstGeom prst="rect">
            <a:avLst/>
          </a:prstGeom>
          <a:noFill/>
        </p:spPr>
        <p:txBody>
          <a:bodyPr wrap="none" rtlCol="0">
            <a:spAutoFit/>
          </a:bodyPr>
          <a:lstStyle/>
          <a:p>
            <a:r>
              <a:rPr lang="es-EC" b="1" dirty="0">
                <a:solidFill>
                  <a:srgbClr val="FF0000"/>
                </a:solidFill>
              </a:rPr>
              <a:t>C.C</a:t>
            </a:r>
          </a:p>
        </p:txBody>
      </p:sp>
    </p:spTree>
    <p:extLst>
      <p:ext uri="{BB962C8B-B14F-4D97-AF65-F5344CB8AC3E}">
        <p14:creationId xmlns:p14="http://schemas.microsoft.com/office/powerpoint/2010/main" val="352185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6">
                                            <p:txEl>
                                              <p:pRg st="0" end="0"/>
                                            </p:txEl>
                                          </p:spTgt>
                                        </p:tgtEl>
                                        <p:attrNameLst>
                                          <p:attrName>style.visibility</p:attrName>
                                        </p:attrNameLst>
                                      </p:cBhvr>
                                      <p:to>
                                        <p:strVal val="visible"/>
                                      </p:to>
                                    </p:set>
                                    <p:animEffect transition="in" filter="fade">
                                      <p:cBhvr>
                                        <p:cTn id="30" dur="1000"/>
                                        <p:tgtEl>
                                          <p:spTgt spid="26">
                                            <p:txEl>
                                              <p:pRg st="0" end="0"/>
                                            </p:txEl>
                                          </p:spTgt>
                                        </p:tgtEl>
                                      </p:cBhvr>
                                    </p:animEffect>
                                    <p:anim calcmode="lin" valueType="num">
                                      <p:cBhvr>
                                        <p:cTn id="31"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1000"/>
                                        <p:tgtEl>
                                          <p:spTgt spid="28">
                                            <p:txEl>
                                              <p:pRg st="0" end="0"/>
                                            </p:txEl>
                                          </p:spTgt>
                                        </p:tgtEl>
                                      </p:cBhvr>
                                    </p:animEffect>
                                    <p:anim calcmode="lin" valueType="num">
                                      <p:cBhvr>
                                        <p:cTn id="3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7">
                                            <p:txEl>
                                              <p:pRg st="0" end="0"/>
                                            </p:txEl>
                                          </p:spTgt>
                                        </p:tgtEl>
                                        <p:attrNameLst>
                                          <p:attrName>style.visibility</p:attrName>
                                        </p:attrNameLst>
                                      </p:cBhvr>
                                      <p:to>
                                        <p:strVal val="visible"/>
                                      </p:to>
                                    </p:set>
                                    <p:animEffect transition="in" filter="fade">
                                      <p:cBhvr>
                                        <p:cTn id="44" dur="1000"/>
                                        <p:tgtEl>
                                          <p:spTgt spid="27">
                                            <p:txEl>
                                              <p:pRg st="0" end="0"/>
                                            </p:txEl>
                                          </p:spTgt>
                                        </p:tgtEl>
                                      </p:cBhvr>
                                    </p:animEffect>
                                    <p:anim calcmode="lin" valueType="num">
                                      <p:cBhvr>
                                        <p:cTn id="45"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9">
                                            <p:txEl>
                                              <p:pRg st="0" end="0"/>
                                            </p:txEl>
                                          </p:spTgt>
                                        </p:tgtEl>
                                        <p:attrNameLst>
                                          <p:attrName>style.visibility</p:attrName>
                                        </p:attrNameLst>
                                      </p:cBhvr>
                                      <p:to>
                                        <p:strVal val="visible"/>
                                      </p:to>
                                    </p:set>
                                    <p:animEffect transition="in" filter="fade">
                                      <p:cBhvr>
                                        <p:cTn id="51" dur="1000"/>
                                        <p:tgtEl>
                                          <p:spTgt spid="29">
                                            <p:txEl>
                                              <p:pRg st="0" end="0"/>
                                            </p:txEl>
                                          </p:spTgt>
                                        </p:tgtEl>
                                      </p:cBhvr>
                                    </p:animEffect>
                                    <p:anim calcmode="lin" valueType="num">
                                      <p:cBhvr>
                                        <p:cTn id="52"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circle(in)">
                                      <p:cBhvr>
                                        <p:cTn id="65" dur="20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5">
                                            <p:txEl>
                                              <p:pRg st="0" end="0"/>
                                            </p:txEl>
                                          </p:spTgt>
                                        </p:tgtEl>
                                        <p:attrNameLst>
                                          <p:attrName>style.visibility</p:attrName>
                                        </p:attrNameLst>
                                      </p:cBhvr>
                                      <p:to>
                                        <p:strVal val="visible"/>
                                      </p:to>
                                    </p:set>
                                    <p:animEffect transition="in" filter="wipe(down)">
                                      <p:cBhvr>
                                        <p:cTn id="70" dur="500"/>
                                        <p:tgtEl>
                                          <p:spTgt spid="25">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4">
                                            <p:txEl>
                                              <p:pRg st="0" end="0"/>
                                            </p:txEl>
                                          </p:spTgt>
                                        </p:tgtEl>
                                        <p:attrNameLst>
                                          <p:attrName>style.visibility</p:attrName>
                                        </p:attrNameLst>
                                      </p:cBhvr>
                                      <p:to>
                                        <p:strVal val="visible"/>
                                      </p:to>
                                    </p:set>
                                    <p:animEffect transition="in" filter="barn(inVertical)">
                                      <p:cBhvr>
                                        <p:cTn id="84" dur="500"/>
                                        <p:tgtEl>
                                          <p:spTgt spid="14">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33">
                                            <p:txEl>
                                              <p:pRg st="0" end="0"/>
                                            </p:txEl>
                                          </p:spTgt>
                                        </p:tgtEl>
                                        <p:attrNameLst>
                                          <p:attrName>style.visibility</p:attrName>
                                        </p:attrNameLst>
                                      </p:cBhvr>
                                      <p:to>
                                        <p:strVal val="visible"/>
                                      </p:to>
                                    </p:set>
                                    <p:animEffect transition="in" filter="fade">
                                      <p:cBhvr>
                                        <p:cTn id="93" dur="1000"/>
                                        <p:tgtEl>
                                          <p:spTgt spid="33">
                                            <p:txEl>
                                              <p:pRg st="0" end="0"/>
                                            </p:txEl>
                                          </p:spTgt>
                                        </p:tgtEl>
                                      </p:cBhvr>
                                    </p:animEffect>
                                    <p:anim calcmode="lin" valueType="num">
                                      <p:cBhvr>
                                        <p:cTn id="94"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95"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47">
                                            <p:txEl>
                                              <p:pRg st="0" end="0"/>
                                            </p:txEl>
                                          </p:spTgt>
                                        </p:tgtEl>
                                        <p:attrNameLst>
                                          <p:attrName>style.visibility</p:attrName>
                                        </p:attrNameLst>
                                      </p:cBhvr>
                                      <p:to>
                                        <p:strVal val="visible"/>
                                      </p:to>
                                    </p:set>
                                    <p:animEffect transition="in" filter="fade">
                                      <p:cBhvr>
                                        <p:cTn id="100" dur="1000"/>
                                        <p:tgtEl>
                                          <p:spTgt spid="47">
                                            <p:txEl>
                                              <p:pRg st="0" end="0"/>
                                            </p:txEl>
                                          </p:spTgt>
                                        </p:tgtEl>
                                      </p:cBhvr>
                                    </p:animEffect>
                                    <p:anim calcmode="lin" valueType="num">
                                      <p:cBhvr>
                                        <p:cTn id="101"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02"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36">
                                            <p:txEl>
                                              <p:pRg st="0" end="0"/>
                                            </p:txEl>
                                          </p:spTgt>
                                        </p:tgtEl>
                                        <p:attrNameLst>
                                          <p:attrName>style.visibility</p:attrName>
                                        </p:attrNameLst>
                                      </p:cBhvr>
                                      <p:to>
                                        <p:strVal val="visible"/>
                                      </p:to>
                                    </p:set>
                                    <p:animEffect transition="in" filter="fade">
                                      <p:cBhvr>
                                        <p:cTn id="107" dur="1000"/>
                                        <p:tgtEl>
                                          <p:spTgt spid="36">
                                            <p:txEl>
                                              <p:pRg st="0" end="0"/>
                                            </p:txEl>
                                          </p:spTgt>
                                        </p:tgtEl>
                                      </p:cBhvr>
                                    </p:animEffect>
                                    <p:anim calcmode="lin" valueType="num">
                                      <p:cBhvr>
                                        <p:cTn id="10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0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34">
                                            <p:txEl>
                                              <p:pRg st="0" end="0"/>
                                            </p:txEl>
                                          </p:spTgt>
                                        </p:tgtEl>
                                        <p:attrNameLst>
                                          <p:attrName>style.visibility</p:attrName>
                                        </p:attrNameLst>
                                      </p:cBhvr>
                                      <p:to>
                                        <p:strVal val="visible"/>
                                      </p:to>
                                    </p:set>
                                    <p:animEffect transition="in" filter="fade">
                                      <p:cBhvr>
                                        <p:cTn id="114" dur="1000"/>
                                        <p:tgtEl>
                                          <p:spTgt spid="34">
                                            <p:txEl>
                                              <p:pRg st="0" end="0"/>
                                            </p:txEl>
                                          </p:spTgt>
                                        </p:tgtEl>
                                      </p:cBhvr>
                                    </p:animEffect>
                                    <p:anim calcmode="lin" valueType="num">
                                      <p:cBhvr>
                                        <p:cTn id="115"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16"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37">
                                            <p:txEl>
                                              <p:pRg st="0" end="0"/>
                                            </p:txEl>
                                          </p:spTgt>
                                        </p:tgtEl>
                                        <p:attrNameLst>
                                          <p:attrName>style.visibility</p:attrName>
                                        </p:attrNameLst>
                                      </p:cBhvr>
                                      <p:to>
                                        <p:strVal val="visible"/>
                                      </p:to>
                                    </p:set>
                                    <p:animEffect transition="in" filter="fade">
                                      <p:cBhvr>
                                        <p:cTn id="121" dur="1000"/>
                                        <p:tgtEl>
                                          <p:spTgt spid="37">
                                            <p:txEl>
                                              <p:pRg st="0" end="0"/>
                                            </p:txEl>
                                          </p:spTgt>
                                        </p:tgtEl>
                                      </p:cBhvr>
                                    </p:animEffect>
                                    <p:anim calcmode="lin" valueType="num">
                                      <p:cBhvr>
                                        <p:cTn id="122"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wipe(down)">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6" presetClass="entr" presetSubtype="16" fill="hold" nodeType="clickEffect">
                                  <p:stCondLst>
                                    <p:cond delay="0"/>
                                  </p:stCondLst>
                                  <p:childTnLst>
                                    <p:set>
                                      <p:cBhvr>
                                        <p:cTn id="132" dur="1" fill="hold">
                                          <p:stCondLst>
                                            <p:cond delay="0"/>
                                          </p:stCondLst>
                                        </p:cTn>
                                        <p:tgtEl>
                                          <p:spTgt spid="32">
                                            <p:txEl>
                                              <p:pRg st="0" end="0"/>
                                            </p:txEl>
                                          </p:spTgt>
                                        </p:tgtEl>
                                        <p:attrNameLst>
                                          <p:attrName>style.visibility</p:attrName>
                                        </p:attrNameLst>
                                      </p:cBhvr>
                                      <p:to>
                                        <p:strVal val="visible"/>
                                      </p:to>
                                    </p:set>
                                    <p:animEffect transition="in" filter="circle(in)">
                                      <p:cBhvr>
                                        <p:cTn id="133" dur="2000"/>
                                        <p:tgtEl>
                                          <p:spTgt spid="32">
                                            <p:txEl>
                                              <p:pRg st="0" end="0"/>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6" presetClass="entr" presetSubtype="21" fill="hold" nodeType="click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barn(inVertical)">
                                      <p:cBhvr>
                                        <p:cTn id="138" dur="500"/>
                                        <p:tgtEl>
                                          <p:spTgt spid="16"/>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nodeType="clickEffect">
                                  <p:stCondLst>
                                    <p:cond delay="0"/>
                                  </p:stCondLst>
                                  <p:childTnLst>
                                    <p:set>
                                      <p:cBhvr>
                                        <p:cTn id="146" dur="1" fill="hold">
                                          <p:stCondLst>
                                            <p:cond delay="0"/>
                                          </p:stCondLst>
                                        </p:cTn>
                                        <p:tgtEl>
                                          <p:spTgt spid="20">
                                            <p:txEl>
                                              <p:pRg st="0" end="0"/>
                                            </p:txEl>
                                          </p:spTgt>
                                        </p:tgtEl>
                                        <p:attrNameLst>
                                          <p:attrName>style.visibility</p:attrName>
                                        </p:attrNameLst>
                                      </p:cBhvr>
                                      <p:to>
                                        <p:strVal val="visible"/>
                                      </p:to>
                                    </p:set>
                                    <p:animEffect transition="in" filter="wipe(down)">
                                      <p:cBhvr>
                                        <p:cTn id="147" dur="500"/>
                                        <p:tgtEl>
                                          <p:spTgt spid="20">
                                            <p:txEl>
                                              <p:pRg st="0" end="0"/>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42">
                                            <p:txEl>
                                              <p:pRg st="0" end="0"/>
                                            </p:txEl>
                                          </p:spTgt>
                                        </p:tgtEl>
                                        <p:attrNameLst>
                                          <p:attrName>style.visibility</p:attrName>
                                        </p:attrNameLst>
                                      </p:cBhvr>
                                      <p:to>
                                        <p:strVal val="visible"/>
                                      </p:to>
                                    </p:set>
                                    <p:animEffect transition="in" filter="fade">
                                      <p:cBhvr>
                                        <p:cTn id="156" dur="1000"/>
                                        <p:tgtEl>
                                          <p:spTgt spid="42">
                                            <p:txEl>
                                              <p:pRg st="0" end="0"/>
                                            </p:txEl>
                                          </p:spTgt>
                                        </p:tgtEl>
                                      </p:cBhvr>
                                    </p:animEffect>
                                    <p:anim calcmode="lin" valueType="num">
                                      <p:cBhvr>
                                        <p:cTn id="157"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58"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35">
                                            <p:txEl>
                                              <p:pRg st="0" end="0"/>
                                            </p:txEl>
                                          </p:spTgt>
                                        </p:tgtEl>
                                        <p:attrNameLst>
                                          <p:attrName>style.visibility</p:attrName>
                                        </p:attrNameLst>
                                      </p:cBhvr>
                                      <p:to>
                                        <p:strVal val="visible"/>
                                      </p:to>
                                    </p:set>
                                    <p:animEffect transition="in" filter="fade">
                                      <p:cBhvr>
                                        <p:cTn id="163" dur="1000"/>
                                        <p:tgtEl>
                                          <p:spTgt spid="35">
                                            <p:txEl>
                                              <p:pRg st="0" end="0"/>
                                            </p:txEl>
                                          </p:spTgt>
                                        </p:tgtEl>
                                      </p:cBhvr>
                                    </p:animEffect>
                                    <p:anim calcmode="lin" valueType="num">
                                      <p:cBhvr>
                                        <p:cTn id="164"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65"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nodeType="clickEffect">
                                  <p:stCondLst>
                                    <p:cond delay="0"/>
                                  </p:stCondLst>
                                  <p:childTnLst>
                                    <p:set>
                                      <p:cBhvr>
                                        <p:cTn id="169" dur="1" fill="hold">
                                          <p:stCondLst>
                                            <p:cond delay="0"/>
                                          </p:stCondLst>
                                        </p:cTn>
                                        <p:tgtEl>
                                          <p:spTgt spid="43">
                                            <p:txEl>
                                              <p:pRg st="0" end="0"/>
                                            </p:txEl>
                                          </p:spTgt>
                                        </p:tgtEl>
                                        <p:attrNameLst>
                                          <p:attrName>style.visibility</p:attrName>
                                        </p:attrNameLst>
                                      </p:cBhvr>
                                      <p:to>
                                        <p:strVal val="visible"/>
                                      </p:to>
                                    </p:set>
                                    <p:animEffect transition="in" filter="fade">
                                      <p:cBhvr>
                                        <p:cTn id="170" dur="1000"/>
                                        <p:tgtEl>
                                          <p:spTgt spid="43">
                                            <p:txEl>
                                              <p:pRg st="0" end="0"/>
                                            </p:txEl>
                                          </p:spTgt>
                                        </p:tgtEl>
                                      </p:cBhvr>
                                    </p:animEffect>
                                    <p:anim calcmode="lin" valueType="num">
                                      <p:cBhvr>
                                        <p:cTn id="171"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72"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nodeType="clickEffect">
                                  <p:stCondLst>
                                    <p:cond delay="0"/>
                                  </p:stCondLst>
                                  <p:childTnLst>
                                    <p:set>
                                      <p:cBhvr>
                                        <p:cTn id="176" dur="1" fill="hold">
                                          <p:stCondLst>
                                            <p:cond delay="0"/>
                                          </p:stCondLst>
                                        </p:cTn>
                                        <p:tgtEl>
                                          <p:spTgt spid="46">
                                            <p:txEl>
                                              <p:pRg st="0" end="0"/>
                                            </p:txEl>
                                          </p:spTgt>
                                        </p:tgtEl>
                                        <p:attrNameLst>
                                          <p:attrName>style.visibility</p:attrName>
                                        </p:attrNameLst>
                                      </p:cBhvr>
                                      <p:to>
                                        <p:strVal val="visible"/>
                                      </p:to>
                                    </p:set>
                                    <p:animEffect transition="in" filter="fade">
                                      <p:cBhvr>
                                        <p:cTn id="177" dur="1000"/>
                                        <p:tgtEl>
                                          <p:spTgt spid="46">
                                            <p:txEl>
                                              <p:pRg st="0" end="0"/>
                                            </p:txEl>
                                          </p:spTgt>
                                        </p:tgtEl>
                                      </p:cBhvr>
                                    </p:animEffect>
                                    <p:anim calcmode="lin" valueType="num">
                                      <p:cBhvr>
                                        <p:cTn id="178"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179" dur="10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nodeType="clickEffect">
                                  <p:stCondLst>
                                    <p:cond delay="0"/>
                                  </p:stCondLst>
                                  <p:childTnLst>
                                    <p:set>
                                      <p:cBhvr>
                                        <p:cTn id="183" dur="1" fill="hold">
                                          <p:stCondLst>
                                            <p:cond delay="0"/>
                                          </p:stCondLst>
                                        </p:cTn>
                                        <p:tgtEl>
                                          <p:spTgt spid="50">
                                            <p:txEl>
                                              <p:pRg st="0" end="0"/>
                                            </p:txEl>
                                          </p:spTgt>
                                        </p:tgtEl>
                                        <p:attrNameLst>
                                          <p:attrName>style.visibility</p:attrName>
                                        </p:attrNameLst>
                                      </p:cBhvr>
                                      <p:to>
                                        <p:strVal val="visible"/>
                                      </p:to>
                                    </p:set>
                                    <p:animEffect transition="in" filter="fade">
                                      <p:cBhvr>
                                        <p:cTn id="184" dur="1000"/>
                                        <p:tgtEl>
                                          <p:spTgt spid="50">
                                            <p:txEl>
                                              <p:pRg st="0" end="0"/>
                                            </p:txEl>
                                          </p:spTgt>
                                        </p:tgtEl>
                                      </p:cBhvr>
                                    </p:animEffect>
                                    <p:anim calcmode="lin" valueType="num">
                                      <p:cBhvr>
                                        <p:cTn id="185"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86"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grpId="0" nodeType="clickEffect">
                                  <p:stCondLst>
                                    <p:cond delay="0"/>
                                  </p:stCondLst>
                                  <p:childTnLst>
                                    <p:set>
                                      <p:cBhvr>
                                        <p:cTn id="190" dur="1" fill="hold">
                                          <p:stCondLst>
                                            <p:cond delay="0"/>
                                          </p:stCondLst>
                                        </p:cTn>
                                        <p:tgtEl>
                                          <p:spTgt spid="38"/>
                                        </p:tgtEl>
                                        <p:attrNameLst>
                                          <p:attrName>style.visibility</p:attrName>
                                        </p:attrNameLst>
                                      </p:cBhvr>
                                      <p:to>
                                        <p:strVal val="visible"/>
                                      </p:to>
                                    </p:set>
                                    <p:animEffect transition="in" filter="wipe(down)">
                                      <p:cBhvr>
                                        <p:cTn id="191" dur="500"/>
                                        <p:tgtEl>
                                          <p:spTgt spid="38"/>
                                        </p:tgtEl>
                                      </p:cBhvr>
                                    </p:animEffect>
                                  </p:childTnLst>
                                </p:cTn>
                              </p:par>
                            </p:childTnLst>
                          </p:cTn>
                        </p:par>
                      </p:childTnLst>
                    </p:cTn>
                  </p:par>
                  <p:par>
                    <p:cTn id="192" fill="hold">
                      <p:stCondLst>
                        <p:cond delay="indefinite"/>
                      </p:stCondLst>
                      <p:childTnLst>
                        <p:par>
                          <p:cTn id="193" fill="hold">
                            <p:stCondLst>
                              <p:cond delay="0"/>
                            </p:stCondLst>
                            <p:childTnLst>
                              <p:par>
                                <p:cTn id="194" presetID="6" presetClass="entr" presetSubtype="16" fill="hold" nodeType="clickEffect">
                                  <p:stCondLst>
                                    <p:cond delay="0"/>
                                  </p:stCondLst>
                                  <p:childTnLst>
                                    <p:set>
                                      <p:cBhvr>
                                        <p:cTn id="195" dur="1" fill="hold">
                                          <p:stCondLst>
                                            <p:cond delay="0"/>
                                          </p:stCondLst>
                                        </p:cTn>
                                        <p:tgtEl>
                                          <p:spTgt spid="41">
                                            <p:txEl>
                                              <p:pRg st="0" end="0"/>
                                            </p:txEl>
                                          </p:spTgt>
                                        </p:tgtEl>
                                        <p:attrNameLst>
                                          <p:attrName>style.visibility</p:attrName>
                                        </p:attrNameLst>
                                      </p:cBhvr>
                                      <p:to>
                                        <p:strVal val="visible"/>
                                      </p:to>
                                    </p:set>
                                    <p:animEffect transition="in" filter="circle(in)">
                                      <p:cBhvr>
                                        <p:cTn id="196" dur="2000"/>
                                        <p:tgtEl>
                                          <p:spTgt spid="41">
                                            <p:txEl>
                                              <p:pRg st="0" end="0"/>
                                            </p:txEl>
                                          </p:spTgt>
                                        </p:tgtEl>
                                      </p:cBhvr>
                                    </p:animEffect>
                                  </p:childTnLst>
                                </p:cTn>
                              </p:par>
                            </p:childTnLst>
                          </p:cTn>
                        </p:par>
                      </p:childTnLst>
                    </p:cTn>
                  </p:par>
                  <p:par>
                    <p:cTn id="197" fill="hold">
                      <p:stCondLst>
                        <p:cond delay="indefinite"/>
                      </p:stCondLst>
                      <p:childTnLst>
                        <p:par>
                          <p:cTn id="198" fill="hold">
                            <p:stCondLst>
                              <p:cond delay="0"/>
                            </p:stCondLst>
                            <p:childTnLst>
                              <p:par>
                                <p:cTn id="199" presetID="6" presetClass="entr" presetSubtype="16" fill="hold" nodeType="clickEffect">
                                  <p:stCondLst>
                                    <p:cond delay="0"/>
                                  </p:stCondLst>
                                  <p:childTnLst>
                                    <p:set>
                                      <p:cBhvr>
                                        <p:cTn id="200" dur="1" fill="hold">
                                          <p:stCondLst>
                                            <p:cond delay="0"/>
                                          </p:stCondLst>
                                        </p:cTn>
                                        <p:tgtEl>
                                          <p:spTgt spid="21">
                                            <p:txEl>
                                              <p:pRg st="3" end="3"/>
                                            </p:txEl>
                                          </p:spTgt>
                                        </p:tgtEl>
                                        <p:attrNameLst>
                                          <p:attrName>style.visibility</p:attrName>
                                        </p:attrNameLst>
                                      </p:cBhvr>
                                      <p:to>
                                        <p:strVal val="visible"/>
                                      </p:to>
                                    </p:set>
                                    <p:animEffect transition="in" filter="circle(in)">
                                      <p:cBhvr>
                                        <p:cTn id="201" dur="2000"/>
                                        <p:tgtEl>
                                          <p:spTgt spid="21">
                                            <p:txEl>
                                              <p:pRg st="3" end="3"/>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42" presetClass="entr" presetSubtype="0" fill="hold" nodeType="clickEffect">
                                  <p:stCondLst>
                                    <p:cond delay="0"/>
                                  </p:stCondLst>
                                  <p:childTnLst>
                                    <p:set>
                                      <p:cBhvr>
                                        <p:cTn id="205" dur="1" fill="hold">
                                          <p:stCondLst>
                                            <p:cond delay="0"/>
                                          </p:stCondLst>
                                        </p:cTn>
                                        <p:tgtEl>
                                          <p:spTgt spid="44">
                                            <p:txEl>
                                              <p:pRg st="0" end="0"/>
                                            </p:txEl>
                                          </p:spTgt>
                                        </p:tgtEl>
                                        <p:attrNameLst>
                                          <p:attrName>style.visibility</p:attrName>
                                        </p:attrNameLst>
                                      </p:cBhvr>
                                      <p:to>
                                        <p:strVal val="visible"/>
                                      </p:to>
                                    </p:set>
                                    <p:animEffect transition="in" filter="fade">
                                      <p:cBhvr>
                                        <p:cTn id="206" dur="1000"/>
                                        <p:tgtEl>
                                          <p:spTgt spid="44">
                                            <p:txEl>
                                              <p:pRg st="0" end="0"/>
                                            </p:txEl>
                                          </p:spTgt>
                                        </p:tgtEl>
                                      </p:cBhvr>
                                    </p:animEffect>
                                    <p:anim calcmode="lin" valueType="num">
                                      <p:cBhvr>
                                        <p:cTn id="207"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208"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42" presetClass="entr" presetSubtype="0" fill="hold" nodeType="clickEffect">
                                  <p:stCondLst>
                                    <p:cond delay="0"/>
                                  </p:stCondLst>
                                  <p:childTnLst>
                                    <p:set>
                                      <p:cBhvr>
                                        <p:cTn id="212" dur="1" fill="hold">
                                          <p:stCondLst>
                                            <p:cond delay="0"/>
                                          </p:stCondLst>
                                        </p:cTn>
                                        <p:tgtEl>
                                          <p:spTgt spid="48">
                                            <p:txEl>
                                              <p:pRg st="0" end="0"/>
                                            </p:txEl>
                                          </p:spTgt>
                                        </p:tgtEl>
                                        <p:attrNameLst>
                                          <p:attrName>style.visibility</p:attrName>
                                        </p:attrNameLst>
                                      </p:cBhvr>
                                      <p:to>
                                        <p:strVal val="visible"/>
                                      </p:to>
                                    </p:set>
                                    <p:animEffect transition="in" filter="fade">
                                      <p:cBhvr>
                                        <p:cTn id="213" dur="1000"/>
                                        <p:tgtEl>
                                          <p:spTgt spid="48">
                                            <p:txEl>
                                              <p:pRg st="0" end="0"/>
                                            </p:txEl>
                                          </p:spTgt>
                                        </p:tgtEl>
                                      </p:cBhvr>
                                    </p:animEffect>
                                    <p:anim calcmode="lin" valueType="num">
                                      <p:cBhvr>
                                        <p:cTn id="214"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215"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42" presetClass="entr" presetSubtype="0" fill="hold" grpId="0" nodeType="clickEffect">
                                  <p:stCondLst>
                                    <p:cond delay="0"/>
                                  </p:stCondLst>
                                  <p:childTnLst>
                                    <p:set>
                                      <p:cBhvr>
                                        <p:cTn id="219" dur="1" fill="hold">
                                          <p:stCondLst>
                                            <p:cond delay="0"/>
                                          </p:stCondLst>
                                        </p:cTn>
                                        <p:tgtEl>
                                          <p:spTgt spid="45"/>
                                        </p:tgtEl>
                                        <p:attrNameLst>
                                          <p:attrName>style.visibility</p:attrName>
                                        </p:attrNameLst>
                                      </p:cBhvr>
                                      <p:to>
                                        <p:strVal val="visible"/>
                                      </p:to>
                                    </p:set>
                                    <p:animEffect transition="in" filter="fade">
                                      <p:cBhvr>
                                        <p:cTn id="220" dur="1000"/>
                                        <p:tgtEl>
                                          <p:spTgt spid="45"/>
                                        </p:tgtEl>
                                      </p:cBhvr>
                                    </p:animEffect>
                                    <p:anim calcmode="lin" valueType="num">
                                      <p:cBhvr>
                                        <p:cTn id="221" dur="1000" fill="hold"/>
                                        <p:tgtEl>
                                          <p:spTgt spid="45"/>
                                        </p:tgtEl>
                                        <p:attrNameLst>
                                          <p:attrName>ppt_x</p:attrName>
                                        </p:attrNameLst>
                                      </p:cBhvr>
                                      <p:tavLst>
                                        <p:tav tm="0">
                                          <p:val>
                                            <p:strVal val="#ppt_x"/>
                                          </p:val>
                                        </p:tav>
                                        <p:tav tm="100000">
                                          <p:val>
                                            <p:strVal val="#ppt_x"/>
                                          </p:val>
                                        </p:tav>
                                      </p:tavLst>
                                    </p:anim>
                                    <p:anim calcmode="lin" valueType="num">
                                      <p:cBhvr>
                                        <p:cTn id="22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grpId="0" nodeType="clickEffect">
                                  <p:stCondLst>
                                    <p:cond delay="0"/>
                                  </p:stCondLst>
                                  <p:childTnLst>
                                    <p:set>
                                      <p:cBhvr>
                                        <p:cTn id="226" dur="1" fill="hold">
                                          <p:stCondLst>
                                            <p:cond delay="0"/>
                                          </p:stCondLst>
                                        </p:cTn>
                                        <p:tgtEl>
                                          <p:spTgt spid="49"/>
                                        </p:tgtEl>
                                        <p:attrNameLst>
                                          <p:attrName>style.visibility</p:attrName>
                                        </p:attrNameLst>
                                      </p:cBhvr>
                                      <p:to>
                                        <p:strVal val="visible"/>
                                      </p:to>
                                    </p:set>
                                    <p:animEffect transition="in" filter="fade">
                                      <p:cBhvr>
                                        <p:cTn id="227" dur="1000"/>
                                        <p:tgtEl>
                                          <p:spTgt spid="49"/>
                                        </p:tgtEl>
                                      </p:cBhvr>
                                    </p:animEffect>
                                    <p:anim calcmode="lin" valueType="num">
                                      <p:cBhvr>
                                        <p:cTn id="228" dur="1000" fill="hold"/>
                                        <p:tgtEl>
                                          <p:spTgt spid="49"/>
                                        </p:tgtEl>
                                        <p:attrNameLst>
                                          <p:attrName>ppt_x</p:attrName>
                                        </p:attrNameLst>
                                      </p:cBhvr>
                                      <p:tavLst>
                                        <p:tav tm="0">
                                          <p:val>
                                            <p:strVal val="#ppt_x"/>
                                          </p:val>
                                        </p:tav>
                                        <p:tav tm="100000">
                                          <p:val>
                                            <p:strVal val="#ppt_x"/>
                                          </p:val>
                                        </p:tav>
                                      </p:tavLst>
                                    </p:anim>
                                    <p:anim calcmode="lin" valueType="num">
                                      <p:cBhvr>
                                        <p:cTn id="22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42" presetClass="entr" presetSubtype="0" fill="hold" grpId="0" nodeType="clickEffect">
                                  <p:stCondLst>
                                    <p:cond delay="0"/>
                                  </p:stCondLst>
                                  <p:childTnLst>
                                    <p:set>
                                      <p:cBhvr>
                                        <p:cTn id="233" dur="1" fill="hold">
                                          <p:stCondLst>
                                            <p:cond delay="0"/>
                                          </p:stCondLst>
                                        </p:cTn>
                                        <p:tgtEl>
                                          <p:spTgt spid="51"/>
                                        </p:tgtEl>
                                        <p:attrNameLst>
                                          <p:attrName>style.visibility</p:attrName>
                                        </p:attrNameLst>
                                      </p:cBhvr>
                                      <p:to>
                                        <p:strVal val="visible"/>
                                      </p:to>
                                    </p:set>
                                    <p:animEffect transition="in" filter="fade">
                                      <p:cBhvr>
                                        <p:cTn id="234" dur="1000"/>
                                        <p:tgtEl>
                                          <p:spTgt spid="51"/>
                                        </p:tgtEl>
                                      </p:cBhvr>
                                    </p:animEffect>
                                    <p:anim calcmode="lin" valueType="num">
                                      <p:cBhvr>
                                        <p:cTn id="235" dur="1000" fill="hold"/>
                                        <p:tgtEl>
                                          <p:spTgt spid="51"/>
                                        </p:tgtEl>
                                        <p:attrNameLst>
                                          <p:attrName>ppt_x</p:attrName>
                                        </p:attrNameLst>
                                      </p:cBhvr>
                                      <p:tavLst>
                                        <p:tav tm="0">
                                          <p:val>
                                            <p:strVal val="#ppt_x"/>
                                          </p:val>
                                        </p:tav>
                                        <p:tav tm="100000">
                                          <p:val>
                                            <p:strVal val="#ppt_x"/>
                                          </p:val>
                                        </p:tav>
                                      </p:tavLst>
                                    </p:anim>
                                    <p:anim calcmode="lin" valueType="num">
                                      <p:cBhvr>
                                        <p:cTn id="23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6" presetClass="entr" presetSubtype="16" fill="hold" grpId="0" nodeType="clickEffect">
                                  <p:stCondLst>
                                    <p:cond delay="0"/>
                                  </p:stCondLst>
                                  <p:childTnLst>
                                    <p:set>
                                      <p:cBhvr>
                                        <p:cTn id="240" dur="1" fill="hold">
                                          <p:stCondLst>
                                            <p:cond delay="0"/>
                                          </p:stCondLst>
                                        </p:cTn>
                                        <p:tgtEl>
                                          <p:spTgt spid="39"/>
                                        </p:tgtEl>
                                        <p:attrNameLst>
                                          <p:attrName>style.visibility</p:attrName>
                                        </p:attrNameLst>
                                      </p:cBhvr>
                                      <p:to>
                                        <p:strVal val="visible"/>
                                      </p:to>
                                    </p:set>
                                    <p:animEffect transition="in" filter="circle(in)">
                                      <p:cBhvr>
                                        <p:cTn id="241" dur="2000"/>
                                        <p:tgtEl>
                                          <p:spTgt spid="39"/>
                                        </p:tgtEl>
                                      </p:cBhvr>
                                    </p:animEffect>
                                  </p:childTnLst>
                                </p:cTn>
                              </p:par>
                            </p:childTnLst>
                          </p:cTn>
                        </p:par>
                      </p:childTnLst>
                    </p:cTn>
                  </p:par>
                  <p:par>
                    <p:cTn id="242" fill="hold">
                      <p:stCondLst>
                        <p:cond delay="indefinite"/>
                      </p:stCondLst>
                      <p:childTnLst>
                        <p:par>
                          <p:cTn id="243" fill="hold">
                            <p:stCondLst>
                              <p:cond delay="0"/>
                            </p:stCondLst>
                            <p:childTnLst>
                              <p:par>
                                <p:cTn id="244" presetID="16" presetClass="entr" presetSubtype="21" fill="hold" grpId="0" nodeType="clickEffect">
                                  <p:stCondLst>
                                    <p:cond delay="0"/>
                                  </p:stCondLst>
                                  <p:childTnLst>
                                    <p:set>
                                      <p:cBhvr>
                                        <p:cTn id="245" dur="1" fill="hold">
                                          <p:stCondLst>
                                            <p:cond delay="0"/>
                                          </p:stCondLst>
                                        </p:cTn>
                                        <p:tgtEl>
                                          <p:spTgt spid="40"/>
                                        </p:tgtEl>
                                        <p:attrNameLst>
                                          <p:attrName>style.visibility</p:attrName>
                                        </p:attrNameLst>
                                      </p:cBhvr>
                                      <p:to>
                                        <p:strVal val="visible"/>
                                      </p:to>
                                    </p:set>
                                    <p:animEffect transition="in" filter="barn(inVertical)">
                                      <p:cBhvr>
                                        <p:cTn id="2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9" grpId="0" animBg="1"/>
      <p:bldP spid="24" grpId="0" animBg="1"/>
      <p:bldP spid="31" grpId="0" animBg="1"/>
      <p:bldP spid="38" grpId="0" animBg="1"/>
      <p:bldP spid="39" grpId="0" animBg="1"/>
      <p:bldP spid="40" grpId="0"/>
      <p:bldP spid="45" grpId="0"/>
      <p:bldP spid="49"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510086" y="2418723"/>
            <a:ext cx="2452290" cy="1173836"/>
            <a:chOff x="1116352" y="2795955"/>
            <a:chExt cx="1587462" cy="756185"/>
          </a:xfrm>
          <a:solidFill>
            <a:srgbClr val="00B0F0"/>
          </a:solidFill>
        </p:grpSpPr>
        <p:sp>
          <p:nvSpPr>
            <p:cNvPr id="3" name="Elipse 2"/>
            <p:cNvSpPr/>
            <p:nvPr/>
          </p:nvSpPr>
          <p:spPr>
            <a:xfrm>
              <a:off x="1116352" y="2795955"/>
              <a:ext cx="1587462" cy="756185"/>
            </a:xfrm>
            <a:prstGeom prst="ellipse">
              <a:avLst/>
            </a:prstGeom>
            <a:grp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4" name="Elipse 4"/>
            <p:cNvSpPr/>
            <p:nvPr/>
          </p:nvSpPr>
          <p:spPr>
            <a:xfrm>
              <a:off x="1348830" y="2906696"/>
              <a:ext cx="1122506" cy="5347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600" b="1" kern="1200" dirty="0">
                  <a:solidFill>
                    <a:schemeClr val="tx1"/>
                  </a:solidFill>
                  <a:latin typeface="Times New Roman" panose="02020603050405020304" pitchFamily="18" charset="0"/>
                  <a:cs typeface="Times New Roman" panose="02020603050405020304" pitchFamily="18" charset="0"/>
                </a:rPr>
                <a:t>4. LOGICAL CONSEQUENCE </a:t>
              </a:r>
              <a:endParaRPr lang="es-EC" sz="1600" kern="1200" dirty="0">
                <a:solidFill>
                  <a:schemeClr val="tx1"/>
                </a:solidFill>
              </a:endParaRPr>
            </a:p>
          </p:txBody>
        </p:sp>
      </p:grpSp>
      <p:grpSp>
        <p:nvGrpSpPr>
          <p:cNvPr id="5" name="Grupo 4"/>
          <p:cNvGrpSpPr/>
          <p:nvPr/>
        </p:nvGrpSpPr>
        <p:grpSpPr>
          <a:xfrm>
            <a:off x="583556" y="4449385"/>
            <a:ext cx="2476572" cy="1000957"/>
            <a:chOff x="760558" y="1430700"/>
            <a:chExt cx="1348302" cy="707587"/>
          </a:xfrm>
          <a:solidFill>
            <a:srgbClr val="92D050"/>
          </a:solidFill>
        </p:grpSpPr>
        <p:sp>
          <p:nvSpPr>
            <p:cNvPr id="6" name="Elipse 5"/>
            <p:cNvSpPr/>
            <p:nvPr/>
          </p:nvSpPr>
          <p:spPr>
            <a:xfrm>
              <a:off x="760558" y="1430700"/>
              <a:ext cx="1348302" cy="707587"/>
            </a:xfrm>
            <a:prstGeom prst="ellipse">
              <a:avLst/>
            </a:prstGeom>
            <a:grp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7" name="Elipse 4"/>
            <p:cNvSpPr/>
            <p:nvPr/>
          </p:nvSpPr>
          <p:spPr>
            <a:xfrm>
              <a:off x="958012" y="1534324"/>
              <a:ext cx="953394" cy="5003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b="1" kern="1200" dirty="0">
                  <a:solidFill>
                    <a:schemeClr val="tx1"/>
                  </a:solidFill>
                  <a:latin typeface="Times New Roman" panose="02020603050405020304" pitchFamily="18" charset="0"/>
                  <a:cs typeface="Times New Roman" panose="02020603050405020304" pitchFamily="18" charset="0"/>
                </a:rPr>
                <a:t>5. CHOICE</a:t>
              </a:r>
            </a:p>
          </p:txBody>
        </p:sp>
      </p:grpSp>
      <p:sp>
        <p:nvSpPr>
          <p:cNvPr id="8" name="Rectángulo 7"/>
          <p:cNvSpPr/>
          <p:nvPr/>
        </p:nvSpPr>
        <p:spPr>
          <a:xfrm>
            <a:off x="5362988" y="1407345"/>
            <a:ext cx="5864180" cy="2185214"/>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He was happy</a:t>
            </a:r>
            <a:r>
              <a:rPr lang="en-US" sz="3200" b="1"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b="1" u="sng" dirty="0">
                <a:solidFill>
                  <a:srgbClr val="0070C0"/>
                </a:solidFill>
                <a:latin typeface="Times New Roman" panose="02020603050405020304" pitchFamily="18" charset="0"/>
                <a:cs typeface="Times New Roman" panose="02020603050405020304" pitchFamily="18" charset="0"/>
              </a:rPr>
              <a:t>for</a:t>
            </a:r>
            <a:r>
              <a:rPr lang="en-US" sz="2400" dirty="0">
                <a:latin typeface="Times New Roman" panose="02020603050405020304" pitchFamily="18" charset="0"/>
                <a:cs typeface="Times New Roman" panose="02020603050405020304" pitchFamily="18" charset="0"/>
              </a:rPr>
              <a:t> he just passed his exam.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Jack was wet</a:t>
            </a:r>
            <a:r>
              <a:rPr lang="en-US" sz="3200" b="1"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b="1" u="sng" dirty="0">
                <a:solidFill>
                  <a:srgbClr val="0070C0"/>
                </a:solidFill>
                <a:latin typeface="Times New Roman" panose="02020603050405020304" pitchFamily="18" charset="0"/>
                <a:cs typeface="Times New Roman" panose="02020603050405020304" pitchFamily="18" charset="0"/>
              </a:rPr>
              <a:t>so</a:t>
            </a:r>
            <a:r>
              <a:rPr lang="en-US" sz="2400" dirty="0">
                <a:latin typeface="Times New Roman" panose="02020603050405020304" pitchFamily="18" charset="0"/>
                <a:cs typeface="Times New Roman" panose="02020603050405020304" pitchFamily="18" charset="0"/>
              </a:rPr>
              <a:t> he changed his clothes.</a:t>
            </a:r>
            <a:endParaRPr lang="es-EC" sz="2400" dirty="0">
              <a:latin typeface="Times New Roman" panose="02020603050405020304" pitchFamily="18" charset="0"/>
              <a:cs typeface="Times New Roman" panose="02020603050405020304" pitchFamily="18" charset="0"/>
            </a:endParaRPr>
          </a:p>
        </p:txBody>
      </p:sp>
      <p:sp>
        <p:nvSpPr>
          <p:cNvPr id="9" name="Flecha derecha 8"/>
          <p:cNvSpPr/>
          <p:nvPr/>
        </p:nvSpPr>
        <p:spPr>
          <a:xfrm>
            <a:off x="3060128" y="2802623"/>
            <a:ext cx="472424"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derecha 9"/>
          <p:cNvSpPr/>
          <p:nvPr/>
        </p:nvSpPr>
        <p:spPr>
          <a:xfrm>
            <a:off x="3147125" y="4839443"/>
            <a:ext cx="472424"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3652837" y="2736281"/>
            <a:ext cx="1143262" cy="369332"/>
          </a:xfrm>
          <a:prstGeom prst="rect">
            <a:avLst/>
          </a:prstGeom>
        </p:spPr>
        <p:txBody>
          <a:bodyPr wrap="none">
            <a:spAutoFit/>
          </a:bodyPr>
          <a:lstStyle/>
          <a:p>
            <a:r>
              <a:rPr lang="es-EC" dirty="0"/>
              <a:t>EXAMPLE</a:t>
            </a:r>
          </a:p>
        </p:txBody>
      </p:sp>
      <p:sp>
        <p:nvSpPr>
          <p:cNvPr id="12" name="Rectángulo 11"/>
          <p:cNvSpPr/>
          <p:nvPr/>
        </p:nvSpPr>
        <p:spPr>
          <a:xfrm>
            <a:off x="3619549" y="4796444"/>
            <a:ext cx="1143262" cy="369332"/>
          </a:xfrm>
          <a:prstGeom prst="rect">
            <a:avLst/>
          </a:prstGeom>
        </p:spPr>
        <p:txBody>
          <a:bodyPr wrap="none">
            <a:spAutoFit/>
          </a:bodyPr>
          <a:lstStyle/>
          <a:p>
            <a:r>
              <a:rPr lang="es-EC" dirty="0"/>
              <a:t>EXAMPLE</a:t>
            </a:r>
          </a:p>
        </p:txBody>
      </p:sp>
      <p:sp>
        <p:nvSpPr>
          <p:cNvPr id="13" name="Rectángulo 12"/>
          <p:cNvSpPr/>
          <p:nvPr/>
        </p:nvSpPr>
        <p:spPr>
          <a:xfrm>
            <a:off x="5485103" y="4682791"/>
            <a:ext cx="4805117" cy="58477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Nelson is smart</a:t>
            </a:r>
            <a:r>
              <a:rPr lang="en-US" sz="3200" b="1" dirty="0">
                <a:solidFill>
                  <a:srgbClr val="FF0000"/>
                </a:solidFill>
                <a:latin typeface="Times New Roman" panose="02020603050405020304" pitchFamily="18" charset="0"/>
                <a:cs typeface="Times New Roman" panose="02020603050405020304" pitchFamily="18" charset="0"/>
              </a:rPr>
              <a:t>, </a:t>
            </a:r>
            <a:r>
              <a:rPr lang="en-US" sz="2400" b="1" u="sng" dirty="0">
                <a:solidFill>
                  <a:srgbClr val="0070C0"/>
                </a:solidFill>
                <a:latin typeface="Times New Roman" panose="02020603050405020304" pitchFamily="18" charset="0"/>
                <a:cs typeface="Times New Roman" panose="02020603050405020304" pitchFamily="18" charset="0"/>
              </a:rPr>
              <a:t>or</a:t>
            </a:r>
            <a:r>
              <a:rPr lang="en-US" sz="2400" dirty="0">
                <a:solidFill>
                  <a:schemeClr val="accent6"/>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Nelson is lucky. </a:t>
            </a:r>
            <a:endParaRPr lang="es-EC" sz="2400" dirty="0">
              <a:latin typeface="Times New Roman" panose="02020603050405020304" pitchFamily="18" charset="0"/>
              <a:cs typeface="Times New Roman" panose="02020603050405020304" pitchFamily="18" charset="0"/>
            </a:endParaRPr>
          </a:p>
        </p:txBody>
      </p:sp>
      <p:pic>
        <p:nvPicPr>
          <p:cNvPr id="14" name="Picture 2" descr="Resultado de imagen para pensan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40" y="587369"/>
            <a:ext cx="1424747" cy="11023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Llamada de nube 14"/>
          <p:cNvSpPr/>
          <p:nvPr/>
        </p:nvSpPr>
        <p:spPr>
          <a:xfrm>
            <a:off x="2329016" y="449892"/>
            <a:ext cx="1790164" cy="766973"/>
          </a:xfrm>
          <a:prstGeom prst="cloudCallout">
            <a:avLst>
              <a:gd name="adj1" fmla="val -74877"/>
              <a:gd name="adj2" fmla="val 47910"/>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cs typeface="Times New Roman" panose="02020603050405020304" pitchFamily="18" charset="0"/>
              </a:rPr>
              <a:t>FOR</a:t>
            </a:r>
          </a:p>
        </p:txBody>
      </p:sp>
      <p:sp>
        <p:nvSpPr>
          <p:cNvPr id="16" name="Llamada de nube 15"/>
          <p:cNvSpPr/>
          <p:nvPr/>
        </p:nvSpPr>
        <p:spPr>
          <a:xfrm>
            <a:off x="2255894" y="1484001"/>
            <a:ext cx="1790164" cy="766973"/>
          </a:xfrm>
          <a:prstGeom prst="cloudCallout">
            <a:avLst>
              <a:gd name="adj1" fmla="val -71279"/>
              <a:gd name="adj2" fmla="val -25974"/>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SO</a:t>
            </a:r>
          </a:p>
        </p:txBody>
      </p:sp>
      <p:sp>
        <p:nvSpPr>
          <p:cNvPr id="17" name="Abrir llave 16"/>
          <p:cNvSpPr/>
          <p:nvPr/>
        </p:nvSpPr>
        <p:spPr>
          <a:xfrm rot="16200000">
            <a:off x="7918984" y="-631834"/>
            <a:ext cx="332050" cy="5389216"/>
          </a:xfrm>
          <a:prstGeom prst="leftBrace">
            <a:avLst>
              <a:gd name="adj1" fmla="val 8333"/>
              <a:gd name="adj2" fmla="val 450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8" name="Abrir llave 17"/>
          <p:cNvSpPr/>
          <p:nvPr/>
        </p:nvSpPr>
        <p:spPr>
          <a:xfrm rot="16200000">
            <a:off x="7783378" y="1058241"/>
            <a:ext cx="332050" cy="5131642"/>
          </a:xfrm>
          <a:prstGeom prst="leftBrace">
            <a:avLst>
              <a:gd name="adj1" fmla="val 8333"/>
              <a:gd name="adj2" fmla="val 450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9" name="CuadroTexto 18"/>
          <p:cNvSpPr txBox="1"/>
          <p:nvPr/>
        </p:nvSpPr>
        <p:spPr>
          <a:xfrm>
            <a:off x="5485103" y="1201587"/>
            <a:ext cx="324128" cy="369332"/>
          </a:xfrm>
          <a:prstGeom prst="rect">
            <a:avLst/>
          </a:prstGeom>
          <a:noFill/>
        </p:spPr>
        <p:txBody>
          <a:bodyPr wrap="none" rtlCol="0">
            <a:spAutoFit/>
          </a:bodyPr>
          <a:lstStyle/>
          <a:p>
            <a:r>
              <a:rPr lang="es-EC" b="1" dirty="0">
                <a:solidFill>
                  <a:srgbClr val="92D050"/>
                </a:solidFill>
              </a:rPr>
              <a:t>S</a:t>
            </a:r>
          </a:p>
        </p:txBody>
      </p:sp>
      <p:sp>
        <p:nvSpPr>
          <p:cNvPr id="20" name="CuadroTexto 19"/>
          <p:cNvSpPr txBox="1"/>
          <p:nvPr/>
        </p:nvSpPr>
        <p:spPr>
          <a:xfrm>
            <a:off x="7794158" y="1201587"/>
            <a:ext cx="324128" cy="369332"/>
          </a:xfrm>
          <a:prstGeom prst="rect">
            <a:avLst/>
          </a:prstGeom>
          <a:noFill/>
        </p:spPr>
        <p:txBody>
          <a:bodyPr wrap="none" rtlCol="0">
            <a:spAutoFit/>
          </a:bodyPr>
          <a:lstStyle/>
          <a:p>
            <a:r>
              <a:rPr lang="es-EC" b="1" dirty="0">
                <a:solidFill>
                  <a:srgbClr val="92D050"/>
                </a:solidFill>
              </a:rPr>
              <a:t>S</a:t>
            </a:r>
          </a:p>
        </p:txBody>
      </p:sp>
      <p:sp>
        <p:nvSpPr>
          <p:cNvPr id="21" name="CuadroTexto 20"/>
          <p:cNvSpPr txBox="1"/>
          <p:nvPr/>
        </p:nvSpPr>
        <p:spPr>
          <a:xfrm>
            <a:off x="5557755" y="2848838"/>
            <a:ext cx="324128" cy="369332"/>
          </a:xfrm>
          <a:prstGeom prst="rect">
            <a:avLst/>
          </a:prstGeom>
          <a:noFill/>
        </p:spPr>
        <p:txBody>
          <a:bodyPr wrap="none" rtlCol="0">
            <a:spAutoFit/>
          </a:bodyPr>
          <a:lstStyle/>
          <a:p>
            <a:r>
              <a:rPr lang="es-EC" b="1" dirty="0">
                <a:solidFill>
                  <a:srgbClr val="92D050"/>
                </a:solidFill>
              </a:rPr>
              <a:t>S</a:t>
            </a:r>
          </a:p>
        </p:txBody>
      </p:sp>
      <p:sp>
        <p:nvSpPr>
          <p:cNvPr id="22" name="CuadroTexto 21"/>
          <p:cNvSpPr txBox="1"/>
          <p:nvPr/>
        </p:nvSpPr>
        <p:spPr>
          <a:xfrm>
            <a:off x="7572975" y="2865836"/>
            <a:ext cx="324128" cy="369332"/>
          </a:xfrm>
          <a:prstGeom prst="rect">
            <a:avLst/>
          </a:prstGeom>
          <a:noFill/>
        </p:spPr>
        <p:txBody>
          <a:bodyPr wrap="none" rtlCol="0">
            <a:spAutoFit/>
          </a:bodyPr>
          <a:lstStyle/>
          <a:p>
            <a:r>
              <a:rPr lang="es-EC" b="1" dirty="0">
                <a:solidFill>
                  <a:srgbClr val="92D050"/>
                </a:solidFill>
              </a:rPr>
              <a:t>S</a:t>
            </a:r>
          </a:p>
        </p:txBody>
      </p:sp>
      <p:sp>
        <p:nvSpPr>
          <p:cNvPr id="23" name="CuadroTexto 22"/>
          <p:cNvSpPr txBox="1"/>
          <p:nvPr/>
        </p:nvSpPr>
        <p:spPr>
          <a:xfrm>
            <a:off x="5968181" y="1238894"/>
            <a:ext cx="351378" cy="369332"/>
          </a:xfrm>
          <a:prstGeom prst="rect">
            <a:avLst/>
          </a:prstGeom>
          <a:noFill/>
        </p:spPr>
        <p:txBody>
          <a:bodyPr wrap="none" rtlCol="0">
            <a:spAutoFit/>
          </a:bodyPr>
          <a:lstStyle/>
          <a:p>
            <a:r>
              <a:rPr lang="es-EC" b="1" dirty="0">
                <a:solidFill>
                  <a:srgbClr val="92D050"/>
                </a:solidFill>
              </a:rPr>
              <a:t>V</a:t>
            </a:r>
          </a:p>
        </p:txBody>
      </p:sp>
      <p:sp>
        <p:nvSpPr>
          <p:cNvPr id="24" name="CuadroTexto 23"/>
          <p:cNvSpPr txBox="1"/>
          <p:nvPr/>
        </p:nvSpPr>
        <p:spPr>
          <a:xfrm>
            <a:off x="8923333" y="1238894"/>
            <a:ext cx="351378" cy="369332"/>
          </a:xfrm>
          <a:prstGeom prst="rect">
            <a:avLst/>
          </a:prstGeom>
          <a:noFill/>
        </p:spPr>
        <p:txBody>
          <a:bodyPr wrap="none" rtlCol="0">
            <a:spAutoFit/>
          </a:bodyPr>
          <a:lstStyle/>
          <a:p>
            <a:r>
              <a:rPr lang="es-EC" b="1" dirty="0">
                <a:solidFill>
                  <a:srgbClr val="92D050"/>
                </a:solidFill>
              </a:rPr>
              <a:t>V</a:t>
            </a:r>
          </a:p>
        </p:txBody>
      </p:sp>
      <p:sp>
        <p:nvSpPr>
          <p:cNvPr id="25" name="CuadroTexto 24"/>
          <p:cNvSpPr txBox="1"/>
          <p:nvPr/>
        </p:nvSpPr>
        <p:spPr>
          <a:xfrm>
            <a:off x="6029652" y="2865836"/>
            <a:ext cx="351378" cy="369332"/>
          </a:xfrm>
          <a:prstGeom prst="rect">
            <a:avLst/>
          </a:prstGeom>
          <a:noFill/>
        </p:spPr>
        <p:txBody>
          <a:bodyPr wrap="none" rtlCol="0">
            <a:spAutoFit/>
          </a:bodyPr>
          <a:lstStyle/>
          <a:p>
            <a:r>
              <a:rPr lang="es-EC" b="1" dirty="0">
                <a:solidFill>
                  <a:srgbClr val="92D050"/>
                </a:solidFill>
              </a:rPr>
              <a:t>V</a:t>
            </a:r>
          </a:p>
        </p:txBody>
      </p:sp>
      <p:sp>
        <p:nvSpPr>
          <p:cNvPr id="26" name="CuadroTexto 25"/>
          <p:cNvSpPr txBox="1"/>
          <p:nvPr/>
        </p:nvSpPr>
        <p:spPr>
          <a:xfrm>
            <a:off x="8323707" y="2879015"/>
            <a:ext cx="351378" cy="369332"/>
          </a:xfrm>
          <a:prstGeom prst="rect">
            <a:avLst/>
          </a:prstGeom>
          <a:noFill/>
        </p:spPr>
        <p:txBody>
          <a:bodyPr wrap="none" rtlCol="0">
            <a:spAutoFit/>
          </a:bodyPr>
          <a:lstStyle/>
          <a:p>
            <a:r>
              <a:rPr lang="es-EC" b="1" dirty="0">
                <a:solidFill>
                  <a:srgbClr val="92D050"/>
                </a:solidFill>
              </a:rPr>
              <a:t>V</a:t>
            </a:r>
          </a:p>
        </p:txBody>
      </p:sp>
      <p:sp>
        <p:nvSpPr>
          <p:cNvPr id="27" name="Abrir llave 26"/>
          <p:cNvSpPr/>
          <p:nvPr/>
        </p:nvSpPr>
        <p:spPr>
          <a:xfrm rot="16200000">
            <a:off x="7670876" y="2886336"/>
            <a:ext cx="332050" cy="4906638"/>
          </a:xfrm>
          <a:prstGeom prst="leftBrace">
            <a:avLst>
              <a:gd name="adj1" fmla="val 8333"/>
              <a:gd name="adj2" fmla="val 450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8" name="CuadroTexto 27"/>
          <p:cNvSpPr txBox="1"/>
          <p:nvPr/>
        </p:nvSpPr>
        <p:spPr>
          <a:xfrm>
            <a:off x="5826605" y="4542611"/>
            <a:ext cx="324128" cy="369332"/>
          </a:xfrm>
          <a:prstGeom prst="rect">
            <a:avLst/>
          </a:prstGeom>
          <a:noFill/>
        </p:spPr>
        <p:txBody>
          <a:bodyPr wrap="none" rtlCol="0">
            <a:spAutoFit/>
          </a:bodyPr>
          <a:lstStyle/>
          <a:p>
            <a:r>
              <a:rPr lang="es-EC" b="1" dirty="0">
                <a:solidFill>
                  <a:srgbClr val="92D050"/>
                </a:solidFill>
              </a:rPr>
              <a:t>S</a:t>
            </a:r>
          </a:p>
        </p:txBody>
      </p:sp>
      <p:sp>
        <p:nvSpPr>
          <p:cNvPr id="29" name="CuadroTexto 28"/>
          <p:cNvSpPr txBox="1"/>
          <p:nvPr/>
        </p:nvSpPr>
        <p:spPr>
          <a:xfrm>
            <a:off x="8288469" y="4542611"/>
            <a:ext cx="324128" cy="369332"/>
          </a:xfrm>
          <a:prstGeom prst="rect">
            <a:avLst/>
          </a:prstGeom>
          <a:noFill/>
        </p:spPr>
        <p:txBody>
          <a:bodyPr wrap="none" rtlCol="0">
            <a:spAutoFit/>
          </a:bodyPr>
          <a:lstStyle/>
          <a:p>
            <a:r>
              <a:rPr lang="es-EC" b="1" dirty="0">
                <a:solidFill>
                  <a:srgbClr val="92D050"/>
                </a:solidFill>
              </a:rPr>
              <a:t>S</a:t>
            </a:r>
          </a:p>
        </p:txBody>
      </p:sp>
      <p:sp>
        <p:nvSpPr>
          <p:cNvPr id="30" name="CuadroTexto 29"/>
          <p:cNvSpPr txBox="1"/>
          <p:nvPr/>
        </p:nvSpPr>
        <p:spPr>
          <a:xfrm>
            <a:off x="6443615" y="4541120"/>
            <a:ext cx="351378" cy="369332"/>
          </a:xfrm>
          <a:prstGeom prst="rect">
            <a:avLst/>
          </a:prstGeom>
          <a:noFill/>
        </p:spPr>
        <p:txBody>
          <a:bodyPr wrap="none" rtlCol="0">
            <a:spAutoFit/>
          </a:bodyPr>
          <a:lstStyle/>
          <a:p>
            <a:r>
              <a:rPr lang="es-EC" b="1" dirty="0">
                <a:solidFill>
                  <a:srgbClr val="92D050"/>
                </a:solidFill>
              </a:rPr>
              <a:t>V</a:t>
            </a:r>
          </a:p>
        </p:txBody>
      </p:sp>
      <p:sp>
        <p:nvSpPr>
          <p:cNvPr id="31" name="CuadroTexto 30"/>
          <p:cNvSpPr txBox="1"/>
          <p:nvPr/>
        </p:nvSpPr>
        <p:spPr>
          <a:xfrm>
            <a:off x="8868590" y="4498125"/>
            <a:ext cx="351378" cy="369332"/>
          </a:xfrm>
          <a:prstGeom prst="rect">
            <a:avLst/>
          </a:prstGeom>
          <a:noFill/>
        </p:spPr>
        <p:txBody>
          <a:bodyPr wrap="none" rtlCol="0">
            <a:spAutoFit/>
          </a:bodyPr>
          <a:lstStyle/>
          <a:p>
            <a:r>
              <a:rPr lang="es-EC" b="1" dirty="0">
                <a:solidFill>
                  <a:srgbClr val="92D050"/>
                </a:solidFill>
              </a:rPr>
              <a:t>V</a:t>
            </a:r>
          </a:p>
        </p:txBody>
      </p:sp>
      <p:sp>
        <p:nvSpPr>
          <p:cNvPr id="32" name="CuadroTexto 31"/>
          <p:cNvSpPr txBox="1"/>
          <p:nvPr/>
        </p:nvSpPr>
        <p:spPr>
          <a:xfrm>
            <a:off x="7207760" y="1201587"/>
            <a:ext cx="608821" cy="369332"/>
          </a:xfrm>
          <a:prstGeom prst="rect">
            <a:avLst/>
          </a:prstGeom>
          <a:noFill/>
        </p:spPr>
        <p:txBody>
          <a:bodyPr wrap="none" rtlCol="0">
            <a:spAutoFit/>
          </a:bodyPr>
          <a:lstStyle/>
          <a:p>
            <a:r>
              <a:rPr lang="es-EC" b="1" dirty="0">
                <a:solidFill>
                  <a:srgbClr val="FF0000"/>
                </a:solidFill>
              </a:rPr>
              <a:t>C.C</a:t>
            </a:r>
          </a:p>
        </p:txBody>
      </p:sp>
      <p:sp>
        <p:nvSpPr>
          <p:cNvPr id="33" name="CuadroTexto 32"/>
          <p:cNvSpPr txBox="1"/>
          <p:nvPr/>
        </p:nvSpPr>
        <p:spPr>
          <a:xfrm>
            <a:off x="7073828" y="2861995"/>
            <a:ext cx="608821" cy="369332"/>
          </a:xfrm>
          <a:prstGeom prst="rect">
            <a:avLst/>
          </a:prstGeom>
          <a:noFill/>
        </p:spPr>
        <p:txBody>
          <a:bodyPr wrap="none" rtlCol="0">
            <a:spAutoFit/>
          </a:bodyPr>
          <a:lstStyle/>
          <a:p>
            <a:r>
              <a:rPr lang="es-EC" b="1" dirty="0">
                <a:solidFill>
                  <a:srgbClr val="FF0000"/>
                </a:solidFill>
              </a:rPr>
              <a:t>C.C</a:t>
            </a:r>
          </a:p>
        </p:txBody>
      </p:sp>
      <p:sp>
        <p:nvSpPr>
          <p:cNvPr id="34" name="CuadroTexto 33"/>
          <p:cNvSpPr txBox="1"/>
          <p:nvPr/>
        </p:nvSpPr>
        <p:spPr>
          <a:xfrm>
            <a:off x="7489747" y="4538429"/>
            <a:ext cx="608821" cy="369332"/>
          </a:xfrm>
          <a:prstGeom prst="rect">
            <a:avLst/>
          </a:prstGeom>
          <a:noFill/>
        </p:spPr>
        <p:txBody>
          <a:bodyPr wrap="none" rtlCol="0">
            <a:spAutoFit/>
          </a:bodyPr>
          <a:lstStyle/>
          <a:p>
            <a:r>
              <a:rPr lang="es-EC" b="1" dirty="0">
                <a:solidFill>
                  <a:srgbClr val="FF0000"/>
                </a:solidFill>
              </a:rPr>
              <a:t>C.C</a:t>
            </a:r>
          </a:p>
        </p:txBody>
      </p:sp>
      <p:sp>
        <p:nvSpPr>
          <p:cNvPr id="35" name="Rectángulo 34"/>
          <p:cNvSpPr/>
          <p:nvPr/>
        </p:nvSpPr>
        <p:spPr>
          <a:xfrm>
            <a:off x="6794993" y="2253822"/>
            <a:ext cx="2135521" cy="369332"/>
          </a:xfrm>
          <a:prstGeom prst="rect">
            <a:avLst/>
          </a:prstGeom>
        </p:spPr>
        <p:txBody>
          <a:bodyPr wrap="none">
            <a:spAutoFit/>
          </a:bodyPr>
          <a:lstStyle/>
          <a:p>
            <a:r>
              <a:rPr lang="es-EC" dirty="0"/>
              <a:t>Compound sentence</a:t>
            </a:r>
          </a:p>
        </p:txBody>
      </p:sp>
      <p:sp>
        <p:nvSpPr>
          <p:cNvPr id="36" name="Rectángulo 35"/>
          <p:cNvSpPr/>
          <p:nvPr/>
        </p:nvSpPr>
        <p:spPr>
          <a:xfrm>
            <a:off x="7371717" y="5554953"/>
            <a:ext cx="511037" cy="369332"/>
          </a:xfrm>
          <a:prstGeom prst="rect">
            <a:avLst/>
          </a:prstGeom>
        </p:spPr>
        <p:txBody>
          <a:bodyPr wrap="none">
            <a:spAutoFit/>
          </a:bodyPr>
          <a:lstStyle/>
          <a:p>
            <a:r>
              <a:rPr lang="es-EC" dirty="0"/>
              <a:t>C.S</a:t>
            </a:r>
          </a:p>
        </p:txBody>
      </p:sp>
      <p:sp>
        <p:nvSpPr>
          <p:cNvPr id="37" name="Rectángulo 36"/>
          <p:cNvSpPr/>
          <p:nvPr/>
        </p:nvSpPr>
        <p:spPr>
          <a:xfrm>
            <a:off x="7427130" y="3774774"/>
            <a:ext cx="511037" cy="369332"/>
          </a:xfrm>
          <a:prstGeom prst="rect">
            <a:avLst/>
          </a:prstGeom>
        </p:spPr>
        <p:txBody>
          <a:bodyPr wrap="none">
            <a:spAutoFit/>
          </a:bodyPr>
          <a:lstStyle/>
          <a:p>
            <a:r>
              <a:rPr lang="es-EC" dirty="0"/>
              <a:t>C.S</a:t>
            </a:r>
          </a:p>
        </p:txBody>
      </p:sp>
    </p:spTree>
    <p:extLst>
      <p:ext uri="{BB962C8B-B14F-4D97-AF65-F5344CB8AC3E}">
        <p14:creationId xmlns:p14="http://schemas.microsoft.com/office/powerpoint/2010/main" val="149626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anim calcmode="lin" valueType="num">
                                      <p:cBhvr>
                                        <p:cTn id="27" dur="2000" fill="hold"/>
                                        <p:tgtEl>
                                          <p:spTgt spid="15"/>
                                        </p:tgtEl>
                                        <p:attrNameLst>
                                          <p:attrName>ppt_w</p:attrName>
                                        </p:attrNameLst>
                                      </p:cBhvr>
                                      <p:tavLst>
                                        <p:tav tm="0" fmla="#ppt_w*sin(2.5*pi*$)">
                                          <p:val>
                                            <p:fltVal val="0"/>
                                          </p:val>
                                        </p:tav>
                                        <p:tav tm="100000">
                                          <p:val>
                                            <p:fltVal val="1"/>
                                          </p:val>
                                        </p:tav>
                                      </p:tavLst>
                                    </p:anim>
                                    <p:anim calcmode="lin" valueType="num">
                                      <p:cBhvr>
                                        <p:cTn id="28"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000"/>
                                        <p:tgtEl>
                                          <p:spTgt spid="16"/>
                                        </p:tgtEl>
                                      </p:cBhvr>
                                    </p:animEffect>
                                    <p:anim calcmode="lin" valueType="num">
                                      <p:cBhvr>
                                        <p:cTn id="34" dur="2000" fill="hold"/>
                                        <p:tgtEl>
                                          <p:spTgt spid="16"/>
                                        </p:tgtEl>
                                        <p:attrNameLst>
                                          <p:attrName>ppt_w</p:attrName>
                                        </p:attrNameLst>
                                      </p:cBhvr>
                                      <p:tavLst>
                                        <p:tav tm="0" fmla="#ppt_w*sin(2.5*pi*$)">
                                          <p:val>
                                            <p:fltVal val="0"/>
                                          </p:val>
                                        </p:tav>
                                        <p:tav tm="100000">
                                          <p:val>
                                            <p:fltVal val="1"/>
                                          </p:val>
                                        </p:tav>
                                      </p:tavLst>
                                    </p:anim>
                                    <p:anim calcmode="lin" valueType="num">
                                      <p:cBhvr>
                                        <p:cTn id="3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circle(in)">
                                      <p:cBhvr>
                                        <p:cTn id="40" dur="2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circle(in)">
                                      <p:cBhvr>
                                        <p:cTn id="65" dur="2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8">
                                            <p:txEl>
                                              <p:pRg st="4" end="4"/>
                                            </p:txEl>
                                          </p:spTgt>
                                        </p:tgtEl>
                                        <p:attrNameLst>
                                          <p:attrName>style.visibility</p:attrName>
                                        </p:attrNameLst>
                                      </p:cBhvr>
                                      <p:to>
                                        <p:strVal val="visible"/>
                                      </p:to>
                                    </p:set>
                                    <p:animEffect transition="in" filter="wipe(down)">
                                      <p:cBhvr>
                                        <p:cTn id="75" dur="500"/>
                                        <p:tgtEl>
                                          <p:spTgt spid="8">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1000"/>
                                        <p:tgtEl>
                                          <p:spTgt spid="22"/>
                                        </p:tgtEl>
                                      </p:cBhvr>
                                    </p:animEffect>
                                    <p:anim calcmode="lin" valueType="num">
                                      <p:cBhvr>
                                        <p:cTn id="95" dur="1000" fill="hold"/>
                                        <p:tgtEl>
                                          <p:spTgt spid="22"/>
                                        </p:tgtEl>
                                        <p:attrNameLst>
                                          <p:attrName>ppt_x</p:attrName>
                                        </p:attrNameLst>
                                      </p:cBhvr>
                                      <p:tavLst>
                                        <p:tav tm="0">
                                          <p:val>
                                            <p:strVal val="#ppt_x"/>
                                          </p:val>
                                        </p:tav>
                                        <p:tav tm="100000">
                                          <p:val>
                                            <p:strVal val="#ppt_x"/>
                                          </p:val>
                                        </p:tav>
                                      </p:tavLst>
                                    </p:anim>
                                    <p:anim calcmode="lin" valueType="num">
                                      <p:cBhvr>
                                        <p:cTn id="9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1000"/>
                                        <p:tgtEl>
                                          <p:spTgt spid="26"/>
                                        </p:tgtEl>
                                      </p:cBhvr>
                                    </p:animEffect>
                                    <p:anim calcmode="lin" valueType="num">
                                      <p:cBhvr>
                                        <p:cTn id="102" dur="1000" fill="hold"/>
                                        <p:tgtEl>
                                          <p:spTgt spid="26"/>
                                        </p:tgtEl>
                                        <p:attrNameLst>
                                          <p:attrName>ppt_x</p:attrName>
                                        </p:attrNameLst>
                                      </p:cBhvr>
                                      <p:tavLst>
                                        <p:tav tm="0">
                                          <p:val>
                                            <p:strVal val="#ppt_x"/>
                                          </p:val>
                                        </p:tav>
                                        <p:tav tm="100000">
                                          <p:val>
                                            <p:strVal val="#ppt_x"/>
                                          </p:val>
                                        </p:tav>
                                      </p:tavLst>
                                    </p:anim>
                                    <p:anim calcmode="lin" valueType="num">
                                      <p:cBhvr>
                                        <p:cTn id="10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1000"/>
                                        <p:tgtEl>
                                          <p:spTgt spid="33"/>
                                        </p:tgtEl>
                                      </p:cBhvr>
                                    </p:animEffect>
                                    <p:anim calcmode="lin" valueType="num">
                                      <p:cBhvr>
                                        <p:cTn id="109" dur="1000" fill="hold"/>
                                        <p:tgtEl>
                                          <p:spTgt spid="33"/>
                                        </p:tgtEl>
                                        <p:attrNameLst>
                                          <p:attrName>ppt_x</p:attrName>
                                        </p:attrNameLst>
                                      </p:cBhvr>
                                      <p:tavLst>
                                        <p:tav tm="0">
                                          <p:val>
                                            <p:strVal val="#ppt_x"/>
                                          </p:val>
                                        </p:tav>
                                        <p:tav tm="100000">
                                          <p:val>
                                            <p:strVal val="#ppt_x"/>
                                          </p:val>
                                        </p:tav>
                                      </p:tavLst>
                                    </p:anim>
                                    <p:anim calcmode="lin" valueType="num">
                                      <p:cBhvr>
                                        <p:cTn id="11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6" presetClass="entr" presetSubtype="16"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circle(in)">
                                      <p:cBhvr>
                                        <p:cTn id="115" dur="2000"/>
                                        <p:tgtEl>
                                          <p:spTgt spid="18"/>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wipe(down)">
                                      <p:cBhvr>
                                        <p:cTn id="120" dur="500"/>
                                        <p:tgtEl>
                                          <p:spTgt spid="37"/>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barn(inVertical)">
                                      <p:cBhvr>
                                        <p:cTn id="125" dur="500"/>
                                        <p:tgtEl>
                                          <p:spTgt spid="5"/>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0"/>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2"/>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fade">
                                      <p:cBhvr>
                                        <p:cTn id="142" dur="1000"/>
                                        <p:tgtEl>
                                          <p:spTgt spid="28"/>
                                        </p:tgtEl>
                                      </p:cBhvr>
                                    </p:animEffect>
                                    <p:anim calcmode="lin" valueType="num">
                                      <p:cBhvr>
                                        <p:cTn id="143" dur="1000" fill="hold"/>
                                        <p:tgtEl>
                                          <p:spTgt spid="28"/>
                                        </p:tgtEl>
                                        <p:attrNameLst>
                                          <p:attrName>ppt_x</p:attrName>
                                        </p:attrNameLst>
                                      </p:cBhvr>
                                      <p:tavLst>
                                        <p:tav tm="0">
                                          <p:val>
                                            <p:strVal val="#ppt_x"/>
                                          </p:val>
                                        </p:tav>
                                        <p:tav tm="100000">
                                          <p:val>
                                            <p:strVal val="#ppt_x"/>
                                          </p:val>
                                        </p:tav>
                                      </p:tavLst>
                                    </p:anim>
                                    <p:anim calcmode="lin" valueType="num">
                                      <p:cBhvr>
                                        <p:cTn id="1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gtEl>
                                        <p:attrNameLst>
                                          <p:attrName>style.visibility</p:attrName>
                                        </p:attrNameLst>
                                      </p:cBhvr>
                                      <p:to>
                                        <p:strVal val="visible"/>
                                      </p:to>
                                    </p:set>
                                    <p:animEffect transition="in" filter="fade">
                                      <p:cBhvr>
                                        <p:cTn id="149" dur="1000"/>
                                        <p:tgtEl>
                                          <p:spTgt spid="30"/>
                                        </p:tgtEl>
                                      </p:cBhvr>
                                    </p:animEffect>
                                    <p:anim calcmode="lin" valueType="num">
                                      <p:cBhvr>
                                        <p:cTn id="150" dur="1000" fill="hold"/>
                                        <p:tgtEl>
                                          <p:spTgt spid="30"/>
                                        </p:tgtEl>
                                        <p:attrNameLst>
                                          <p:attrName>ppt_x</p:attrName>
                                        </p:attrNameLst>
                                      </p:cBhvr>
                                      <p:tavLst>
                                        <p:tav tm="0">
                                          <p:val>
                                            <p:strVal val="#ppt_x"/>
                                          </p:val>
                                        </p:tav>
                                        <p:tav tm="100000">
                                          <p:val>
                                            <p:strVal val="#ppt_x"/>
                                          </p:val>
                                        </p:tav>
                                      </p:tavLst>
                                    </p:anim>
                                    <p:anim calcmode="lin" valueType="num">
                                      <p:cBhvr>
                                        <p:cTn id="1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fade">
                                      <p:cBhvr>
                                        <p:cTn id="156" dur="1000"/>
                                        <p:tgtEl>
                                          <p:spTgt spid="29"/>
                                        </p:tgtEl>
                                      </p:cBhvr>
                                    </p:animEffect>
                                    <p:anim calcmode="lin" valueType="num">
                                      <p:cBhvr>
                                        <p:cTn id="157" dur="1000" fill="hold"/>
                                        <p:tgtEl>
                                          <p:spTgt spid="29"/>
                                        </p:tgtEl>
                                        <p:attrNameLst>
                                          <p:attrName>ppt_x</p:attrName>
                                        </p:attrNameLst>
                                      </p:cBhvr>
                                      <p:tavLst>
                                        <p:tav tm="0">
                                          <p:val>
                                            <p:strVal val="#ppt_x"/>
                                          </p:val>
                                        </p:tav>
                                        <p:tav tm="100000">
                                          <p:val>
                                            <p:strVal val="#ppt_x"/>
                                          </p:val>
                                        </p:tav>
                                      </p:tavLst>
                                    </p:anim>
                                    <p:anim calcmode="lin" valueType="num">
                                      <p:cBhvr>
                                        <p:cTn id="1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fade">
                                      <p:cBhvr>
                                        <p:cTn id="163" dur="1000"/>
                                        <p:tgtEl>
                                          <p:spTgt spid="31"/>
                                        </p:tgtEl>
                                      </p:cBhvr>
                                    </p:animEffect>
                                    <p:anim calcmode="lin" valueType="num">
                                      <p:cBhvr>
                                        <p:cTn id="164" dur="1000" fill="hold"/>
                                        <p:tgtEl>
                                          <p:spTgt spid="31"/>
                                        </p:tgtEl>
                                        <p:attrNameLst>
                                          <p:attrName>ppt_x</p:attrName>
                                        </p:attrNameLst>
                                      </p:cBhvr>
                                      <p:tavLst>
                                        <p:tav tm="0">
                                          <p:val>
                                            <p:strVal val="#ppt_x"/>
                                          </p:val>
                                        </p:tav>
                                        <p:tav tm="100000">
                                          <p:val>
                                            <p:strVal val="#ppt_x"/>
                                          </p:val>
                                        </p:tav>
                                      </p:tavLst>
                                    </p:anim>
                                    <p:anim calcmode="lin" valueType="num">
                                      <p:cBhvr>
                                        <p:cTn id="16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34"/>
                                        </p:tgtEl>
                                        <p:attrNameLst>
                                          <p:attrName>style.visibility</p:attrName>
                                        </p:attrNameLst>
                                      </p:cBhvr>
                                      <p:to>
                                        <p:strVal val="visible"/>
                                      </p:to>
                                    </p:set>
                                    <p:animEffect transition="in" filter="fade">
                                      <p:cBhvr>
                                        <p:cTn id="170" dur="1000"/>
                                        <p:tgtEl>
                                          <p:spTgt spid="34"/>
                                        </p:tgtEl>
                                      </p:cBhvr>
                                    </p:animEffect>
                                    <p:anim calcmode="lin" valueType="num">
                                      <p:cBhvr>
                                        <p:cTn id="171" dur="1000" fill="hold"/>
                                        <p:tgtEl>
                                          <p:spTgt spid="34"/>
                                        </p:tgtEl>
                                        <p:attrNameLst>
                                          <p:attrName>ppt_x</p:attrName>
                                        </p:attrNameLst>
                                      </p:cBhvr>
                                      <p:tavLst>
                                        <p:tav tm="0">
                                          <p:val>
                                            <p:strVal val="#ppt_x"/>
                                          </p:val>
                                        </p:tav>
                                        <p:tav tm="100000">
                                          <p:val>
                                            <p:strVal val="#ppt_x"/>
                                          </p:val>
                                        </p:tav>
                                      </p:tavLst>
                                    </p:anim>
                                    <p:anim calcmode="lin" valueType="num">
                                      <p:cBhvr>
                                        <p:cTn id="17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6" presetClass="entr" presetSubtype="16" fill="hold" grpId="0" nodeType="clickEffect">
                                  <p:stCondLst>
                                    <p:cond delay="0"/>
                                  </p:stCondLst>
                                  <p:childTnLst>
                                    <p:set>
                                      <p:cBhvr>
                                        <p:cTn id="176" dur="1" fill="hold">
                                          <p:stCondLst>
                                            <p:cond delay="0"/>
                                          </p:stCondLst>
                                        </p:cTn>
                                        <p:tgtEl>
                                          <p:spTgt spid="27"/>
                                        </p:tgtEl>
                                        <p:attrNameLst>
                                          <p:attrName>style.visibility</p:attrName>
                                        </p:attrNameLst>
                                      </p:cBhvr>
                                      <p:to>
                                        <p:strVal val="visible"/>
                                      </p:to>
                                    </p:set>
                                    <p:animEffect transition="in" filter="circle(in)">
                                      <p:cBhvr>
                                        <p:cTn id="177" dur="2000"/>
                                        <p:tgtEl>
                                          <p:spTgt spid="27"/>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4" fill="hold" grpId="0" nodeType="clickEffect">
                                  <p:stCondLst>
                                    <p:cond delay="0"/>
                                  </p:stCondLst>
                                  <p:childTnLst>
                                    <p:set>
                                      <p:cBhvr>
                                        <p:cTn id="181" dur="1" fill="hold">
                                          <p:stCondLst>
                                            <p:cond delay="0"/>
                                          </p:stCondLst>
                                        </p:cTn>
                                        <p:tgtEl>
                                          <p:spTgt spid="36"/>
                                        </p:tgtEl>
                                        <p:attrNameLst>
                                          <p:attrName>style.visibility</p:attrName>
                                        </p:attrNameLst>
                                      </p:cBhvr>
                                      <p:to>
                                        <p:strVal val="visible"/>
                                      </p:to>
                                    </p:set>
                                    <p:animEffect transition="in" filter="wipe(down)">
                                      <p:cBhvr>
                                        <p:cTn id="18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5" grpId="0" animBg="1"/>
      <p:bldP spid="16" grpId="0" animBg="1"/>
      <p:bldP spid="17" grpId="0" animBg="1"/>
      <p:bldP spid="18" grpId="0" animBg="1"/>
      <p:bldP spid="19" grpId="0"/>
      <p:bldP spid="20" grpId="0"/>
      <p:bldP spid="21" grpId="0"/>
      <p:bldP spid="22" grpId="0"/>
      <p:bldP spid="23" grpId="0"/>
      <p:bldP spid="24" grpId="0"/>
      <p:bldP spid="25" grpId="0"/>
      <p:bldP spid="26" grpId="0"/>
      <p:bldP spid="27" grpId="0" animBg="1"/>
      <p:bldP spid="28" grpId="0"/>
      <p:bldP spid="29" grpId="0"/>
      <p:bldP spid="30" grpId="0"/>
      <p:bldP spid="31" grpId="0"/>
      <p:bldP spid="32" grpId="0"/>
      <p:bldP spid="33" grpId="0"/>
      <p:bldP spid="34" grpId="0"/>
      <p:bldP spid="35"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98513" y="1051987"/>
            <a:ext cx="3477295" cy="553361"/>
          </a:xfrm>
        </p:spPr>
        <p:txBody>
          <a:bodyPr>
            <a:noAutofit/>
          </a:bodyPr>
          <a:lstStyle/>
          <a:p>
            <a:r>
              <a:rPr lang="es-EC" sz="3600" b="1" cap="none"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EXERCISES:</a:t>
            </a:r>
            <a:r>
              <a:rPr lang="es-EC" dirty="0"/>
              <a:t> </a:t>
            </a:r>
          </a:p>
        </p:txBody>
      </p:sp>
      <p:sp>
        <p:nvSpPr>
          <p:cNvPr id="3" name="CuadroTexto 2"/>
          <p:cNvSpPr txBox="1"/>
          <p:nvPr/>
        </p:nvSpPr>
        <p:spPr>
          <a:xfrm>
            <a:off x="2459864" y="3039415"/>
            <a:ext cx="6975081" cy="58477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Mr. Smith is a pilot, but he is soon retiring</a:t>
            </a:r>
            <a:r>
              <a:rPr lang="en-US" sz="3200" dirty="0">
                <a:latin typeface="Times New Roman" panose="02020603050405020304" pitchFamily="18" charset="0"/>
                <a:cs typeface="Times New Roman" panose="02020603050405020304" pitchFamily="18" charset="0"/>
              </a:rPr>
              <a:t>.</a:t>
            </a:r>
          </a:p>
        </p:txBody>
      </p:sp>
      <p:sp>
        <p:nvSpPr>
          <p:cNvPr id="5" name="Rectángulo 4"/>
          <p:cNvSpPr/>
          <p:nvPr/>
        </p:nvSpPr>
        <p:spPr>
          <a:xfrm>
            <a:off x="2369712" y="2213139"/>
            <a:ext cx="6941713" cy="58477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Mr. Smith is a pilot, but I have a headache</a:t>
            </a:r>
            <a:r>
              <a:rPr lang="en-US" sz="3200" dirty="0">
                <a:latin typeface="Times New Roman" panose="02020603050405020304" pitchFamily="18" charset="0"/>
                <a:cs typeface="Times New Roman" panose="02020603050405020304" pitchFamily="18" charset="0"/>
              </a:rPr>
              <a:t>.</a:t>
            </a:r>
          </a:p>
        </p:txBody>
      </p:sp>
      <p:sp>
        <p:nvSpPr>
          <p:cNvPr id="6" name="Sol 5"/>
          <p:cNvSpPr/>
          <p:nvPr/>
        </p:nvSpPr>
        <p:spPr>
          <a:xfrm>
            <a:off x="1481070" y="2246962"/>
            <a:ext cx="682580" cy="48939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Multiplicar 6"/>
          <p:cNvSpPr/>
          <p:nvPr/>
        </p:nvSpPr>
        <p:spPr>
          <a:xfrm>
            <a:off x="8815588" y="1934047"/>
            <a:ext cx="991673" cy="95384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Sol 7"/>
          <p:cNvSpPr/>
          <p:nvPr/>
        </p:nvSpPr>
        <p:spPr>
          <a:xfrm>
            <a:off x="1545464" y="3821048"/>
            <a:ext cx="618186" cy="52322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2410731" y="3897511"/>
            <a:ext cx="5960286" cy="523220"/>
          </a:xfrm>
          <a:prstGeom prst="rect">
            <a:avLst/>
          </a:prstGeom>
        </p:spPr>
        <p:txBody>
          <a:bodyPr wrap="none">
            <a:spAutoFit/>
          </a:bodyPr>
          <a:lstStyle/>
          <a:p>
            <a:r>
              <a:rPr lang="es-EC" sz="2800" dirty="0" err="1">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She</a:t>
            </a:r>
            <a:r>
              <a:rPr lang="es-EC" sz="2800" dirty="0">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s-EC" sz="2800" dirty="0" err="1">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speaks</a:t>
            </a:r>
            <a:r>
              <a:rPr lang="es-EC" sz="2800" dirty="0">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s-EC" sz="2800" dirty="0" err="1">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fast</a:t>
            </a:r>
            <a:r>
              <a:rPr lang="es-EC" sz="2800" dirty="0">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 _____ I </a:t>
            </a:r>
            <a:r>
              <a:rPr lang="es-EC" sz="2800" dirty="0" err="1">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understand</a:t>
            </a:r>
            <a:r>
              <a:rPr lang="es-EC" sz="2800" dirty="0">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s-EC" sz="2800" dirty="0" err="1">
                <a:solidFill>
                  <a:srgbClr val="333333"/>
                </a:solidFill>
                <a:latin typeface="Times New Roman" panose="02020603050405020304" pitchFamily="18" charset="0"/>
                <a:ea typeface="Microsoft YaHei Light" panose="020B0502040204020203" pitchFamily="34" charset="-122"/>
                <a:cs typeface="Times New Roman" panose="02020603050405020304" pitchFamily="18" charset="0"/>
              </a:rPr>
              <a:t>her</a:t>
            </a:r>
            <a:r>
              <a:rPr lang="es-EC" sz="2400" b="1" dirty="0">
                <a:solidFill>
                  <a:srgbClr val="333333"/>
                </a:solidFill>
                <a:latin typeface="MuseoSans-500"/>
              </a:rPr>
              <a:t>.</a:t>
            </a:r>
            <a:endParaRPr lang="es-EC" sz="2400" dirty="0"/>
          </a:p>
        </p:txBody>
      </p:sp>
      <p:sp>
        <p:nvSpPr>
          <p:cNvPr id="14" name="Rectángulo 13"/>
          <p:cNvSpPr/>
          <p:nvPr/>
        </p:nvSpPr>
        <p:spPr>
          <a:xfrm>
            <a:off x="2321416" y="4956857"/>
            <a:ext cx="6754968" cy="523220"/>
          </a:xfrm>
          <a:prstGeom prst="rect">
            <a:avLst/>
          </a:prstGeom>
        </p:spPr>
        <p:txBody>
          <a:bodyPr wrap="square">
            <a:spAutoFit/>
          </a:bodyPr>
          <a:lstStyle/>
          <a:p>
            <a:r>
              <a:rPr lang="es-EC" sz="2800" b="1" dirty="0">
                <a:solidFill>
                  <a:srgbClr val="333333"/>
                </a:solidFill>
                <a:latin typeface="Times New Roman" panose="02020603050405020304" pitchFamily="18" charset="0"/>
                <a:cs typeface="Times New Roman" panose="02020603050405020304" pitchFamily="18" charset="0"/>
              </a:rPr>
              <a:t>and   			</a:t>
            </a:r>
            <a:r>
              <a:rPr lang="es-EC" sz="2800" b="1" dirty="0" err="1">
                <a:solidFill>
                  <a:srgbClr val="333333"/>
                </a:solidFill>
                <a:latin typeface="Times New Roman" panose="02020603050405020304" pitchFamily="18" charset="0"/>
                <a:cs typeface="Times New Roman" panose="02020603050405020304" pitchFamily="18" charset="0"/>
              </a:rPr>
              <a:t>but</a:t>
            </a:r>
            <a:r>
              <a:rPr lang="es-EC" sz="2800" b="1" dirty="0">
                <a:solidFill>
                  <a:srgbClr val="333333"/>
                </a:solidFill>
                <a:latin typeface="Times New Roman" panose="02020603050405020304" pitchFamily="18" charset="0"/>
                <a:cs typeface="Times New Roman" panose="02020603050405020304" pitchFamily="18" charset="0"/>
              </a:rPr>
              <a:t> 				</a:t>
            </a:r>
            <a:r>
              <a:rPr lang="es-EC" sz="2800" b="1" dirty="0" err="1">
                <a:solidFill>
                  <a:srgbClr val="333333"/>
                </a:solidFill>
                <a:latin typeface="Times New Roman" panose="02020603050405020304" pitchFamily="18" charset="0"/>
                <a:cs typeface="Times New Roman" panose="02020603050405020304" pitchFamily="18" charset="0"/>
              </a:rPr>
              <a:t>or</a:t>
            </a:r>
            <a:r>
              <a:rPr lang="es-EC" sz="2800" b="1" dirty="0">
                <a:solidFill>
                  <a:srgbClr val="333333"/>
                </a:solidFill>
                <a:latin typeface="Times New Roman" panose="02020603050405020304" pitchFamily="18" charset="0"/>
                <a:cs typeface="Times New Roman" panose="02020603050405020304" pitchFamily="18" charset="0"/>
              </a:rPr>
              <a:t>				as</a:t>
            </a:r>
            <a:endParaRPr lang="es-EC" sz="2800" dirty="0">
              <a:latin typeface="Times New Roman" panose="02020603050405020304" pitchFamily="18" charset="0"/>
              <a:cs typeface="Times New Roman" panose="02020603050405020304" pitchFamily="18" charset="0"/>
            </a:endParaRPr>
          </a:p>
        </p:txBody>
      </p:sp>
      <p:sp>
        <p:nvSpPr>
          <p:cNvPr id="15" name="Rectángulo 14"/>
          <p:cNvSpPr/>
          <p:nvPr/>
        </p:nvSpPr>
        <p:spPr>
          <a:xfrm>
            <a:off x="5036539" y="3882603"/>
            <a:ext cx="622286" cy="461665"/>
          </a:xfrm>
          <a:prstGeom prst="rect">
            <a:avLst/>
          </a:prstGeom>
        </p:spPr>
        <p:txBody>
          <a:bodyPr wrap="none">
            <a:spAutoFit/>
          </a:bodyPr>
          <a:lstStyle/>
          <a:p>
            <a:r>
              <a:rPr lang="es-EC" sz="2400" b="1" dirty="0" err="1">
                <a:solidFill>
                  <a:srgbClr val="FF0000"/>
                </a:solidFill>
                <a:latin typeface="MuseoSans-500"/>
              </a:rPr>
              <a:t>but</a:t>
            </a:r>
            <a:endParaRPr lang="es-EC" sz="2400" dirty="0">
              <a:solidFill>
                <a:srgbClr val="FF0000"/>
              </a:solidFill>
            </a:endParaRPr>
          </a:p>
        </p:txBody>
      </p:sp>
    </p:spTree>
    <p:extLst>
      <p:ext uri="{BB962C8B-B14F-4D97-AF65-F5344CB8AC3E}">
        <p14:creationId xmlns:p14="http://schemas.microsoft.com/office/powerpoint/2010/main" val="224461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down)">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5168" y="958135"/>
            <a:ext cx="8203842" cy="715188"/>
          </a:xfrm>
        </p:spPr>
        <p:txBody>
          <a:bodyPr>
            <a:normAutofit fontScale="90000"/>
          </a:bodyPr>
          <a:lstStyle/>
          <a:p>
            <a:r>
              <a:rPr lang="es-EC" sz="3600" b="1" cap="none"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PUNCTUATION WITH CONJUNCTIONS</a:t>
            </a:r>
            <a:r>
              <a:rPr lang="es-EC"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br>
              <a:rPr lang="es-EC" b="1" dirty="0">
                <a:latin typeface="Times New Roman" panose="02020603050405020304" pitchFamily="18" charset="0"/>
                <a:cs typeface="Times New Roman" panose="02020603050405020304" pitchFamily="18" charset="0"/>
              </a:rPr>
            </a:br>
            <a:endParaRPr lang="es-EC" dirty="0"/>
          </a:p>
        </p:txBody>
      </p:sp>
      <p:sp>
        <p:nvSpPr>
          <p:cNvPr id="3" name="Rectángulo redondeado 2"/>
          <p:cNvSpPr/>
          <p:nvPr/>
        </p:nvSpPr>
        <p:spPr>
          <a:xfrm>
            <a:off x="4605831" y="1893206"/>
            <a:ext cx="2848379" cy="7783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2400" dirty="0" err="1">
                <a:latin typeface="Times New Roman" panose="02020603050405020304" pitchFamily="18" charset="0"/>
                <a:cs typeface="Times New Roman" panose="02020603050405020304" pitchFamily="18" charset="0"/>
              </a:rPr>
              <a:t>There</a:t>
            </a:r>
            <a:r>
              <a:rPr lang="es-EC" sz="2400" dirty="0">
                <a:latin typeface="Times New Roman" panose="02020603050405020304" pitchFamily="18" charset="0"/>
                <a:cs typeface="Times New Roman" panose="02020603050405020304" pitchFamily="18" charset="0"/>
              </a:rPr>
              <a:t> are </a:t>
            </a:r>
            <a:r>
              <a:rPr lang="es-EC" sz="2400" dirty="0" err="1">
                <a:latin typeface="Times New Roman" panose="02020603050405020304" pitchFamily="18" charset="0"/>
                <a:cs typeface="Times New Roman" panose="02020603050405020304" pitchFamily="18" charset="0"/>
              </a:rPr>
              <a:t>two</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exceptions</a:t>
            </a:r>
            <a:r>
              <a:rPr lang="es-EC" sz="2800" dirty="0">
                <a:latin typeface="Times New Roman" panose="02020603050405020304" pitchFamily="18" charset="0"/>
                <a:cs typeface="Times New Roman" panose="02020603050405020304" pitchFamily="18" charset="0"/>
              </a:rPr>
              <a:t>:</a:t>
            </a:r>
          </a:p>
        </p:txBody>
      </p:sp>
      <p:sp>
        <p:nvSpPr>
          <p:cNvPr id="6" name="Flecha abajo 5"/>
          <p:cNvSpPr/>
          <p:nvPr/>
        </p:nvSpPr>
        <p:spPr>
          <a:xfrm rot="3468276">
            <a:off x="4069765" y="2547836"/>
            <a:ext cx="478299" cy="776501"/>
          </a:xfrm>
          <a:prstGeom prst="downArrow">
            <a:avLst>
              <a:gd name="adj1" fmla="val 38016"/>
              <a:gd name="adj2" fmla="val 733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bajo 6"/>
          <p:cNvSpPr/>
          <p:nvPr/>
        </p:nvSpPr>
        <p:spPr>
          <a:xfrm rot="18413268">
            <a:off x="7416893" y="2577187"/>
            <a:ext cx="478299" cy="681965"/>
          </a:xfrm>
          <a:prstGeom prst="downArrow">
            <a:avLst>
              <a:gd name="adj1" fmla="val 38016"/>
              <a:gd name="adj2" fmla="val 625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redondeado 7"/>
          <p:cNvSpPr/>
          <p:nvPr/>
        </p:nvSpPr>
        <p:spPr>
          <a:xfrm>
            <a:off x="1793952" y="3175059"/>
            <a:ext cx="3459731" cy="631568"/>
          </a:xfrm>
          <a:prstGeom prst="roundRect">
            <a:avLst/>
          </a:prstGeom>
          <a:blipFill>
            <a:blip r:embed="rId2"/>
            <a:tile tx="0" ty="0" sx="100000" sy="100000" flip="none" algn="tl"/>
          </a:blip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Omit the comma (,)</a:t>
            </a:r>
            <a:endParaRPr lang="es-EC" sz="2400" dirty="0">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6823876" y="3170482"/>
            <a:ext cx="3459731" cy="778199"/>
          </a:xfrm>
          <a:prstGeom prst="roundRect">
            <a:avLst/>
          </a:prstGeom>
          <a:blipFill>
            <a:blip r:embed="rId2"/>
            <a:tile tx="0" ty="0" sx="100000" sy="100000" flip="none" algn="tl"/>
          </a:blip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Replace the comma (,) with a semicolon (;)</a:t>
            </a:r>
            <a:endParaRPr lang="es-EC" sz="2400" dirty="0">
              <a:latin typeface="Times New Roman" panose="02020603050405020304" pitchFamily="18" charset="0"/>
              <a:cs typeface="Times New Roman" panose="02020603050405020304" pitchFamily="18" charset="0"/>
            </a:endParaRPr>
          </a:p>
        </p:txBody>
      </p:sp>
      <p:sp>
        <p:nvSpPr>
          <p:cNvPr id="10" name="Flecha abajo 9"/>
          <p:cNvSpPr/>
          <p:nvPr/>
        </p:nvSpPr>
        <p:spPr>
          <a:xfrm>
            <a:off x="3300589" y="3818306"/>
            <a:ext cx="316284" cy="4918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abajo 10"/>
          <p:cNvSpPr/>
          <p:nvPr/>
        </p:nvSpPr>
        <p:spPr>
          <a:xfrm>
            <a:off x="7914173" y="3960773"/>
            <a:ext cx="316284" cy="433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2822280" y="4310173"/>
            <a:ext cx="1143262" cy="369332"/>
          </a:xfrm>
          <a:prstGeom prst="rect">
            <a:avLst/>
          </a:prstGeom>
        </p:spPr>
        <p:txBody>
          <a:bodyPr wrap="none">
            <a:spAutoFit/>
          </a:bodyPr>
          <a:lstStyle/>
          <a:p>
            <a:r>
              <a:rPr lang="es-EC" dirty="0"/>
              <a:t>EXAMPLE</a:t>
            </a:r>
          </a:p>
        </p:txBody>
      </p:sp>
      <p:sp>
        <p:nvSpPr>
          <p:cNvPr id="14" name="Rectángulo 13"/>
          <p:cNvSpPr/>
          <p:nvPr/>
        </p:nvSpPr>
        <p:spPr>
          <a:xfrm>
            <a:off x="7500684" y="4396532"/>
            <a:ext cx="1143262" cy="369332"/>
          </a:xfrm>
          <a:prstGeom prst="rect">
            <a:avLst/>
          </a:prstGeom>
        </p:spPr>
        <p:txBody>
          <a:bodyPr wrap="none">
            <a:spAutoFit/>
          </a:bodyPr>
          <a:lstStyle/>
          <a:p>
            <a:r>
              <a:rPr lang="es-EC" dirty="0"/>
              <a:t>EXAMPLE</a:t>
            </a:r>
          </a:p>
        </p:txBody>
      </p:sp>
      <p:sp>
        <p:nvSpPr>
          <p:cNvPr id="16" name="Rectángulo 15"/>
          <p:cNvSpPr/>
          <p:nvPr/>
        </p:nvSpPr>
        <p:spPr>
          <a:xfrm>
            <a:off x="5855670" y="4802206"/>
            <a:ext cx="5576552" cy="1153323"/>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New Roman" panose="02020603050405020304" pitchFamily="18" charset="0"/>
                <a:cs typeface="Times New Roman" panose="02020603050405020304" pitchFamily="18" charset="0"/>
              </a:rPr>
              <a:t>On the morning of June 28, 1969, the weather finally cleared; but the climbers, wearied by their efforts of the previous days, could not attempt the summit</a:t>
            </a:r>
            <a:r>
              <a:rPr lang="en-US" dirty="0">
                <a:solidFill>
                  <a:schemeClr val="tx1"/>
                </a:solidFill>
                <a:latin typeface="Times New Roman" panose="02020603050405020304" pitchFamily="18" charset="0"/>
                <a:cs typeface="Times New Roman" panose="02020603050405020304" pitchFamily="18" charset="0"/>
              </a:rPr>
              <a:t>.</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669701" y="4802040"/>
            <a:ext cx="4801417" cy="62057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Many are called but few are chosen</a:t>
            </a:r>
            <a:r>
              <a:rPr lang="en-US" sz="2000" dirty="0">
                <a:solidFill>
                  <a:schemeClr val="tx1"/>
                </a:solidFill>
                <a:latin typeface="Times New Roman" panose="02020603050405020304" pitchFamily="18" charset="0"/>
                <a:cs typeface="Times New Roman" panose="02020603050405020304" pitchFamily="18" charset="0"/>
              </a:rPr>
              <a:t>.</a:t>
            </a:r>
            <a:endParaRPr lang="es-EC"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19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7" grpId="0" animBg="1"/>
      <p:bldP spid="8" grpId="0" animBg="1"/>
      <p:bldP spid="9" grpId="0" animBg="1"/>
      <p:bldP spid="10" grpId="0" animBg="1"/>
      <p:bldP spid="11" grpId="0" animBg="1"/>
      <p:bldP spid="13" grpId="0"/>
      <p:bldP spid="14" grpId="0"/>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2105891" y="540328"/>
            <a:ext cx="6119663" cy="15485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Use a (,) without a conjunction when there are more than two clauses.</a:t>
            </a:r>
            <a:endParaRPr lang="es-EC" sz="2800" b="1" dirty="0">
              <a:latin typeface="Times New Roman" panose="02020603050405020304" pitchFamily="18" charset="0"/>
              <a:cs typeface="Times New Roman" panose="02020603050405020304" pitchFamily="18" charset="0"/>
            </a:endParaRPr>
          </a:p>
        </p:txBody>
      </p:sp>
      <p:sp>
        <p:nvSpPr>
          <p:cNvPr id="3" name="Flecha abajo 2"/>
          <p:cNvSpPr/>
          <p:nvPr/>
        </p:nvSpPr>
        <p:spPr>
          <a:xfrm>
            <a:off x="4841326" y="2118586"/>
            <a:ext cx="331020" cy="418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p:cNvSpPr/>
          <p:nvPr/>
        </p:nvSpPr>
        <p:spPr>
          <a:xfrm>
            <a:off x="4435205" y="2566829"/>
            <a:ext cx="1143262" cy="369332"/>
          </a:xfrm>
          <a:prstGeom prst="rect">
            <a:avLst/>
          </a:prstGeom>
        </p:spPr>
        <p:txBody>
          <a:bodyPr wrap="none">
            <a:spAutoFit/>
          </a:bodyPr>
          <a:lstStyle/>
          <a:p>
            <a:r>
              <a:rPr lang="es-EC" dirty="0"/>
              <a:t>EXAMPLE</a:t>
            </a:r>
          </a:p>
        </p:txBody>
      </p:sp>
      <p:sp>
        <p:nvSpPr>
          <p:cNvPr id="6" name="Rectángulo 5"/>
          <p:cNvSpPr/>
          <p:nvPr/>
        </p:nvSpPr>
        <p:spPr>
          <a:xfrm>
            <a:off x="858982" y="3375097"/>
            <a:ext cx="8633261" cy="193119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The sun shone, a stiff breeze ruffled the bay, the sails bellied out, and the bow cut the water like a knife</a:t>
            </a:r>
            <a:r>
              <a:rPr lang="en-US" sz="2800" b="1" dirty="0">
                <a:solidFill>
                  <a:schemeClr val="tx1"/>
                </a:solidFill>
                <a:latin typeface="Times New Roman" panose="02020603050405020304" pitchFamily="18" charset="0"/>
                <a:cs typeface="Times New Roman" panose="02020603050405020304" pitchFamily="18" charset="0"/>
              </a:rPr>
              <a:t>.</a:t>
            </a:r>
            <a:endParaRPr lang="es-EC" sz="2800" b="1"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Resultado de imagen para punctu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2137" y="681609"/>
            <a:ext cx="2702693" cy="21613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46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anim calcmode="lin" valueType="num">
                                      <p:cBhvr>
                                        <p:cTn id="28" dur="1000" fill="hold"/>
                                        <p:tgtEl>
                                          <p:spTgt spid="1026"/>
                                        </p:tgtEl>
                                        <p:attrNameLst>
                                          <p:attrName>ppt_x</p:attrName>
                                        </p:attrNameLst>
                                      </p:cBhvr>
                                      <p:tavLst>
                                        <p:tav tm="0">
                                          <p:val>
                                            <p:strVal val="#ppt_x"/>
                                          </p:val>
                                        </p:tav>
                                        <p:tav tm="100000">
                                          <p:val>
                                            <p:strVal val="#ppt_x"/>
                                          </p:val>
                                        </p:tav>
                                      </p:tavLst>
                                    </p:anim>
                                    <p:anim calcmode="lin" valueType="num">
                                      <p:cBhvr>
                                        <p:cTn id="2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2764" y="495425"/>
            <a:ext cx="4056844" cy="663673"/>
          </a:xfrm>
        </p:spPr>
        <p:txBody>
          <a:bodyPr>
            <a:noAutofit/>
          </a:bodyPr>
          <a:lstStyle/>
          <a:p>
            <a:r>
              <a:rPr lang="es-EC" sz="3600" b="1" cap="none"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OVERUSING AND</a:t>
            </a:r>
            <a:br>
              <a:rPr lang="es-EC"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br>
            <a:endParaRPr lang="es-EC" sz="3600" dirty="0"/>
          </a:p>
        </p:txBody>
      </p:sp>
      <p:sp>
        <p:nvSpPr>
          <p:cNvPr id="5" name="Rectángulo 4"/>
          <p:cNvSpPr/>
          <p:nvPr/>
        </p:nvSpPr>
        <p:spPr>
          <a:xfrm>
            <a:off x="3549296" y="1302271"/>
            <a:ext cx="5637121" cy="461665"/>
          </a:xfrm>
          <a:prstGeom prst="rect">
            <a:avLst/>
          </a:prstGeom>
        </p:spPr>
        <p:txBody>
          <a:bodyPr wrap="none">
            <a:spAutoFit/>
          </a:bodyPr>
          <a:lstStyle/>
          <a:p>
            <a:r>
              <a:rPr lang="es-EC" sz="2400" dirty="0">
                <a:latin typeface="Times New Roman" panose="02020603050405020304" pitchFamily="18" charset="0"/>
                <a:cs typeface="Times New Roman" panose="02020603050405020304" pitchFamily="18" charset="0"/>
              </a:rPr>
              <a:t>Use </a:t>
            </a:r>
            <a:r>
              <a:rPr lang="es-EC" sz="2400" b="1" dirty="0">
                <a:solidFill>
                  <a:srgbClr val="FF0000"/>
                </a:solidFill>
                <a:latin typeface="Times New Roman" panose="02020603050405020304" pitchFamily="18" charset="0"/>
                <a:cs typeface="Times New Roman" panose="02020603050405020304" pitchFamily="18" charset="0"/>
              </a:rPr>
              <a:t>AND</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sparingly</a:t>
            </a:r>
            <a:r>
              <a:rPr lang="es-EC" sz="2400" dirty="0">
                <a:latin typeface="Times New Roman" panose="02020603050405020304" pitchFamily="18" charset="0"/>
                <a:cs typeface="Times New Roman" panose="02020603050405020304" pitchFamily="18" charset="0"/>
              </a:rPr>
              <a:t> in </a:t>
            </a:r>
            <a:r>
              <a:rPr lang="es-EC" sz="2400" dirty="0" err="1">
                <a:latin typeface="Times New Roman" panose="02020603050405020304" pitchFamily="18" charset="0"/>
                <a:cs typeface="Times New Roman" panose="02020603050405020304" pitchFamily="18" charset="0"/>
              </a:rPr>
              <a:t>compound</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sentences</a:t>
            </a:r>
            <a:r>
              <a:rPr lang="es-EC" sz="2400" dirty="0">
                <a:latin typeface="Times New Roman" panose="02020603050405020304" pitchFamily="18" charset="0"/>
                <a:cs typeface="Times New Roman" panose="02020603050405020304" pitchFamily="18" charset="0"/>
              </a:rPr>
              <a:t>.</a:t>
            </a:r>
            <a:endParaRPr lang="es-EC" sz="2400" dirty="0"/>
          </a:p>
        </p:txBody>
      </p:sp>
      <p:sp>
        <p:nvSpPr>
          <p:cNvPr id="6" name="Pergamino vertical 5"/>
          <p:cNvSpPr/>
          <p:nvPr/>
        </p:nvSpPr>
        <p:spPr>
          <a:xfrm>
            <a:off x="180303" y="1907109"/>
            <a:ext cx="11809928" cy="4712633"/>
          </a:xfrm>
          <a:prstGeom prst="verticalScroll">
            <a:avLst>
              <a:gd name="adj" fmla="val 7355"/>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sz="2000" dirty="0">
              <a:solidFill>
                <a:schemeClr val="tx1"/>
              </a:solidFill>
              <a:latin typeface="Times New Roman" panose="02020603050405020304" pitchFamily="18" charset="0"/>
              <a:cs typeface="Times New Roman" panose="02020603050405020304" pitchFamily="18" charset="0"/>
            </a:endParaRPr>
          </a:p>
          <a:p>
            <a:pPr algn="just"/>
            <a:r>
              <a:rPr lang="en-US" sz="2000" dirty="0">
                <a:solidFill>
                  <a:schemeClr val="tx1"/>
                </a:solidFill>
                <a:latin typeface="Times New Roman" panose="02020603050405020304" pitchFamily="18" charset="0"/>
                <a:cs typeface="Times New Roman" panose="02020603050405020304" pitchFamily="18" charset="0"/>
              </a:rPr>
              <a:t>I was born in Illinois,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the first big city I ever saw was Chicago,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was I ever excited! I went there with my father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mother,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we stayed in a big hotel in the Loop,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I saw lots of interesting sights. We spent a whole day just walking around the city,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I got a stiff neck from looking up at the skyscrapers,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my feet got sore too from walking down so many streets. I was glad to go back to the hotel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take a long soak in the Jacuzzi</a:t>
            </a:r>
          </a:p>
          <a:p>
            <a:pPr algn="ctr"/>
            <a:endParaRPr lang="en-US" sz="2000" b="1" i="1" dirty="0">
              <a:solidFill>
                <a:schemeClr val="tx1"/>
              </a:solidFill>
              <a:latin typeface="Times New Roman" panose="02020603050405020304" pitchFamily="18" charset="0"/>
              <a:cs typeface="Times New Roman" panose="02020603050405020304" pitchFamily="18" charset="0"/>
            </a:endParaRPr>
          </a:p>
          <a:p>
            <a:pPr algn="ctr"/>
            <a:r>
              <a:rPr lang="en-US" sz="2000" b="1" i="1" dirty="0">
                <a:solidFill>
                  <a:schemeClr val="tx1"/>
                </a:solidFill>
                <a:latin typeface="Times New Roman" panose="02020603050405020304" pitchFamily="18" charset="0"/>
                <a:cs typeface="Times New Roman" panose="02020603050405020304" pitchFamily="18" charset="0"/>
              </a:rPr>
              <a:t>substitute other linking words—or other constructions:</a:t>
            </a:r>
          </a:p>
          <a:p>
            <a:pPr algn="just"/>
            <a:endParaRPr lang="en-US" sz="2000" dirty="0">
              <a:solidFill>
                <a:schemeClr val="tx1"/>
              </a:solidFill>
              <a:latin typeface="Times New Roman" panose="02020603050405020304" pitchFamily="18" charset="0"/>
              <a:cs typeface="Times New Roman" panose="02020603050405020304" pitchFamily="18" charset="0"/>
            </a:endParaRPr>
          </a:p>
          <a:p>
            <a:pPr algn="just"/>
            <a:r>
              <a:rPr lang="en-US" sz="2000" dirty="0">
                <a:solidFill>
                  <a:schemeClr val="tx1"/>
                </a:solidFill>
                <a:latin typeface="Times New Roman" panose="02020603050405020304" pitchFamily="18" charset="0"/>
                <a:cs typeface="Times New Roman" panose="02020603050405020304" pitchFamily="18" charset="0"/>
              </a:rPr>
              <a:t>Since I was born in Illinois, the first big city I ever saw was Chicago. Was I ever excited! My father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mother took me to a big hotel in the Loop. On the day after our arrival, we spent eight hours just walking around the city to see the sights. It was exhausting. In fact, I got a stiff neck from looking up at all the skyscrapers </a:t>
            </a:r>
            <a:r>
              <a:rPr lang="en-US" sz="2000" b="1" dirty="0">
                <a:solidFill>
                  <a:srgbClr val="0070C0"/>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sore feet from walking down so many streets. I couldn’t wait to take a long soak in the Jacuzzi at our hotel.</a:t>
            </a:r>
          </a:p>
          <a:p>
            <a:pPr algn="just"/>
            <a:endParaRPr lang="en-US" sz="2000" dirty="0">
              <a:solidFill>
                <a:schemeClr val="tx1"/>
              </a:solidFill>
              <a:latin typeface="Times New Roman" panose="02020603050405020304" pitchFamily="18" charset="0"/>
              <a:cs typeface="Times New Roman" panose="02020603050405020304" pitchFamily="18" charset="0"/>
            </a:endParaRPr>
          </a:p>
          <a:p>
            <a:pPr algn="just"/>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dirty="0">
              <a:solidFill>
                <a:schemeClr val="tx1"/>
              </a:solidFill>
              <a:latin typeface="Times New Roman" panose="02020603050405020304" pitchFamily="18" charset="0"/>
              <a:cs typeface="Times New Roman" panose="02020603050405020304" pitchFamily="18" charset="0"/>
            </a:endParaRPr>
          </a:p>
          <a:p>
            <a:pPr algn="just"/>
            <a:endParaRPr lang="es-EC"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69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51CB3-9908-154F-9600-E8B5FA28F6FB}"/>
              </a:ext>
            </a:extLst>
          </p:cNvPr>
          <p:cNvPicPr>
            <a:picLocks noChangeAspect="1"/>
          </p:cNvPicPr>
          <p:nvPr/>
        </p:nvPicPr>
        <p:blipFill>
          <a:blip r:embed="rId2"/>
          <a:stretch>
            <a:fillRect/>
          </a:stretch>
        </p:blipFill>
        <p:spPr>
          <a:xfrm>
            <a:off x="5932851" y="95025"/>
            <a:ext cx="358144" cy="358144"/>
          </a:xfrm>
          <a:prstGeom prst="rect">
            <a:avLst/>
          </a:prstGeom>
        </p:spPr>
      </p:pic>
      <p:pic>
        <p:nvPicPr>
          <p:cNvPr id="5" name="Picture 4">
            <a:extLst>
              <a:ext uri="{FF2B5EF4-FFF2-40B4-BE49-F238E27FC236}">
                <a16:creationId xmlns:a16="http://schemas.microsoft.com/office/drawing/2014/main" id="{5FEC7F11-6848-3E4F-9BF6-A8DB645D2E44}"/>
              </a:ext>
            </a:extLst>
          </p:cNvPr>
          <p:cNvPicPr>
            <a:picLocks noChangeAspect="1"/>
          </p:cNvPicPr>
          <p:nvPr/>
        </p:nvPicPr>
        <p:blipFill rotWithShape="1">
          <a:blip r:embed="rId3"/>
          <a:srcRect l="22598" t="17476" r="46136" b="71543"/>
          <a:stretch/>
        </p:blipFill>
        <p:spPr>
          <a:xfrm>
            <a:off x="3527109" y="46736"/>
            <a:ext cx="2210002" cy="406199"/>
          </a:xfrm>
          <a:prstGeom prst="rect">
            <a:avLst/>
          </a:prstGeom>
        </p:spPr>
      </p:pic>
      <p:pic>
        <p:nvPicPr>
          <p:cNvPr id="6" name="Picture 5">
            <a:extLst>
              <a:ext uri="{FF2B5EF4-FFF2-40B4-BE49-F238E27FC236}">
                <a16:creationId xmlns:a16="http://schemas.microsoft.com/office/drawing/2014/main" id="{B7F4397D-8D38-2246-8C51-AFB073E5D52A}"/>
              </a:ext>
            </a:extLst>
          </p:cNvPr>
          <p:cNvPicPr>
            <a:picLocks noChangeAspect="1"/>
          </p:cNvPicPr>
          <p:nvPr/>
        </p:nvPicPr>
        <p:blipFill rotWithShape="1">
          <a:blip r:embed="rId3"/>
          <a:srcRect l="22598" t="17476" r="46136" b="71543"/>
          <a:stretch/>
        </p:blipFill>
        <p:spPr>
          <a:xfrm>
            <a:off x="6458331" y="68511"/>
            <a:ext cx="2210002" cy="406199"/>
          </a:xfrm>
          <a:prstGeom prst="rect">
            <a:avLst/>
          </a:prstGeom>
        </p:spPr>
      </p:pic>
      <p:pic>
        <p:nvPicPr>
          <p:cNvPr id="7" name="Picture 6">
            <a:extLst>
              <a:ext uri="{FF2B5EF4-FFF2-40B4-BE49-F238E27FC236}">
                <a16:creationId xmlns:a16="http://schemas.microsoft.com/office/drawing/2014/main" id="{D5A06A51-7105-CF42-9D76-A2B52E8C2EF8}"/>
              </a:ext>
            </a:extLst>
          </p:cNvPr>
          <p:cNvPicPr>
            <a:picLocks noChangeAspect="1"/>
          </p:cNvPicPr>
          <p:nvPr/>
        </p:nvPicPr>
        <p:blipFill rotWithShape="1">
          <a:blip r:embed="rId4"/>
          <a:srcRect l="14386" t="29396" r="22369" b="42685"/>
          <a:stretch/>
        </p:blipFill>
        <p:spPr>
          <a:xfrm>
            <a:off x="5227577" y="1292075"/>
            <a:ext cx="1593275" cy="527479"/>
          </a:xfrm>
          <a:prstGeom prst="rect">
            <a:avLst/>
          </a:prstGeom>
        </p:spPr>
      </p:pic>
      <p:pic>
        <p:nvPicPr>
          <p:cNvPr id="8" name="Picture 7">
            <a:extLst>
              <a:ext uri="{FF2B5EF4-FFF2-40B4-BE49-F238E27FC236}">
                <a16:creationId xmlns:a16="http://schemas.microsoft.com/office/drawing/2014/main" id="{5B1FFCDC-54E0-F340-BD1C-49C2EB3949A3}"/>
              </a:ext>
            </a:extLst>
          </p:cNvPr>
          <p:cNvPicPr>
            <a:picLocks noChangeAspect="1"/>
          </p:cNvPicPr>
          <p:nvPr/>
        </p:nvPicPr>
        <p:blipFill>
          <a:blip r:embed="rId5"/>
          <a:stretch>
            <a:fillRect/>
          </a:stretch>
        </p:blipFill>
        <p:spPr>
          <a:xfrm rot="10800000">
            <a:off x="5963130" y="606252"/>
            <a:ext cx="358144" cy="366211"/>
          </a:xfrm>
          <a:prstGeom prst="rect">
            <a:avLst/>
          </a:prstGeom>
        </p:spPr>
      </p:pic>
      <p:pic>
        <p:nvPicPr>
          <p:cNvPr id="9" name="Picture 8">
            <a:extLst>
              <a:ext uri="{FF2B5EF4-FFF2-40B4-BE49-F238E27FC236}">
                <a16:creationId xmlns:a16="http://schemas.microsoft.com/office/drawing/2014/main" id="{BEF9B5E5-F1D2-2947-A2E0-A034239F6201}"/>
              </a:ext>
            </a:extLst>
          </p:cNvPr>
          <p:cNvPicPr>
            <a:picLocks noChangeAspect="1"/>
          </p:cNvPicPr>
          <p:nvPr/>
        </p:nvPicPr>
        <p:blipFill rotWithShape="1">
          <a:blip r:embed="rId6"/>
          <a:srcRect l="2164" t="6578" r="54301" b="85731"/>
          <a:stretch/>
        </p:blipFill>
        <p:spPr>
          <a:xfrm>
            <a:off x="2441011" y="1423635"/>
            <a:ext cx="1995055" cy="264358"/>
          </a:xfrm>
          <a:prstGeom prst="rect">
            <a:avLst/>
          </a:prstGeom>
        </p:spPr>
      </p:pic>
      <p:pic>
        <p:nvPicPr>
          <p:cNvPr id="10" name="Picture 9">
            <a:extLst>
              <a:ext uri="{FF2B5EF4-FFF2-40B4-BE49-F238E27FC236}">
                <a16:creationId xmlns:a16="http://schemas.microsoft.com/office/drawing/2014/main" id="{99F7B7C9-A8CA-844B-B98C-B92507640DEB}"/>
              </a:ext>
            </a:extLst>
          </p:cNvPr>
          <p:cNvPicPr>
            <a:picLocks noChangeAspect="1"/>
          </p:cNvPicPr>
          <p:nvPr/>
        </p:nvPicPr>
        <p:blipFill rotWithShape="1">
          <a:blip r:embed="rId7"/>
          <a:srcRect l="54457" t="5541" r="19192" b="86145"/>
          <a:stretch/>
        </p:blipFill>
        <p:spPr>
          <a:xfrm>
            <a:off x="7527675" y="1380816"/>
            <a:ext cx="1151342" cy="349996"/>
          </a:xfrm>
          <a:prstGeom prst="rect">
            <a:avLst/>
          </a:prstGeom>
        </p:spPr>
      </p:pic>
      <p:pic>
        <p:nvPicPr>
          <p:cNvPr id="11" name="Picture 10">
            <a:extLst>
              <a:ext uri="{FF2B5EF4-FFF2-40B4-BE49-F238E27FC236}">
                <a16:creationId xmlns:a16="http://schemas.microsoft.com/office/drawing/2014/main" id="{5FA1823C-F822-3443-AADD-9761A6FE6E72}"/>
              </a:ext>
            </a:extLst>
          </p:cNvPr>
          <p:cNvPicPr>
            <a:picLocks noChangeAspect="1"/>
          </p:cNvPicPr>
          <p:nvPr/>
        </p:nvPicPr>
        <p:blipFill>
          <a:blip r:embed="rId8"/>
          <a:stretch>
            <a:fillRect/>
          </a:stretch>
        </p:blipFill>
        <p:spPr>
          <a:xfrm>
            <a:off x="6814965" y="1380816"/>
            <a:ext cx="718597" cy="408163"/>
          </a:xfrm>
          <a:prstGeom prst="rect">
            <a:avLst/>
          </a:prstGeom>
        </p:spPr>
      </p:pic>
      <p:pic>
        <p:nvPicPr>
          <p:cNvPr id="12" name="Picture 11">
            <a:extLst>
              <a:ext uri="{FF2B5EF4-FFF2-40B4-BE49-F238E27FC236}">
                <a16:creationId xmlns:a16="http://schemas.microsoft.com/office/drawing/2014/main" id="{D8005D31-F796-4442-A2C2-59705019375A}"/>
              </a:ext>
            </a:extLst>
          </p:cNvPr>
          <p:cNvPicPr>
            <a:picLocks noChangeAspect="1"/>
          </p:cNvPicPr>
          <p:nvPr/>
        </p:nvPicPr>
        <p:blipFill>
          <a:blip r:embed="rId8"/>
          <a:stretch>
            <a:fillRect/>
          </a:stretch>
        </p:blipFill>
        <p:spPr>
          <a:xfrm flipH="1">
            <a:off x="4436066" y="1389642"/>
            <a:ext cx="725332" cy="408163"/>
          </a:xfrm>
          <a:prstGeom prst="rect">
            <a:avLst/>
          </a:prstGeom>
        </p:spPr>
      </p:pic>
      <p:sp>
        <p:nvSpPr>
          <p:cNvPr id="13" name="TextBox 12">
            <a:extLst>
              <a:ext uri="{FF2B5EF4-FFF2-40B4-BE49-F238E27FC236}">
                <a16:creationId xmlns:a16="http://schemas.microsoft.com/office/drawing/2014/main" id="{BFEA9F2E-0B01-574C-B230-EF427E8F6E05}"/>
              </a:ext>
            </a:extLst>
          </p:cNvPr>
          <p:cNvSpPr txBox="1"/>
          <p:nvPr/>
        </p:nvSpPr>
        <p:spPr>
          <a:xfrm>
            <a:off x="151082" y="1981595"/>
            <a:ext cx="3253839" cy="369332"/>
          </a:xfrm>
          <a:prstGeom prst="rect">
            <a:avLst/>
          </a:prstGeom>
          <a:noFill/>
        </p:spPr>
        <p:txBody>
          <a:bodyPr wrap="square" rtlCol="0">
            <a:spAutoFit/>
          </a:bodyPr>
          <a:lstStyle/>
          <a:p>
            <a:r>
              <a:rPr lang="en-US" dirty="0" err="1"/>
              <a:t>Coordinada</a:t>
            </a:r>
            <a:r>
              <a:rPr lang="en-US" dirty="0"/>
              <a:t> -  Coordinate(</a:t>
            </a:r>
            <a:r>
              <a:rPr lang="en-US" dirty="0" err="1"/>
              <a:t>ing</a:t>
            </a:r>
            <a:r>
              <a:rPr lang="en-US" dirty="0"/>
              <a:t>)</a:t>
            </a:r>
          </a:p>
        </p:txBody>
      </p:sp>
      <p:sp>
        <p:nvSpPr>
          <p:cNvPr id="14" name="TextBox 13">
            <a:extLst>
              <a:ext uri="{FF2B5EF4-FFF2-40B4-BE49-F238E27FC236}">
                <a16:creationId xmlns:a16="http://schemas.microsoft.com/office/drawing/2014/main" id="{757B8FC4-FB04-E841-8338-E5426C0FB210}"/>
              </a:ext>
            </a:extLst>
          </p:cNvPr>
          <p:cNvSpPr txBox="1"/>
          <p:nvPr/>
        </p:nvSpPr>
        <p:spPr>
          <a:xfrm>
            <a:off x="8179293" y="1967525"/>
            <a:ext cx="3253839" cy="369332"/>
          </a:xfrm>
          <a:prstGeom prst="rect">
            <a:avLst/>
          </a:prstGeom>
          <a:noFill/>
        </p:spPr>
        <p:txBody>
          <a:bodyPr wrap="square" rtlCol="0">
            <a:spAutoFit/>
          </a:bodyPr>
          <a:lstStyle/>
          <a:p>
            <a:r>
              <a:rPr lang="en-US" dirty="0" err="1"/>
              <a:t>Subordinada</a:t>
            </a:r>
            <a:r>
              <a:rPr lang="en-US" dirty="0"/>
              <a:t> -  Subordinate(</a:t>
            </a:r>
            <a:r>
              <a:rPr lang="en-US" dirty="0" err="1"/>
              <a:t>ing</a:t>
            </a:r>
            <a:r>
              <a:rPr lang="en-US" dirty="0"/>
              <a:t>)</a:t>
            </a:r>
          </a:p>
        </p:txBody>
      </p:sp>
      <p:pic>
        <p:nvPicPr>
          <p:cNvPr id="15" name="Picture 14">
            <a:extLst>
              <a:ext uri="{FF2B5EF4-FFF2-40B4-BE49-F238E27FC236}">
                <a16:creationId xmlns:a16="http://schemas.microsoft.com/office/drawing/2014/main" id="{77FC9F0C-4318-924F-8348-6AAA669BF9B5}"/>
              </a:ext>
            </a:extLst>
          </p:cNvPr>
          <p:cNvPicPr>
            <a:picLocks noChangeAspect="1"/>
          </p:cNvPicPr>
          <p:nvPr/>
        </p:nvPicPr>
        <p:blipFill rotWithShape="1">
          <a:blip r:embed="rId9"/>
          <a:srcRect l="21039" t="8754" r="37626" b="81684"/>
          <a:stretch/>
        </p:blipFill>
        <p:spPr>
          <a:xfrm>
            <a:off x="4953577" y="4348163"/>
            <a:ext cx="2220686" cy="288994"/>
          </a:xfrm>
          <a:prstGeom prst="rect">
            <a:avLst/>
          </a:prstGeom>
        </p:spPr>
      </p:pic>
      <p:sp>
        <p:nvSpPr>
          <p:cNvPr id="16" name="Down Arrow 15">
            <a:extLst>
              <a:ext uri="{FF2B5EF4-FFF2-40B4-BE49-F238E27FC236}">
                <a16:creationId xmlns:a16="http://schemas.microsoft.com/office/drawing/2014/main" id="{2E76B90C-E1AD-704A-97EF-944D8EA5D54E}"/>
              </a:ext>
            </a:extLst>
          </p:cNvPr>
          <p:cNvSpPr/>
          <p:nvPr/>
        </p:nvSpPr>
        <p:spPr>
          <a:xfrm>
            <a:off x="5745393" y="3854825"/>
            <a:ext cx="437405" cy="368135"/>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49155D1-9F0F-5740-8E33-F15223BE05F5}"/>
              </a:ext>
            </a:extLst>
          </p:cNvPr>
          <p:cNvPicPr>
            <a:picLocks noChangeAspect="1"/>
          </p:cNvPicPr>
          <p:nvPr/>
        </p:nvPicPr>
        <p:blipFill>
          <a:blip r:embed="rId8"/>
          <a:stretch>
            <a:fillRect/>
          </a:stretch>
        </p:blipFill>
        <p:spPr>
          <a:xfrm>
            <a:off x="7385906" y="4339749"/>
            <a:ext cx="718597" cy="408163"/>
          </a:xfrm>
          <a:prstGeom prst="rect">
            <a:avLst/>
          </a:prstGeom>
        </p:spPr>
      </p:pic>
      <p:sp>
        <p:nvSpPr>
          <p:cNvPr id="19" name="Down Arrow 18">
            <a:extLst>
              <a:ext uri="{FF2B5EF4-FFF2-40B4-BE49-F238E27FC236}">
                <a16:creationId xmlns:a16="http://schemas.microsoft.com/office/drawing/2014/main" id="{F0AC98EE-54C7-4C47-9E50-2AD48CB5F4A3}"/>
              </a:ext>
            </a:extLst>
          </p:cNvPr>
          <p:cNvSpPr/>
          <p:nvPr/>
        </p:nvSpPr>
        <p:spPr>
          <a:xfrm>
            <a:off x="5841042" y="2126488"/>
            <a:ext cx="244178" cy="855241"/>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0" name="TextBox 19">
            <a:extLst>
              <a:ext uri="{FF2B5EF4-FFF2-40B4-BE49-F238E27FC236}">
                <a16:creationId xmlns:a16="http://schemas.microsoft.com/office/drawing/2014/main" id="{892BC60B-F04B-E54B-B743-2BD12CC312CB}"/>
              </a:ext>
            </a:extLst>
          </p:cNvPr>
          <p:cNvSpPr txBox="1"/>
          <p:nvPr/>
        </p:nvSpPr>
        <p:spPr>
          <a:xfrm>
            <a:off x="316777" y="2711979"/>
            <a:ext cx="2678269"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dirty="0" err="1"/>
              <a:t>Proposición</a:t>
            </a:r>
            <a:r>
              <a:rPr lang="en-US" dirty="0"/>
              <a:t> + </a:t>
            </a:r>
            <a:r>
              <a:rPr lang="en-US" dirty="0" err="1"/>
              <a:t>Proposición</a:t>
            </a:r>
            <a:endParaRPr lang="en-US" dirty="0"/>
          </a:p>
        </p:txBody>
      </p:sp>
      <p:sp>
        <p:nvSpPr>
          <p:cNvPr id="21" name="TextBox 20">
            <a:extLst>
              <a:ext uri="{FF2B5EF4-FFF2-40B4-BE49-F238E27FC236}">
                <a16:creationId xmlns:a16="http://schemas.microsoft.com/office/drawing/2014/main" id="{303CF3A3-0E7E-DE4C-A770-298A756EC2ED}"/>
              </a:ext>
            </a:extLst>
          </p:cNvPr>
          <p:cNvSpPr txBox="1"/>
          <p:nvPr/>
        </p:nvSpPr>
        <p:spPr>
          <a:xfrm>
            <a:off x="8539461" y="2649227"/>
            <a:ext cx="179784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a:t>Clause + Clause</a:t>
            </a:r>
          </a:p>
        </p:txBody>
      </p:sp>
      <p:pic>
        <p:nvPicPr>
          <p:cNvPr id="23" name="Picture 22">
            <a:extLst>
              <a:ext uri="{FF2B5EF4-FFF2-40B4-BE49-F238E27FC236}">
                <a16:creationId xmlns:a16="http://schemas.microsoft.com/office/drawing/2014/main" id="{C2E85A05-0B4B-134C-8B05-986B59BD8AF3}"/>
              </a:ext>
            </a:extLst>
          </p:cNvPr>
          <p:cNvPicPr>
            <a:picLocks noChangeAspect="1"/>
          </p:cNvPicPr>
          <p:nvPr/>
        </p:nvPicPr>
        <p:blipFill rotWithShape="1">
          <a:blip r:embed="rId10"/>
          <a:srcRect l="17053" t="6384" r="17951" b="81951"/>
          <a:stretch/>
        </p:blipFill>
        <p:spPr>
          <a:xfrm>
            <a:off x="4548882" y="3272048"/>
            <a:ext cx="2837024" cy="382275"/>
          </a:xfrm>
          <a:prstGeom prst="rect">
            <a:avLst/>
          </a:prstGeom>
        </p:spPr>
      </p:pic>
      <p:pic>
        <p:nvPicPr>
          <p:cNvPr id="24" name="Picture 23">
            <a:extLst>
              <a:ext uri="{FF2B5EF4-FFF2-40B4-BE49-F238E27FC236}">
                <a16:creationId xmlns:a16="http://schemas.microsoft.com/office/drawing/2014/main" id="{EAD383E3-41B9-2048-819C-1370F1E487C5}"/>
              </a:ext>
            </a:extLst>
          </p:cNvPr>
          <p:cNvPicPr>
            <a:picLocks noChangeAspect="1"/>
          </p:cNvPicPr>
          <p:nvPr/>
        </p:nvPicPr>
        <p:blipFill>
          <a:blip r:embed="rId5"/>
          <a:stretch>
            <a:fillRect/>
          </a:stretch>
        </p:blipFill>
        <p:spPr>
          <a:xfrm rot="13404093" flipH="1">
            <a:off x="5326613" y="1898855"/>
            <a:ext cx="415997" cy="452066"/>
          </a:xfrm>
          <a:prstGeom prst="rect">
            <a:avLst/>
          </a:prstGeom>
        </p:spPr>
      </p:pic>
      <p:pic>
        <p:nvPicPr>
          <p:cNvPr id="25" name="Picture 24">
            <a:extLst>
              <a:ext uri="{FF2B5EF4-FFF2-40B4-BE49-F238E27FC236}">
                <a16:creationId xmlns:a16="http://schemas.microsoft.com/office/drawing/2014/main" id="{E8572425-ADAE-4A46-964C-EEC71A690180}"/>
              </a:ext>
            </a:extLst>
          </p:cNvPr>
          <p:cNvPicPr>
            <a:picLocks noChangeAspect="1"/>
          </p:cNvPicPr>
          <p:nvPr/>
        </p:nvPicPr>
        <p:blipFill>
          <a:blip r:embed="rId5"/>
          <a:stretch>
            <a:fillRect/>
          </a:stretch>
        </p:blipFill>
        <p:spPr>
          <a:xfrm rot="7990267">
            <a:off x="6255730" y="1936081"/>
            <a:ext cx="360310" cy="368134"/>
          </a:xfrm>
          <a:prstGeom prst="rect">
            <a:avLst/>
          </a:prstGeom>
        </p:spPr>
      </p:pic>
      <p:sp>
        <p:nvSpPr>
          <p:cNvPr id="26" name="Down Arrow 25">
            <a:extLst>
              <a:ext uri="{FF2B5EF4-FFF2-40B4-BE49-F238E27FC236}">
                <a16:creationId xmlns:a16="http://schemas.microsoft.com/office/drawing/2014/main" id="{1451246D-943D-054B-80E4-25AB1CE784EF}"/>
              </a:ext>
            </a:extLst>
          </p:cNvPr>
          <p:cNvSpPr/>
          <p:nvPr/>
        </p:nvSpPr>
        <p:spPr>
          <a:xfrm>
            <a:off x="9316294" y="2388529"/>
            <a:ext cx="244178" cy="18406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7" name="Down Arrow 26">
            <a:extLst>
              <a:ext uri="{FF2B5EF4-FFF2-40B4-BE49-F238E27FC236}">
                <a16:creationId xmlns:a16="http://schemas.microsoft.com/office/drawing/2014/main" id="{4C37DDDC-A6A8-C042-A5D4-EF21A5640CA9}"/>
              </a:ext>
            </a:extLst>
          </p:cNvPr>
          <p:cNvSpPr/>
          <p:nvPr/>
        </p:nvSpPr>
        <p:spPr>
          <a:xfrm>
            <a:off x="1533822" y="2452580"/>
            <a:ext cx="244178" cy="18406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TextBox 27">
            <a:extLst>
              <a:ext uri="{FF2B5EF4-FFF2-40B4-BE49-F238E27FC236}">
                <a16:creationId xmlns:a16="http://schemas.microsoft.com/office/drawing/2014/main" id="{BA1F74BD-13C3-534A-9020-BA5D56F2BDAC}"/>
              </a:ext>
            </a:extLst>
          </p:cNvPr>
          <p:cNvSpPr txBox="1"/>
          <p:nvPr/>
        </p:nvSpPr>
        <p:spPr>
          <a:xfrm>
            <a:off x="1047388" y="3371057"/>
            <a:ext cx="1217045" cy="369332"/>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solidFill>
                  <a:schemeClr val="tx1"/>
                </a:solidFill>
              </a:rPr>
              <a:t>the same</a:t>
            </a:r>
          </a:p>
        </p:txBody>
      </p:sp>
      <p:sp>
        <p:nvSpPr>
          <p:cNvPr id="29" name="Down Arrow 28">
            <a:extLst>
              <a:ext uri="{FF2B5EF4-FFF2-40B4-BE49-F238E27FC236}">
                <a16:creationId xmlns:a16="http://schemas.microsoft.com/office/drawing/2014/main" id="{3E144182-8D93-8744-88BE-8EF7157F1813}"/>
              </a:ext>
            </a:extLst>
          </p:cNvPr>
          <p:cNvSpPr/>
          <p:nvPr/>
        </p:nvSpPr>
        <p:spPr>
          <a:xfrm>
            <a:off x="1533822" y="3118210"/>
            <a:ext cx="244178" cy="18406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0" name="TextBox 29">
            <a:extLst>
              <a:ext uri="{FF2B5EF4-FFF2-40B4-BE49-F238E27FC236}">
                <a16:creationId xmlns:a16="http://schemas.microsoft.com/office/drawing/2014/main" id="{FDCF2BAC-A556-6343-A860-BA18E3259E89}"/>
              </a:ext>
            </a:extLst>
          </p:cNvPr>
          <p:cNvSpPr txBox="1"/>
          <p:nvPr/>
        </p:nvSpPr>
        <p:spPr>
          <a:xfrm>
            <a:off x="8829860" y="3333761"/>
            <a:ext cx="1217045" cy="369332"/>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dirty="0">
                <a:solidFill>
                  <a:schemeClr val="tx1"/>
                </a:solidFill>
              </a:rPr>
              <a:t>different</a:t>
            </a:r>
          </a:p>
        </p:txBody>
      </p:sp>
      <p:sp>
        <p:nvSpPr>
          <p:cNvPr id="31" name="Down Arrow 30">
            <a:extLst>
              <a:ext uri="{FF2B5EF4-FFF2-40B4-BE49-F238E27FC236}">
                <a16:creationId xmlns:a16="http://schemas.microsoft.com/office/drawing/2014/main" id="{32074282-5073-1449-9ACE-1F9CB389ADA6}"/>
              </a:ext>
            </a:extLst>
          </p:cNvPr>
          <p:cNvSpPr/>
          <p:nvPr/>
        </p:nvSpPr>
        <p:spPr>
          <a:xfrm>
            <a:off x="9316293" y="3046348"/>
            <a:ext cx="244178" cy="18406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4" name="Down Arrow 33">
            <a:extLst>
              <a:ext uri="{FF2B5EF4-FFF2-40B4-BE49-F238E27FC236}">
                <a16:creationId xmlns:a16="http://schemas.microsoft.com/office/drawing/2014/main" id="{427CF84C-D4E6-B746-87B1-A83358E22E0F}"/>
              </a:ext>
            </a:extLst>
          </p:cNvPr>
          <p:cNvSpPr/>
          <p:nvPr/>
        </p:nvSpPr>
        <p:spPr>
          <a:xfrm>
            <a:off x="5744428" y="4747912"/>
            <a:ext cx="437405" cy="3681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36" name="Llamada rectangular redondeada 8">
            <a:extLst>
              <a:ext uri="{FF2B5EF4-FFF2-40B4-BE49-F238E27FC236}">
                <a16:creationId xmlns:a16="http://schemas.microsoft.com/office/drawing/2014/main" id="{7923844D-E1CF-8C4D-812A-4AE23788560E}"/>
              </a:ext>
            </a:extLst>
          </p:cNvPr>
          <p:cNvSpPr/>
          <p:nvPr/>
        </p:nvSpPr>
        <p:spPr>
          <a:xfrm>
            <a:off x="141067" y="4100605"/>
            <a:ext cx="3807480" cy="823843"/>
          </a:xfrm>
          <a:prstGeom prst="wedgeRoundRectCallout">
            <a:avLst>
              <a:gd name="adj1" fmla="val -17296"/>
              <a:gd name="adj2" fmla="val 44961"/>
              <a:gd name="adj3" fmla="val 16667"/>
            </a:avLst>
          </a:prstGeom>
          <a:solidFill>
            <a:srgbClr val="B52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latin typeface="Times New Roman" panose="02020603050405020304" pitchFamily="18" charset="0"/>
                <a:cs typeface="Times New Roman" panose="02020603050405020304" pitchFamily="18" charset="0"/>
              </a:rPr>
              <a:t>S) y – o – ni - que – pero  - e - u ¡</a:t>
            </a:r>
          </a:p>
          <a:p>
            <a:pPr algn="just"/>
            <a:r>
              <a:rPr lang="es-EC" sz="2000" dirty="0">
                <a:latin typeface="Times New Roman" panose="02020603050405020304" pitchFamily="18" charset="0"/>
                <a:cs typeface="Times New Roman" panose="02020603050405020304" pitchFamily="18" charset="0"/>
              </a:rPr>
              <a:t> E) f – a – n – b – o – y - s</a:t>
            </a:r>
          </a:p>
        </p:txBody>
      </p:sp>
      <p:sp>
        <p:nvSpPr>
          <p:cNvPr id="37" name="Llamada rectangular redondeada 8">
            <a:extLst>
              <a:ext uri="{FF2B5EF4-FFF2-40B4-BE49-F238E27FC236}">
                <a16:creationId xmlns:a16="http://schemas.microsoft.com/office/drawing/2014/main" id="{F5270A4F-9681-1149-8907-5DE18F29B6E1}"/>
              </a:ext>
            </a:extLst>
          </p:cNvPr>
          <p:cNvSpPr/>
          <p:nvPr/>
        </p:nvSpPr>
        <p:spPr>
          <a:xfrm>
            <a:off x="8179293" y="4080738"/>
            <a:ext cx="3981448" cy="823843"/>
          </a:xfrm>
          <a:prstGeom prst="wedgeRoundRectCallout">
            <a:avLst>
              <a:gd name="adj1" fmla="val -17296"/>
              <a:gd name="adj2" fmla="val 44961"/>
              <a:gd name="adj3" fmla="val 16667"/>
            </a:avLst>
          </a:prstGeom>
          <a:solidFill>
            <a:srgbClr val="B521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a:latin typeface="Times New Roman" panose="02020603050405020304" pitchFamily="18" charset="0"/>
                <a:cs typeface="Times New Roman" panose="02020603050405020304" pitchFamily="18" charset="0"/>
              </a:rPr>
              <a:t>S) porque – pues – aunque – si- que</a:t>
            </a:r>
          </a:p>
          <a:p>
            <a:pPr algn="just"/>
            <a:r>
              <a:rPr lang="es-EC" sz="2000" dirty="0">
                <a:latin typeface="Times New Roman" panose="02020603050405020304" pitchFamily="18" charset="0"/>
                <a:cs typeface="Times New Roman" panose="02020603050405020304" pitchFamily="18" charset="0"/>
              </a:rPr>
              <a:t> E) although – because – as - whenever</a:t>
            </a:r>
          </a:p>
        </p:txBody>
      </p:sp>
      <p:pic>
        <p:nvPicPr>
          <p:cNvPr id="38" name="Picture 37">
            <a:extLst>
              <a:ext uri="{FF2B5EF4-FFF2-40B4-BE49-F238E27FC236}">
                <a16:creationId xmlns:a16="http://schemas.microsoft.com/office/drawing/2014/main" id="{42203024-9E6B-224A-8189-3CD4DF9BF78F}"/>
              </a:ext>
            </a:extLst>
          </p:cNvPr>
          <p:cNvPicPr>
            <a:picLocks noChangeAspect="1"/>
          </p:cNvPicPr>
          <p:nvPr/>
        </p:nvPicPr>
        <p:blipFill>
          <a:blip r:embed="rId8"/>
          <a:stretch>
            <a:fillRect/>
          </a:stretch>
        </p:blipFill>
        <p:spPr>
          <a:xfrm flipH="1">
            <a:off x="4023337" y="4288577"/>
            <a:ext cx="723341" cy="408163"/>
          </a:xfrm>
          <a:prstGeom prst="rect">
            <a:avLst/>
          </a:prstGeom>
        </p:spPr>
      </p:pic>
      <p:pic>
        <p:nvPicPr>
          <p:cNvPr id="39" name="Picture 38">
            <a:extLst>
              <a:ext uri="{FF2B5EF4-FFF2-40B4-BE49-F238E27FC236}">
                <a16:creationId xmlns:a16="http://schemas.microsoft.com/office/drawing/2014/main" id="{E2527A72-27D4-3145-B7A5-EB76FF7C52C4}"/>
              </a:ext>
            </a:extLst>
          </p:cNvPr>
          <p:cNvPicPr>
            <a:picLocks noChangeAspect="1"/>
          </p:cNvPicPr>
          <p:nvPr/>
        </p:nvPicPr>
        <p:blipFill rotWithShape="1">
          <a:blip r:embed="rId11"/>
          <a:srcRect l="4762" t="8216" r="27217" b="84147"/>
          <a:stretch/>
        </p:blipFill>
        <p:spPr>
          <a:xfrm>
            <a:off x="4408164" y="5167103"/>
            <a:ext cx="3109932" cy="261870"/>
          </a:xfrm>
          <a:prstGeom prst="rect">
            <a:avLst/>
          </a:prstGeom>
        </p:spPr>
      </p:pic>
      <p:sp>
        <p:nvSpPr>
          <p:cNvPr id="40" name="Llamada rectangular redondeada 8">
            <a:extLst>
              <a:ext uri="{FF2B5EF4-FFF2-40B4-BE49-F238E27FC236}">
                <a16:creationId xmlns:a16="http://schemas.microsoft.com/office/drawing/2014/main" id="{B915FC2C-DB09-1C41-8C44-5F93CC78E14D}"/>
              </a:ext>
            </a:extLst>
          </p:cNvPr>
          <p:cNvSpPr/>
          <p:nvPr/>
        </p:nvSpPr>
        <p:spPr>
          <a:xfrm>
            <a:off x="4953577" y="5514571"/>
            <a:ext cx="2075034" cy="1394715"/>
          </a:xfrm>
          <a:prstGeom prst="wedgeRoundRectCallout">
            <a:avLst>
              <a:gd name="adj1" fmla="val -17296"/>
              <a:gd name="adj2" fmla="val 4496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Yuxtapuestas</a:t>
            </a:r>
          </a:p>
          <a:p>
            <a:pPr marL="342900" indent="-342900" algn="ctr">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Distributivas</a:t>
            </a:r>
          </a:p>
          <a:p>
            <a:pPr marL="342900" indent="-342900" algn="ctr">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Copulativas</a:t>
            </a:r>
          </a:p>
          <a:p>
            <a:pPr marL="342900" indent="-342900" algn="ctr">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Disyuntivas</a:t>
            </a:r>
          </a:p>
          <a:p>
            <a:pPr marL="342900" indent="-342900" algn="ctr">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Adversativas</a:t>
            </a:r>
          </a:p>
        </p:txBody>
      </p:sp>
      <p:sp>
        <p:nvSpPr>
          <p:cNvPr id="41" name="TextBox 40">
            <a:extLst>
              <a:ext uri="{FF2B5EF4-FFF2-40B4-BE49-F238E27FC236}">
                <a16:creationId xmlns:a16="http://schemas.microsoft.com/office/drawing/2014/main" id="{6FA90EC0-EB09-B447-8011-FEB22D9962D8}"/>
              </a:ext>
            </a:extLst>
          </p:cNvPr>
          <p:cNvSpPr txBox="1"/>
          <p:nvPr/>
        </p:nvSpPr>
        <p:spPr>
          <a:xfrm>
            <a:off x="6460177" y="723207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404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19" grpId="0" animBg="1"/>
      <p:bldP spid="20" grpId="0" animBg="1"/>
      <p:bldP spid="21" grpId="0" animBg="1"/>
      <p:bldP spid="26" grpId="0" animBg="1"/>
      <p:bldP spid="27" grpId="0" animBg="1"/>
      <p:bldP spid="28" grpId="0" animBg="1"/>
      <p:bldP spid="29" grpId="0" animBg="1"/>
      <p:bldP spid="30" grpId="0" animBg="1"/>
      <p:bldP spid="31" grpId="0" animBg="1"/>
      <p:bldP spid="34" grpId="0" animBg="1"/>
      <p:bldP spid="36" grpId="0" animBg="1"/>
      <p:bldP spid="37"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5204" y="984823"/>
            <a:ext cx="9096218" cy="1049235"/>
          </a:xfrm>
        </p:spPr>
        <p:txBody>
          <a:bodyPr/>
          <a:lstStyle/>
          <a:p>
            <a:r>
              <a:rPr lang="es-EC" cap="none"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COMPOUNDING WITH THE SEMICOLON </a:t>
            </a:r>
            <a:br>
              <a:rPr lang="es-EC" b="1" spc="50" dirty="0">
                <a:ln w="9525" cmpd="sng">
                  <a:solidFill>
                    <a:schemeClr val="accent1"/>
                  </a:solidFill>
                  <a:prstDash val="solid"/>
                </a:ln>
                <a:solidFill>
                  <a:srgbClr val="70AD47">
                    <a:tint val="1000"/>
                  </a:srgbClr>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br>
            <a:endParaRPr lang="es-EC" dirty="0"/>
          </a:p>
        </p:txBody>
      </p:sp>
      <p:sp>
        <p:nvSpPr>
          <p:cNvPr id="5" name="CuadroTexto 4"/>
          <p:cNvSpPr txBox="1"/>
          <p:nvPr/>
        </p:nvSpPr>
        <p:spPr>
          <a:xfrm>
            <a:off x="5226676" y="2034058"/>
            <a:ext cx="1738648" cy="400110"/>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EXAMPLES:</a:t>
            </a:r>
          </a:p>
        </p:txBody>
      </p:sp>
      <p:sp>
        <p:nvSpPr>
          <p:cNvPr id="6" name="Rectángulo redondeado 5"/>
          <p:cNvSpPr/>
          <p:nvPr/>
        </p:nvSpPr>
        <p:spPr>
          <a:xfrm>
            <a:off x="842073" y="2652114"/>
            <a:ext cx="10343407" cy="2951871"/>
          </a:xfrm>
          <a:prstGeom prst="roundRect">
            <a:avLst/>
          </a:prstGeom>
          <a:blipFill>
            <a:blip r:embed="rId2"/>
            <a:tile tx="0" ty="0" sx="100000" sy="100000" flip="none" algn="tl"/>
          </a:blipFill>
        </p:spPr>
        <p:style>
          <a:lnRef idx="2">
            <a:schemeClr val="accent2"/>
          </a:lnRef>
          <a:fillRef idx="1">
            <a:schemeClr val="lt1"/>
          </a:fillRef>
          <a:effectRef idx="0">
            <a:schemeClr val="accent2"/>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Some books are undeservedly           </a:t>
            </a:r>
            <a:r>
              <a:rPr lang="en-US" sz="2400" b="1" dirty="0">
                <a:solidFill>
                  <a:srgbClr val="FF0000"/>
                </a:solidFill>
                <a:latin typeface="Times New Roman" panose="02020603050405020304" pitchFamily="18" charset="0"/>
                <a:cs typeface="Times New Roman" panose="02020603050405020304" pitchFamily="18" charset="0"/>
              </a:rPr>
              <a:t> </a:t>
            </a:r>
            <a:r>
              <a:rPr lang="en-US" sz="5400" b="1"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none are undeservedly </a:t>
            </a:r>
          </a:p>
          <a:p>
            <a:r>
              <a:rPr lang="en-US" sz="2400" dirty="0">
                <a:latin typeface="Times New Roman" panose="02020603050405020304" pitchFamily="18" charset="0"/>
                <a:cs typeface="Times New Roman" panose="02020603050405020304" pitchFamily="18" charset="0"/>
              </a:rPr>
              <a:t>forgotten			                              			 </a:t>
            </a:r>
            <a:r>
              <a:rPr lang="es-EC" sz="2400" dirty="0">
                <a:latin typeface="Times New Roman" panose="02020603050405020304" pitchFamily="18" charset="0"/>
                <a:cs typeface="Times New Roman" panose="02020603050405020304" pitchFamily="18" charset="0"/>
              </a:rPr>
              <a:t>remembered.</a:t>
            </a:r>
          </a:p>
          <a:p>
            <a:endParaRPr lang="es-EC"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Too much, perhaps, has been              </a:t>
            </a:r>
            <a:r>
              <a:rPr lang="en-US" sz="4800" b="1" dirty="0">
                <a:solidFill>
                  <a:srgbClr val="FF0000"/>
                </a:solidFill>
                <a:latin typeface="Times New Roman" panose="02020603050405020304" pitchFamily="18" charset="0"/>
                <a:cs typeface="Times New Roman" panose="02020603050405020304" pitchFamily="18" charset="0"/>
              </a:rPr>
              <a:t>;</a:t>
            </a:r>
            <a:r>
              <a:rPr lang="en-US" sz="48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too much stress has been laid </a:t>
            </a:r>
          </a:p>
          <a:p>
            <a:r>
              <a:rPr lang="en-US" sz="2400" dirty="0">
                <a:latin typeface="Times New Roman" panose="02020603050405020304" pitchFamily="18" charset="0"/>
                <a:cs typeface="Times New Roman" panose="02020603050405020304" pitchFamily="18" charset="0"/>
              </a:rPr>
              <a:t> said of his silence					          		       upon his reserve.</a:t>
            </a:r>
            <a:endParaRPr lang="es-EC" sz="2400"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05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nvGraphicFramePr>
        <p:xfrm>
          <a:off x="656823" y="257577"/>
          <a:ext cx="7740202" cy="6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3149827273"/>
              </p:ext>
            </p:extLst>
          </p:nvPr>
        </p:nvGraphicFramePr>
        <p:xfrm>
          <a:off x="900752" y="1241946"/>
          <a:ext cx="10099344" cy="9536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uadroTexto 6"/>
          <p:cNvSpPr txBox="1"/>
          <p:nvPr/>
        </p:nvSpPr>
        <p:spPr>
          <a:xfrm>
            <a:off x="805218" y="2265528"/>
            <a:ext cx="3029803" cy="523220"/>
          </a:xfrm>
          <a:prstGeom prst="rect">
            <a:avLst/>
          </a:prstGeom>
          <a:noFill/>
        </p:spPr>
        <p:txBody>
          <a:bodyPr wrap="square" rtlCol="0">
            <a:spAutoFit/>
          </a:bodyPr>
          <a:lstStyle/>
          <a:p>
            <a:r>
              <a:rPr lang="es-EC" sz="2800" dirty="0" err="1">
                <a:latin typeface="Times New Roman" panose="02020603050405020304" pitchFamily="18" charset="0"/>
                <a:cs typeface="Times New Roman" panose="02020603050405020304" pitchFamily="18" charset="0"/>
              </a:rPr>
              <a:t>Example</a:t>
            </a:r>
            <a:r>
              <a:rPr lang="es-EC" sz="2400" dirty="0">
                <a:latin typeface="Times New Roman" panose="02020603050405020304" pitchFamily="18" charset="0"/>
                <a:cs typeface="Times New Roman" panose="02020603050405020304" pitchFamily="18" charset="0"/>
              </a:rPr>
              <a:t>:</a:t>
            </a:r>
          </a:p>
        </p:txBody>
      </p:sp>
      <p:sp>
        <p:nvSpPr>
          <p:cNvPr id="8" name="CuadroTexto 7"/>
          <p:cNvSpPr txBox="1"/>
          <p:nvPr/>
        </p:nvSpPr>
        <p:spPr>
          <a:xfrm>
            <a:off x="900752" y="2934269"/>
            <a:ext cx="9539785" cy="461665"/>
          </a:xfrm>
          <a:prstGeom prst="rect">
            <a:avLst/>
          </a:prstGeom>
          <a:noFill/>
        </p:spPr>
        <p:txBody>
          <a:bodyPr wrap="square" rtlCol="0">
            <a:spAutoFit/>
          </a:bodyPr>
          <a:lstStyle/>
          <a:p>
            <a:r>
              <a:rPr lang="es-EC" sz="2400" dirty="0">
                <a:latin typeface="Times New Roman" panose="02020603050405020304" pitchFamily="18" charset="0"/>
                <a:cs typeface="Times New Roman" panose="02020603050405020304" pitchFamily="18" charset="0"/>
              </a:rPr>
              <a:t>I </a:t>
            </a:r>
            <a:r>
              <a:rPr lang="es-EC" sz="2400" dirty="0" err="1">
                <a:latin typeface="Times New Roman" panose="02020603050405020304" pitchFamily="18" charset="0"/>
                <a:cs typeface="Times New Roman" panose="02020603050405020304" pitchFamily="18" charset="0"/>
              </a:rPr>
              <a:t>want</a:t>
            </a:r>
            <a:r>
              <a:rPr lang="es-EC" sz="2400" dirty="0">
                <a:latin typeface="Times New Roman" panose="02020603050405020304" pitchFamily="18" charset="0"/>
                <a:cs typeface="Times New Roman" panose="02020603050405020304" pitchFamily="18" charset="0"/>
              </a:rPr>
              <a:t> to </a:t>
            </a:r>
            <a:r>
              <a:rPr lang="es-EC" sz="2400" dirty="0" err="1">
                <a:latin typeface="Times New Roman" panose="02020603050405020304" pitchFamily="18" charset="0"/>
                <a:cs typeface="Times New Roman" panose="02020603050405020304" pitchFamily="18" charset="0"/>
              </a:rPr>
              <a:t>eat</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fry</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chicken</a:t>
            </a:r>
            <a:r>
              <a:rPr lang="es-EC" sz="2400" dirty="0">
                <a:latin typeface="Times New Roman" panose="02020603050405020304" pitchFamily="18" charset="0"/>
                <a:cs typeface="Times New Roman" panose="02020603050405020304" pitchFamily="18" charset="0"/>
              </a:rPr>
              <a:t> </a:t>
            </a:r>
            <a:r>
              <a:rPr lang="es-EC" sz="2400" u="sng" dirty="0">
                <a:solidFill>
                  <a:srgbClr val="FF0000"/>
                </a:solidFill>
                <a:latin typeface="Times New Roman" panose="02020603050405020304" pitchFamily="18" charset="0"/>
                <a:cs typeface="Times New Roman" panose="02020603050405020304" pitchFamily="18" charset="0"/>
              </a:rPr>
              <a:t>and</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french</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fries</a:t>
            </a:r>
            <a:r>
              <a:rPr lang="es-EC" sz="2400" dirty="0">
                <a:latin typeface="Times New Roman" panose="02020603050405020304" pitchFamily="18" charset="0"/>
                <a:cs typeface="Times New Roman" panose="02020603050405020304" pitchFamily="18" charset="0"/>
              </a:rPr>
              <a:t>.</a:t>
            </a:r>
          </a:p>
        </p:txBody>
      </p:sp>
      <p:pic>
        <p:nvPicPr>
          <p:cNvPr id="10" name="Imagen 9"/>
          <p:cNvPicPr>
            <a:picLocks noChangeAspect="1"/>
          </p:cNvPicPr>
          <p:nvPr/>
        </p:nvPicPr>
        <p:blipFill>
          <a:blip r:embed="rId13"/>
          <a:stretch>
            <a:fillRect/>
          </a:stretch>
        </p:blipFill>
        <p:spPr>
          <a:xfrm>
            <a:off x="1187355" y="3465857"/>
            <a:ext cx="4655408" cy="2303202"/>
          </a:xfrm>
          <a:prstGeom prst="rect">
            <a:avLst/>
          </a:prstGeom>
        </p:spPr>
      </p:pic>
      <p:pic>
        <p:nvPicPr>
          <p:cNvPr id="12" name="Imagen 11"/>
          <p:cNvPicPr>
            <a:picLocks noChangeAspect="1"/>
          </p:cNvPicPr>
          <p:nvPr/>
        </p:nvPicPr>
        <p:blipFill>
          <a:blip r:embed="rId14"/>
          <a:stretch>
            <a:fillRect/>
          </a:stretch>
        </p:blipFill>
        <p:spPr>
          <a:xfrm>
            <a:off x="6764523" y="3541455"/>
            <a:ext cx="4172099" cy="2437913"/>
          </a:xfrm>
          <a:prstGeom prst="rect">
            <a:avLst/>
          </a:prstGeom>
        </p:spPr>
      </p:pic>
      <p:sp>
        <p:nvSpPr>
          <p:cNvPr id="13" name="CuadroTexto 12"/>
          <p:cNvSpPr txBox="1"/>
          <p:nvPr/>
        </p:nvSpPr>
        <p:spPr>
          <a:xfrm>
            <a:off x="6550925" y="2634860"/>
            <a:ext cx="4599296" cy="830997"/>
          </a:xfrm>
          <a:prstGeom prst="rect">
            <a:avLst/>
          </a:prstGeom>
          <a:noFill/>
        </p:spPr>
        <p:txBody>
          <a:bodyPr wrap="square" rtlCol="0">
            <a:spAutoFit/>
          </a:bodyPr>
          <a:lstStyle/>
          <a:p>
            <a:r>
              <a:rPr lang="es-EC" sz="2400" dirty="0" err="1">
                <a:latin typeface="Times New Roman" panose="02020603050405020304" pitchFamily="18" charset="0"/>
                <a:cs typeface="Times New Roman" panose="02020603050405020304" pitchFamily="18" charset="0"/>
              </a:rPr>
              <a:t>You</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didn’t</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study</a:t>
            </a:r>
            <a:r>
              <a:rPr lang="es-EC" sz="2400" dirty="0">
                <a:latin typeface="Times New Roman" panose="02020603050405020304" pitchFamily="18" charset="0"/>
                <a:cs typeface="Times New Roman" panose="02020603050405020304" pitchFamily="18" charset="0"/>
              </a:rPr>
              <a:t> for </a:t>
            </a:r>
            <a:r>
              <a:rPr lang="es-EC" sz="2400" dirty="0" err="1">
                <a:latin typeface="Times New Roman" panose="02020603050405020304" pitchFamily="18" charset="0"/>
                <a:cs typeface="Times New Roman" panose="02020603050405020304" pitchFamily="18" charset="0"/>
              </a:rPr>
              <a:t>your</a:t>
            </a:r>
            <a:r>
              <a:rPr lang="es-EC" sz="2400" dirty="0">
                <a:latin typeface="Times New Roman" panose="02020603050405020304" pitchFamily="18" charset="0"/>
                <a:cs typeface="Times New Roman" panose="02020603050405020304" pitchFamily="18" charset="0"/>
              </a:rPr>
              <a:t> test; </a:t>
            </a:r>
            <a:r>
              <a:rPr lang="es-EC" sz="2400" u="sng" dirty="0">
                <a:solidFill>
                  <a:srgbClr val="FF0000"/>
                </a:solidFill>
                <a:latin typeface="Times New Roman" panose="02020603050405020304" pitchFamily="18" charset="0"/>
                <a:cs typeface="Times New Roman" panose="02020603050405020304" pitchFamily="18" charset="0"/>
              </a:rPr>
              <a:t>as a </a:t>
            </a:r>
            <a:r>
              <a:rPr lang="es-EC" sz="2400" u="sng" dirty="0" err="1">
                <a:solidFill>
                  <a:srgbClr val="FF0000"/>
                </a:solidFill>
                <a:latin typeface="Times New Roman" panose="02020603050405020304" pitchFamily="18" charset="0"/>
                <a:cs typeface="Times New Roman" panose="02020603050405020304" pitchFamily="18" charset="0"/>
              </a:rPr>
              <a:t>result</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you</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fail</a:t>
            </a:r>
            <a:r>
              <a:rPr lang="es-EC" sz="240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it</a:t>
            </a:r>
            <a:r>
              <a:rPr lang="es-EC"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0530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nvGraphicFramePr>
        <p:xfrm>
          <a:off x="300251" y="150126"/>
          <a:ext cx="11354937" cy="784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l="2379" t="12718" r="33982" b="2357"/>
          <a:stretch/>
        </p:blipFill>
        <p:spPr>
          <a:xfrm>
            <a:off x="1009934" y="1091821"/>
            <a:ext cx="9935570" cy="561846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EDEDD57-1A20-DA4E-8F95-4F2A8B281E87}"/>
              </a:ext>
            </a:extLst>
          </p:cNvPr>
          <p:cNvSpPr txBox="1"/>
          <p:nvPr/>
        </p:nvSpPr>
        <p:spPr>
          <a:xfrm>
            <a:off x="5277075" y="2497976"/>
            <a:ext cx="700644" cy="1862048"/>
          </a:xfrm>
          <a:prstGeom prst="rect">
            <a:avLst/>
          </a:prstGeom>
          <a:noFill/>
        </p:spPr>
        <p:txBody>
          <a:bodyPr wrap="square" rtlCol="0">
            <a:spAutoFit/>
          </a:bodyPr>
          <a:lstStyle/>
          <a:p>
            <a:r>
              <a:rPr lang="en-EC" sz="11500" dirty="0">
                <a:solidFill>
                  <a:srgbClr val="FF0000"/>
                </a:solidFill>
              </a:rPr>
              <a:t>;</a:t>
            </a:r>
            <a:endParaRPr lang="en-EC" dirty="0">
              <a:solidFill>
                <a:srgbClr val="FF0000"/>
              </a:solidFill>
            </a:endParaRPr>
          </a:p>
        </p:txBody>
      </p:sp>
      <p:sp>
        <p:nvSpPr>
          <p:cNvPr id="6" name="TextBox 5">
            <a:extLst>
              <a:ext uri="{FF2B5EF4-FFF2-40B4-BE49-F238E27FC236}">
                <a16:creationId xmlns:a16="http://schemas.microsoft.com/office/drawing/2014/main" id="{79CD5324-5864-1D44-9AC9-9D5472FA1A00}"/>
              </a:ext>
            </a:extLst>
          </p:cNvPr>
          <p:cNvSpPr txBox="1"/>
          <p:nvPr/>
        </p:nvSpPr>
        <p:spPr>
          <a:xfrm>
            <a:off x="10595182" y="2400995"/>
            <a:ext cx="700644" cy="1862048"/>
          </a:xfrm>
          <a:prstGeom prst="rect">
            <a:avLst/>
          </a:prstGeom>
          <a:noFill/>
        </p:spPr>
        <p:txBody>
          <a:bodyPr wrap="square" rtlCol="0">
            <a:spAutoFit/>
          </a:bodyPr>
          <a:lstStyle/>
          <a:p>
            <a:r>
              <a:rPr lang="en-EC" sz="11500" dirty="0">
                <a:solidFill>
                  <a:srgbClr val="FF0000"/>
                </a:solidFill>
              </a:rPr>
              <a:t>,</a:t>
            </a:r>
            <a:endParaRPr lang="en-EC" dirty="0">
              <a:solidFill>
                <a:srgbClr val="FF0000"/>
              </a:solidFill>
            </a:endParaRPr>
          </a:p>
        </p:txBody>
      </p:sp>
    </p:spTree>
    <p:extLst>
      <p:ext uri="{BB962C8B-B14F-4D97-AF65-F5344CB8AC3E}">
        <p14:creationId xmlns:p14="http://schemas.microsoft.com/office/powerpoint/2010/main" val="145708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661877415"/>
              </p:ext>
            </p:extLst>
          </p:nvPr>
        </p:nvGraphicFramePr>
        <p:xfrm>
          <a:off x="532263" y="218364"/>
          <a:ext cx="5322627" cy="580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nvGraphicFramePr>
        <p:xfrm>
          <a:off x="634620" y="928047"/>
          <a:ext cx="9880980" cy="8734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a 7"/>
          <p:cNvGraphicFramePr/>
          <p:nvPr>
            <p:extLst>
              <p:ext uri="{D42A27DB-BD31-4B8C-83A1-F6EECF244321}">
                <p14:modId xmlns:p14="http://schemas.microsoft.com/office/powerpoint/2010/main" val="4067402296"/>
              </p:ext>
            </p:extLst>
          </p:nvPr>
        </p:nvGraphicFramePr>
        <p:xfrm>
          <a:off x="1815152" y="2766114"/>
          <a:ext cx="7751929" cy="64633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CuadroTexto 1"/>
          <p:cNvSpPr txBox="1"/>
          <p:nvPr/>
        </p:nvSpPr>
        <p:spPr>
          <a:xfrm>
            <a:off x="771098" y="2157946"/>
            <a:ext cx="1726443" cy="492443"/>
          </a:xfrm>
          <a:prstGeom prst="rect">
            <a:avLst/>
          </a:prstGeom>
          <a:noFill/>
        </p:spPr>
        <p:txBody>
          <a:bodyPr wrap="square" rtlCol="0">
            <a:spAutoFit/>
          </a:bodyPr>
          <a:lstStyle/>
          <a:p>
            <a:r>
              <a:rPr lang="es-EC" sz="2600" dirty="0" err="1">
                <a:latin typeface="Times New Roman" panose="02020603050405020304" pitchFamily="18" charset="0"/>
                <a:cs typeface="Times New Roman" panose="02020603050405020304" pitchFamily="18" charset="0"/>
              </a:rPr>
              <a:t>Example</a:t>
            </a:r>
            <a:r>
              <a:rPr lang="es-EC" sz="2600" dirty="0">
                <a:latin typeface="Times New Roman" panose="02020603050405020304" pitchFamily="18" charset="0"/>
                <a:cs typeface="Times New Roman" panose="02020603050405020304" pitchFamily="18" charset="0"/>
              </a:rPr>
              <a:t>:</a:t>
            </a:r>
          </a:p>
        </p:txBody>
      </p:sp>
      <p:pic>
        <p:nvPicPr>
          <p:cNvPr id="4" name="Imagen 3"/>
          <p:cNvPicPr>
            <a:picLocks noChangeAspect="1"/>
          </p:cNvPicPr>
          <p:nvPr/>
        </p:nvPicPr>
        <p:blipFill>
          <a:blip r:embed="rId18"/>
          <a:stretch>
            <a:fillRect/>
          </a:stretch>
        </p:blipFill>
        <p:spPr>
          <a:xfrm>
            <a:off x="2596041" y="3542098"/>
            <a:ext cx="5958137" cy="3120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543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mph" presetSubtype="0" fill="hold" grpId="0" nodeType="clickEffect">
                                  <p:stCondLst>
                                    <p:cond delay="0"/>
                                  </p:stCondLst>
                                  <p:iterate type="lt">
                                    <p:tmPct val="4000"/>
                                  </p:iterate>
                                  <p:childTnLst>
                                    <p:set>
                                      <p:cBhvr override="childStyle">
                                        <p:cTn id="17" dur="500" fill="hold"/>
                                        <p:tgtEl>
                                          <p:spTgt spid="2"/>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Graphic spid="8" grpId="0">
        <p:bldAsOne/>
      </p:bldGraphic>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nvGraphicFramePr>
        <p:xfrm>
          <a:off x="2837216" y="-464027"/>
          <a:ext cx="6784455" cy="4081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nvGraphicFramePr>
        <p:xfrm>
          <a:off x="3007813" y="2810597"/>
          <a:ext cx="6443260" cy="38768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6319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nvGraphicFramePr>
        <p:xfrm>
          <a:off x="2714388" y="0"/>
          <a:ext cx="6443260" cy="3876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p:cNvGraphicFramePr/>
          <p:nvPr/>
        </p:nvGraphicFramePr>
        <p:xfrm>
          <a:off x="2577909" y="3063083"/>
          <a:ext cx="6784454" cy="38768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510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815850409"/>
              </p:ext>
            </p:extLst>
          </p:nvPr>
        </p:nvGraphicFramePr>
        <p:xfrm>
          <a:off x="678870" y="179333"/>
          <a:ext cx="10594376" cy="5764266"/>
        </p:xfrm>
        <a:graphic>
          <a:graphicData uri="http://schemas.openxmlformats.org/drawingml/2006/table">
            <a:tbl>
              <a:tblPr firstRow="1" bandRow="1">
                <a:tableStyleId>{7DF18680-E054-41AD-8BC1-D1AEF772440D}</a:tableStyleId>
              </a:tblPr>
              <a:tblGrid>
                <a:gridCol w="5226936">
                  <a:extLst>
                    <a:ext uri="{9D8B030D-6E8A-4147-A177-3AD203B41FA5}">
                      <a16:colId xmlns:a16="http://schemas.microsoft.com/office/drawing/2014/main" val="3232001179"/>
                    </a:ext>
                  </a:extLst>
                </a:gridCol>
                <a:gridCol w="5367440">
                  <a:extLst>
                    <a:ext uri="{9D8B030D-6E8A-4147-A177-3AD203B41FA5}">
                      <a16:colId xmlns:a16="http://schemas.microsoft.com/office/drawing/2014/main" val="1312022277"/>
                    </a:ext>
                  </a:extLst>
                </a:gridCol>
              </a:tblGrid>
              <a:tr h="519650">
                <a:tc>
                  <a:txBody>
                    <a:bodyPr/>
                    <a:lstStyle/>
                    <a:p>
                      <a:pPr algn="ctr"/>
                      <a:r>
                        <a:rPr lang="es-EC" sz="2400" dirty="0" err="1">
                          <a:latin typeface="Times New Roman" panose="02020603050405020304" pitchFamily="18" charset="0"/>
                          <a:cs typeface="Times New Roman" panose="02020603050405020304" pitchFamily="18" charset="0"/>
                        </a:rPr>
                        <a:t>Spanish</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2400" dirty="0">
                          <a:latin typeface="Times New Roman" panose="02020603050405020304" pitchFamily="18" charset="0"/>
                          <a:cs typeface="Times New Roman" panose="02020603050405020304" pitchFamily="18" charset="0"/>
                        </a:rPr>
                        <a:t>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062156"/>
                  </a:ext>
                </a:extLst>
              </a:tr>
              <a:tr h="519650">
                <a:tc>
                  <a:txBody>
                    <a:bodyPr/>
                    <a:lstStyle/>
                    <a:p>
                      <a:r>
                        <a:rPr lang="es-EC" sz="2400" dirty="0"/>
                        <a:t>Con nexo y en algunos casos sin nexo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2400" dirty="0">
                          <a:latin typeface="Times New Roman" panose="02020603050405020304" pitchFamily="18" charset="0"/>
                          <a:cs typeface="Times New Roman" panose="02020603050405020304" pitchFamily="18" charset="0"/>
                        </a:rPr>
                        <a:t>With or </a:t>
                      </a:r>
                      <a:r>
                        <a:rPr lang="es-EC" sz="2400" dirty="0" err="1">
                          <a:latin typeface="Times New Roman" panose="02020603050405020304" pitchFamily="18" charset="0"/>
                          <a:cs typeface="Times New Roman" panose="02020603050405020304" pitchFamily="18" charset="0"/>
                        </a:rPr>
                        <a:t>without</a:t>
                      </a:r>
                      <a:r>
                        <a:rPr lang="es-EC" sz="2400" baseline="0" dirty="0">
                          <a:latin typeface="Times New Roman" panose="02020603050405020304" pitchFamily="18" charset="0"/>
                          <a:cs typeface="Times New Roman" panose="02020603050405020304" pitchFamily="18" charset="0"/>
                        </a:rPr>
                        <a:t> a link</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916781230"/>
                  </a:ext>
                </a:extLst>
              </a:tr>
              <a:tr h="519650">
                <a:tc>
                  <a:txBody>
                    <a:bodyPr/>
                    <a:lstStyle/>
                    <a:p>
                      <a:pPr algn="ctr"/>
                      <a:r>
                        <a:rPr lang="es-EC" sz="2400" dirty="0">
                          <a:latin typeface="Times New Roman" panose="02020603050405020304" pitchFamily="18" charset="0"/>
                          <a:cs typeface="Times New Roman" panose="02020603050405020304" pitchFamily="18" charset="0"/>
                        </a:rPr>
                        <a:t>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s-EC" sz="2400" dirty="0">
                          <a:latin typeface="Times New Roman" panose="02020603050405020304" pitchFamily="18" charset="0"/>
                          <a:cs typeface="Times New Roman" panose="02020603050405020304" pitchFamily="18" charset="0"/>
                        </a:rPr>
                        <a:t>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6540380"/>
                  </a:ext>
                </a:extLst>
              </a:tr>
              <a:tr h="5677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2400" dirty="0">
                          <a:latin typeface="Times New Roman" panose="02020603050405020304" pitchFamily="18" charset="0"/>
                          <a:cs typeface="Times New Roman" panose="02020603050405020304" pitchFamily="18" charset="0"/>
                        </a:rPr>
                        <a:t>Asíndeton,</a:t>
                      </a:r>
                      <a:r>
                        <a:rPr lang="es-EC" sz="2400" baseline="0" dirty="0">
                          <a:latin typeface="Times New Roman" panose="02020603050405020304" pitchFamily="18" charset="0"/>
                          <a:cs typeface="Times New Roman" panose="02020603050405020304" pitchFamily="18" charset="0"/>
                        </a:rPr>
                        <a:t> Polisíndeton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2400" dirty="0">
                          <a:latin typeface="Times New Roman" panose="02020603050405020304" pitchFamily="18" charset="0"/>
                          <a:cs typeface="Times New Roman" panose="02020603050405020304" pitchFamily="18" charset="0"/>
                        </a:rPr>
                        <a:t>Asindeton, Polysyndeton</a:t>
                      </a:r>
                      <a:r>
                        <a:rPr lang="es-EC" sz="2400" baseline="0" dirty="0">
                          <a:latin typeface="Times New Roman" panose="02020603050405020304" pitchFamily="18" charset="0"/>
                          <a:cs typeface="Times New Roman" panose="02020603050405020304" pitchFamily="18" charset="0"/>
                        </a:rPr>
                        <a:t> </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11349818"/>
                  </a:ext>
                </a:extLst>
              </a:tr>
              <a:tr h="519650">
                <a:tc>
                  <a:txBody>
                    <a:bodyPr/>
                    <a:lstStyle/>
                    <a:p>
                      <a:pPr algn="ctr"/>
                      <a:r>
                        <a:rPr lang="es-EC" sz="2400" dirty="0">
                          <a:latin typeface="Times New Roman" panose="02020603050405020304" pitchFamily="18" charset="0"/>
                          <a:cs typeface="Times New Roman" panose="02020603050405020304" pitchFamily="18" charset="0"/>
                        </a:rPr>
                        <a:t>o</a:t>
                      </a:r>
                      <a:r>
                        <a:rPr lang="es-EC" sz="2400" baseline="0" dirty="0">
                          <a:latin typeface="Times New Roman" panose="02020603050405020304" pitchFamily="18" charset="0"/>
                          <a:cs typeface="Times New Roman" panose="02020603050405020304" pitchFamily="18" charset="0"/>
                        </a:rPr>
                        <a:t>, u</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s-EC" sz="2400" dirty="0">
                          <a:latin typeface="Times New Roman" panose="02020603050405020304" pitchFamily="18" charset="0"/>
                          <a:cs typeface="Times New Roman" panose="02020603050405020304" pitchFamily="18" charset="0"/>
                        </a:rPr>
                        <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76646416"/>
                  </a:ext>
                </a:extLst>
              </a:tr>
              <a:tr h="519650">
                <a:tc>
                  <a:txBody>
                    <a:bodyPr/>
                    <a:lstStyle/>
                    <a:p>
                      <a:pPr algn="ctr"/>
                      <a:r>
                        <a:rPr lang="es-EC" sz="2400" dirty="0">
                          <a:latin typeface="Times New Roman" panose="02020603050405020304" pitchFamily="18" charset="0"/>
                          <a:cs typeface="Times New Roman" panose="02020603050405020304" pitchFamily="18" charset="0"/>
                        </a:rPr>
                        <a:t>y,</a:t>
                      </a:r>
                      <a:r>
                        <a:rPr lang="es-EC" sz="2400" baseline="0" dirty="0">
                          <a:latin typeface="Times New Roman" panose="02020603050405020304" pitchFamily="18" charset="0"/>
                          <a:cs typeface="Times New Roman" panose="02020603050405020304" pitchFamily="18" charset="0"/>
                        </a:rPr>
                        <a:t> e</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s-EC" sz="2400" dirty="0">
                          <a:latin typeface="Times New Roman" panose="02020603050405020304" pitchFamily="18" charset="0"/>
                          <a:cs typeface="Times New Roman" panose="02020603050405020304" pitchFamily="18" charset="0"/>
                        </a:rPr>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68781769"/>
                  </a:ext>
                </a:extLst>
              </a:tr>
              <a:tr h="519650">
                <a:tc>
                  <a:txBody>
                    <a:bodyPr/>
                    <a:lstStyle/>
                    <a:p>
                      <a:pPr algn="ctr"/>
                      <a:r>
                        <a:rPr lang="es-EC" sz="2400" dirty="0">
                          <a:latin typeface="Times New Roman" panose="02020603050405020304" pitchFamily="18" charset="0"/>
                          <a:cs typeface="Times New Roman" panose="02020603050405020304" pitchFamily="18" charset="0"/>
                        </a:rPr>
                        <a:t>pero, sino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s-EC" sz="2400" dirty="0">
                          <a:latin typeface="Times New Roman" panose="02020603050405020304" pitchFamily="18" charset="0"/>
                          <a:cs typeface="Times New Roman" panose="02020603050405020304" pitchFamily="18" charset="0"/>
                        </a:rPr>
                        <a:t>but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27134287"/>
                  </a:ext>
                </a:extLst>
              </a:tr>
              <a:tr h="519650">
                <a:tc>
                  <a:txBody>
                    <a:bodyPr/>
                    <a:lstStyle/>
                    <a:p>
                      <a:pPr algn="ctr"/>
                      <a:r>
                        <a:rPr lang="es-EC" sz="2400" baseline="0" noProof="0" dirty="0">
                          <a:latin typeface="Times New Roman" panose="02020603050405020304" pitchFamily="18" charset="0"/>
                          <a:ea typeface="Tahoma" panose="020B0604030504040204" pitchFamily="34" charset="0"/>
                          <a:cs typeface="Times New Roman" panose="02020603050405020304" pitchFamily="18" charset="0"/>
                        </a:rPr>
                        <a:t>Sobre uso de “y”</a:t>
                      </a:r>
                      <a:endParaRPr lang="es-EC" sz="2400" noProof="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0" dirty="0">
                          <a:latin typeface="Times New Roman" panose="02020603050405020304" pitchFamily="18" charset="0"/>
                          <a:ea typeface="Tahoma" panose="020B0604030504040204" pitchFamily="34" charset="0"/>
                          <a:cs typeface="Times New Roman" panose="02020603050405020304" pitchFamily="18" charset="0"/>
                        </a:rPr>
                        <a:t>Overusing “and”</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241634970"/>
                  </a:ext>
                </a:extLst>
              </a:tr>
              <a:tr h="519650">
                <a:tc>
                  <a:txBody>
                    <a:bodyPr/>
                    <a:lstStyle/>
                    <a:p>
                      <a:pPr algn="ctr"/>
                      <a:r>
                        <a:rPr lang="es-EC" sz="2400" noProof="0" dirty="0">
                          <a:latin typeface="Times New Roman" panose="02020603050405020304" pitchFamily="18" charset="0"/>
                          <a:cs typeface="Times New Roman" panose="02020603050405020304" pitchFamily="18" charset="0"/>
                        </a:rPr>
                        <a:t>CI,</a:t>
                      </a:r>
                      <a:r>
                        <a:rPr lang="es-EC" sz="2400" baseline="0" noProof="0" dirty="0">
                          <a:latin typeface="Times New Roman" panose="02020603050405020304" pitchFamily="18" charset="0"/>
                          <a:cs typeface="Times New Roman" panose="02020603050405020304" pitchFamily="18" charset="0"/>
                        </a:rPr>
                        <a:t> +CC+CI</a:t>
                      </a:r>
                      <a:endParaRPr lang="es-EC" sz="2400" noProof="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2400" noProof="0" dirty="0">
                          <a:latin typeface="Times New Roman" panose="02020603050405020304" pitchFamily="18" charset="0"/>
                          <a:cs typeface="Times New Roman" panose="02020603050405020304" pitchFamily="18" charset="0"/>
                        </a:rPr>
                        <a:t>IC, +CC+ 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689070046"/>
                  </a:ext>
                </a:extLst>
              </a:tr>
              <a:tr h="519650">
                <a:tc>
                  <a:txBody>
                    <a:bodyPr/>
                    <a:lstStyle/>
                    <a:p>
                      <a:pPr algn="ctr"/>
                      <a:r>
                        <a:rPr lang="es-EC" sz="2400" dirty="0">
                          <a:latin typeface="Times New Roman" panose="02020603050405020304" pitchFamily="18" charset="0"/>
                          <a:cs typeface="Times New Roman" panose="02020603050405020304" pitchFamily="18" charset="0"/>
                        </a:rPr>
                        <a:t>Clause+,+</a:t>
                      </a:r>
                      <a:r>
                        <a:rPr lang="es-EC" sz="2400" baseline="0" dirty="0">
                          <a:latin typeface="Times New Roman" panose="02020603050405020304" pitchFamily="18" charset="0"/>
                          <a:cs typeface="Times New Roman" panose="02020603050405020304" pitchFamily="18" charset="0"/>
                        </a:rPr>
                        <a:t> </a:t>
                      </a:r>
                      <a:r>
                        <a:rPr lang="es-EC" sz="2400" baseline="0" dirty="0" err="1">
                          <a:latin typeface="Times New Roman" panose="02020603050405020304" pitchFamily="18" charset="0"/>
                          <a:cs typeface="Times New Roman" panose="02020603050405020304" pitchFamily="18" charset="0"/>
                        </a:rPr>
                        <a:t>conjuction+clause</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s-EC" sz="2400" dirty="0">
                          <a:latin typeface="Times New Roman" panose="02020603050405020304" pitchFamily="18" charset="0"/>
                          <a:cs typeface="Times New Roman" panose="02020603050405020304" pitchFamily="18" charset="0"/>
                        </a:rPr>
                        <a:t>Clause+,+</a:t>
                      </a:r>
                      <a:r>
                        <a:rPr lang="es-EC" sz="2400" baseline="0" dirty="0">
                          <a:latin typeface="Times New Roman" panose="02020603050405020304" pitchFamily="18" charset="0"/>
                          <a:cs typeface="Times New Roman" panose="02020603050405020304" pitchFamily="18" charset="0"/>
                        </a:rPr>
                        <a:t> </a:t>
                      </a:r>
                      <a:r>
                        <a:rPr lang="es-EC" sz="2400" baseline="0" dirty="0" err="1">
                          <a:latin typeface="Times New Roman" panose="02020603050405020304" pitchFamily="18" charset="0"/>
                          <a:cs typeface="Times New Roman" panose="02020603050405020304" pitchFamily="18" charset="0"/>
                        </a:rPr>
                        <a:t>conjuction+clause</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52319208"/>
                  </a:ext>
                </a:extLst>
              </a:tr>
              <a:tr h="519650">
                <a:tc gridSpan="2">
                  <a:txBody>
                    <a:bodyPr/>
                    <a:lstStyle/>
                    <a:p>
                      <a:pPr algn="ctr"/>
                      <a:r>
                        <a:rPr lang="es-EC" sz="2400" dirty="0" err="1">
                          <a:latin typeface="Times New Roman" panose="02020603050405020304" pitchFamily="18" charset="0"/>
                          <a:cs typeface="Times New Roman" panose="02020603050405020304" pitchFamily="18" charset="0"/>
                        </a:rPr>
                        <a:t>Likeness</a:t>
                      </a:r>
                      <a:r>
                        <a:rPr lang="es-EC" sz="2400" dirty="0">
                          <a:latin typeface="Times New Roman" panose="02020603050405020304" pitchFamily="18" charset="0"/>
                          <a:cs typeface="Times New Roman" panose="02020603050405020304" pitchFamily="18" charset="0"/>
                        </a:rPr>
                        <a:t>, cause and </a:t>
                      </a:r>
                      <a:r>
                        <a:rPr lang="es-EC" sz="2400" dirty="0" err="1">
                          <a:latin typeface="Times New Roman" panose="02020603050405020304" pitchFamily="18" charset="0"/>
                          <a:cs typeface="Times New Roman" panose="02020603050405020304" pitchFamily="18" charset="0"/>
                        </a:rPr>
                        <a:t>effect</a:t>
                      </a:r>
                      <a:r>
                        <a:rPr lang="es-EC" sz="2400" dirty="0">
                          <a:latin typeface="Times New Roman" panose="02020603050405020304" pitchFamily="18" charset="0"/>
                          <a:cs typeface="Times New Roman" panose="02020603050405020304" pitchFamily="18" charset="0"/>
                        </a:rPr>
                        <a:t>,</a:t>
                      </a:r>
                      <a:r>
                        <a:rPr lang="es-EC" sz="2400" baseline="0" dirty="0">
                          <a:latin typeface="Times New Roman" panose="02020603050405020304" pitchFamily="18" charset="0"/>
                          <a:cs typeface="Times New Roman" panose="02020603050405020304" pitchFamily="18" charset="0"/>
                        </a:rPr>
                        <a:t> </a:t>
                      </a:r>
                      <a:r>
                        <a:rPr lang="es-EC" sz="2400" dirty="0" err="1">
                          <a:latin typeface="Times New Roman" panose="02020603050405020304" pitchFamily="18" charset="0"/>
                          <a:cs typeface="Times New Roman" panose="02020603050405020304" pitchFamily="18" charset="0"/>
                        </a:rPr>
                        <a:t>reinforcement</a:t>
                      </a:r>
                      <a:r>
                        <a:rPr lang="es-EC" sz="2400" baseline="0" dirty="0">
                          <a:latin typeface="Times New Roman" panose="02020603050405020304" pitchFamily="18" charset="0"/>
                          <a:cs typeface="Times New Roman" panose="02020603050405020304" pitchFamily="18" charset="0"/>
                        </a:rPr>
                        <a:t> and time.</a:t>
                      </a:r>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EC"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20693145"/>
                  </a:ext>
                </a:extLst>
              </a:tr>
            </a:tbl>
          </a:graphicData>
        </a:graphic>
      </p:graphicFrame>
    </p:spTree>
    <p:extLst>
      <p:ext uri="{BB962C8B-B14F-4D97-AF65-F5344CB8AC3E}">
        <p14:creationId xmlns:p14="http://schemas.microsoft.com/office/powerpoint/2010/main" val="41022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5747132" y="1243376"/>
            <a:ext cx="6096000" cy="1200329"/>
          </a:xfrm>
          <a:prstGeom prst="rect">
            <a:avLst/>
          </a:prstGeom>
        </p:spPr>
        <p:txBody>
          <a:bodyPr>
            <a:spAutoFit/>
          </a:bodyPr>
          <a:lstStyle/>
          <a:p>
            <a:pPr algn="ctr"/>
            <a:r>
              <a:rPr lang="en-US" sz="2400" b="1" dirty="0">
                <a:latin typeface="Times New Roman" panose="02020603050405020304" pitchFamily="18" charset="0"/>
                <a:cs typeface="Times New Roman" panose="02020603050405020304" pitchFamily="18" charset="0"/>
              </a:rPr>
              <a:t>When two sentences are combined in a way that shows they are of </a:t>
            </a:r>
            <a:r>
              <a:rPr lang="en-US" sz="2400" b="1" dirty="0">
                <a:solidFill>
                  <a:srgbClr val="FF0000"/>
                </a:solidFill>
                <a:latin typeface="Times New Roman" panose="02020603050405020304" pitchFamily="18" charset="0"/>
                <a:cs typeface="Times New Roman" panose="02020603050405020304" pitchFamily="18" charset="0"/>
              </a:rPr>
              <a:t>equal </a:t>
            </a:r>
            <a:r>
              <a:rPr lang="en-US" sz="2400" b="1" dirty="0">
                <a:latin typeface="Times New Roman" panose="02020603050405020304" pitchFamily="18" charset="0"/>
                <a:cs typeface="Times New Roman" panose="02020603050405020304" pitchFamily="18" charset="0"/>
              </a:rPr>
              <a:t>importance, the result is a compound sentence.</a:t>
            </a:r>
          </a:p>
        </p:txBody>
      </p:sp>
      <p:sp>
        <p:nvSpPr>
          <p:cNvPr id="13" name="12 Rectángulo"/>
          <p:cNvSpPr/>
          <p:nvPr/>
        </p:nvSpPr>
        <p:spPr>
          <a:xfrm>
            <a:off x="5747132" y="2789936"/>
            <a:ext cx="6096000" cy="2677656"/>
          </a:xfrm>
          <a:prstGeom prst="rect">
            <a:avLst/>
          </a:prstGeom>
        </p:spPr>
        <p:txBody>
          <a:bodyPr>
            <a:spAutoFit/>
          </a:bodyPr>
          <a:lstStyle/>
          <a:p>
            <a:pPr algn="ctr"/>
            <a:r>
              <a:rPr lang="en-US" sz="2400" b="1" dirty="0">
                <a:latin typeface="Times New Roman" panose="02020603050405020304" pitchFamily="18" charset="0"/>
                <a:cs typeface="Times New Roman" panose="02020603050405020304" pitchFamily="18" charset="0"/>
              </a:rPr>
              <a:t>Such a sentence contains two complete subject-predicate constructs. </a:t>
            </a:r>
          </a:p>
          <a:p>
            <a:pPr algn="ct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Each of the subject-predicate constructs could be an independent sentence; however, once they are connected, we call them independent clauses.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76" y="142099"/>
            <a:ext cx="5054893" cy="5488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4 Rectángulo"/>
          <p:cNvSpPr/>
          <p:nvPr/>
        </p:nvSpPr>
        <p:spPr>
          <a:xfrm>
            <a:off x="348868" y="5743168"/>
            <a:ext cx="11843132"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Reference: Ann Hogue (2003) The Essentials of English: A Writer’s Handbook. New York, Pearson Education, </a:t>
            </a:r>
            <a:r>
              <a:rPr lang="en-US" b="1" dirty="0" err="1">
                <a:latin typeface="Times New Roman" panose="02020603050405020304" pitchFamily="18" charset="0"/>
                <a:cs typeface="Times New Roman" panose="02020603050405020304" pitchFamily="18" charset="0"/>
              </a:rPr>
              <a:t>Inc</a:t>
            </a:r>
            <a:endParaRPr lang="en-US" b="1" dirty="0">
              <a:latin typeface="Times New Roman" panose="02020603050405020304" pitchFamily="18" charset="0"/>
              <a:cs typeface="Times New Roman" panose="02020603050405020304" pitchFamily="18" charset="0"/>
            </a:endParaRPr>
          </a:p>
        </p:txBody>
      </p:sp>
      <p:sp>
        <p:nvSpPr>
          <p:cNvPr id="17" name="16 Rectángulo"/>
          <p:cNvSpPr/>
          <p:nvPr/>
        </p:nvSpPr>
        <p:spPr>
          <a:xfrm>
            <a:off x="5747132" y="250814"/>
            <a:ext cx="6096000" cy="646331"/>
          </a:xfrm>
          <a:prstGeom prst="rect">
            <a:avLst/>
          </a:prstGeom>
        </p:spPr>
        <p:txBody>
          <a:bodyPr>
            <a:spAutoFit/>
          </a:bodyPr>
          <a:lstStyle/>
          <a:p>
            <a:pPr algn="ctr"/>
            <a:r>
              <a:rPr lang="en-US" sz="3600" b="1" dirty="0">
                <a:latin typeface="Times New Roman" panose="02020603050405020304" pitchFamily="18" charset="0"/>
                <a:cs typeface="Times New Roman" panose="02020603050405020304" pitchFamily="18" charset="0"/>
              </a:rPr>
              <a:t>COMPOUND SENTENCES</a:t>
            </a:r>
          </a:p>
        </p:txBody>
      </p:sp>
    </p:spTree>
    <p:extLst>
      <p:ext uri="{BB962C8B-B14F-4D97-AF65-F5344CB8AC3E}">
        <p14:creationId xmlns:p14="http://schemas.microsoft.com/office/powerpoint/2010/main" val="20274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38030" y="1427072"/>
            <a:ext cx="7693325" cy="461665"/>
          </a:xfrm>
          <a:prstGeom prst="rect">
            <a:avLst/>
          </a:prstGeom>
        </p:spPr>
        <p:txBody>
          <a:bodyPr wrap="none">
            <a:spAutoFit/>
          </a:bodyPr>
          <a:lstStyle/>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A </a:t>
            </a:r>
            <a:r>
              <a:rPr lang="en-US" sz="2400" b="1" dirty="0">
                <a:solidFill>
                  <a:srgbClr val="FF0000"/>
                </a:solidFill>
                <a:latin typeface="Times New Roman" panose="02020603050405020304" pitchFamily="18" charset="0"/>
                <a:cs typeface="Times New Roman" panose="02020603050405020304" pitchFamily="18" charset="0"/>
              </a:rPr>
              <a:t>coordinate conjunction </a:t>
            </a:r>
            <a:r>
              <a:rPr lang="en-US" sz="2400" b="1" dirty="0">
                <a:latin typeface="Times New Roman" panose="02020603050405020304" pitchFamily="18" charset="0"/>
                <a:cs typeface="Times New Roman" panose="02020603050405020304" pitchFamily="18" charset="0"/>
              </a:rPr>
              <a:t>(and, but, or, nor, yet, so, for)</a:t>
            </a:r>
          </a:p>
        </p:txBody>
      </p:sp>
      <p:sp>
        <p:nvSpPr>
          <p:cNvPr id="5" name="4 Rectángulo"/>
          <p:cNvSpPr/>
          <p:nvPr/>
        </p:nvSpPr>
        <p:spPr>
          <a:xfrm>
            <a:off x="1764154" y="2524436"/>
            <a:ext cx="6096000" cy="830997"/>
          </a:xfrm>
          <a:prstGeom prst="rect">
            <a:avLst/>
          </a:prstGeom>
        </p:spPr>
        <p:txBody>
          <a:bodyPr>
            <a:spAutoFit/>
          </a:bodyPr>
          <a:lstStyle/>
          <a:p>
            <a:r>
              <a:rPr lang="en-US" sz="2400" b="1" dirty="0">
                <a:latin typeface="Times New Roman" panose="02020603050405020304" pitchFamily="18" charset="0"/>
                <a:cs typeface="Times New Roman" panose="02020603050405020304" pitchFamily="18" charset="0"/>
              </a:rPr>
              <a:t>• A </a:t>
            </a:r>
            <a:r>
              <a:rPr lang="en-US" sz="2400" b="1" dirty="0">
                <a:solidFill>
                  <a:srgbClr val="FF0000"/>
                </a:solidFill>
                <a:latin typeface="Times New Roman" panose="02020603050405020304" pitchFamily="18" charset="0"/>
                <a:cs typeface="Times New Roman" panose="02020603050405020304" pitchFamily="18" charset="0"/>
              </a:rPr>
              <a:t>conjunctive adverb </a:t>
            </a:r>
            <a:r>
              <a:rPr lang="en-US" sz="2400" b="1" dirty="0">
                <a:latin typeface="Times New Roman" panose="02020603050405020304" pitchFamily="18" charset="0"/>
                <a:cs typeface="Times New Roman" panose="02020603050405020304" pitchFamily="18" charset="0"/>
              </a:rPr>
              <a:t>(however, therefore, etc.: see other conjunctive adverbs below) </a:t>
            </a:r>
          </a:p>
        </p:txBody>
      </p:sp>
      <p:sp>
        <p:nvSpPr>
          <p:cNvPr id="7" name="6 Rectángulo"/>
          <p:cNvSpPr/>
          <p:nvPr/>
        </p:nvSpPr>
        <p:spPr>
          <a:xfrm>
            <a:off x="1764154" y="4261303"/>
            <a:ext cx="6241452"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Punctuation: </a:t>
            </a:r>
            <a:r>
              <a:rPr lang="en-US" sz="2400" b="1" dirty="0">
                <a:latin typeface="Times New Roman" panose="02020603050405020304" pitchFamily="18" charset="0"/>
                <a:cs typeface="Times New Roman" panose="02020603050405020304" pitchFamily="18" charset="0"/>
              </a:rPr>
              <a:t>A semicolon (;) comma (:) alone</a:t>
            </a:r>
          </a:p>
        </p:txBody>
      </p:sp>
      <p:sp>
        <p:nvSpPr>
          <p:cNvPr id="8" name="7 Rectángulo"/>
          <p:cNvSpPr/>
          <p:nvPr/>
        </p:nvSpPr>
        <p:spPr>
          <a:xfrm>
            <a:off x="946252" y="362635"/>
            <a:ext cx="9702638"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To connect the independent clauses, we use one of the following nexus:</a:t>
            </a:r>
          </a:p>
        </p:txBody>
      </p:sp>
      <p:cxnSp>
        <p:nvCxnSpPr>
          <p:cNvPr id="10" name="9 Conector recto de flecha"/>
          <p:cNvCxnSpPr/>
          <p:nvPr/>
        </p:nvCxnSpPr>
        <p:spPr>
          <a:xfrm>
            <a:off x="248828" y="1702075"/>
            <a:ext cx="892367"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248828" y="3040124"/>
            <a:ext cx="892367"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248828" y="4449506"/>
            <a:ext cx="892367"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rot="499444">
            <a:off x="8373138" y="3321612"/>
            <a:ext cx="3626316" cy="2923877"/>
          </a:xfrm>
          <a:prstGeom prst="rect">
            <a:avLst/>
          </a:prstGeom>
          <a:solidFill>
            <a:schemeClr val="accent1">
              <a:lumMod val="60000"/>
              <a:lumOff val="40000"/>
            </a:schemeClr>
          </a:solidFill>
          <a:ln>
            <a:noFill/>
          </a:ln>
          <a:effectLst>
            <a:outerShdw blurRad="107950" dist="12700" dir="5400000" algn="ctr">
              <a:srgbClr val="000000"/>
            </a:outerShdw>
            <a:reflection blurRad="6350" stA="50000" endA="300" endPos="55000" dir="5400000" sy="-100000" algn="bl" rotWithShape="0"/>
            <a:softEdge rad="3175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300" b="1" dirty="0">
                <a:solidFill>
                  <a:schemeClr val="tx1"/>
                </a:solidFill>
                <a:latin typeface="Times New Roman" panose="02020603050405020304" pitchFamily="18" charset="0"/>
                <a:cs typeface="Times New Roman" panose="02020603050405020304" pitchFamily="18" charset="0"/>
              </a:rPr>
              <a:t>To coordinate two or more parts of a sentence is to give them the same rank and role by making them grammatically alike.</a:t>
            </a:r>
          </a:p>
          <a:p>
            <a:pPr algn="ctr"/>
            <a:r>
              <a:rPr lang="en-US" sz="2300" b="1" dirty="0">
                <a:solidFill>
                  <a:schemeClr val="tx1"/>
                </a:solidFill>
                <a:latin typeface="Times New Roman" panose="02020603050405020304" pitchFamily="18" charset="0"/>
                <a:cs typeface="Times New Roman" panose="02020603050405020304" pitchFamily="18" charset="0"/>
              </a:rPr>
              <a:t>You can coordinate words or phrases to make a compound sentence. </a:t>
            </a:r>
          </a:p>
        </p:txBody>
      </p:sp>
      <p:sp>
        <p:nvSpPr>
          <p:cNvPr id="14" name="13 Rectángulo"/>
          <p:cNvSpPr/>
          <p:nvPr/>
        </p:nvSpPr>
        <p:spPr>
          <a:xfrm>
            <a:off x="532682" y="6211670"/>
            <a:ext cx="10116208" cy="338554"/>
          </a:xfrm>
          <a:prstGeom prst="rect">
            <a:avLst/>
          </a:prstGeom>
        </p:spPr>
        <p:txBody>
          <a:bodyPr wrap="square">
            <a:spAutoFit/>
          </a:bodyPr>
          <a:lstStyle/>
          <a:p>
            <a:r>
              <a:rPr lang="en-US" sz="1600" b="1" dirty="0">
                <a:solidFill>
                  <a:schemeClr val="bg1"/>
                </a:solidFill>
                <a:latin typeface="Times New Roman" panose="02020603050405020304" pitchFamily="18" charset="0"/>
                <a:cs typeface="Times New Roman" panose="02020603050405020304" pitchFamily="18" charset="0"/>
              </a:rPr>
              <a:t>Reference: Ann Hogue (2003) The Essentials of English: A Writer’s Handbook. New York, Pearson Education, </a:t>
            </a:r>
            <a:r>
              <a:rPr lang="en-US" sz="1600" b="1" dirty="0" err="1">
                <a:solidFill>
                  <a:schemeClr val="bg1"/>
                </a:solidFill>
                <a:latin typeface="Times New Roman" panose="02020603050405020304" pitchFamily="18" charset="0"/>
                <a:cs typeface="Times New Roman" panose="02020603050405020304" pitchFamily="18" charset="0"/>
              </a:rPr>
              <a:t>Inc</a:t>
            </a:r>
            <a:endParaRPr lang="en-US"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950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46385" y="1770219"/>
            <a:ext cx="3831022" cy="523220"/>
          </a:xfrm>
          <a:prstGeom prst="rect">
            <a:avLst/>
          </a:prstGeom>
          <a:noFill/>
        </p:spPr>
        <p:txBody>
          <a:bodyPr wrap="square" rtlCol="0">
            <a:spAutoFit/>
          </a:bodyPr>
          <a:lstStyle/>
          <a:p>
            <a:pPr algn="ctr"/>
            <a:r>
              <a:rPr lang="es-CO" sz="2800" dirty="0">
                <a:latin typeface="Times New Roman" panose="02020603050405020304" pitchFamily="18" charset="0"/>
                <a:cs typeface="Times New Roman" panose="02020603050405020304" pitchFamily="18" charset="0"/>
              </a:rPr>
              <a:t>They </a:t>
            </a:r>
            <a:r>
              <a:rPr lang="es-CO" sz="2800" dirty="0" err="1">
                <a:latin typeface="Times New Roman" panose="02020603050405020304" pitchFamily="18" charset="0"/>
                <a:cs typeface="Times New Roman" panose="02020603050405020304" pitchFamily="18" charset="0"/>
              </a:rPr>
              <a:t>acquired</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horses</a:t>
            </a:r>
            <a:r>
              <a:rPr lang="es-CO"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4" name="3 Rectángulo"/>
          <p:cNvSpPr/>
          <p:nvPr/>
        </p:nvSpPr>
        <p:spPr>
          <a:xfrm>
            <a:off x="378372" y="189186"/>
            <a:ext cx="5833242" cy="8355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solidFill>
                  <a:schemeClr val="tx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EXAMPLES</a:t>
            </a:r>
            <a:endParaRPr lang="en-US" b="1" dirty="0"/>
          </a:p>
        </p:txBody>
      </p:sp>
      <p:sp>
        <p:nvSpPr>
          <p:cNvPr id="6" name="5 Cerrar llave"/>
          <p:cNvSpPr/>
          <p:nvPr/>
        </p:nvSpPr>
        <p:spPr>
          <a:xfrm rot="5400000">
            <a:off x="2377739" y="335931"/>
            <a:ext cx="510202" cy="3972910"/>
          </a:xfrm>
          <a:prstGeom prst="rightBrace">
            <a:avLst/>
          </a:prstGeom>
          <a:ln w="28575"/>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6 CuadroTexto"/>
          <p:cNvSpPr txBox="1"/>
          <p:nvPr/>
        </p:nvSpPr>
        <p:spPr>
          <a:xfrm>
            <a:off x="1308538" y="2558857"/>
            <a:ext cx="2948152" cy="461665"/>
          </a:xfrm>
          <a:prstGeom prst="rect">
            <a:avLst/>
          </a:prstGeom>
          <a:noFill/>
        </p:spPr>
        <p:txBody>
          <a:bodyPr wrap="square" rtlCol="0">
            <a:spAutoFit/>
          </a:bodyPr>
          <a:lstStyle/>
          <a:p>
            <a:r>
              <a:rPr lang="es-CO" sz="2400" dirty="0">
                <a:latin typeface="Times New Roman" panose="02020603050405020304" pitchFamily="18" charset="0"/>
                <a:cs typeface="Times New Roman" panose="02020603050405020304" pitchFamily="18" charset="0"/>
              </a:rPr>
              <a:t>         clause  </a:t>
            </a:r>
            <a:endParaRPr lang="en-US" sz="2400" dirty="0">
              <a:latin typeface="Times New Roman" panose="02020603050405020304" pitchFamily="18" charset="0"/>
              <a:cs typeface="Times New Roman" panose="02020603050405020304" pitchFamily="18" charset="0"/>
            </a:endParaRPr>
          </a:p>
        </p:txBody>
      </p:sp>
      <p:sp>
        <p:nvSpPr>
          <p:cNvPr id="8" name="7 CuadroTexto"/>
          <p:cNvSpPr txBox="1"/>
          <p:nvPr/>
        </p:nvSpPr>
        <p:spPr>
          <a:xfrm>
            <a:off x="4861034" y="1263724"/>
            <a:ext cx="1571300" cy="646331"/>
          </a:xfrm>
          <a:prstGeom prst="rect">
            <a:avLst/>
          </a:prstGeom>
          <a:noFill/>
        </p:spPr>
        <p:txBody>
          <a:bodyPr wrap="square" rtlCol="0">
            <a:spAutoFit/>
          </a:bodyPr>
          <a:lstStyle/>
          <a:p>
            <a:pPr algn="ctr"/>
            <a:r>
              <a:rPr lang="es-CO" b="1" i="1" dirty="0" err="1">
                <a:solidFill>
                  <a:schemeClr val="accent3">
                    <a:lumMod val="50000"/>
                  </a:schemeClr>
                </a:solidFill>
                <a:latin typeface="Times New Roman" panose="02020603050405020304" pitchFamily="18" charset="0"/>
                <a:cs typeface="Times New Roman" panose="02020603050405020304" pitchFamily="18" charset="0"/>
              </a:rPr>
              <a:t>Coordinating</a:t>
            </a:r>
            <a:r>
              <a:rPr lang="es-CO" b="1" i="1" dirty="0">
                <a:solidFill>
                  <a:schemeClr val="accent3">
                    <a:lumMod val="50000"/>
                  </a:schemeClr>
                </a:solidFill>
                <a:latin typeface="Times New Roman" panose="02020603050405020304" pitchFamily="18" charset="0"/>
                <a:cs typeface="Times New Roman" panose="02020603050405020304" pitchFamily="18" charset="0"/>
              </a:rPr>
              <a:t> </a:t>
            </a:r>
            <a:r>
              <a:rPr lang="es-CO" b="1" i="1" dirty="0" err="1">
                <a:solidFill>
                  <a:schemeClr val="accent3">
                    <a:lumMod val="50000"/>
                  </a:schemeClr>
                </a:solidFill>
                <a:latin typeface="Times New Roman" panose="02020603050405020304" pitchFamily="18" charset="0"/>
                <a:cs typeface="Times New Roman" panose="02020603050405020304" pitchFamily="18" charset="0"/>
              </a:rPr>
              <a:t>conjunction</a:t>
            </a:r>
            <a:endParaRPr lang="en-US"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4939859" y="1750018"/>
            <a:ext cx="1418897" cy="584775"/>
          </a:xfrm>
          <a:prstGeom prst="rect">
            <a:avLst/>
          </a:prstGeom>
          <a:noFill/>
        </p:spPr>
        <p:txBody>
          <a:bodyPr wrap="square" rtlCol="0">
            <a:spAutoFit/>
          </a:bodyPr>
          <a:lstStyle/>
          <a:p>
            <a:pPr algn="ctr"/>
            <a:r>
              <a:rPr lang="es-CO" sz="3200" dirty="0">
                <a:solidFill>
                  <a:srgbClr val="FF0000"/>
                </a:solidFill>
                <a:latin typeface="Times New Roman" panose="02020603050405020304" pitchFamily="18" charset="0"/>
                <a:cs typeface="Times New Roman" panose="02020603050405020304" pitchFamily="18" charset="0"/>
              </a:rPr>
              <a:t>and</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1" name="10 CuadroTexto"/>
          <p:cNvSpPr txBox="1"/>
          <p:nvPr/>
        </p:nvSpPr>
        <p:spPr>
          <a:xfrm>
            <a:off x="6742383" y="1324490"/>
            <a:ext cx="4913587" cy="954107"/>
          </a:xfrm>
          <a:prstGeom prst="rect">
            <a:avLst/>
          </a:prstGeom>
          <a:noFill/>
        </p:spPr>
        <p:txBody>
          <a:bodyPr wrap="square" rtlCol="0">
            <a:spAutoFit/>
          </a:bodyPr>
          <a:lstStyle/>
          <a:p>
            <a:r>
              <a:rPr lang="es-CO" sz="2800" dirty="0" err="1">
                <a:latin typeface="Times New Roman" panose="02020603050405020304" pitchFamily="18" charset="0"/>
                <a:cs typeface="Times New Roman" panose="02020603050405020304" pitchFamily="18" charset="0"/>
              </a:rPr>
              <a:t>Their</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ancient</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nomadic</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spirit</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was</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suddenly</a:t>
            </a:r>
            <a:r>
              <a:rPr lang="es-CO" sz="2800" dirty="0">
                <a:latin typeface="Times New Roman" panose="02020603050405020304" pitchFamily="18" charset="0"/>
                <a:cs typeface="Times New Roman" panose="02020603050405020304" pitchFamily="18" charset="0"/>
              </a:rPr>
              <a:t> free of </a:t>
            </a:r>
            <a:r>
              <a:rPr lang="es-CO" sz="2800" dirty="0" err="1">
                <a:latin typeface="Times New Roman" panose="02020603050405020304" pitchFamily="18" charset="0"/>
                <a:cs typeface="Times New Roman" panose="02020603050405020304" pitchFamily="18" charset="0"/>
              </a:rPr>
              <a:t>the</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ground</a:t>
            </a:r>
            <a:r>
              <a:rPr lang="es-CO"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2" name="11 CuadroTexto"/>
          <p:cNvSpPr txBox="1"/>
          <p:nvPr/>
        </p:nvSpPr>
        <p:spPr>
          <a:xfrm>
            <a:off x="7725101" y="2669740"/>
            <a:ext cx="2948152" cy="461665"/>
          </a:xfrm>
          <a:prstGeom prst="rect">
            <a:avLst/>
          </a:prstGeom>
          <a:noFill/>
        </p:spPr>
        <p:txBody>
          <a:bodyPr wrap="square" rtlCol="0">
            <a:spAutoFit/>
          </a:bodyPr>
          <a:lstStyle/>
          <a:p>
            <a:r>
              <a:rPr lang="es-CO" sz="2400" dirty="0">
                <a:latin typeface="Times New Roman" panose="02020603050405020304" pitchFamily="18" charset="0"/>
                <a:cs typeface="Times New Roman" panose="02020603050405020304" pitchFamily="18" charset="0"/>
              </a:rPr>
              <a:t>         clause  </a:t>
            </a:r>
            <a:endParaRPr lang="en-US" sz="2400" dirty="0">
              <a:latin typeface="Times New Roman" panose="02020603050405020304" pitchFamily="18" charset="0"/>
              <a:cs typeface="Times New Roman" panose="02020603050405020304" pitchFamily="18" charset="0"/>
            </a:endParaRPr>
          </a:p>
        </p:txBody>
      </p:sp>
      <p:sp>
        <p:nvSpPr>
          <p:cNvPr id="13" name="12 Cerrar llave"/>
          <p:cNvSpPr/>
          <p:nvPr/>
        </p:nvSpPr>
        <p:spPr>
          <a:xfrm rot="5400000">
            <a:off x="8786422" y="-18334"/>
            <a:ext cx="510202" cy="4766443"/>
          </a:xfrm>
          <a:prstGeom prst="rightBrace">
            <a:avLst/>
          </a:prstGeom>
          <a:ln w="28575"/>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13 CuadroTexto"/>
          <p:cNvSpPr txBox="1"/>
          <p:nvPr/>
        </p:nvSpPr>
        <p:spPr>
          <a:xfrm>
            <a:off x="4899729" y="5078631"/>
            <a:ext cx="5650744" cy="584775"/>
          </a:xfrm>
          <a:prstGeom prst="rect">
            <a:avLst/>
          </a:prstGeom>
          <a:noFill/>
        </p:spPr>
        <p:txBody>
          <a:bodyPr wrap="square" rtlCol="0">
            <a:spAutoFit/>
          </a:bodyPr>
          <a:lstStyle/>
          <a:p>
            <a:r>
              <a:rPr lang="es-CO" sz="3200" b="1" dirty="0">
                <a:solidFill>
                  <a:schemeClr val="accent1">
                    <a:lumMod val="50000"/>
                  </a:schemeClr>
                </a:solidFill>
                <a:latin typeface="Times New Roman" panose="02020603050405020304" pitchFamily="18" charset="0"/>
                <a:cs typeface="Times New Roman" panose="02020603050405020304" pitchFamily="18" charset="0"/>
              </a:rPr>
              <a:t>JOINED BY CONJUNCTION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cxnSp>
        <p:nvCxnSpPr>
          <p:cNvPr id="16" name="15 Conector recto de flecha"/>
          <p:cNvCxnSpPr/>
          <p:nvPr/>
        </p:nvCxnSpPr>
        <p:spPr>
          <a:xfrm>
            <a:off x="5657907" y="2669740"/>
            <a:ext cx="0" cy="17943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409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09" y="3167478"/>
            <a:ext cx="4496530" cy="291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62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098"/>
                                        </p:tgtEl>
                                        <p:attrNameLst>
                                          <p:attrName>style.visibility</p:attrName>
                                        </p:attrNameLst>
                                      </p:cBhvr>
                                      <p:to>
                                        <p:strVal val="visible"/>
                                      </p:to>
                                    </p:set>
                                    <p:animEffect transition="in" filter="wipe(down)">
                                      <p:cBhvr>
                                        <p:cTn id="6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p:bldP spid="8" grpId="0"/>
      <p:bldP spid="9" grpId="0"/>
      <p:bldP spid="11" grpId="0"/>
      <p:bldP spid="12"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24758" y="1106437"/>
            <a:ext cx="4073715" cy="523220"/>
          </a:xfrm>
          <a:prstGeom prst="rect">
            <a:avLst/>
          </a:prstGeom>
          <a:noFill/>
        </p:spPr>
        <p:txBody>
          <a:bodyPr wrap="square" rtlCol="0">
            <a:spAutoFit/>
          </a:bodyPr>
          <a:lstStyle/>
          <a:p>
            <a:pPr algn="ctr"/>
            <a:r>
              <a:rPr lang="es-CO" sz="2800" b="1" dirty="0" err="1">
                <a:latin typeface="Times New Roman" panose="02020603050405020304" pitchFamily="18" charset="0"/>
                <a:cs typeface="Times New Roman" panose="02020603050405020304" pitchFamily="18" charset="0"/>
              </a:rPr>
              <a:t>History</a:t>
            </a:r>
            <a:r>
              <a:rPr lang="es-CO" sz="2800" b="1" dirty="0">
                <a:latin typeface="Times New Roman" panose="02020603050405020304" pitchFamily="18" charset="0"/>
                <a:cs typeface="Times New Roman" panose="02020603050405020304" pitchFamily="18" charset="0"/>
              </a:rPr>
              <a:t> </a:t>
            </a:r>
            <a:r>
              <a:rPr lang="es-CO" sz="2800" b="1" dirty="0" err="1">
                <a:latin typeface="Times New Roman" panose="02020603050405020304" pitchFamily="18" charset="0"/>
                <a:cs typeface="Times New Roman" panose="02020603050405020304" pitchFamily="18" charset="0"/>
              </a:rPr>
              <a:t>does</a:t>
            </a:r>
            <a:r>
              <a:rPr lang="es-CO" sz="2800" b="1" dirty="0">
                <a:latin typeface="Times New Roman" panose="02020603050405020304" pitchFamily="18" charset="0"/>
                <a:cs typeface="Times New Roman" panose="02020603050405020304" pitchFamily="18" charset="0"/>
              </a:rPr>
              <a:t> </a:t>
            </a:r>
            <a:r>
              <a:rPr lang="es-CO" sz="2800" b="1" dirty="0" err="1">
                <a:latin typeface="Times New Roman" panose="02020603050405020304" pitchFamily="18" charset="0"/>
                <a:cs typeface="Times New Roman" panose="02020603050405020304" pitchFamily="18" charset="0"/>
              </a:rPr>
              <a:t>not</a:t>
            </a:r>
            <a:r>
              <a:rPr lang="es-CO" sz="2800" b="1" dirty="0">
                <a:latin typeface="Times New Roman" panose="02020603050405020304" pitchFamily="18" charset="0"/>
                <a:cs typeface="Times New Roman" panose="02020603050405020304" pitchFamily="18" charset="0"/>
              </a:rPr>
              <a:t> </a:t>
            </a:r>
            <a:r>
              <a:rPr lang="es-CO" sz="2800" b="1" dirty="0" err="1">
                <a:latin typeface="Times New Roman" panose="02020603050405020304" pitchFamily="18" charset="0"/>
                <a:cs typeface="Times New Roman" panose="02020603050405020304" pitchFamily="18" charset="0"/>
              </a:rPr>
              <a:t>stutter</a:t>
            </a:r>
            <a:r>
              <a:rPr lang="es-CO"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4" name="3 CuadroTexto"/>
          <p:cNvSpPr txBox="1"/>
          <p:nvPr/>
        </p:nvSpPr>
        <p:spPr>
          <a:xfrm>
            <a:off x="5662427" y="1044882"/>
            <a:ext cx="677917" cy="646331"/>
          </a:xfrm>
          <a:prstGeom prst="rect">
            <a:avLst/>
          </a:prstGeom>
          <a:noFill/>
        </p:spPr>
        <p:txBody>
          <a:bodyPr wrap="square" rtlCol="0">
            <a:spAutoFit/>
          </a:bodyPr>
          <a:lstStyle/>
          <a:p>
            <a:pPr algn="ctr"/>
            <a:r>
              <a:rPr lang="es-CO" sz="3600" b="1" dirty="0">
                <a:solidFill>
                  <a:srgbClr val="FF0000"/>
                </a:solidFill>
              </a:rPr>
              <a:t>;</a:t>
            </a:r>
            <a:endParaRPr lang="en-US" sz="3600" b="1" dirty="0">
              <a:solidFill>
                <a:srgbClr val="FF0000"/>
              </a:solidFill>
            </a:endParaRPr>
          </a:p>
        </p:txBody>
      </p:sp>
      <p:sp>
        <p:nvSpPr>
          <p:cNvPr id="5" name="4 CuadroTexto"/>
          <p:cNvSpPr txBox="1"/>
          <p:nvPr/>
        </p:nvSpPr>
        <p:spPr>
          <a:xfrm>
            <a:off x="8430967" y="1133344"/>
            <a:ext cx="1754512" cy="523220"/>
          </a:xfrm>
          <a:prstGeom prst="rect">
            <a:avLst/>
          </a:prstGeom>
          <a:noFill/>
        </p:spPr>
        <p:txBody>
          <a:bodyPr wrap="square" rtlCol="0">
            <a:spAutoFit/>
          </a:bodyPr>
          <a:lstStyle/>
          <a:p>
            <a:pPr algn="ctr"/>
            <a:r>
              <a:rPr lang="es-CO" sz="2800" b="1" dirty="0" err="1">
                <a:latin typeface="Times New Roman" panose="02020603050405020304" pitchFamily="18" charset="0"/>
                <a:cs typeface="Times New Roman" panose="02020603050405020304" pitchFamily="18" charset="0"/>
              </a:rPr>
              <a:t>It</a:t>
            </a:r>
            <a:r>
              <a:rPr lang="es-CO" sz="2800" b="1" dirty="0">
                <a:latin typeface="Times New Roman" panose="02020603050405020304" pitchFamily="18" charset="0"/>
                <a:cs typeface="Times New Roman" panose="02020603050405020304" pitchFamily="18" charset="0"/>
              </a:rPr>
              <a:t> </a:t>
            </a:r>
            <a:r>
              <a:rPr lang="es-CO" sz="2800" b="1" dirty="0" err="1">
                <a:latin typeface="Times New Roman" panose="02020603050405020304" pitchFamily="18" charset="0"/>
                <a:cs typeface="Times New Roman" panose="02020603050405020304" pitchFamily="18" charset="0"/>
              </a:rPr>
              <a:t>rhymes</a:t>
            </a:r>
            <a:endParaRPr lang="en-US" sz="2800" b="1" dirty="0">
              <a:latin typeface="Times New Roman" panose="02020603050405020304" pitchFamily="18" charset="0"/>
              <a:cs typeface="Times New Roman" panose="02020603050405020304" pitchFamily="18" charset="0"/>
            </a:endParaRPr>
          </a:p>
        </p:txBody>
      </p:sp>
      <p:sp>
        <p:nvSpPr>
          <p:cNvPr id="6" name="5 Cerrar llave"/>
          <p:cNvSpPr/>
          <p:nvPr/>
        </p:nvSpPr>
        <p:spPr>
          <a:xfrm rot="5400000">
            <a:off x="2756112" y="-152887"/>
            <a:ext cx="510202" cy="3972910"/>
          </a:xfrm>
          <a:prstGeom prst="rightBrace">
            <a:avLst/>
          </a:prstGeom>
          <a:ln w="28575"/>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6 Cerrar llave"/>
          <p:cNvSpPr/>
          <p:nvPr/>
        </p:nvSpPr>
        <p:spPr>
          <a:xfrm rot="5400000">
            <a:off x="9180673" y="718158"/>
            <a:ext cx="255101" cy="2230821"/>
          </a:xfrm>
          <a:prstGeom prst="rightBrace">
            <a:avLst/>
          </a:prstGeom>
          <a:ln w="28575"/>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7 CuadroTexto"/>
          <p:cNvSpPr txBox="1"/>
          <p:nvPr/>
        </p:nvSpPr>
        <p:spPr>
          <a:xfrm>
            <a:off x="8137395" y="2169479"/>
            <a:ext cx="2948152" cy="461665"/>
          </a:xfrm>
          <a:prstGeom prst="rect">
            <a:avLst/>
          </a:prstGeom>
          <a:noFill/>
        </p:spPr>
        <p:txBody>
          <a:bodyPr wrap="square" rtlCol="0">
            <a:spAutoFit/>
          </a:bodyPr>
          <a:lstStyle/>
          <a:p>
            <a:r>
              <a:rPr lang="es-CO" sz="2400" b="1" dirty="0">
                <a:solidFill>
                  <a:srgbClr val="C00000"/>
                </a:solidFill>
                <a:latin typeface="Times New Roman" panose="02020603050405020304" pitchFamily="18" charset="0"/>
                <a:cs typeface="Times New Roman" panose="02020603050405020304" pitchFamily="18" charset="0"/>
              </a:rPr>
              <a:t>         clause  </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8 CuadroTexto"/>
          <p:cNvSpPr txBox="1"/>
          <p:nvPr/>
        </p:nvSpPr>
        <p:spPr>
          <a:xfrm>
            <a:off x="1856508" y="2169478"/>
            <a:ext cx="2494773" cy="461665"/>
          </a:xfrm>
          <a:prstGeom prst="rect">
            <a:avLst/>
          </a:prstGeom>
          <a:noFill/>
        </p:spPr>
        <p:txBody>
          <a:bodyPr wrap="square" rtlCol="0">
            <a:spAutoFit/>
          </a:bodyPr>
          <a:lstStyle/>
          <a:p>
            <a:pPr algn="ctr"/>
            <a:r>
              <a:rPr lang="es-CO" sz="2400" b="1" dirty="0">
                <a:solidFill>
                  <a:srgbClr val="C00000"/>
                </a:solidFill>
                <a:latin typeface="Times New Roman" panose="02020603050405020304" pitchFamily="18" charset="0"/>
                <a:cs typeface="Times New Roman" panose="02020603050405020304" pitchFamily="18" charset="0"/>
              </a:rPr>
              <a:t> clause  </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0" name="9 Rectángulo"/>
          <p:cNvSpPr/>
          <p:nvPr/>
        </p:nvSpPr>
        <p:spPr>
          <a:xfrm>
            <a:off x="2432139" y="3836284"/>
            <a:ext cx="7138492" cy="523220"/>
          </a:xfrm>
          <a:prstGeom prst="rect">
            <a:avLst/>
          </a:prstGeom>
        </p:spPr>
        <p:txBody>
          <a:bodyPr wrap="square">
            <a:spAutoFit/>
          </a:bodyPr>
          <a:lstStyle/>
          <a:p>
            <a:r>
              <a:rPr lang="es-CO" sz="2800" b="1" dirty="0">
                <a:solidFill>
                  <a:schemeClr val="accent1">
                    <a:lumMod val="50000"/>
                  </a:schemeClr>
                </a:solidFill>
                <a:latin typeface="Times New Roman" panose="02020603050405020304" pitchFamily="18" charset="0"/>
                <a:cs typeface="Times New Roman" panose="02020603050405020304" pitchFamily="18" charset="0"/>
              </a:rPr>
              <a:t>JOINED BY  SEMICOLON - Yuxtaposition</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cxnSp>
        <p:nvCxnSpPr>
          <p:cNvPr id="11" name="10 Conector recto de flecha"/>
          <p:cNvCxnSpPr/>
          <p:nvPr/>
        </p:nvCxnSpPr>
        <p:spPr>
          <a:xfrm>
            <a:off x="6015500" y="1833568"/>
            <a:ext cx="0" cy="17943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3074" name="Picture 2" descr="Resultado de imagen para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137" y="4642460"/>
            <a:ext cx="4742271" cy="216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30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074"/>
                                        </p:tgtEl>
                                        <p:attrNameLst>
                                          <p:attrName>style.visibility</p:attrName>
                                        </p:attrNameLst>
                                      </p:cBhvr>
                                      <p:to>
                                        <p:strVal val="visible"/>
                                      </p:to>
                                    </p:set>
                                    <p:animEffect transition="in" filter="circle(in)">
                                      <p:cBhvr>
                                        <p:cTn id="5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41434" y="391128"/>
            <a:ext cx="4193628" cy="954107"/>
          </a:xfrm>
          <a:prstGeom prst="rect">
            <a:avLst/>
          </a:prstGeom>
          <a:noFill/>
        </p:spPr>
        <p:txBody>
          <a:bodyPr wrap="square" rtlCol="0">
            <a:spAutoFit/>
          </a:bodyPr>
          <a:lstStyle/>
          <a:p>
            <a:r>
              <a:rPr lang="es-CO" sz="2800" dirty="0">
                <a:latin typeface="Times New Roman" panose="02020603050405020304" pitchFamily="18" charset="0"/>
                <a:cs typeface="Times New Roman" panose="02020603050405020304" pitchFamily="18" charset="0"/>
              </a:rPr>
              <a:t>The average age for women to marry in Ireland is 26</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2 CuadroTexto"/>
          <p:cNvSpPr txBox="1"/>
          <p:nvPr/>
        </p:nvSpPr>
        <p:spPr>
          <a:xfrm>
            <a:off x="4897819" y="643204"/>
            <a:ext cx="3799490" cy="523220"/>
          </a:xfrm>
          <a:prstGeom prst="rect">
            <a:avLst/>
          </a:prstGeom>
          <a:noFill/>
        </p:spPr>
        <p:txBody>
          <a:bodyPr wrap="square" rtlCol="0">
            <a:spAutoFit/>
          </a:bodyPr>
          <a:lstStyle/>
          <a:p>
            <a:r>
              <a:rPr lang="es-CO" sz="2800" dirty="0">
                <a:solidFill>
                  <a:srgbClr val="FF0000"/>
                </a:solidFill>
                <a:latin typeface="Times New Roman" panose="02020603050405020304" pitchFamily="18" charset="0"/>
                <a:cs typeface="Times New Roman" panose="02020603050405020304" pitchFamily="18" charset="0"/>
              </a:rPr>
              <a:t>; in contrast</a:t>
            </a:r>
            <a:r>
              <a:rPr lang="es-CO" sz="2800" b="1" dirty="0">
                <a:solidFill>
                  <a:srgbClr val="FF0000"/>
                </a:solidFill>
                <a:latin typeface="Times New Roman" panose="02020603050405020304" pitchFamily="18" charset="0"/>
                <a:cs typeface="Times New Roman" panose="02020603050405020304" pitchFamily="18" charset="0"/>
              </a:rPr>
              <a:t>,</a:t>
            </a:r>
            <a:r>
              <a:rPr lang="es-CO" sz="280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3 CuadroTexto"/>
          <p:cNvSpPr txBox="1"/>
          <p:nvPr/>
        </p:nvSpPr>
        <p:spPr>
          <a:xfrm>
            <a:off x="6886902" y="413399"/>
            <a:ext cx="5305097" cy="954107"/>
          </a:xfrm>
          <a:prstGeom prst="rect">
            <a:avLst/>
          </a:prstGeom>
          <a:noFill/>
        </p:spPr>
        <p:txBody>
          <a:bodyPr wrap="square" rtlCol="0">
            <a:spAutoFit/>
          </a:bodyPr>
          <a:lstStyle/>
          <a:p>
            <a:r>
              <a:rPr lang="es-CO" sz="2800" dirty="0" err="1">
                <a:latin typeface="Times New Roman" panose="02020603050405020304" pitchFamily="18" charset="0"/>
                <a:cs typeface="Times New Roman" panose="02020603050405020304" pitchFamily="18" charset="0"/>
              </a:rPr>
              <a:t>women</a:t>
            </a:r>
            <a:r>
              <a:rPr lang="es-CO" sz="2800" dirty="0">
                <a:latin typeface="Times New Roman" panose="02020603050405020304" pitchFamily="18" charset="0"/>
                <a:cs typeface="Times New Roman" panose="02020603050405020304" pitchFamily="18" charset="0"/>
              </a:rPr>
              <a:t> of India  </a:t>
            </a:r>
            <a:r>
              <a:rPr lang="es-CO" sz="2800" dirty="0" err="1">
                <a:latin typeface="Times New Roman" panose="02020603050405020304" pitchFamily="18" charset="0"/>
                <a:cs typeface="Times New Roman" panose="02020603050405020304" pitchFamily="18" charset="0"/>
              </a:rPr>
              <a:t>marry</a:t>
            </a:r>
            <a:r>
              <a:rPr lang="es-CO" sz="2800" dirty="0">
                <a:latin typeface="Times New Roman" panose="02020603050405020304" pitchFamily="18" charset="0"/>
                <a:cs typeface="Times New Roman" panose="02020603050405020304" pitchFamily="18" charset="0"/>
              </a:rPr>
              <a:t> at </a:t>
            </a:r>
            <a:r>
              <a:rPr lang="es-CO" sz="2800" dirty="0" err="1">
                <a:latin typeface="Times New Roman" panose="02020603050405020304" pitchFamily="18" charset="0"/>
                <a:cs typeface="Times New Roman" panose="02020603050405020304" pitchFamily="18" charset="0"/>
              </a:rPr>
              <a:t>an</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average</a:t>
            </a:r>
            <a:r>
              <a:rPr lang="es-CO" sz="2800" dirty="0">
                <a:latin typeface="Times New Roman" panose="02020603050405020304" pitchFamily="18" charset="0"/>
                <a:cs typeface="Times New Roman" panose="02020603050405020304" pitchFamily="18" charset="0"/>
              </a:rPr>
              <a:t> </a:t>
            </a:r>
            <a:r>
              <a:rPr lang="es-CO" sz="2800" dirty="0" err="1">
                <a:latin typeface="Times New Roman" panose="02020603050405020304" pitchFamily="18" charset="0"/>
                <a:cs typeface="Times New Roman" panose="02020603050405020304" pitchFamily="18" charset="0"/>
              </a:rPr>
              <a:t>age</a:t>
            </a:r>
            <a:r>
              <a:rPr lang="es-CO" sz="2800" dirty="0">
                <a:latin typeface="Times New Roman" panose="02020603050405020304" pitchFamily="18" charset="0"/>
                <a:cs typeface="Times New Roman" panose="02020603050405020304" pitchFamily="18" charset="0"/>
              </a:rPr>
              <a:t> of </a:t>
            </a:r>
            <a:r>
              <a:rPr lang="es-CO" sz="2800" dirty="0" err="1">
                <a:latin typeface="Times New Roman" panose="02020603050405020304" pitchFamily="18" charset="0"/>
                <a:cs typeface="Times New Roman" panose="02020603050405020304" pitchFamily="18" charset="0"/>
              </a:rPr>
              <a:t>fourteen</a:t>
            </a:r>
            <a:r>
              <a:rPr lang="es-CO"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4 Cerrar llave"/>
          <p:cNvSpPr/>
          <p:nvPr/>
        </p:nvSpPr>
        <p:spPr>
          <a:xfrm rot="5400000">
            <a:off x="2188554" y="-591071"/>
            <a:ext cx="510202" cy="4382814"/>
          </a:xfrm>
          <a:prstGeom prst="rightBrace">
            <a:avLst/>
          </a:prstGeom>
          <a:ln w="28575"/>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5 Cerrar llave"/>
          <p:cNvSpPr/>
          <p:nvPr/>
        </p:nvSpPr>
        <p:spPr>
          <a:xfrm rot="5400000">
            <a:off x="8727301" y="-584502"/>
            <a:ext cx="510202" cy="4369676"/>
          </a:xfrm>
          <a:prstGeom prst="rightBrace">
            <a:avLst/>
          </a:prstGeom>
          <a:ln w="28575"/>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7 CuadroTexto"/>
          <p:cNvSpPr txBox="1"/>
          <p:nvPr/>
        </p:nvSpPr>
        <p:spPr>
          <a:xfrm>
            <a:off x="1048406" y="1952934"/>
            <a:ext cx="2948152" cy="461665"/>
          </a:xfrm>
          <a:prstGeom prst="rect">
            <a:avLst/>
          </a:prstGeom>
          <a:noFill/>
        </p:spPr>
        <p:txBody>
          <a:bodyPr wrap="square" rtlCol="0">
            <a:spAutoFit/>
          </a:bodyPr>
          <a:lstStyle/>
          <a:p>
            <a:r>
              <a:rPr lang="es-CO" sz="2400" dirty="0">
                <a:latin typeface="Times New Roman" panose="02020603050405020304" pitchFamily="18" charset="0"/>
                <a:cs typeface="Times New Roman" panose="02020603050405020304" pitchFamily="18" charset="0"/>
              </a:rPr>
              <a:t>         clause  </a:t>
            </a:r>
            <a:endParaRPr lang="en-US" sz="2400" dirty="0">
              <a:latin typeface="Times New Roman" panose="02020603050405020304" pitchFamily="18" charset="0"/>
              <a:cs typeface="Times New Roman" panose="02020603050405020304" pitchFamily="18" charset="0"/>
            </a:endParaRPr>
          </a:p>
        </p:txBody>
      </p:sp>
      <p:sp>
        <p:nvSpPr>
          <p:cNvPr id="9" name="8 CuadroTexto"/>
          <p:cNvSpPr txBox="1"/>
          <p:nvPr/>
        </p:nvSpPr>
        <p:spPr>
          <a:xfrm>
            <a:off x="8437765" y="2092325"/>
            <a:ext cx="950655" cy="461665"/>
          </a:xfrm>
          <a:prstGeom prst="rect">
            <a:avLst/>
          </a:prstGeom>
          <a:noFill/>
        </p:spPr>
        <p:txBody>
          <a:bodyPr wrap="square" rtlCol="0">
            <a:spAutoFit/>
          </a:bodyPr>
          <a:lstStyle/>
          <a:p>
            <a:r>
              <a:rPr lang="es-CO" sz="2400" dirty="0">
                <a:latin typeface="Times New Roman" panose="02020603050405020304" pitchFamily="18" charset="0"/>
                <a:cs typeface="Times New Roman" panose="02020603050405020304" pitchFamily="18" charset="0"/>
              </a:rPr>
              <a:t>clause  </a:t>
            </a:r>
            <a:endParaRPr lang="en-US" sz="2400" dirty="0">
              <a:latin typeface="Times New Roman" panose="02020603050405020304" pitchFamily="18" charset="0"/>
              <a:cs typeface="Times New Roman" panose="02020603050405020304" pitchFamily="18" charset="0"/>
            </a:endParaRPr>
          </a:p>
        </p:txBody>
      </p:sp>
      <p:sp>
        <p:nvSpPr>
          <p:cNvPr id="10" name="9 Rectángulo"/>
          <p:cNvSpPr/>
          <p:nvPr/>
        </p:nvSpPr>
        <p:spPr>
          <a:xfrm>
            <a:off x="2835821" y="4889521"/>
            <a:ext cx="8102162" cy="523220"/>
          </a:xfrm>
          <a:prstGeom prst="rect">
            <a:avLst/>
          </a:prstGeom>
        </p:spPr>
        <p:txBody>
          <a:bodyPr wrap="square">
            <a:spAutoFit/>
          </a:bodyPr>
          <a:lstStyle/>
          <a:p>
            <a:r>
              <a:rPr lang="es-CO" sz="2800" b="1" dirty="0">
                <a:solidFill>
                  <a:schemeClr val="accent1">
                    <a:lumMod val="50000"/>
                  </a:schemeClr>
                </a:solidFill>
                <a:latin typeface="Times New Roman" panose="02020603050405020304" pitchFamily="18" charset="0"/>
                <a:cs typeface="Times New Roman" panose="02020603050405020304" pitchFamily="18" charset="0"/>
              </a:rPr>
              <a:t>JOINED BY CONJUNCTIVE ADVERB</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cxnSp>
        <p:nvCxnSpPr>
          <p:cNvPr id="11" name="10 Conector recto de flecha"/>
          <p:cNvCxnSpPr/>
          <p:nvPr/>
        </p:nvCxnSpPr>
        <p:spPr>
          <a:xfrm flipH="1">
            <a:off x="5784450" y="1600336"/>
            <a:ext cx="25322" cy="268071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18" y="2183766"/>
            <a:ext cx="2743200" cy="39462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mujer ANIM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664" y="2034248"/>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1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93834" y="263540"/>
            <a:ext cx="5502166" cy="584775"/>
          </a:xfrm>
          <a:prstGeom prst="rect">
            <a:avLst/>
          </a:prstGeom>
          <a:solidFill>
            <a:srgbClr val="00B0F0"/>
          </a:solidFill>
          <a:ln>
            <a:solidFill>
              <a:srgbClr val="FF3300"/>
            </a:solidFill>
          </a:ln>
        </p:spPr>
        <p:txBody>
          <a:bodyPr wrap="square" rtlCol="0">
            <a:spAutoFit/>
          </a:bodyPr>
          <a:lstStyle/>
          <a:p>
            <a:pPr algn="ctr"/>
            <a:r>
              <a:rPr lang="es-CO" sz="3200" b="1" dirty="0">
                <a:latin typeface="Times New Roman" panose="02020603050405020304" pitchFamily="18" charset="0"/>
                <a:cs typeface="Times New Roman" panose="02020603050405020304" pitchFamily="18" charset="0"/>
              </a:rPr>
              <a:t>COORDINATING CLAUSES</a:t>
            </a:r>
            <a:endParaRPr lang="en-US" sz="3200" dirty="0">
              <a:latin typeface="Times New Roman" panose="02020603050405020304" pitchFamily="18" charset="0"/>
              <a:cs typeface="Times New Roman" panose="02020603050405020304" pitchFamily="18" charset="0"/>
            </a:endParaRPr>
          </a:p>
        </p:txBody>
      </p:sp>
      <p:sp>
        <p:nvSpPr>
          <p:cNvPr id="2" name="1 Rectángulo"/>
          <p:cNvSpPr/>
          <p:nvPr/>
        </p:nvSpPr>
        <p:spPr>
          <a:xfrm>
            <a:off x="4792716" y="2904301"/>
            <a:ext cx="6734265"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Thus each proposition has complete meaning.</a:t>
            </a:r>
          </a:p>
          <a:p>
            <a:r>
              <a:rPr lang="en-US" sz="2800" dirty="0">
                <a:latin typeface="Times New Roman" panose="02020603050405020304" pitchFamily="18" charset="0"/>
                <a:cs typeface="Times New Roman" panose="02020603050405020304" pitchFamily="18" charset="0"/>
              </a:rPr>
              <a:t>Example</a:t>
            </a:r>
          </a:p>
        </p:txBody>
      </p:sp>
      <p:sp>
        <p:nvSpPr>
          <p:cNvPr id="4" name="3 Rectángulo"/>
          <p:cNvSpPr/>
          <p:nvPr/>
        </p:nvSpPr>
        <p:spPr>
          <a:xfrm>
            <a:off x="646386" y="1400339"/>
            <a:ext cx="6096000" cy="1384995"/>
          </a:xfrm>
          <a:prstGeom prst="rect">
            <a:avLst/>
          </a:prstGeom>
        </p:spPr>
        <p:txBody>
          <a:bodyPr>
            <a:spAutoFit/>
          </a:bodyPr>
          <a:lstStyle/>
          <a:p>
            <a:r>
              <a:rPr lang="en-US" sz="2800" dirty="0">
                <a:latin typeface="Times New Roman" panose="02020603050405020304" pitchFamily="18" charset="0"/>
                <a:cs typeface="Times New Roman" panose="02020603050405020304" pitchFamily="18" charset="0"/>
              </a:rPr>
              <a:t>They give independent information, the coordinating nexus only unites them and is not part of them. </a:t>
            </a:r>
          </a:p>
        </p:txBody>
      </p:sp>
      <p:sp>
        <p:nvSpPr>
          <p:cNvPr id="5" name="4 Rectángulo"/>
          <p:cNvSpPr/>
          <p:nvPr/>
        </p:nvSpPr>
        <p:spPr>
          <a:xfrm>
            <a:off x="1126124" y="4584402"/>
            <a:ext cx="4512197" cy="523220"/>
          </a:xfrm>
          <a:prstGeom prst="rect">
            <a:avLst/>
          </a:prstGeom>
          <a:solidFill>
            <a:srgbClr val="92D050"/>
          </a:solidFill>
        </p:spPr>
        <p:txBody>
          <a:bodyPr wrap="none">
            <a:spAutoFit/>
          </a:bodyPr>
          <a:lstStyle/>
          <a:p>
            <a:r>
              <a:rPr lang="en-US" sz="2800" dirty="0">
                <a:latin typeface="Times New Roman" panose="02020603050405020304" pitchFamily="18" charset="0"/>
                <a:cs typeface="Times New Roman" panose="02020603050405020304" pitchFamily="18" charset="0"/>
              </a:rPr>
              <a:t>Juan is in 5</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and</a:t>
            </a:r>
            <a:r>
              <a:rPr lang="en-US" sz="2800" dirty="0">
                <a:latin typeface="Times New Roman" panose="02020603050405020304" pitchFamily="18" charset="0"/>
                <a:cs typeface="Times New Roman" panose="02020603050405020304" pitchFamily="18" charset="0"/>
              </a:rPr>
              <a:t> Ana is in 6</a:t>
            </a:r>
            <a:r>
              <a:rPr lang="en-US" sz="2800" baseline="300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a:t>
            </a:r>
          </a:p>
        </p:txBody>
      </p:sp>
      <p:pic>
        <p:nvPicPr>
          <p:cNvPr id="1026" name="Picture 2" descr="Resultado de imagen para IMAGEN DE UNA PAREJA DE NIÑ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255" y="3670430"/>
            <a:ext cx="3217598" cy="2541239"/>
          </a:xfrm>
          <a:prstGeom prst="rect">
            <a:avLst/>
          </a:prstGeom>
          <a:noFill/>
          <a:effectLst>
            <a:outerShdw blurRad="50800" dist="38100" algn="l"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cxnSp>
        <p:nvCxnSpPr>
          <p:cNvPr id="7" name="6 Conector recto de flecha"/>
          <p:cNvCxnSpPr/>
          <p:nvPr/>
        </p:nvCxnSpPr>
        <p:spPr>
          <a:xfrm>
            <a:off x="3409581" y="875712"/>
            <a:ext cx="0" cy="52462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3251686" y="3133094"/>
            <a:ext cx="1245476"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5675586" y="4846012"/>
            <a:ext cx="1371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42449" y="6225128"/>
            <a:ext cx="6734264" cy="369332"/>
          </a:xfrm>
          <a:prstGeom prst="rect">
            <a:avLst/>
          </a:prstGeom>
        </p:spPr>
        <p:txBody>
          <a:bodyPr wrap="square">
            <a:spAutoFit/>
          </a:bodyPr>
          <a:lstStyle/>
          <a:p>
            <a:r>
              <a:rPr lang="en-US" dirty="0">
                <a:solidFill>
                  <a:schemeClr val="bg1"/>
                </a:solidFill>
              </a:rPr>
              <a:t>https://www.thoughtco.com/what-is-coordination-grammar-1689931</a:t>
            </a:r>
          </a:p>
        </p:txBody>
      </p:sp>
    </p:spTree>
    <p:extLst>
      <p:ext uri="{BB962C8B-B14F-4D97-AF65-F5344CB8AC3E}">
        <p14:creationId xmlns:p14="http://schemas.microsoft.com/office/powerpoint/2010/main" val="38603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P spid="5" grpId="0" animBg="1"/>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Galería</Template>
  <TotalTime>4556</TotalTime>
  <Words>2260</Words>
  <Application>Microsoft Macintosh PowerPoint</Application>
  <PresentationFormat>Widescreen</PresentationFormat>
  <Paragraphs>326</Paragraphs>
  <Slides>36</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Courier New</vt:lpstr>
      <vt:lpstr>Gill Sans MT</vt:lpstr>
      <vt:lpstr>MuseoSans-500</vt:lpstr>
      <vt:lpstr>Times New Roman</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Proposiciones Coordinadas Copulativas</vt:lpstr>
      <vt:lpstr>PowerPoint Presentation</vt:lpstr>
      <vt:lpstr>PowerPoint Presentation</vt:lpstr>
      <vt:lpstr>PowerPoint Presentation</vt:lpstr>
      <vt:lpstr>PowerPoint Presentation</vt:lpstr>
      <vt:lpstr>PowerPoint Presentation</vt:lpstr>
      <vt:lpstr>PowerPoint Presentation</vt:lpstr>
      <vt:lpstr>DON’T Get tricked!</vt:lpstr>
      <vt:lpstr>COMPOUNDING WITH CONJUNCTIONS </vt:lpstr>
      <vt:lpstr>PowerPoint Presentation</vt:lpstr>
      <vt:lpstr>PowerPoint Presentation</vt:lpstr>
      <vt:lpstr>EXERCISES: </vt:lpstr>
      <vt:lpstr>PUNCTUATION WITH CONJUNCTIONS  </vt:lpstr>
      <vt:lpstr>PowerPoint Presentation</vt:lpstr>
      <vt:lpstr>OVERUSING AND </vt:lpstr>
      <vt:lpstr>COMPOUNDING WITH THE SEMICOLON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CENTRAL DEL ECUADOR  Facultad de Filosofía, Letras y Ciencias de la Educación.  Carrera de Pedagogía de los Idiomas Nacionales y Extranjeros - Inglés</dc:title>
  <dc:creator>Dell i3</dc:creator>
  <cp:lastModifiedBy>PABLO AMILCAR MEJIA MALDONADO</cp:lastModifiedBy>
  <cp:revision>98</cp:revision>
  <dcterms:created xsi:type="dcterms:W3CDTF">2018-01-05T19:18:27Z</dcterms:created>
  <dcterms:modified xsi:type="dcterms:W3CDTF">2021-02-23T13:32:41Z</dcterms:modified>
</cp:coreProperties>
</file>