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16" r:id="rId1"/>
  </p:sldMasterIdLst>
  <p:notesMasterIdLst>
    <p:notesMasterId r:id="rId8"/>
  </p:notesMasterIdLst>
  <p:sldIdLst>
    <p:sldId id="467" r:id="rId2"/>
    <p:sldId id="468" r:id="rId3"/>
    <p:sldId id="469" r:id="rId4"/>
    <p:sldId id="472" r:id="rId5"/>
    <p:sldId id="473" r:id="rId6"/>
    <p:sldId id="474" r:id="rId7"/>
  </p:sldIdLst>
  <p:sldSz cx="9144000" cy="6858000" type="screen4x3"/>
  <p:notesSz cx="6858000" cy="9144000"/>
  <p:defaultTextStyle>
    <a:defPPr>
      <a:defRPr lang="en-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F0F0"/>
    <a:srgbClr val="D7FF6B"/>
    <a:srgbClr val="FFFF18"/>
    <a:srgbClr val="EEF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2">
              <a:lumOff val="22415"/>
            </a:schemeClr>
          </a:solidFill>
        </a:fill>
      </a:tcStyle>
    </a:wholeTbl>
    <a:band2H>
      <a:tcTxStyle/>
      <a:tcStyle>
        <a:tcBdr/>
        <a:fill>
          <a:solidFill>
            <a:srgbClr val="EAEAEA"/>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E6E6E6"/>
          </a:solidFill>
        </a:fill>
      </a:tcStyle>
    </a:wholeTbl>
    <a:band2H>
      <a:tcTxStyle/>
      <a:tcStyle>
        <a:tcBdr/>
        <a:fill>
          <a:solidFill>
            <a:schemeClr val="accent2">
              <a:lumOff val="34547"/>
            </a:schemeClr>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5"/>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5"/>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5"/>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noFill/>
              <a:miter lim="400000"/>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noFill/>
              <a:miter lim="400000"/>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n">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noFill/>
              <a:miter lim="400000"/>
            </a:ln>
          </a:insideH>
          <a:insideV>
            <a:ln w="12700" cap="flat">
              <a:noFill/>
              <a:miter lim="400000"/>
            </a:ln>
          </a:insideV>
        </a:tcBdr>
        <a:fill>
          <a:solidFill>
            <a:schemeClr val="accent3">
              <a:lumOff val="44000"/>
            </a:schemeClr>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chemeClr val="accent3">
              <a:lumOff val="44000"/>
            </a:schemeClr>
          </a:solidFill>
        </a:fill>
      </a:tcStyle>
    </a:band2H>
    <a:firstCol>
      <a:tcTxStyle b="on" i="on">
        <a:font>
          <a:latin typeface="Arial"/>
          <a:ea typeface="Arial"/>
          <a:cs typeface="Arial"/>
        </a:font>
        <a:srgbClr val="000000"/>
      </a:tcTxStyle>
      <a:tcStyle>
        <a:tcBdr>
          <a:left>
            <a:ln w="9525" cap="flat">
              <a:solidFill>
                <a:srgbClr val="000000"/>
              </a:solidFill>
              <a:prstDash val="solid"/>
              <a:bevel/>
            </a:ln>
          </a:left>
          <a:right>
            <a:ln w="9525" cap="flat">
              <a:solidFill>
                <a:srgbClr val="000000"/>
              </a:solidFill>
              <a:prstDash val="solid"/>
              <a:bevel/>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9525" cap="flat">
              <a:solidFill>
                <a:srgbClr val="000000"/>
              </a:solidFill>
              <a:prstDash val="solid"/>
              <a:bevel/>
            </a:ln>
          </a:bottom>
          <a:insideH>
            <a:ln w="12700" cap="flat">
              <a:noFill/>
              <a:miter lim="400000"/>
            </a:ln>
          </a:insideH>
          <a:insideV>
            <a:ln w="12700" cap="flat">
              <a:noFill/>
              <a:miter lim="400000"/>
            </a:ln>
          </a:insideV>
        </a:tcBdr>
        <a:fill>
          <a:noFill/>
        </a:fill>
      </a:tcStyle>
    </a:lastRow>
    <a:firstRow>
      <a:tcTxStyle b="on" i="on">
        <a:font>
          <a:latin typeface="Arial"/>
          <a:ea typeface="Arial"/>
          <a:cs typeface="Arial"/>
        </a:font>
        <a:schemeClr val="accent3">
          <a:lumOff val="44000"/>
        </a:schemeClr>
      </a:tcTxStyle>
      <a:tcStyle>
        <a:tcBdr>
          <a:left>
            <a:ln w="12700" cap="flat">
              <a:noFill/>
              <a:miter lim="400000"/>
            </a:ln>
          </a:left>
          <a:right>
            <a:ln w="12700" cap="flat">
              <a:noFill/>
              <a:miter lim="400000"/>
            </a:ln>
          </a:right>
          <a:top>
            <a:ln w="9525" cap="flat">
              <a:solidFill>
                <a:srgbClr val="000000"/>
              </a:solidFill>
              <a:prstDash val="solid"/>
              <a:bevel/>
            </a:ln>
          </a:top>
          <a:bottom>
            <a:ln w="9525" cap="flat">
              <a:solidFill>
                <a:srgbClr val="000000"/>
              </a:solidFill>
              <a:prstDash val="solid"/>
              <a:bevel/>
            </a:ln>
          </a:bottom>
          <a:insideH>
            <a:ln w="12700" cap="flat">
              <a:noFill/>
              <a:miter lim="400000"/>
            </a:ln>
          </a:insideH>
          <a:insideV>
            <a:ln w="12700" cap="flat">
              <a:noFill/>
              <a:miter lim="400000"/>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04"/>
    <p:restoredTop sz="93171"/>
  </p:normalViewPr>
  <p:slideViewPr>
    <p:cSldViewPr snapToGrid="0" snapToObjects="1">
      <p:cViewPr varScale="1">
        <p:scale>
          <a:sx n="63" d="100"/>
          <a:sy n="63" d="100"/>
        </p:scale>
        <p:origin x="264" y="17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1" name="Shape 311"/>
          <p:cNvSpPr>
            <a:spLocks noGrp="1" noRot="1" noChangeAspect="1"/>
          </p:cNvSpPr>
          <p:nvPr>
            <p:ph type="sldImg"/>
          </p:nvPr>
        </p:nvSpPr>
        <p:spPr>
          <a:xfrm>
            <a:off x="1143000" y="685800"/>
            <a:ext cx="4572000" cy="3429000"/>
          </a:xfrm>
          <a:prstGeom prst="rect">
            <a:avLst/>
          </a:prstGeom>
        </p:spPr>
        <p:txBody>
          <a:bodyPr/>
          <a:lstStyle/>
          <a:p>
            <a:endParaRPr/>
          </a:p>
        </p:txBody>
      </p:sp>
      <p:sp>
        <p:nvSpPr>
          <p:cNvPr id="312" name="Shape 31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C" dirty="0"/>
          </a:p>
        </p:txBody>
      </p:sp>
    </p:spTree>
    <p:extLst>
      <p:ext uri="{BB962C8B-B14F-4D97-AF65-F5344CB8AC3E}">
        <p14:creationId xmlns:p14="http://schemas.microsoft.com/office/powerpoint/2010/main" val="14579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C4B86-1186-3100-7AE2-6A1F388BE89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EC"/>
          </a:p>
        </p:txBody>
      </p:sp>
      <p:sp>
        <p:nvSpPr>
          <p:cNvPr id="3" name="Subtitle 2">
            <a:extLst>
              <a:ext uri="{FF2B5EF4-FFF2-40B4-BE49-F238E27FC236}">
                <a16:creationId xmlns:a16="http://schemas.microsoft.com/office/drawing/2014/main" id="{64067B32-86A6-E9F3-DF2A-8A15FC9774B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EC"/>
          </a:p>
        </p:txBody>
      </p:sp>
      <p:sp>
        <p:nvSpPr>
          <p:cNvPr id="4" name="Date Placeholder 3">
            <a:extLst>
              <a:ext uri="{FF2B5EF4-FFF2-40B4-BE49-F238E27FC236}">
                <a16:creationId xmlns:a16="http://schemas.microsoft.com/office/drawing/2014/main" id="{41EF1F10-5D42-0C65-3D51-B04B2FC66331}"/>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5" name="Footer Placeholder 4">
            <a:extLst>
              <a:ext uri="{FF2B5EF4-FFF2-40B4-BE49-F238E27FC236}">
                <a16:creationId xmlns:a16="http://schemas.microsoft.com/office/drawing/2014/main" id="{3E17ECE0-8465-7596-E21A-7A3651D7298C}"/>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FF5246E4-345B-CEEA-23F5-EC172A33C3A0}"/>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02494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17BE3-12DA-8493-EB6C-F86B55B0303C}"/>
              </a:ext>
            </a:extLst>
          </p:cNvPr>
          <p:cNvSpPr>
            <a:spLocks noGrp="1"/>
          </p:cNvSpPr>
          <p:nvPr>
            <p:ph type="title"/>
          </p:nvPr>
        </p:nvSpPr>
        <p:spPr/>
        <p:txBody>
          <a:bodyPr/>
          <a:lstStyle/>
          <a:p>
            <a:r>
              <a:rPr lang="en-US"/>
              <a:t>Click to edit Master title style</a:t>
            </a:r>
            <a:endParaRPr lang="en-EC"/>
          </a:p>
        </p:txBody>
      </p:sp>
      <p:sp>
        <p:nvSpPr>
          <p:cNvPr id="3" name="Vertical Text Placeholder 2">
            <a:extLst>
              <a:ext uri="{FF2B5EF4-FFF2-40B4-BE49-F238E27FC236}">
                <a16:creationId xmlns:a16="http://schemas.microsoft.com/office/drawing/2014/main" id="{CA95AFBE-E26E-E877-A6DD-5C0345D908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Date Placeholder 3">
            <a:extLst>
              <a:ext uri="{FF2B5EF4-FFF2-40B4-BE49-F238E27FC236}">
                <a16:creationId xmlns:a16="http://schemas.microsoft.com/office/drawing/2014/main" id="{72E7DC4A-5F3B-BDBF-A4F6-3ACB42DF3D19}"/>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5" name="Footer Placeholder 4">
            <a:extLst>
              <a:ext uri="{FF2B5EF4-FFF2-40B4-BE49-F238E27FC236}">
                <a16:creationId xmlns:a16="http://schemas.microsoft.com/office/drawing/2014/main" id="{B4A2CB61-548B-BD76-70F4-4A95916A7E16}"/>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EBCC5EE2-881D-E32B-80F3-604603ED0345}"/>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462992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E6C920-B828-0253-5EE1-35DDAD2443F3}"/>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EC"/>
          </a:p>
        </p:txBody>
      </p:sp>
      <p:sp>
        <p:nvSpPr>
          <p:cNvPr id="3" name="Vertical Text Placeholder 2">
            <a:extLst>
              <a:ext uri="{FF2B5EF4-FFF2-40B4-BE49-F238E27FC236}">
                <a16:creationId xmlns:a16="http://schemas.microsoft.com/office/drawing/2014/main" id="{D5511DEA-1D8B-1F08-BA6C-2BD6B056067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Date Placeholder 3">
            <a:extLst>
              <a:ext uri="{FF2B5EF4-FFF2-40B4-BE49-F238E27FC236}">
                <a16:creationId xmlns:a16="http://schemas.microsoft.com/office/drawing/2014/main" id="{650F4E86-ED90-6DF2-3219-AD3DFE950F25}"/>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5" name="Footer Placeholder 4">
            <a:extLst>
              <a:ext uri="{FF2B5EF4-FFF2-40B4-BE49-F238E27FC236}">
                <a16:creationId xmlns:a16="http://schemas.microsoft.com/office/drawing/2014/main" id="{2B0BA80B-4A30-D56A-2254-0E67800495AD}"/>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DB9F4BAE-B905-DDC1-D919-063775C29E67}"/>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76755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85B40-B47F-763E-1A99-40716E64F9EB}"/>
              </a:ext>
            </a:extLst>
          </p:cNvPr>
          <p:cNvSpPr>
            <a:spLocks noGrp="1"/>
          </p:cNvSpPr>
          <p:nvPr>
            <p:ph type="title"/>
          </p:nvPr>
        </p:nvSpPr>
        <p:spPr/>
        <p:txBody>
          <a:bodyPr/>
          <a:lstStyle/>
          <a:p>
            <a:r>
              <a:rPr lang="en-US"/>
              <a:t>Click to edit Master title style</a:t>
            </a:r>
            <a:endParaRPr lang="en-EC"/>
          </a:p>
        </p:txBody>
      </p:sp>
      <p:sp>
        <p:nvSpPr>
          <p:cNvPr id="3" name="Content Placeholder 2">
            <a:extLst>
              <a:ext uri="{FF2B5EF4-FFF2-40B4-BE49-F238E27FC236}">
                <a16:creationId xmlns:a16="http://schemas.microsoft.com/office/drawing/2014/main" id="{7817451C-41A2-F1A8-92E9-E33FEB77E0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Date Placeholder 3">
            <a:extLst>
              <a:ext uri="{FF2B5EF4-FFF2-40B4-BE49-F238E27FC236}">
                <a16:creationId xmlns:a16="http://schemas.microsoft.com/office/drawing/2014/main" id="{6CC96730-7722-76FB-3FDA-9BB8CA2E3883}"/>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5" name="Footer Placeholder 4">
            <a:extLst>
              <a:ext uri="{FF2B5EF4-FFF2-40B4-BE49-F238E27FC236}">
                <a16:creationId xmlns:a16="http://schemas.microsoft.com/office/drawing/2014/main" id="{C63CB947-DE5E-52F3-4B51-D114EBFA5A8F}"/>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2898C4C0-D5D7-3166-D6F4-7AAF466D80C5}"/>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1183625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6DE5E-A193-D1DF-293B-788AE632D19B}"/>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EC"/>
          </a:p>
        </p:txBody>
      </p:sp>
      <p:sp>
        <p:nvSpPr>
          <p:cNvPr id="3" name="Text Placeholder 2">
            <a:extLst>
              <a:ext uri="{FF2B5EF4-FFF2-40B4-BE49-F238E27FC236}">
                <a16:creationId xmlns:a16="http://schemas.microsoft.com/office/drawing/2014/main" id="{ACEE31A3-F652-C660-1C62-EF9BFBEF2C8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B6BC4B-E7FB-F090-77D8-BC01340C95FB}"/>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5" name="Footer Placeholder 4">
            <a:extLst>
              <a:ext uri="{FF2B5EF4-FFF2-40B4-BE49-F238E27FC236}">
                <a16:creationId xmlns:a16="http://schemas.microsoft.com/office/drawing/2014/main" id="{BA96F728-1F5D-041F-CBCD-1B51C0A3AE8A}"/>
              </a:ext>
            </a:extLst>
          </p:cNvPr>
          <p:cNvSpPr>
            <a:spLocks noGrp="1"/>
          </p:cNvSpPr>
          <p:nvPr>
            <p:ph type="ftr" sz="quarter" idx="11"/>
          </p:nvPr>
        </p:nvSpPr>
        <p:spPr/>
        <p:txBody>
          <a:bodyPr/>
          <a:lstStyle/>
          <a:p>
            <a:endParaRPr lang="en-EC"/>
          </a:p>
        </p:txBody>
      </p:sp>
      <p:sp>
        <p:nvSpPr>
          <p:cNvPr id="6" name="Slide Number Placeholder 5">
            <a:extLst>
              <a:ext uri="{FF2B5EF4-FFF2-40B4-BE49-F238E27FC236}">
                <a16:creationId xmlns:a16="http://schemas.microsoft.com/office/drawing/2014/main" id="{11476C9D-E7D9-F410-8225-076949559E29}"/>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4070782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5413-3841-3B59-5D71-53C638124C3F}"/>
              </a:ext>
            </a:extLst>
          </p:cNvPr>
          <p:cNvSpPr>
            <a:spLocks noGrp="1"/>
          </p:cNvSpPr>
          <p:nvPr>
            <p:ph type="title"/>
          </p:nvPr>
        </p:nvSpPr>
        <p:spPr/>
        <p:txBody>
          <a:bodyPr/>
          <a:lstStyle/>
          <a:p>
            <a:r>
              <a:rPr lang="en-US"/>
              <a:t>Click to edit Master title style</a:t>
            </a:r>
            <a:endParaRPr lang="en-EC"/>
          </a:p>
        </p:txBody>
      </p:sp>
      <p:sp>
        <p:nvSpPr>
          <p:cNvPr id="3" name="Content Placeholder 2">
            <a:extLst>
              <a:ext uri="{FF2B5EF4-FFF2-40B4-BE49-F238E27FC236}">
                <a16:creationId xmlns:a16="http://schemas.microsoft.com/office/drawing/2014/main" id="{9AB232EE-F865-8F56-8CB0-230BD0A37279}"/>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Content Placeholder 3">
            <a:extLst>
              <a:ext uri="{FF2B5EF4-FFF2-40B4-BE49-F238E27FC236}">
                <a16:creationId xmlns:a16="http://schemas.microsoft.com/office/drawing/2014/main" id="{6CB59CF9-7963-A5D2-109E-D96E4DF6782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5" name="Date Placeholder 4">
            <a:extLst>
              <a:ext uri="{FF2B5EF4-FFF2-40B4-BE49-F238E27FC236}">
                <a16:creationId xmlns:a16="http://schemas.microsoft.com/office/drawing/2014/main" id="{36A1E1F9-F342-E336-C05C-F41228415A1A}"/>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6" name="Footer Placeholder 5">
            <a:extLst>
              <a:ext uri="{FF2B5EF4-FFF2-40B4-BE49-F238E27FC236}">
                <a16:creationId xmlns:a16="http://schemas.microsoft.com/office/drawing/2014/main" id="{71CA7F6D-A415-B044-E031-A5DE8CEB5B8D}"/>
              </a:ext>
            </a:extLst>
          </p:cNvPr>
          <p:cNvSpPr>
            <a:spLocks noGrp="1"/>
          </p:cNvSpPr>
          <p:nvPr>
            <p:ph type="ftr" sz="quarter" idx="11"/>
          </p:nvPr>
        </p:nvSpPr>
        <p:spPr/>
        <p:txBody>
          <a:bodyPr/>
          <a:lstStyle/>
          <a:p>
            <a:endParaRPr lang="en-EC"/>
          </a:p>
        </p:txBody>
      </p:sp>
      <p:sp>
        <p:nvSpPr>
          <p:cNvPr id="7" name="Slide Number Placeholder 6">
            <a:extLst>
              <a:ext uri="{FF2B5EF4-FFF2-40B4-BE49-F238E27FC236}">
                <a16:creationId xmlns:a16="http://schemas.microsoft.com/office/drawing/2014/main" id="{E1647BC7-D740-381A-A2D4-602FB051E3D1}"/>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40979073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D3617-B655-DE08-6EC0-CD777F6BA1FE}"/>
              </a:ext>
            </a:extLst>
          </p:cNvPr>
          <p:cNvSpPr>
            <a:spLocks noGrp="1"/>
          </p:cNvSpPr>
          <p:nvPr>
            <p:ph type="title"/>
          </p:nvPr>
        </p:nvSpPr>
        <p:spPr>
          <a:xfrm>
            <a:off x="629841" y="365126"/>
            <a:ext cx="7886700" cy="1325563"/>
          </a:xfrm>
        </p:spPr>
        <p:txBody>
          <a:bodyPr/>
          <a:lstStyle/>
          <a:p>
            <a:r>
              <a:rPr lang="en-US"/>
              <a:t>Click to edit Master title style</a:t>
            </a:r>
            <a:endParaRPr lang="en-EC"/>
          </a:p>
        </p:txBody>
      </p:sp>
      <p:sp>
        <p:nvSpPr>
          <p:cNvPr id="3" name="Text Placeholder 2">
            <a:extLst>
              <a:ext uri="{FF2B5EF4-FFF2-40B4-BE49-F238E27FC236}">
                <a16:creationId xmlns:a16="http://schemas.microsoft.com/office/drawing/2014/main" id="{20F51AA0-CC94-9C72-1341-2D5DA2D57AE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786AAF8-9054-8E86-3C13-4C7C0679314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5" name="Text Placeholder 4">
            <a:extLst>
              <a:ext uri="{FF2B5EF4-FFF2-40B4-BE49-F238E27FC236}">
                <a16:creationId xmlns:a16="http://schemas.microsoft.com/office/drawing/2014/main" id="{66B04002-CD2F-36AD-BC26-52D31DBC181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20FDCB3-1E0A-EA25-9522-B87FD5504CD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7" name="Date Placeholder 6">
            <a:extLst>
              <a:ext uri="{FF2B5EF4-FFF2-40B4-BE49-F238E27FC236}">
                <a16:creationId xmlns:a16="http://schemas.microsoft.com/office/drawing/2014/main" id="{92CFE99F-85D5-A39B-3294-72489EBBBB05}"/>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8" name="Footer Placeholder 7">
            <a:extLst>
              <a:ext uri="{FF2B5EF4-FFF2-40B4-BE49-F238E27FC236}">
                <a16:creationId xmlns:a16="http://schemas.microsoft.com/office/drawing/2014/main" id="{03B1452C-62E0-06D0-FB52-97D719512DE1}"/>
              </a:ext>
            </a:extLst>
          </p:cNvPr>
          <p:cNvSpPr>
            <a:spLocks noGrp="1"/>
          </p:cNvSpPr>
          <p:nvPr>
            <p:ph type="ftr" sz="quarter" idx="11"/>
          </p:nvPr>
        </p:nvSpPr>
        <p:spPr/>
        <p:txBody>
          <a:bodyPr/>
          <a:lstStyle/>
          <a:p>
            <a:endParaRPr lang="en-EC"/>
          </a:p>
        </p:txBody>
      </p:sp>
      <p:sp>
        <p:nvSpPr>
          <p:cNvPr id="9" name="Slide Number Placeholder 8">
            <a:extLst>
              <a:ext uri="{FF2B5EF4-FFF2-40B4-BE49-F238E27FC236}">
                <a16:creationId xmlns:a16="http://schemas.microsoft.com/office/drawing/2014/main" id="{A097EF2C-7F3F-2AC8-40A9-705F36B117F8}"/>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84474703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7286-071E-DE95-BDE4-2DEC700C2FF5}"/>
              </a:ext>
            </a:extLst>
          </p:cNvPr>
          <p:cNvSpPr>
            <a:spLocks noGrp="1"/>
          </p:cNvSpPr>
          <p:nvPr>
            <p:ph type="title"/>
          </p:nvPr>
        </p:nvSpPr>
        <p:spPr/>
        <p:txBody>
          <a:bodyPr/>
          <a:lstStyle/>
          <a:p>
            <a:r>
              <a:rPr lang="en-US"/>
              <a:t>Click to edit Master title style</a:t>
            </a:r>
            <a:endParaRPr lang="en-EC"/>
          </a:p>
        </p:txBody>
      </p:sp>
      <p:sp>
        <p:nvSpPr>
          <p:cNvPr id="3" name="Date Placeholder 2">
            <a:extLst>
              <a:ext uri="{FF2B5EF4-FFF2-40B4-BE49-F238E27FC236}">
                <a16:creationId xmlns:a16="http://schemas.microsoft.com/office/drawing/2014/main" id="{A3402360-EC71-AD97-8D30-8E4BC94B1755}"/>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4" name="Footer Placeholder 3">
            <a:extLst>
              <a:ext uri="{FF2B5EF4-FFF2-40B4-BE49-F238E27FC236}">
                <a16:creationId xmlns:a16="http://schemas.microsoft.com/office/drawing/2014/main" id="{04F6ACB5-330B-BEA8-C0F1-EE009CA09B6E}"/>
              </a:ext>
            </a:extLst>
          </p:cNvPr>
          <p:cNvSpPr>
            <a:spLocks noGrp="1"/>
          </p:cNvSpPr>
          <p:nvPr>
            <p:ph type="ftr" sz="quarter" idx="11"/>
          </p:nvPr>
        </p:nvSpPr>
        <p:spPr/>
        <p:txBody>
          <a:bodyPr/>
          <a:lstStyle/>
          <a:p>
            <a:endParaRPr lang="en-EC"/>
          </a:p>
        </p:txBody>
      </p:sp>
      <p:sp>
        <p:nvSpPr>
          <p:cNvPr id="5" name="Slide Number Placeholder 4">
            <a:extLst>
              <a:ext uri="{FF2B5EF4-FFF2-40B4-BE49-F238E27FC236}">
                <a16:creationId xmlns:a16="http://schemas.microsoft.com/office/drawing/2014/main" id="{28AEDB69-F0F4-7F58-8621-9C7ECF8AA20D}"/>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4074880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E86849-3D39-36EC-24AC-3B3C5F876AC0}"/>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3" name="Footer Placeholder 2">
            <a:extLst>
              <a:ext uri="{FF2B5EF4-FFF2-40B4-BE49-F238E27FC236}">
                <a16:creationId xmlns:a16="http://schemas.microsoft.com/office/drawing/2014/main" id="{EBD24E72-4E44-3E03-6B6F-2D89D5E15934}"/>
              </a:ext>
            </a:extLst>
          </p:cNvPr>
          <p:cNvSpPr>
            <a:spLocks noGrp="1"/>
          </p:cNvSpPr>
          <p:nvPr>
            <p:ph type="ftr" sz="quarter" idx="11"/>
          </p:nvPr>
        </p:nvSpPr>
        <p:spPr/>
        <p:txBody>
          <a:bodyPr/>
          <a:lstStyle/>
          <a:p>
            <a:endParaRPr lang="en-EC"/>
          </a:p>
        </p:txBody>
      </p:sp>
      <p:sp>
        <p:nvSpPr>
          <p:cNvPr id="4" name="Slide Number Placeholder 3">
            <a:extLst>
              <a:ext uri="{FF2B5EF4-FFF2-40B4-BE49-F238E27FC236}">
                <a16:creationId xmlns:a16="http://schemas.microsoft.com/office/drawing/2014/main" id="{4E5DE73D-C536-7220-FC5D-1C25EC21A70F}"/>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668531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1945-3B05-8C1E-244F-7C181567158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EC"/>
          </a:p>
        </p:txBody>
      </p:sp>
      <p:sp>
        <p:nvSpPr>
          <p:cNvPr id="3" name="Content Placeholder 2">
            <a:extLst>
              <a:ext uri="{FF2B5EF4-FFF2-40B4-BE49-F238E27FC236}">
                <a16:creationId xmlns:a16="http://schemas.microsoft.com/office/drawing/2014/main" id="{35A3D624-2FA6-AC96-C2A1-33E494DD0F5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Text Placeholder 3">
            <a:extLst>
              <a:ext uri="{FF2B5EF4-FFF2-40B4-BE49-F238E27FC236}">
                <a16:creationId xmlns:a16="http://schemas.microsoft.com/office/drawing/2014/main" id="{42979F3A-645C-6F45-535A-5B20FEB9CD6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420E64C-AAD3-B80E-CFD9-1C0F203AD444}"/>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6" name="Footer Placeholder 5">
            <a:extLst>
              <a:ext uri="{FF2B5EF4-FFF2-40B4-BE49-F238E27FC236}">
                <a16:creationId xmlns:a16="http://schemas.microsoft.com/office/drawing/2014/main" id="{5E1ECBAD-2D6E-B249-9ED7-3B5195DBF8B7}"/>
              </a:ext>
            </a:extLst>
          </p:cNvPr>
          <p:cNvSpPr>
            <a:spLocks noGrp="1"/>
          </p:cNvSpPr>
          <p:nvPr>
            <p:ph type="ftr" sz="quarter" idx="11"/>
          </p:nvPr>
        </p:nvSpPr>
        <p:spPr/>
        <p:txBody>
          <a:bodyPr/>
          <a:lstStyle/>
          <a:p>
            <a:endParaRPr lang="en-EC"/>
          </a:p>
        </p:txBody>
      </p:sp>
      <p:sp>
        <p:nvSpPr>
          <p:cNvPr id="7" name="Slide Number Placeholder 6">
            <a:extLst>
              <a:ext uri="{FF2B5EF4-FFF2-40B4-BE49-F238E27FC236}">
                <a16:creationId xmlns:a16="http://schemas.microsoft.com/office/drawing/2014/main" id="{9EED929C-8D19-6B43-AD5E-3145E97CAEE9}"/>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364849046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7B6F8-0EBA-BD00-3E40-238FF9FEA69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EC"/>
          </a:p>
        </p:txBody>
      </p:sp>
      <p:sp>
        <p:nvSpPr>
          <p:cNvPr id="3" name="Picture Placeholder 2">
            <a:extLst>
              <a:ext uri="{FF2B5EF4-FFF2-40B4-BE49-F238E27FC236}">
                <a16:creationId xmlns:a16="http://schemas.microsoft.com/office/drawing/2014/main" id="{2BB2B10C-2751-E034-75D0-9DF8826438C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EC"/>
          </a:p>
        </p:txBody>
      </p:sp>
      <p:sp>
        <p:nvSpPr>
          <p:cNvPr id="4" name="Text Placeholder 3">
            <a:extLst>
              <a:ext uri="{FF2B5EF4-FFF2-40B4-BE49-F238E27FC236}">
                <a16:creationId xmlns:a16="http://schemas.microsoft.com/office/drawing/2014/main" id="{7032E022-7F72-801E-46FE-3EBEE7133BF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110C96A-8A7D-C801-AD54-0C3FAC3B3F21}"/>
              </a:ext>
            </a:extLst>
          </p:cNvPr>
          <p:cNvSpPr>
            <a:spLocks noGrp="1"/>
          </p:cNvSpPr>
          <p:nvPr>
            <p:ph type="dt" sz="half" idx="10"/>
          </p:nvPr>
        </p:nvSpPr>
        <p:spPr/>
        <p:txBody>
          <a:bodyPr/>
          <a:lstStyle/>
          <a:p>
            <a:fld id="{880C24BD-AA1D-5A48-ABF7-443FEDD7B534}" type="datetimeFigureOut">
              <a:rPr lang="en-EC" smtClean="0"/>
              <a:t>16/8/22</a:t>
            </a:fld>
            <a:endParaRPr lang="en-EC"/>
          </a:p>
        </p:txBody>
      </p:sp>
      <p:sp>
        <p:nvSpPr>
          <p:cNvPr id="6" name="Footer Placeholder 5">
            <a:extLst>
              <a:ext uri="{FF2B5EF4-FFF2-40B4-BE49-F238E27FC236}">
                <a16:creationId xmlns:a16="http://schemas.microsoft.com/office/drawing/2014/main" id="{0E9776BF-73BB-5BB8-9324-B83A17496120}"/>
              </a:ext>
            </a:extLst>
          </p:cNvPr>
          <p:cNvSpPr>
            <a:spLocks noGrp="1"/>
          </p:cNvSpPr>
          <p:nvPr>
            <p:ph type="ftr" sz="quarter" idx="11"/>
          </p:nvPr>
        </p:nvSpPr>
        <p:spPr/>
        <p:txBody>
          <a:bodyPr/>
          <a:lstStyle/>
          <a:p>
            <a:endParaRPr lang="en-EC"/>
          </a:p>
        </p:txBody>
      </p:sp>
      <p:sp>
        <p:nvSpPr>
          <p:cNvPr id="7" name="Slide Number Placeholder 6">
            <a:extLst>
              <a:ext uri="{FF2B5EF4-FFF2-40B4-BE49-F238E27FC236}">
                <a16:creationId xmlns:a16="http://schemas.microsoft.com/office/drawing/2014/main" id="{161D890C-8AF8-6A52-F963-63C08F0AF9A1}"/>
              </a:ext>
            </a:extLst>
          </p:cNvPr>
          <p:cNvSpPr>
            <a:spLocks noGrp="1"/>
          </p:cNvSpPr>
          <p:nvPr>
            <p:ph type="sldNum" sz="quarter" idx="12"/>
          </p:nvPr>
        </p:nvSpPr>
        <p:spPr/>
        <p:txBody>
          <a:bodyPr/>
          <a:lstStyle/>
          <a:p>
            <a:fld id="{86CB4B4D-7CA3-9044-876B-883B54F8677D}" type="slidenum">
              <a:rPr lang="en-EC" smtClean="0"/>
              <a:t>‹#›</a:t>
            </a:fld>
            <a:endParaRPr lang="en-EC"/>
          </a:p>
        </p:txBody>
      </p:sp>
    </p:spTree>
    <p:extLst>
      <p:ext uri="{BB962C8B-B14F-4D97-AF65-F5344CB8AC3E}">
        <p14:creationId xmlns:p14="http://schemas.microsoft.com/office/powerpoint/2010/main" val="22914242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02B9FD-775C-657C-A32A-B98573C5145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EC"/>
          </a:p>
        </p:txBody>
      </p:sp>
      <p:sp>
        <p:nvSpPr>
          <p:cNvPr id="3" name="Text Placeholder 2">
            <a:extLst>
              <a:ext uri="{FF2B5EF4-FFF2-40B4-BE49-F238E27FC236}">
                <a16:creationId xmlns:a16="http://schemas.microsoft.com/office/drawing/2014/main" id="{3F89092E-D381-68E5-C1F6-D076D68CB70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C"/>
          </a:p>
        </p:txBody>
      </p:sp>
      <p:sp>
        <p:nvSpPr>
          <p:cNvPr id="4" name="Date Placeholder 3">
            <a:extLst>
              <a:ext uri="{FF2B5EF4-FFF2-40B4-BE49-F238E27FC236}">
                <a16:creationId xmlns:a16="http://schemas.microsoft.com/office/drawing/2014/main" id="{59288719-8A2A-0486-CA2E-D06DF6A8650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80C24BD-AA1D-5A48-ABF7-443FEDD7B534}" type="datetimeFigureOut">
              <a:rPr lang="en-EC" smtClean="0"/>
              <a:t>16/8/22</a:t>
            </a:fld>
            <a:endParaRPr lang="en-EC"/>
          </a:p>
        </p:txBody>
      </p:sp>
      <p:sp>
        <p:nvSpPr>
          <p:cNvPr id="5" name="Footer Placeholder 4">
            <a:extLst>
              <a:ext uri="{FF2B5EF4-FFF2-40B4-BE49-F238E27FC236}">
                <a16:creationId xmlns:a16="http://schemas.microsoft.com/office/drawing/2014/main" id="{7715C918-05F6-7E30-5DBD-F3328032D2B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EC"/>
          </a:p>
        </p:txBody>
      </p:sp>
      <p:sp>
        <p:nvSpPr>
          <p:cNvPr id="6" name="Slide Number Placeholder 5">
            <a:extLst>
              <a:ext uri="{FF2B5EF4-FFF2-40B4-BE49-F238E27FC236}">
                <a16:creationId xmlns:a16="http://schemas.microsoft.com/office/drawing/2014/main" id="{C9CEE9CE-1D10-7928-3E67-7B2532205BC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CB4B4D-7CA3-9044-876B-883B54F8677D}" type="slidenum">
              <a:rPr lang="en-EC" smtClean="0"/>
              <a:t>‹#›</a:t>
            </a:fld>
            <a:endParaRPr lang="en-EC"/>
          </a:p>
        </p:txBody>
      </p:sp>
    </p:spTree>
    <p:extLst>
      <p:ext uri="{BB962C8B-B14F-4D97-AF65-F5344CB8AC3E}">
        <p14:creationId xmlns:p14="http://schemas.microsoft.com/office/powerpoint/2010/main" val="188222681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EC"/>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R0_v3DwdbR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elementalenglish.com/de-stressed-schwa-vowel-part-2-english-pronunciation-less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fcs.baruch.cuny.edu/content-and-function-word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3D4911B-BC62-F53B-FE51-C93BAD165527}"/>
              </a:ext>
            </a:extLst>
          </p:cNvPr>
          <p:cNvSpPr>
            <a:spLocks noGrp="1"/>
          </p:cNvSpPr>
          <p:nvPr>
            <p:ph type="sldNum" sz="quarter" idx="12"/>
          </p:nvPr>
        </p:nvSpPr>
        <p:spPr/>
        <p:txBody>
          <a:bodyPr/>
          <a:lstStyle/>
          <a:p>
            <a:fld id="{86CB4B4D-7CA3-9044-876B-883B54F8677D}" type="slidenum">
              <a:rPr lang="en-EC" smtClean="0"/>
              <a:t>1</a:t>
            </a:fld>
            <a:endParaRPr lang="en-EC"/>
          </a:p>
        </p:txBody>
      </p:sp>
      <p:sp>
        <p:nvSpPr>
          <p:cNvPr id="4" name="TextBox 3">
            <a:extLst>
              <a:ext uri="{FF2B5EF4-FFF2-40B4-BE49-F238E27FC236}">
                <a16:creationId xmlns:a16="http://schemas.microsoft.com/office/drawing/2014/main" id="{0EC2A369-B6A4-6BC6-A4A4-C25497F2C2FB}"/>
              </a:ext>
            </a:extLst>
          </p:cNvPr>
          <p:cNvSpPr txBox="1"/>
          <p:nvPr/>
        </p:nvSpPr>
        <p:spPr>
          <a:xfrm>
            <a:off x="1298713" y="6088559"/>
            <a:ext cx="6771861" cy="769441"/>
          </a:xfrm>
          <a:prstGeom prst="rect">
            <a:avLst/>
          </a:prstGeom>
          <a:noFill/>
        </p:spPr>
        <p:txBody>
          <a:bodyPr wrap="square" rtlCol="0">
            <a:spAutoFit/>
          </a:bodyPr>
          <a:lstStyle/>
          <a:p>
            <a:pPr algn="ctr"/>
            <a:r>
              <a:rPr lang="en-EC" sz="4400" dirty="0"/>
              <a:t>PABLO MEJÍA MALDONADO</a:t>
            </a:r>
          </a:p>
        </p:txBody>
      </p:sp>
      <p:sp>
        <p:nvSpPr>
          <p:cNvPr id="10" name="TextBox 9">
            <a:extLst>
              <a:ext uri="{FF2B5EF4-FFF2-40B4-BE49-F238E27FC236}">
                <a16:creationId xmlns:a16="http://schemas.microsoft.com/office/drawing/2014/main" id="{CEC4D0AD-6579-3B9F-DBDF-94A026EB7946}"/>
              </a:ext>
            </a:extLst>
          </p:cNvPr>
          <p:cNvSpPr txBox="1"/>
          <p:nvPr/>
        </p:nvSpPr>
        <p:spPr>
          <a:xfrm>
            <a:off x="4592320" y="8270240"/>
            <a:ext cx="184731" cy="369332"/>
          </a:xfrm>
          <a:prstGeom prst="rect">
            <a:avLst/>
          </a:prstGeom>
          <a:noFill/>
        </p:spPr>
        <p:txBody>
          <a:bodyPr wrap="none" rtlCol="0">
            <a:spAutoFit/>
          </a:bodyPr>
          <a:lstStyle/>
          <a:p>
            <a:endParaRPr lang="en-EC" dirty="0"/>
          </a:p>
        </p:txBody>
      </p:sp>
      <p:pic>
        <p:nvPicPr>
          <p:cNvPr id="8" name="Picture 2" descr="De-stressed Function Words | English Pronunciation Lesson - YouTube">
            <a:extLst>
              <a:ext uri="{FF2B5EF4-FFF2-40B4-BE49-F238E27FC236}">
                <a16:creationId xmlns:a16="http://schemas.microsoft.com/office/drawing/2014/main" id="{988CE5D4-2DCD-4E15-6EB9-9084AA0857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 y="0"/>
            <a:ext cx="8712200" cy="49022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C65EEFE3-783E-B106-C6CF-21097874D810}"/>
              </a:ext>
            </a:extLst>
          </p:cNvPr>
          <p:cNvSpPr txBox="1"/>
          <p:nvPr/>
        </p:nvSpPr>
        <p:spPr>
          <a:xfrm>
            <a:off x="1902128" y="5400665"/>
            <a:ext cx="5380383" cy="369332"/>
          </a:xfrm>
          <a:prstGeom prst="rect">
            <a:avLst/>
          </a:prstGeom>
          <a:noFill/>
        </p:spPr>
        <p:txBody>
          <a:bodyPr wrap="square">
            <a:spAutoFit/>
          </a:bodyPr>
          <a:lstStyle/>
          <a:p>
            <a:r>
              <a:rPr lang="en-EC" dirty="0"/>
              <a:t>E: </a:t>
            </a:r>
            <a:r>
              <a:rPr lang="en-EC" dirty="0">
                <a:hlinkClick r:id="rId3"/>
              </a:rPr>
              <a:t>https://www.youtube.com/watch?v=R0_v3DwdbRA</a:t>
            </a:r>
            <a:endParaRPr lang="en-EC" dirty="0"/>
          </a:p>
        </p:txBody>
      </p:sp>
    </p:spTree>
    <p:extLst>
      <p:ext uri="{BB962C8B-B14F-4D97-AF65-F5344CB8AC3E}">
        <p14:creationId xmlns:p14="http://schemas.microsoft.com/office/powerpoint/2010/main" val="279100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8F96DE-D485-535B-DEEC-56B2100ED19C}"/>
              </a:ext>
            </a:extLst>
          </p:cNvPr>
          <p:cNvSpPr>
            <a:spLocks noGrp="1"/>
          </p:cNvSpPr>
          <p:nvPr>
            <p:ph type="sldNum" sz="quarter" idx="12"/>
          </p:nvPr>
        </p:nvSpPr>
        <p:spPr/>
        <p:txBody>
          <a:bodyPr/>
          <a:lstStyle/>
          <a:p>
            <a:fld id="{86CB4B4D-7CA3-9044-876B-883B54F8677D}" type="slidenum">
              <a:rPr lang="en-EC" smtClean="0"/>
              <a:t>2</a:t>
            </a:fld>
            <a:endParaRPr lang="en-EC"/>
          </a:p>
        </p:txBody>
      </p:sp>
      <p:sp>
        <p:nvSpPr>
          <p:cNvPr id="4" name="TextBox 3">
            <a:extLst>
              <a:ext uri="{FF2B5EF4-FFF2-40B4-BE49-F238E27FC236}">
                <a16:creationId xmlns:a16="http://schemas.microsoft.com/office/drawing/2014/main" id="{B749840A-D805-0ADB-2E67-040EE4C7C5C5}"/>
              </a:ext>
            </a:extLst>
          </p:cNvPr>
          <p:cNvSpPr txBox="1"/>
          <p:nvPr/>
        </p:nvSpPr>
        <p:spPr>
          <a:xfrm>
            <a:off x="526774" y="1479002"/>
            <a:ext cx="8090452" cy="2462213"/>
          </a:xfrm>
          <a:prstGeom prst="rect">
            <a:avLst/>
          </a:prstGeom>
          <a:noFill/>
        </p:spPr>
        <p:txBody>
          <a:bodyPr wrap="square">
            <a:spAutoFit/>
          </a:bodyPr>
          <a:lstStyle/>
          <a:p>
            <a:r>
              <a:rPr lang="en-US" sz="2200" dirty="0">
                <a:solidFill>
                  <a:srgbClr val="FF0000"/>
                </a:solidFill>
                <a:latin typeface="Times New Roman" panose="02020603050405020304" pitchFamily="18" charset="0"/>
                <a:cs typeface="Times New Roman" panose="02020603050405020304" pitchFamily="18" charset="0"/>
              </a:rPr>
              <a:t>Function words </a:t>
            </a:r>
            <a:r>
              <a:rPr lang="en-US" sz="2200" dirty="0">
                <a:latin typeface="Times New Roman" panose="02020603050405020304" pitchFamily="18" charset="0"/>
                <a:cs typeface="Times New Roman" panose="02020603050405020304" pitchFamily="18" charset="0"/>
              </a:rPr>
              <a:t>include determiners, conjunctions, prepositions, pronouns, auxiliary verbs, modals, qualifiers, and question words. </a:t>
            </a:r>
          </a:p>
          <a:p>
            <a:endParaRPr lang="en-US" sz="2200" dirty="0">
              <a:latin typeface="Times New Roman" panose="02020603050405020304" pitchFamily="18" charset="0"/>
              <a:cs typeface="Times New Roman" panose="02020603050405020304" pitchFamily="18" charset="0"/>
            </a:endParaRPr>
          </a:p>
          <a:p>
            <a:r>
              <a:rPr lang="en-US" sz="2200" dirty="0">
                <a:solidFill>
                  <a:srgbClr val="FF0000"/>
                </a:solidFill>
                <a:latin typeface="Times New Roman" panose="02020603050405020304" pitchFamily="18" charset="0"/>
                <a:cs typeface="Times New Roman" panose="02020603050405020304" pitchFamily="18" charset="0"/>
              </a:rPr>
              <a:t>Content words </a:t>
            </a:r>
            <a:r>
              <a:rPr lang="en-US" sz="2200" dirty="0">
                <a:latin typeface="Times New Roman" panose="02020603050405020304" pitchFamily="18" charset="0"/>
                <a:cs typeface="Times New Roman" panose="02020603050405020304" pitchFamily="18" charset="0"/>
              </a:rPr>
              <a:t>are words with specific meanings, such as nouns, adjectives, adverbs, and main verbs (those without helping verbs.) In the sentence, "The sly brown fox jumped gracefully over the lazy dog and cat,"</a:t>
            </a:r>
          </a:p>
        </p:txBody>
      </p:sp>
      <p:sp>
        <p:nvSpPr>
          <p:cNvPr id="6" name="TextBox 5">
            <a:extLst>
              <a:ext uri="{FF2B5EF4-FFF2-40B4-BE49-F238E27FC236}">
                <a16:creationId xmlns:a16="http://schemas.microsoft.com/office/drawing/2014/main" id="{67BD4546-3AC0-BEA9-8F23-F229046CF947}"/>
              </a:ext>
            </a:extLst>
          </p:cNvPr>
          <p:cNvSpPr txBox="1"/>
          <p:nvPr/>
        </p:nvSpPr>
        <p:spPr>
          <a:xfrm>
            <a:off x="526774" y="4161201"/>
            <a:ext cx="4572000" cy="1785104"/>
          </a:xfrm>
          <a:prstGeom prst="rect">
            <a:avLst/>
          </a:prstGeom>
          <a:noFill/>
        </p:spPr>
        <p:txBody>
          <a:bodyPr wrap="square">
            <a:spAutoFit/>
          </a:bodyPr>
          <a:lstStyle/>
          <a:p>
            <a:r>
              <a:rPr lang="en-US" sz="2200" dirty="0">
                <a:latin typeface="Times New Roman" panose="02020603050405020304" pitchFamily="18" charset="0"/>
                <a:cs typeface="Times New Roman" panose="02020603050405020304" pitchFamily="18" charset="0"/>
              </a:rPr>
              <a:t>The </a:t>
            </a:r>
            <a:r>
              <a:rPr lang="en-US" sz="2200" dirty="0">
                <a:solidFill>
                  <a:srgbClr val="FF0000"/>
                </a:solidFill>
                <a:latin typeface="Times New Roman" panose="02020603050405020304" pitchFamily="18" charset="0"/>
                <a:cs typeface="Times New Roman" panose="02020603050405020304" pitchFamily="18" charset="0"/>
              </a:rPr>
              <a:t>Content Words </a:t>
            </a:r>
            <a:r>
              <a:rPr lang="en-US" sz="2200" dirty="0">
                <a:latin typeface="Times New Roman" panose="02020603050405020304" pitchFamily="18" charset="0"/>
                <a:cs typeface="Times New Roman" panose="02020603050405020304" pitchFamily="18" charset="0"/>
              </a:rPr>
              <a:t>are:</a:t>
            </a:r>
            <a:endParaRPr lang="en-US" sz="220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200" i="1" dirty="0">
                <a:latin typeface="Times New Roman" panose="02020603050405020304" pitchFamily="18" charset="0"/>
                <a:cs typeface="Times New Roman" panose="02020603050405020304" pitchFamily="18" charset="0"/>
              </a:rPr>
              <a:t>fox</a:t>
            </a:r>
            <a:r>
              <a:rPr lang="en-US" sz="2200" dirty="0">
                <a:latin typeface="Times New Roman" panose="02020603050405020304" pitchFamily="18" charset="0"/>
                <a:cs typeface="Times New Roman" panose="02020603050405020304" pitchFamily="18" charset="0"/>
              </a:rPr>
              <a:t>, </a:t>
            </a:r>
            <a:r>
              <a:rPr lang="en-US" sz="2200" i="1" dirty="0">
                <a:latin typeface="Times New Roman" panose="02020603050405020304" pitchFamily="18" charset="0"/>
                <a:cs typeface="Times New Roman" panose="02020603050405020304" pitchFamily="18" charset="0"/>
              </a:rPr>
              <a:t>dog</a:t>
            </a:r>
            <a:r>
              <a:rPr lang="en-US" sz="2200" dirty="0">
                <a:latin typeface="Times New Roman" panose="02020603050405020304" pitchFamily="18" charset="0"/>
                <a:cs typeface="Times New Roman" panose="02020603050405020304" pitchFamily="18" charset="0"/>
              </a:rPr>
              <a:t>, and </a:t>
            </a:r>
            <a:r>
              <a:rPr lang="en-US" sz="2200" i="1" dirty="0">
                <a:latin typeface="Times New Roman" panose="02020603050405020304" pitchFamily="18" charset="0"/>
                <a:cs typeface="Times New Roman" panose="02020603050405020304" pitchFamily="18" charset="0"/>
              </a:rPr>
              <a:t>cat</a:t>
            </a:r>
            <a:r>
              <a:rPr lang="en-US" sz="2200" dirty="0">
                <a:latin typeface="Times New Roman" panose="02020603050405020304" pitchFamily="18" charset="0"/>
                <a:cs typeface="Times New Roman" panose="02020603050405020304" pitchFamily="18" charset="0"/>
              </a:rPr>
              <a:t> (nouns)</a:t>
            </a:r>
          </a:p>
          <a:p>
            <a:pPr>
              <a:buFont typeface="Arial" panose="020B0604020202020204" pitchFamily="34" charset="0"/>
              <a:buChar char="•"/>
            </a:pPr>
            <a:r>
              <a:rPr lang="en-US" sz="2200" i="1" dirty="0">
                <a:latin typeface="Times New Roman" panose="02020603050405020304" pitchFamily="18" charset="0"/>
                <a:cs typeface="Times New Roman" panose="02020603050405020304" pitchFamily="18" charset="0"/>
              </a:rPr>
              <a:t>sly</a:t>
            </a:r>
            <a:r>
              <a:rPr lang="en-US" sz="2200" dirty="0">
                <a:latin typeface="Times New Roman" panose="02020603050405020304" pitchFamily="18" charset="0"/>
                <a:cs typeface="Times New Roman" panose="02020603050405020304" pitchFamily="18" charset="0"/>
              </a:rPr>
              <a:t>, </a:t>
            </a:r>
            <a:r>
              <a:rPr lang="en-US" sz="2200" i="1" dirty="0">
                <a:latin typeface="Times New Roman" panose="02020603050405020304" pitchFamily="18" charset="0"/>
                <a:cs typeface="Times New Roman" panose="02020603050405020304" pitchFamily="18" charset="0"/>
              </a:rPr>
              <a:t>brown</a:t>
            </a:r>
            <a:r>
              <a:rPr lang="en-US" sz="2200" dirty="0">
                <a:latin typeface="Times New Roman" panose="02020603050405020304" pitchFamily="18" charset="0"/>
                <a:cs typeface="Times New Roman" panose="02020603050405020304" pitchFamily="18" charset="0"/>
              </a:rPr>
              <a:t>, and </a:t>
            </a:r>
            <a:r>
              <a:rPr lang="en-US" sz="2200" i="1" dirty="0">
                <a:latin typeface="Times New Roman" panose="02020603050405020304" pitchFamily="18" charset="0"/>
                <a:cs typeface="Times New Roman" panose="02020603050405020304" pitchFamily="18" charset="0"/>
              </a:rPr>
              <a:t>lazy</a:t>
            </a:r>
            <a:r>
              <a:rPr lang="en-US" sz="2200" dirty="0">
                <a:latin typeface="Times New Roman" panose="02020603050405020304" pitchFamily="18" charset="0"/>
                <a:cs typeface="Times New Roman" panose="02020603050405020304" pitchFamily="18" charset="0"/>
              </a:rPr>
              <a:t> (adjectives)</a:t>
            </a:r>
          </a:p>
          <a:p>
            <a:pPr>
              <a:buFont typeface="Arial" panose="020B0604020202020204" pitchFamily="34" charset="0"/>
              <a:buChar char="•"/>
            </a:pPr>
            <a:r>
              <a:rPr lang="en-US" sz="2200" i="1" dirty="0">
                <a:latin typeface="Times New Roman" panose="02020603050405020304" pitchFamily="18" charset="0"/>
                <a:cs typeface="Times New Roman" panose="02020603050405020304" pitchFamily="18" charset="0"/>
              </a:rPr>
              <a:t>gracefully</a:t>
            </a:r>
            <a:r>
              <a:rPr lang="en-US" sz="2200" dirty="0">
                <a:latin typeface="Times New Roman" panose="02020603050405020304" pitchFamily="18" charset="0"/>
                <a:cs typeface="Times New Roman" panose="02020603050405020304" pitchFamily="18" charset="0"/>
              </a:rPr>
              <a:t> (adverb)</a:t>
            </a:r>
          </a:p>
          <a:p>
            <a:pPr>
              <a:buFont typeface="Arial" panose="020B0604020202020204" pitchFamily="34" charset="0"/>
              <a:buChar char="•"/>
            </a:pPr>
            <a:r>
              <a:rPr lang="en-US" sz="2200" i="1" dirty="0">
                <a:latin typeface="Times New Roman" panose="02020603050405020304" pitchFamily="18" charset="0"/>
                <a:cs typeface="Times New Roman" panose="02020603050405020304" pitchFamily="18" charset="0"/>
              </a:rPr>
              <a:t>jumped</a:t>
            </a:r>
            <a:r>
              <a:rPr lang="en-US" sz="2200" dirty="0">
                <a:latin typeface="Times New Roman" panose="02020603050405020304" pitchFamily="18" charset="0"/>
                <a:cs typeface="Times New Roman" panose="02020603050405020304" pitchFamily="18" charset="0"/>
              </a:rPr>
              <a:t> (main verb)</a:t>
            </a:r>
          </a:p>
        </p:txBody>
      </p:sp>
      <p:sp>
        <p:nvSpPr>
          <p:cNvPr id="8" name="TextBox 7">
            <a:extLst>
              <a:ext uri="{FF2B5EF4-FFF2-40B4-BE49-F238E27FC236}">
                <a16:creationId xmlns:a16="http://schemas.microsoft.com/office/drawing/2014/main" id="{E723674F-B561-0035-D148-538410AE75DD}"/>
              </a:ext>
            </a:extLst>
          </p:cNvPr>
          <p:cNvSpPr txBox="1"/>
          <p:nvPr/>
        </p:nvSpPr>
        <p:spPr>
          <a:xfrm>
            <a:off x="5098774" y="4206901"/>
            <a:ext cx="3810000" cy="1446550"/>
          </a:xfrm>
          <a:prstGeom prst="rect">
            <a:avLst/>
          </a:prstGeom>
          <a:noFill/>
        </p:spPr>
        <p:txBody>
          <a:bodyPr wrap="square">
            <a:spAutoFit/>
          </a:bodyPr>
          <a:lstStyle/>
          <a:p>
            <a:r>
              <a:rPr lang="en-US" sz="2200" dirty="0">
                <a:latin typeface="Times New Roman" panose="02020603050405020304" pitchFamily="18" charset="0"/>
                <a:cs typeface="Times New Roman" panose="02020603050405020304" pitchFamily="18" charset="0"/>
              </a:rPr>
              <a:t>The </a:t>
            </a:r>
            <a:r>
              <a:rPr lang="en-US" sz="2200" dirty="0">
                <a:solidFill>
                  <a:srgbClr val="FF0000"/>
                </a:solidFill>
                <a:latin typeface="Times New Roman" panose="02020603050405020304" pitchFamily="18" charset="0"/>
                <a:cs typeface="Times New Roman" panose="02020603050405020304" pitchFamily="18" charset="0"/>
              </a:rPr>
              <a:t>Function Words </a:t>
            </a:r>
            <a:r>
              <a:rPr lang="en-US" sz="2200" dirty="0">
                <a:latin typeface="Times New Roman" panose="02020603050405020304" pitchFamily="18" charset="0"/>
                <a:cs typeface="Times New Roman" panose="02020603050405020304" pitchFamily="18" charset="0"/>
              </a:rPr>
              <a:t>include: </a:t>
            </a:r>
          </a:p>
          <a:p>
            <a:pPr>
              <a:buFont typeface="Arial" panose="020B0604020202020204" pitchFamily="34" charset="0"/>
              <a:buChar char="•"/>
            </a:pPr>
            <a:r>
              <a:rPr lang="en-US" sz="2200" i="1" dirty="0">
                <a:latin typeface="Times New Roman" panose="02020603050405020304" pitchFamily="18" charset="0"/>
                <a:cs typeface="Times New Roman" panose="02020603050405020304" pitchFamily="18" charset="0"/>
              </a:rPr>
              <a:t>the</a:t>
            </a:r>
            <a:r>
              <a:rPr lang="en-US" sz="2200" dirty="0">
                <a:latin typeface="Times New Roman" panose="02020603050405020304" pitchFamily="18" charset="0"/>
                <a:cs typeface="Times New Roman" panose="02020603050405020304" pitchFamily="18" charset="0"/>
              </a:rPr>
              <a:t> (determiner)</a:t>
            </a:r>
          </a:p>
          <a:p>
            <a:pPr>
              <a:buFont typeface="Arial" panose="020B0604020202020204" pitchFamily="34" charset="0"/>
              <a:buChar char="•"/>
            </a:pPr>
            <a:r>
              <a:rPr lang="en-US" sz="2200" i="1" dirty="0">
                <a:latin typeface="Times New Roman" panose="02020603050405020304" pitchFamily="18" charset="0"/>
                <a:cs typeface="Times New Roman" panose="02020603050405020304" pitchFamily="18" charset="0"/>
              </a:rPr>
              <a:t>over</a:t>
            </a:r>
            <a:r>
              <a:rPr lang="en-US" sz="2200" dirty="0">
                <a:latin typeface="Times New Roman" panose="02020603050405020304" pitchFamily="18" charset="0"/>
                <a:cs typeface="Times New Roman" panose="02020603050405020304" pitchFamily="18" charset="0"/>
              </a:rPr>
              <a:t> (preposition)</a:t>
            </a:r>
          </a:p>
          <a:p>
            <a:pPr>
              <a:buFont typeface="Arial" panose="020B0604020202020204" pitchFamily="34" charset="0"/>
              <a:buChar char="•"/>
            </a:pPr>
            <a:r>
              <a:rPr lang="en-US" sz="2200" i="1" dirty="0">
                <a:latin typeface="Times New Roman" panose="02020603050405020304" pitchFamily="18" charset="0"/>
                <a:cs typeface="Times New Roman" panose="02020603050405020304" pitchFamily="18" charset="0"/>
              </a:rPr>
              <a:t>and</a:t>
            </a:r>
            <a:r>
              <a:rPr lang="en-US" sz="2200" dirty="0">
                <a:latin typeface="Times New Roman" panose="02020603050405020304" pitchFamily="18" charset="0"/>
                <a:cs typeface="Times New Roman" panose="02020603050405020304" pitchFamily="18" charset="0"/>
              </a:rPr>
              <a:t> (conjunction)</a:t>
            </a:r>
          </a:p>
        </p:txBody>
      </p:sp>
      <p:sp>
        <p:nvSpPr>
          <p:cNvPr id="10" name="TextBox 9">
            <a:extLst>
              <a:ext uri="{FF2B5EF4-FFF2-40B4-BE49-F238E27FC236}">
                <a16:creationId xmlns:a16="http://schemas.microsoft.com/office/drawing/2014/main" id="{E6C8DB63-3C31-60C5-7DC2-3DFB2EA389A5}"/>
              </a:ext>
            </a:extLst>
          </p:cNvPr>
          <p:cNvSpPr txBox="1"/>
          <p:nvPr/>
        </p:nvSpPr>
        <p:spPr>
          <a:xfrm>
            <a:off x="318052" y="18132"/>
            <a:ext cx="8680174" cy="584775"/>
          </a:xfrm>
          <a:prstGeom prst="rect">
            <a:avLst/>
          </a:prstGeom>
          <a:solidFill>
            <a:srgbClr val="FFFF00"/>
          </a:solidFill>
        </p:spPr>
        <p:txBody>
          <a:bodyPr wrap="square">
            <a:spAutoFit/>
          </a:bodyPr>
          <a:lstStyle/>
          <a:p>
            <a:r>
              <a:rPr lang="en-US" sz="3200" b="1" dirty="0">
                <a:highlight>
                  <a:srgbClr val="FFFF00"/>
                </a:highlight>
                <a:latin typeface="Times New Roman" panose="02020603050405020304" pitchFamily="18" charset="0"/>
                <a:cs typeface="Times New Roman" panose="02020603050405020304" pitchFamily="18" charset="0"/>
              </a:rPr>
              <a:t>CONTENT WORDS VS. FUNCTION WORDS </a:t>
            </a:r>
          </a:p>
        </p:txBody>
      </p:sp>
      <p:sp>
        <p:nvSpPr>
          <p:cNvPr id="12" name="TextBox 11">
            <a:extLst>
              <a:ext uri="{FF2B5EF4-FFF2-40B4-BE49-F238E27FC236}">
                <a16:creationId xmlns:a16="http://schemas.microsoft.com/office/drawing/2014/main" id="{EBE4E063-4EF8-8E5A-02A0-91E0BA8F6D71}"/>
              </a:ext>
            </a:extLst>
          </p:cNvPr>
          <p:cNvSpPr txBox="1"/>
          <p:nvPr/>
        </p:nvSpPr>
        <p:spPr>
          <a:xfrm>
            <a:off x="66260" y="6216326"/>
            <a:ext cx="8998226" cy="646331"/>
          </a:xfrm>
          <a:prstGeom prst="rect">
            <a:avLst/>
          </a:prstGeom>
          <a:noFill/>
        </p:spPr>
        <p:txBody>
          <a:bodyPr wrap="square">
            <a:spAutoFit/>
          </a:bodyPr>
          <a:lstStyle/>
          <a:p>
            <a:r>
              <a:rPr lang="en-US" dirty="0">
                <a:solidFill>
                  <a:srgbClr val="0070C0"/>
                </a:solidFill>
              </a:rPr>
              <a:t>Even though the function words don't have concrete meanings, sentences would make a lot less sense without them. </a:t>
            </a:r>
            <a:endParaRPr lang="en-EC" dirty="0">
              <a:solidFill>
                <a:srgbClr val="0070C0"/>
              </a:solidFill>
            </a:endParaRPr>
          </a:p>
        </p:txBody>
      </p:sp>
      <p:sp>
        <p:nvSpPr>
          <p:cNvPr id="14" name="TextBox 13">
            <a:extLst>
              <a:ext uri="{FF2B5EF4-FFF2-40B4-BE49-F238E27FC236}">
                <a16:creationId xmlns:a16="http://schemas.microsoft.com/office/drawing/2014/main" id="{8BFFB284-0437-B9FB-62F4-7A8E77B0C9CD}"/>
              </a:ext>
            </a:extLst>
          </p:cNvPr>
          <p:cNvSpPr txBox="1"/>
          <p:nvPr/>
        </p:nvSpPr>
        <p:spPr>
          <a:xfrm>
            <a:off x="467139" y="624568"/>
            <a:ext cx="8382000" cy="523220"/>
          </a:xfrm>
          <a:prstGeom prst="rect">
            <a:avLst/>
          </a:prstGeom>
          <a:noFill/>
        </p:spPr>
        <p:txBody>
          <a:bodyPr wrap="square">
            <a:spAutoFit/>
          </a:bodyPr>
          <a:lstStyle/>
          <a:p>
            <a:r>
              <a:rPr lang="en-US" sz="1400" dirty="0">
                <a:solidFill>
                  <a:srgbClr val="7030A0"/>
                </a:solidFill>
              </a:rPr>
              <a:t>Nordquist, R. (2020). </a:t>
            </a:r>
            <a:r>
              <a:rPr lang="en-US" sz="1400" i="1" dirty="0">
                <a:solidFill>
                  <a:srgbClr val="7030A0"/>
                </a:solidFill>
              </a:rPr>
              <a:t>Definition and Examples of Function Words in </a:t>
            </a:r>
            <a:r>
              <a:rPr lang="en-US" sz="1400" i="1" dirty="0" err="1">
                <a:solidFill>
                  <a:srgbClr val="7030A0"/>
                </a:solidFill>
              </a:rPr>
              <a:t>English.https</a:t>
            </a:r>
            <a:r>
              <a:rPr lang="en-US" sz="1400" i="1" dirty="0">
                <a:solidFill>
                  <a:srgbClr val="7030A0"/>
                </a:solidFill>
              </a:rPr>
              <a:t>://</a:t>
            </a:r>
            <a:r>
              <a:rPr lang="en-US" sz="1400" i="1" dirty="0" err="1">
                <a:solidFill>
                  <a:srgbClr val="7030A0"/>
                </a:solidFill>
              </a:rPr>
              <a:t>www.thoughtco.com</a:t>
            </a:r>
            <a:r>
              <a:rPr lang="en-US" sz="1400" i="1" dirty="0">
                <a:solidFill>
                  <a:srgbClr val="7030A0"/>
                </a:solidFill>
              </a:rPr>
              <a:t>/function-word-grammar-1690876</a:t>
            </a:r>
          </a:p>
        </p:txBody>
      </p:sp>
    </p:spTree>
    <p:extLst>
      <p:ext uri="{BB962C8B-B14F-4D97-AF65-F5344CB8AC3E}">
        <p14:creationId xmlns:p14="http://schemas.microsoft.com/office/powerpoint/2010/main" val="285249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037F29C-C85D-69EF-AE06-ADF22B8FB642}"/>
              </a:ext>
            </a:extLst>
          </p:cNvPr>
          <p:cNvSpPr>
            <a:spLocks noGrp="1"/>
          </p:cNvSpPr>
          <p:nvPr>
            <p:ph type="sldNum" sz="quarter" idx="12"/>
          </p:nvPr>
        </p:nvSpPr>
        <p:spPr/>
        <p:txBody>
          <a:bodyPr/>
          <a:lstStyle/>
          <a:p>
            <a:fld id="{86CB4B4D-7CA3-9044-876B-883B54F8677D}" type="slidenum">
              <a:rPr lang="en-EC" smtClean="0"/>
              <a:t>3</a:t>
            </a:fld>
            <a:endParaRPr lang="en-EC"/>
          </a:p>
        </p:txBody>
      </p:sp>
      <p:sp>
        <p:nvSpPr>
          <p:cNvPr id="4" name="TextBox 3">
            <a:extLst>
              <a:ext uri="{FF2B5EF4-FFF2-40B4-BE49-F238E27FC236}">
                <a16:creationId xmlns:a16="http://schemas.microsoft.com/office/drawing/2014/main" id="{6F0AD11F-B1C0-4791-E36C-B739C2287C2E}"/>
              </a:ext>
            </a:extLst>
          </p:cNvPr>
          <p:cNvSpPr txBox="1"/>
          <p:nvPr/>
        </p:nvSpPr>
        <p:spPr>
          <a:xfrm>
            <a:off x="417443" y="136524"/>
            <a:ext cx="8547652"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a:t>The music of English comes from stressing and de-stressing syllables and words.</a:t>
            </a:r>
          </a:p>
          <a:p>
            <a:r>
              <a:rPr lang="en-US" dirty="0"/>
              <a:t>We</a:t>
            </a:r>
            <a:r>
              <a:rPr lang="en-US" b="1" dirty="0"/>
              <a:t> stress content words</a:t>
            </a:r>
            <a:r>
              <a:rPr lang="en-US" dirty="0"/>
              <a:t>, which carry the </a:t>
            </a:r>
            <a:r>
              <a:rPr lang="en-US" b="1" dirty="0"/>
              <a:t>meaning</a:t>
            </a:r>
            <a:r>
              <a:rPr lang="en-US" dirty="0"/>
              <a:t> of the sentence; and</a:t>
            </a:r>
          </a:p>
          <a:p>
            <a:r>
              <a:rPr lang="en-US" dirty="0"/>
              <a:t>We </a:t>
            </a:r>
            <a:r>
              <a:rPr lang="en-US" b="1" dirty="0"/>
              <a:t>de-stress function words</a:t>
            </a:r>
            <a:r>
              <a:rPr lang="en-US" dirty="0"/>
              <a:t>, which provide the sentence’s </a:t>
            </a:r>
            <a:r>
              <a:rPr lang="en-US" b="1" dirty="0"/>
              <a:t>grammar</a:t>
            </a:r>
            <a:r>
              <a:rPr lang="en-US" dirty="0"/>
              <a:t> and structure, but do not carry much meaning.</a:t>
            </a:r>
          </a:p>
          <a:p>
            <a:r>
              <a:rPr lang="en-US" dirty="0"/>
              <a:t>To de-stress means we say function words: </a:t>
            </a:r>
          </a:p>
          <a:p>
            <a:pPr>
              <a:buFont typeface="Arial" panose="020B0604020202020204" pitchFamily="34" charset="0"/>
              <a:buChar char="•"/>
            </a:pPr>
            <a:r>
              <a:rPr lang="en-US" b="1" dirty="0"/>
              <a:t>weaker</a:t>
            </a:r>
            <a:r>
              <a:rPr lang="en-US" dirty="0"/>
              <a:t> </a:t>
            </a:r>
          </a:p>
          <a:p>
            <a:pPr>
              <a:buFont typeface="Arial" panose="020B0604020202020204" pitchFamily="34" charset="0"/>
              <a:buChar char="•"/>
            </a:pPr>
            <a:r>
              <a:rPr lang="en-US" b="1" dirty="0"/>
              <a:t>shorter</a:t>
            </a:r>
            <a:r>
              <a:rPr lang="en-US" dirty="0"/>
              <a:t> </a:t>
            </a:r>
          </a:p>
          <a:p>
            <a:r>
              <a:rPr lang="en-US" dirty="0"/>
              <a:t>many times with a </a:t>
            </a:r>
            <a:r>
              <a:rPr lang="en-US" b="1" u="sng" dirty="0">
                <a:effectLst/>
                <a:hlinkClick r:id="rId2"/>
              </a:rPr>
              <a:t>schwa, an [ə]</a:t>
            </a:r>
            <a:r>
              <a:rPr lang="en-US" dirty="0"/>
              <a:t>.</a:t>
            </a:r>
          </a:p>
        </p:txBody>
      </p:sp>
      <p:graphicFrame>
        <p:nvGraphicFramePr>
          <p:cNvPr id="6" name="Table 5">
            <a:extLst>
              <a:ext uri="{FF2B5EF4-FFF2-40B4-BE49-F238E27FC236}">
                <a16:creationId xmlns:a16="http://schemas.microsoft.com/office/drawing/2014/main" id="{213E8574-2DCE-305E-ABBC-7D8149390706}"/>
              </a:ext>
            </a:extLst>
          </p:cNvPr>
          <p:cNvGraphicFramePr>
            <a:graphicFrameLocks noGrp="1"/>
          </p:cNvGraphicFramePr>
          <p:nvPr>
            <p:extLst>
              <p:ext uri="{D42A27DB-BD31-4B8C-83A1-F6EECF244321}">
                <p14:modId xmlns:p14="http://schemas.microsoft.com/office/powerpoint/2010/main" val="2116102293"/>
              </p:ext>
            </p:extLst>
          </p:nvPr>
        </p:nvGraphicFramePr>
        <p:xfrm>
          <a:off x="1789119" y="3884099"/>
          <a:ext cx="5221200" cy="2066128"/>
        </p:xfrm>
        <a:graphic>
          <a:graphicData uri="http://schemas.openxmlformats.org/drawingml/2006/table">
            <a:tbl>
              <a:tblPr firstRow="1" firstCol="1" bandRow="1">
                <a:tableStyleId>{775DCB02-9BB8-47FD-8907-85C794F793BA}</a:tableStyleId>
              </a:tblPr>
              <a:tblGrid>
                <a:gridCol w="1759306">
                  <a:extLst>
                    <a:ext uri="{9D8B030D-6E8A-4147-A177-3AD203B41FA5}">
                      <a16:colId xmlns:a16="http://schemas.microsoft.com/office/drawing/2014/main" val="581647105"/>
                    </a:ext>
                  </a:extLst>
                </a:gridCol>
                <a:gridCol w="1699437">
                  <a:extLst>
                    <a:ext uri="{9D8B030D-6E8A-4147-A177-3AD203B41FA5}">
                      <a16:colId xmlns:a16="http://schemas.microsoft.com/office/drawing/2014/main" val="2163111379"/>
                    </a:ext>
                  </a:extLst>
                </a:gridCol>
                <a:gridCol w="1762457">
                  <a:extLst>
                    <a:ext uri="{9D8B030D-6E8A-4147-A177-3AD203B41FA5}">
                      <a16:colId xmlns:a16="http://schemas.microsoft.com/office/drawing/2014/main" val="3492328610"/>
                    </a:ext>
                  </a:extLst>
                </a:gridCol>
              </a:tblGrid>
              <a:tr h="516532">
                <a:tc>
                  <a:txBody>
                    <a:bodyPr/>
                    <a:lstStyle/>
                    <a:p>
                      <a:pPr algn="ctr"/>
                      <a:r>
                        <a:rPr lang="en-US" sz="2400" dirty="0">
                          <a:solidFill>
                            <a:srgbClr val="7030A0"/>
                          </a:solidFill>
                          <a:effectLst/>
                          <a:highlight>
                            <a:srgbClr val="FFFF00"/>
                          </a:highlight>
                          <a:uFill>
                            <a:solidFill>
                              <a:srgbClr val="000000"/>
                            </a:solidFill>
                          </a:uFill>
                        </a:rPr>
                        <a:t>Orthography</a:t>
                      </a:r>
                      <a:endParaRPr lang="en-EC" sz="2800" dirty="0">
                        <a:solidFill>
                          <a:srgbClr val="7030A0"/>
                        </a:solidFill>
                        <a:effectLst/>
                        <a:highlight>
                          <a:srgbClr val="FFFF00"/>
                        </a:highligh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n-US" sz="2400" dirty="0">
                          <a:solidFill>
                            <a:srgbClr val="7030A0"/>
                          </a:solidFill>
                          <a:effectLst/>
                          <a:highlight>
                            <a:srgbClr val="FFFF00"/>
                          </a:highlight>
                          <a:uFill>
                            <a:solidFill>
                              <a:srgbClr val="000000"/>
                            </a:solidFill>
                          </a:uFill>
                        </a:rPr>
                        <a:t>Strong Form</a:t>
                      </a:r>
                      <a:endParaRPr lang="en-EC" sz="2800" dirty="0">
                        <a:solidFill>
                          <a:srgbClr val="7030A0"/>
                        </a:solidFill>
                        <a:effectLst/>
                        <a:highlight>
                          <a:srgbClr val="FFFF00"/>
                        </a:highligh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n-US" sz="2400" dirty="0">
                          <a:solidFill>
                            <a:srgbClr val="7030A0"/>
                          </a:solidFill>
                          <a:effectLst/>
                          <a:highlight>
                            <a:srgbClr val="FFFF00"/>
                          </a:highlight>
                          <a:uFill>
                            <a:solidFill>
                              <a:srgbClr val="000000"/>
                            </a:solidFill>
                          </a:uFill>
                        </a:rPr>
                        <a:t>Weak Form</a:t>
                      </a:r>
                      <a:endParaRPr lang="en-EC" sz="2800" dirty="0">
                        <a:solidFill>
                          <a:srgbClr val="7030A0"/>
                        </a:solidFill>
                        <a:effectLst/>
                        <a:highlight>
                          <a:srgbClr val="FFFF00"/>
                        </a:highligh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20063827"/>
                  </a:ext>
                </a:extLst>
              </a:tr>
              <a:tr h="516532">
                <a:tc>
                  <a:txBody>
                    <a:bodyPr/>
                    <a:lstStyle/>
                    <a:p>
                      <a:pPr algn="ctr"/>
                      <a:r>
                        <a:rPr lang="en-US" sz="2400">
                          <a:effectLst/>
                          <a:uFill>
                            <a:solidFill>
                              <a:srgbClr val="000000"/>
                            </a:solidFill>
                          </a:uFill>
                        </a:rPr>
                        <a:t>th</a:t>
                      </a:r>
                      <a:r>
                        <a:rPr lang="es-ES_tradnl" sz="2400">
                          <a:effectLst/>
                          <a:uFill>
                            <a:solidFill>
                              <a:srgbClr val="000000"/>
                            </a:solidFill>
                          </a:uFill>
                        </a:rPr>
                        <a:t>e</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s-ES_tradnl" sz="2400" dirty="0" err="1">
                          <a:effectLst/>
                          <a:uFill>
                            <a:solidFill>
                              <a:srgbClr val="000000"/>
                            </a:solidFill>
                          </a:uFill>
                        </a:rPr>
                        <a:t>ði</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/ðɪ/, /ðə/</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2733361451"/>
                  </a:ext>
                </a:extLst>
              </a:tr>
              <a:tr h="516532">
                <a:tc>
                  <a:txBody>
                    <a:bodyPr/>
                    <a:lstStyle/>
                    <a:p>
                      <a:pPr algn="ctr"/>
                      <a:r>
                        <a:rPr lang="es-ES_tradnl" sz="2400">
                          <a:effectLst/>
                          <a:uFill>
                            <a:solidFill>
                              <a:srgbClr val="000000"/>
                            </a:solidFill>
                          </a:uFill>
                        </a:rPr>
                        <a:t>a/an</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s-ES_tradnl" sz="2400" dirty="0" err="1">
                          <a:effectLst/>
                          <a:uFill>
                            <a:solidFill>
                              <a:srgbClr val="000000"/>
                            </a:solidFill>
                          </a:uFill>
                        </a:rPr>
                        <a:t>ej</a:t>
                      </a:r>
                      <a:r>
                        <a:rPr lang="es-ES_tradnl" sz="2400" dirty="0">
                          <a:effectLst/>
                          <a:uFill>
                            <a:solidFill>
                              <a:srgbClr val="000000"/>
                            </a:solidFill>
                          </a:uFill>
                        </a:rPr>
                        <a:t>/, /</a:t>
                      </a:r>
                      <a:r>
                        <a:rPr lang="es-ES_tradnl" sz="2400" dirty="0" err="1">
                          <a:effectLst/>
                          <a:uFill>
                            <a:solidFill>
                              <a:srgbClr val="000000"/>
                            </a:solidFill>
                          </a:uFill>
                        </a:rPr>
                        <a:t>æn</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/ə/, /ən/</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703019085"/>
                  </a:ext>
                </a:extLst>
              </a:tr>
              <a:tr h="516532">
                <a:tc>
                  <a:txBody>
                    <a:bodyPr/>
                    <a:lstStyle/>
                    <a:p>
                      <a:pPr algn="ctr"/>
                      <a:r>
                        <a:rPr lang="es-ES_tradnl" sz="2400">
                          <a:effectLst/>
                          <a:uFill>
                            <a:solidFill>
                              <a:srgbClr val="000000"/>
                            </a:solidFill>
                          </a:uFill>
                        </a:rPr>
                        <a:t>some</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s-ES_tradnl" sz="2400" dirty="0" err="1">
                          <a:effectLst/>
                          <a:uFill>
                            <a:solidFill>
                              <a:srgbClr val="000000"/>
                            </a:solidFill>
                          </a:uFill>
                        </a:rPr>
                        <a:t>sʌm</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s-ES_tradnl" sz="2400" dirty="0" err="1">
                          <a:effectLst/>
                          <a:uFill>
                            <a:solidFill>
                              <a:srgbClr val="000000"/>
                            </a:solidFill>
                          </a:uFill>
                        </a:rPr>
                        <a:t>səm</a:t>
                      </a:r>
                      <a:r>
                        <a:rPr lang="es-ES_tradnl" sz="2400" dirty="0">
                          <a:effectLst/>
                          <a:uFill>
                            <a:solidFill>
                              <a:srgbClr val="000000"/>
                            </a:solidFill>
                          </a:uFill>
                        </a:rPr>
                        <a:t>/, /</a:t>
                      </a:r>
                      <a:r>
                        <a:rPr lang="es-ES_tradnl" sz="2400" dirty="0" err="1">
                          <a:effectLst/>
                          <a:uFill>
                            <a:solidFill>
                              <a:srgbClr val="000000"/>
                            </a:solidFill>
                          </a:uFill>
                        </a:rPr>
                        <a:t>sm</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54182657"/>
                  </a:ext>
                </a:extLst>
              </a:tr>
            </a:tbl>
          </a:graphicData>
        </a:graphic>
      </p:graphicFrame>
      <p:sp>
        <p:nvSpPr>
          <p:cNvPr id="7" name="Rectangle 1">
            <a:extLst>
              <a:ext uri="{FF2B5EF4-FFF2-40B4-BE49-F238E27FC236}">
                <a16:creationId xmlns:a16="http://schemas.microsoft.com/office/drawing/2014/main" id="{BA89DC81-FEC8-7A94-1D92-35C35BB3FC03}"/>
              </a:ext>
            </a:extLst>
          </p:cNvPr>
          <p:cNvSpPr>
            <a:spLocks noChangeArrowheads="1"/>
          </p:cNvSpPr>
          <p:nvPr/>
        </p:nvSpPr>
        <p:spPr bwMode="auto">
          <a:xfrm>
            <a:off x="2359041" y="2623490"/>
            <a:ext cx="4081357" cy="615456"/>
          </a:xfrm>
          <a:prstGeom prst="rect">
            <a:avLst/>
          </a:prstGeom>
          <a:solidFill>
            <a:srgbClr val="FFFF00"/>
          </a:solidFill>
          <a:ln>
            <a:noFill/>
          </a:ln>
          <a:effectLst/>
        </p:spPr>
        <p:txBody>
          <a:bodyPr vert="horz" wrap="square" lIns="898242" tIns="152352" rIns="91440" bIns="15235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EC" sz="2000" b="1" i="1" u="none" strike="noStrike" cap="none" normalizeH="0" baseline="0" dirty="0">
                <a:ln>
                  <a:noFill/>
                </a:ln>
                <a:solidFill>
                  <a:srgbClr val="000000"/>
                </a:solidFill>
                <a:effectLst/>
                <a:latin typeface="Lucida Sans Unicode" panose="020B0602030504020204" pitchFamily="34" charset="0"/>
                <a:ea typeface="Lucida Sans Unicode" panose="020B0602030504020204" pitchFamily="34" charset="0"/>
                <a:cs typeface="Lucida Sans Unicode" panose="020B0602030504020204" pitchFamily="34" charset="0"/>
              </a:rPr>
              <a:t>Determiners/Quantifiers</a:t>
            </a:r>
            <a:endParaRPr kumimoji="0" lang="es-ES_tradnl" altLang="en-EC" sz="2000" b="1" i="0" u="none" strike="noStrike" cap="none" normalizeH="0" baseline="0" dirty="0">
              <a:ln>
                <a:noFill/>
              </a:ln>
              <a:solidFill>
                <a:srgbClr val="000000"/>
              </a:solidFill>
              <a:effectLst/>
              <a:latin typeface="Lucida Sans Unicode" panose="020B0602030504020204" pitchFamily="34" charset="0"/>
              <a:cs typeface="Arial Unicode MS" panose="020B0604020202020204" pitchFamily="34" charset="-128"/>
            </a:endParaRPr>
          </a:p>
        </p:txBody>
      </p:sp>
    </p:spTree>
    <p:extLst>
      <p:ext uri="{BB962C8B-B14F-4D97-AF65-F5344CB8AC3E}">
        <p14:creationId xmlns:p14="http://schemas.microsoft.com/office/powerpoint/2010/main" val="407246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265107-79A3-E93A-1552-EBEB1FA862A3}"/>
              </a:ext>
            </a:extLst>
          </p:cNvPr>
          <p:cNvSpPr>
            <a:spLocks noGrp="1"/>
          </p:cNvSpPr>
          <p:nvPr>
            <p:ph type="sldNum" sz="quarter" idx="12"/>
          </p:nvPr>
        </p:nvSpPr>
        <p:spPr/>
        <p:txBody>
          <a:bodyPr/>
          <a:lstStyle/>
          <a:p>
            <a:fld id="{86CB4B4D-7CA3-9044-876B-883B54F8677D}" type="slidenum">
              <a:rPr lang="en-EC" smtClean="0"/>
              <a:t>4</a:t>
            </a:fld>
            <a:endParaRPr lang="en-EC"/>
          </a:p>
        </p:txBody>
      </p:sp>
      <p:graphicFrame>
        <p:nvGraphicFramePr>
          <p:cNvPr id="3" name="Table 2">
            <a:extLst>
              <a:ext uri="{FF2B5EF4-FFF2-40B4-BE49-F238E27FC236}">
                <a16:creationId xmlns:a16="http://schemas.microsoft.com/office/drawing/2014/main" id="{147BA68A-D712-8DC4-C9C2-E8C6DE143AF9}"/>
              </a:ext>
            </a:extLst>
          </p:cNvPr>
          <p:cNvGraphicFramePr>
            <a:graphicFrameLocks noGrp="1"/>
          </p:cNvGraphicFramePr>
          <p:nvPr>
            <p:extLst>
              <p:ext uri="{D42A27DB-BD31-4B8C-83A1-F6EECF244321}">
                <p14:modId xmlns:p14="http://schemas.microsoft.com/office/powerpoint/2010/main" val="3708130536"/>
              </p:ext>
            </p:extLst>
          </p:nvPr>
        </p:nvGraphicFramePr>
        <p:xfrm>
          <a:off x="2199447" y="1215391"/>
          <a:ext cx="5287203" cy="5140960"/>
        </p:xfrm>
        <a:graphic>
          <a:graphicData uri="http://schemas.openxmlformats.org/drawingml/2006/table">
            <a:tbl>
              <a:tblPr firstRow="1" firstCol="1" bandRow="1">
                <a:tableStyleId>{775DCB02-9BB8-47FD-8907-85C794F793BA}</a:tableStyleId>
              </a:tblPr>
              <a:tblGrid>
                <a:gridCol w="1768725">
                  <a:extLst>
                    <a:ext uri="{9D8B030D-6E8A-4147-A177-3AD203B41FA5}">
                      <a16:colId xmlns:a16="http://schemas.microsoft.com/office/drawing/2014/main" val="880258532"/>
                    </a:ext>
                  </a:extLst>
                </a:gridCol>
                <a:gridCol w="1708359">
                  <a:extLst>
                    <a:ext uri="{9D8B030D-6E8A-4147-A177-3AD203B41FA5}">
                      <a16:colId xmlns:a16="http://schemas.microsoft.com/office/drawing/2014/main" val="2307517147"/>
                    </a:ext>
                  </a:extLst>
                </a:gridCol>
                <a:gridCol w="1810119">
                  <a:extLst>
                    <a:ext uri="{9D8B030D-6E8A-4147-A177-3AD203B41FA5}">
                      <a16:colId xmlns:a16="http://schemas.microsoft.com/office/drawing/2014/main" val="1685644927"/>
                    </a:ext>
                  </a:extLst>
                </a:gridCol>
              </a:tblGrid>
              <a:tr h="160020">
                <a:tc>
                  <a:txBody>
                    <a:bodyPr/>
                    <a:lstStyle/>
                    <a:p>
                      <a:pPr algn="ctr"/>
                      <a:r>
                        <a:rPr lang="es-ES_tradnl" sz="2400" dirty="0" err="1">
                          <a:solidFill>
                            <a:srgbClr val="7030A0"/>
                          </a:solidFill>
                          <a:effectLst/>
                          <a:uFill>
                            <a:solidFill>
                              <a:srgbClr val="000000"/>
                            </a:solidFill>
                          </a:uFill>
                        </a:rPr>
                        <a:t>Orthography</a:t>
                      </a:r>
                      <a:endParaRPr lang="en-EC" sz="2800" dirty="0">
                        <a:solidFill>
                          <a:srgbClr val="7030A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err="1">
                          <a:solidFill>
                            <a:srgbClr val="7030A0"/>
                          </a:solidFill>
                          <a:effectLst/>
                          <a:uFill>
                            <a:solidFill>
                              <a:srgbClr val="000000"/>
                            </a:solidFill>
                          </a:uFill>
                        </a:rPr>
                        <a:t>Strong</a:t>
                      </a:r>
                      <a:r>
                        <a:rPr lang="es-ES_tradnl" sz="2400" dirty="0">
                          <a:solidFill>
                            <a:srgbClr val="7030A0"/>
                          </a:solidFill>
                          <a:effectLst/>
                          <a:uFill>
                            <a:solidFill>
                              <a:srgbClr val="000000"/>
                            </a:solidFill>
                          </a:uFill>
                        </a:rPr>
                        <a:t> </a:t>
                      </a:r>
                      <a:r>
                        <a:rPr lang="es-ES_tradnl" sz="2400" dirty="0" err="1">
                          <a:solidFill>
                            <a:srgbClr val="7030A0"/>
                          </a:solidFill>
                          <a:effectLst/>
                          <a:uFill>
                            <a:solidFill>
                              <a:srgbClr val="000000"/>
                            </a:solidFill>
                          </a:uFill>
                        </a:rPr>
                        <a:t>Form</a:t>
                      </a:r>
                      <a:endParaRPr lang="en-EC" sz="2800" dirty="0">
                        <a:solidFill>
                          <a:srgbClr val="7030A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err="1">
                          <a:solidFill>
                            <a:srgbClr val="7030A0"/>
                          </a:solidFill>
                          <a:effectLst/>
                          <a:uFill>
                            <a:solidFill>
                              <a:srgbClr val="000000"/>
                            </a:solidFill>
                          </a:uFill>
                        </a:rPr>
                        <a:t>Weak</a:t>
                      </a:r>
                      <a:r>
                        <a:rPr lang="es-ES_tradnl" sz="2400" dirty="0">
                          <a:solidFill>
                            <a:srgbClr val="7030A0"/>
                          </a:solidFill>
                          <a:effectLst/>
                          <a:uFill>
                            <a:solidFill>
                              <a:srgbClr val="000000"/>
                            </a:solidFill>
                          </a:uFill>
                        </a:rPr>
                        <a:t> </a:t>
                      </a:r>
                      <a:r>
                        <a:rPr lang="es-ES_tradnl" sz="2400" dirty="0" err="1">
                          <a:solidFill>
                            <a:srgbClr val="7030A0"/>
                          </a:solidFill>
                          <a:effectLst/>
                          <a:uFill>
                            <a:solidFill>
                              <a:srgbClr val="000000"/>
                            </a:solidFill>
                          </a:uFill>
                        </a:rPr>
                        <a:t>Form</a:t>
                      </a:r>
                      <a:endParaRPr lang="en-EC" sz="2800" dirty="0">
                        <a:solidFill>
                          <a:srgbClr val="7030A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846138215"/>
                  </a:ext>
                </a:extLst>
              </a:tr>
              <a:tr h="160020">
                <a:tc>
                  <a:txBody>
                    <a:bodyPr/>
                    <a:lstStyle/>
                    <a:p>
                      <a:pPr algn="ctr"/>
                      <a:r>
                        <a:rPr lang="es-ES_tradnl" sz="2400">
                          <a:effectLst/>
                          <a:uFill>
                            <a:solidFill>
                              <a:srgbClr val="000000"/>
                            </a:solidFill>
                          </a:uFill>
                        </a:rPr>
                        <a:t>his</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/hɪz/</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/ɪz/</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796301436"/>
                  </a:ext>
                </a:extLst>
              </a:tr>
              <a:tr h="160020">
                <a:tc>
                  <a:txBody>
                    <a:bodyPr/>
                    <a:lstStyle/>
                    <a:p>
                      <a:pPr algn="ctr"/>
                      <a:r>
                        <a:rPr lang="es-ES_tradnl" sz="2400">
                          <a:effectLst/>
                          <a:uFill>
                            <a:solidFill>
                              <a:srgbClr val="000000"/>
                            </a:solidFill>
                          </a:uFill>
                        </a:rPr>
                        <a:t>him</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/hɪm/</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/ɪm/</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779085096"/>
                  </a:ext>
                </a:extLst>
              </a:tr>
              <a:tr h="160020">
                <a:tc>
                  <a:txBody>
                    <a:bodyPr/>
                    <a:lstStyle/>
                    <a:p>
                      <a:pPr algn="ctr"/>
                      <a:r>
                        <a:rPr lang="es-ES_tradnl" sz="2400">
                          <a:effectLst/>
                          <a:uFill>
                            <a:solidFill>
                              <a:srgbClr val="000000"/>
                            </a:solidFill>
                          </a:uFill>
                        </a:rPr>
                        <a:t>her</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[hɝ]</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[ɚ]</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3387446394"/>
                  </a:ext>
                </a:extLst>
              </a:tr>
              <a:tr h="160020">
                <a:tc>
                  <a:txBody>
                    <a:bodyPr/>
                    <a:lstStyle/>
                    <a:p>
                      <a:pPr algn="ctr"/>
                      <a:r>
                        <a:rPr lang="es-ES_tradnl" sz="2400">
                          <a:effectLst/>
                          <a:uFill>
                            <a:solidFill>
                              <a:srgbClr val="000000"/>
                            </a:solidFill>
                          </a:uFill>
                        </a:rPr>
                        <a:t>you</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n-US" sz="2400" dirty="0" err="1"/>
                        <a:t>ʝ</a:t>
                      </a:r>
                      <a:r>
                        <a:rPr lang="es-ES_tradnl" sz="2400" dirty="0" err="1">
                          <a:effectLst/>
                          <a:uFill>
                            <a:solidFill>
                              <a:srgbClr val="000000"/>
                            </a:solidFill>
                          </a:uFill>
                        </a:rPr>
                        <a:t>uw</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n-US" sz="2400" dirty="0" err="1"/>
                        <a:t>ʝ</a:t>
                      </a:r>
                      <a:r>
                        <a:rPr lang="es-ES_tradnl" sz="2400" dirty="0" err="1">
                          <a:effectLst/>
                          <a:uFill>
                            <a:solidFill>
                              <a:srgbClr val="000000"/>
                            </a:solidFill>
                          </a:uFill>
                        </a:rPr>
                        <a:t>ʊ</a:t>
                      </a:r>
                      <a:r>
                        <a:rPr lang="es-ES_tradnl" sz="2400" dirty="0">
                          <a:effectLst/>
                          <a:uFill>
                            <a:solidFill>
                              <a:srgbClr val="000000"/>
                            </a:solidFill>
                          </a:uFill>
                        </a:rPr>
                        <a:t>], [</a:t>
                      </a:r>
                      <a:r>
                        <a:rPr lang="en-US" sz="2400" dirty="0" err="1"/>
                        <a:t>ʝ</a:t>
                      </a:r>
                      <a:r>
                        <a:rPr lang="es-ES_tradnl" sz="2400" dirty="0" err="1">
                          <a:effectLst/>
                          <a:uFill>
                            <a:solidFill>
                              <a:srgbClr val="000000"/>
                            </a:solidFill>
                          </a:uFill>
                        </a:rPr>
                        <a:t>ə</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3443911502"/>
                  </a:ext>
                </a:extLst>
              </a:tr>
              <a:tr h="160020">
                <a:tc>
                  <a:txBody>
                    <a:bodyPr/>
                    <a:lstStyle/>
                    <a:p>
                      <a:pPr algn="ctr"/>
                      <a:r>
                        <a:rPr lang="es-ES_tradnl" sz="2400">
                          <a:effectLst/>
                          <a:uFill>
                            <a:solidFill>
                              <a:srgbClr val="000000"/>
                            </a:solidFill>
                          </a:uFill>
                        </a:rPr>
                        <a:t>your</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n-US" sz="2400" dirty="0" err="1"/>
                        <a:t>ʝ</a:t>
                      </a:r>
                      <a:r>
                        <a:rPr lang="es-ES_tradnl" sz="2400" dirty="0" err="1">
                          <a:effectLst/>
                          <a:uFill>
                            <a:solidFill>
                              <a:srgbClr val="000000"/>
                            </a:solidFill>
                          </a:uFill>
                        </a:rPr>
                        <a:t>ʊɹ</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n-US" sz="2400" dirty="0" err="1"/>
                        <a:t>ʝ</a:t>
                      </a:r>
                      <a:r>
                        <a:rPr lang="es-ES_tradnl" sz="2400" dirty="0" err="1">
                          <a:effectLst/>
                          <a:uFill>
                            <a:solidFill>
                              <a:srgbClr val="000000"/>
                            </a:solidFill>
                          </a:uFill>
                        </a:rPr>
                        <a:t>ə</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256723125"/>
                  </a:ext>
                </a:extLst>
              </a:tr>
              <a:tr h="160020">
                <a:tc>
                  <a:txBody>
                    <a:bodyPr/>
                    <a:lstStyle/>
                    <a:p>
                      <a:pPr algn="ctr"/>
                      <a:r>
                        <a:rPr lang="es-ES_tradnl" sz="2400">
                          <a:effectLst/>
                          <a:uFill>
                            <a:solidFill>
                              <a:srgbClr val="000000"/>
                            </a:solidFill>
                          </a:uFill>
                        </a:rPr>
                        <a:t>she</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s-ES_tradnl" sz="2400" dirty="0" err="1">
                          <a:effectLst/>
                          <a:uFill>
                            <a:solidFill>
                              <a:srgbClr val="000000"/>
                            </a:solidFill>
                          </a:uFill>
                        </a:rPr>
                        <a:t>ʃi</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/ʃɪ/</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277589484"/>
                  </a:ext>
                </a:extLst>
              </a:tr>
              <a:tr h="160020">
                <a:tc>
                  <a:txBody>
                    <a:bodyPr/>
                    <a:lstStyle/>
                    <a:p>
                      <a:pPr algn="ctr"/>
                      <a:r>
                        <a:rPr lang="es-ES_tradnl" sz="2400">
                          <a:effectLst/>
                          <a:uFill>
                            <a:solidFill>
                              <a:srgbClr val="000000"/>
                            </a:solidFill>
                          </a:uFill>
                        </a:rPr>
                        <a:t>he</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/hi/</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/ɪ/</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173111428"/>
                  </a:ext>
                </a:extLst>
              </a:tr>
              <a:tr h="160020">
                <a:tc>
                  <a:txBody>
                    <a:bodyPr/>
                    <a:lstStyle/>
                    <a:p>
                      <a:pPr algn="ctr"/>
                      <a:r>
                        <a:rPr lang="es-ES_tradnl" sz="2400">
                          <a:effectLst/>
                          <a:uFill>
                            <a:solidFill>
                              <a:srgbClr val="000000"/>
                            </a:solidFill>
                          </a:uFill>
                        </a:rPr>
                        <a:t>we</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s-ES_tradnl" sz="2400" dirty="0" err="1">
                          <a:effectLst/>
                          <a:uFill>
                            <a:solidFill>
                              <a:srgbClr val="000000"/>
                            </a:solidFill>
                          </a:uFill>
                        </a:rPr>
                        <a:t>wi</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/wɪ/</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3165145638"/>
                  </a:ext>
                </a:extLst>
              </a:tr>
              <a:tr h="160020">
                <a:tc>
                  <a:txBody>
                    <a:bodyPr/>
                    <a:lstStyle/>
                    <a:p>
                      <a:pPr algn="ctr"/>
                      <a:r>
                        <a:rPr lang="es-ES_tradnl" sz="2400">
                          <a:effectLst/>
                          <a:uFill>
                            <a:solidFill>
                              <a:srgbClr val="000000"/>
                            </a:solidFill>
                          </a:uFill>
                        </a:rPr>
                        <a:t>them</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/ðɛm/</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a:effectLst/>
                          <a:uFill>
                            <a:solidFill>
                              <a:srgbClr val="000000"/>
                            </a:solidFill>
                          </a:uFill>
                        </a:rPr>
                        <a:t>/ðəm/, /əm/</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350679598"/>
                  </a:ext>
                </a:extLst>
              </a:tr>
              <a:tr h="160020">
                <a:tc>
                  <a:txBody>
                    <a:bodyPr/>
                    <a:lstStyle/>
                    <a:p>
                      <a:pPr algn="ctr"/>
                      <a:r>
                        <a:rPr lang="es-ES_tradnl" sz="2400">
                          <a:effectLst/>
                          <a:uFill>
                            <a:solidFill>
                              <a:srgbClr val="000000"/>
                            </a:solidFill>
                          </a:uFill>
                        </a:rPr>
                        <a:t>us</a:t>
                      </a:r>
                      <a:endParaRPr lang="en-EC" sz="28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s-ES_tradnl" sz="2400" dirty="0" err="1">
                          <a:effectLst/>
                          <a:uFill>
                            <a:solidFill>
                              <a:srgbClr val="000000"/>
                            </a:solidFill>
                          </a:uFill>
                        </a:rPr>
                        <a:t>ʌs</a:t>
                      </a:r>
                      <a:r>
                        <a:rPr lang="es-ES_tradnl" sz="2400" dirty="0">
                          <a:effectLst/>
                          <a:uFill>
                            <a:solidFill>
                              <a:srgbClr val="000000"/>
                            </a:solidFill>
                          </a:uFill>
                        </a:rPr>
                        <a:t>/</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400" dirty="0">
                          <a:effectLst/>
                          <a:uFill>
                            <a:solidFill>
                              <a:srgbClr val="000000"/>
                            </a:solidFill>
                          </a:uFill>
                        </a:rPr>
                        <a:t>/</a:t>
                      </a:r>
                      <a:r>
                        <a:rPr lang="es-ES_tradnl" sz="2400" dirty="0" err="1">
                          <a:effectLst/>
                          <a:uFill>
                            <a:solidFill>
                              <a:srgbClr val="000000"/>
                            </a:solidFill>
                          </a:uFill>
                        </a:rPr>
                        <a:t>əs</a:t>
                      </a:r>
                      <a:r>
                        <a:rPr lang="es-ES_tradnl" sz="2400" dirty="0">
                          <a:effectLst/>
                          <a:uFill>
                            <a:solidFill>
                              <a:srgbClr val="000000"/>
                            </a:solidFill>
                          </a:uFill>
                        </a:rPr>
                        <a:t>/, /s/</a:t>
                      </a:r>
                      <a:endParaRPr lang="en-EC" sz="2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266175049"/>
                  </a:ext>
                </a:extLst>
              </a:tr>
            </a:tbl>
          </a:graphicData>
        </a:graphic>
      </p:graphicFrame>
      <p:sp>
        <p:nvSpPr>
          <p:cNvPr id="4" name="Rectangle 1">
            <a:extLst>
              <a:ext uri="{FF2B5EF4-FFF2-40B4-BE49-F238E27FC236}">
                <a16:creationId xmlns:a16="http://schemas.microsoft.com/office/drawing/2014/main" id="{10225CC0-DEEB-5221-E3C8-9E6DB762A088}"/>
              </a:ext>
            </a:extLst>
          </p:cNvPr>
          <p:cNvSpPr>
            <a:spLocks noChangeArrowheads="1"/>
          </p:cNvSpPr>
          <p:nvPr/>
        </p:nvSpPr>
        <p:spPr bwMode="auto">
          <a:xfrm>
            <a:off x="2690190" y="9259"/>
            <a:ext cx="3767759" cy="984788"/>
          </a:xfrm>
          <a:prstGeom prst="rect">
            <a:avLst/>
          </a:prstGeom>
          <a:solidFill>
            <a:srgbClr val="FFFF00"/>
          </a:solidFill>
          <a:ln>
            <a:noFill/>
          </a:ln>
          <a:effectLst/>
        </p:spPr>
        <p:txBody>
          <a:bodyPr vert="horz" wrap="square" lIns="898242" tIns="152352" rIns="91440" bIns="152352"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s-ES_tradnl" altLang="en-EC" sz="4400" b="1" i="1" u="none" strike="noStrike" cap="none" normalizeH="0" baseline="0" dirty="0" err="1">
                <a:ln>
                  <a:noFill/>
                </a:ln>
                <a:solidFill>
                  <a:srgbClr val="000000"/>
                </a:solidFill>
                <a:effectLst/>
                <a:latin typeface="Lucida Sans Unicode" panose="020B0602030504020204" pitchFamily="34" charset="0"/>
                <a:ea typeface="Lucida Sans Unicode" panose="020B0602030504020204" pitchFamily="34" charset="0"/>
                <a:cs typeface="Lucida Sans Unicode" panose="020B0602030504020204" pitchFamily="34" charset="0"/>
              </a:rPr>
              <a:t>Pronouns</a:t>
            </a:r>
            <a:endParaRPr kumimoji="0" lang="es-ES_tradnl" altLang="en-EC" sz="4400" b="1" i="0" u="none" strike="noStrike" cap="none" normalizeH="0" baseline="0" dirty="0">
              <a:ln>
                <a:noFill/>
              </a:ln>
              <a:solidFill>
                <a:srgbClr val="000000"/>
              </a:solidFill>
              <a:effectLst/>
              <a:latin typeface="Lucida Sans Unicode" panose="020B0602030504020204" pitchFamily="34" charset="0"/>
              <a:cs typeface="Arial Unicode MS" panose="020B0604020202020204" pitchFamily="34" charset="-128"/>
            </a:endParaRPr>
          </a:p>
        </p:txBody>
      </p:sp>
    </p:spTree>
    <p:extLst>
      <p:ext uri="{BB962C8B-B14F-4D97-AF65-F5344CB8AC3E}">
        <p14:creationId xmlns:p14="http://schemas.microsoft.com/office/powerpoint/2010/main" val="337975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44AEA41-2DDC-0A25-313F-067E131F7320}"/>
              </a:ext>
            </a:extLst>
          </p:cNvPr>
          <p:cNvSpPr>
            <a:spLocks noGrp="1"/>
          </p:cNvSpPr>
          <p:nvPr>
            <p:ph type="sldNum" sz="quarter" idx="12"/>
          </p:nvPr>
        </p:nvSpPr>
        <p:spPr/>
        <p:txBody>
          <a:bodyPr/>
          <a:lstStyle/>
          <a:p>
            <a:fld id="{86CB4B4D-7CA3-9044-876B-883B54F8677D}" type="slidenum">
              <a:rPr lang="en-EC" smtClean="0"/>
              <a:t>5</a:t>
            </a:fld>
            <a:endParaRPr lang="en-EC"/>
          </a:p>
        </p:txBody>
      </p:sp>
      <p:graphicFrame>
        <p:nvGraphicFramePr>
          <p:cNvPr id="3" name="Table 2">
            <a:extLst>
              <a:ext uri="{FF2B5EF4-FFF2-40B4-BE49-F238E27FC236}">
                <a16:creationId xmlns:a16="http://schemas.microsoft.com/office/drawing/2014/main" id="{C3731834-2C6F-70D9-164C-5BE9019EAA2A}"/>
              </a:ext>
            </a:extLst>
          </p:cNvPr>
          <p:cNvGraphicFramePr>
            <a:graphicFrameLocks noGrp="1"/>
          </p:cNvGraphicFramePr>
          <p:nvPr>
            <p:extLst>
              <p:ext uri="{D42A27DB-BD31-4B8C-83A1-F6EECF244321}">
                <p14:modId xmlns:p14="http://schemas.microsoft.com/office/powerpoint/2010/main" val="3877057163"/>
              </p:ext>
            </p:extLst>
          </p:nvPr>
        </p:nvGraphicFramePr>
        <p:xfrm>
          <a:off x="628650" y="1948152"/>
          <a:ext cx="7886700" cy="2113280"/>
        </p:xfrm>
        <a:graphic>
          <a:graphicData uri="http://schemas.openxmlformats.org/drawingml/2006/table">
            <a:tbl>
              <a:tblPr firstRow="1" firstCol="1" bandRow="1">
                <a:tableStyleId>{5940675A-B579-460E-94D1-54222C63F5DA}</a:tableStyleId>
              </a:tblPr>
              <a:tblGrid>
                <a:gridCol w="2203544">
                  <a:extLst>
                    <a:ext uri="{9D8B030D-6E8A-4147-A177-3AD203B41FA5}">
                      <a16:colId xmlns:a16="http://schemas.microsoft.com/office/drawing/2014/main" val="1043158289"/>
                    </a:ext>
                  </a:extLst>
                </a:gridCol>
                <a:gridCol w="2127832">
                  <a:extLst>
                    <a:ext uri="{9D8B030D-6E8A-4147-A177-3AD203B41FA5}">
                      <a16:colId xmlns:a16="http://schemas.microsoft.com/office/drawing/2014/main" val="1816074297"/>
                    </a:ext>
                  </a:extLst>
                </a:gridCol>
                <a:gridCol w="3555324">
                  <a:extLst>
                    <a:ext uri="{9D8B030D-6E8A-4147-A177-3AD203B41FA5}">
                      <a16:colId xmlns:a16="http://schemas.microsoft.com/office/drawing/2014/main" val="835733386"/>
                    </a:ext>
                  </a:extLst>
                </a:gridCol>
              </a:tblGrid>
              <a:tr h="325120">
                <a:tc>
                  <a:txBody>
                    <a:bodyPr/>
                    <a:lstStyle/>
                    <a:p>
                      <a:pPr algn="ctr"/>
                      <a:r>
                        <a:rPr lang="es-ES_tradnl" sz="2800" dirty="0" err="1">
                          <a:effectLst/>
                          <a:uFill>
                            <a:solidFill>
                              <a:srgbClr val="000000"/>
                            </a:solidFill>
                          </a:uFill>
                        </a:rPr>
                        <a:t>Orthography</a:t>
                      </a:r>
                      <a:endParaRPr lang="en-EC" sz="32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solidFill>
                      <a:srgbClr val="FFFF00"/>
                    </a:solidFill>
                  </a:tcPr>
                </a:tc>
                <a:tc>
                  <a:txBody>
                    <a:bodyPr/>
                    <a:lstStyle/>
                    <a:p>
                      <a:pPr algn="ctr"/>
                      <a:r>
                        <a:rPr lang="es-ES_tradnl" sz="2800" dirty="0" err="1">
                          <a:effectLst/>
                          <a:uFill>
                            <a:solidFill>
                              <a:srgbClr val="000000"/>
                            </a:solidFill>
                          </a:uFill>
                        </a:rPr>
                        <a:t>Strong</a:t>
                      </a:r>
                      <a:r>
                        <a:rPr lang="es-ES_tradnl" sz="2800" dirty="0">
                          <a:effectLst/>
                          <a:uFill>
                            <a:solidFill>
                              <a:srgbClr val="000000"/>
                            </a:solidFill>
                          </a:uFill>
                        </a:rPr>
                        <a:t> </a:t>
                      </a:r>
                      <a:r>
                        <a:rPr lang="es-ES_tradnl" sz="2800" dirty="0" err="1">
                          <a:effectLst/>
                          <a:uFill>
                            <a:solidFill>
                              <a:srgbClr val="000000"/>
                            </a:solidFill>
                          </a:uFill>
                        </a:rPr>
                        <a:t>Form</a:t>
                      </a:r>
                      <a:endParaRPr lang="en-EC" sz="32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solidFill>
                      <a:srgbClr val="FFFF00"/>
                    </a:solidFill>
                  </a:tcPr>
                </a:tc>
                <a:tc>
                  <a:txBody>
                    <a:bodyPr/>
                    <a:lstStyle/>
                    <a:p>
                      <a:pPr algn="ctr"/>
                      <a:r>
                        <a:rPr lang="es-ES_tradnl" sz="2800" dirty="0" err="1">
                          <a:effectLst/>
                          <a:uFill>
                            <a:solidFill>
                              <a:srgbClr val="000000"/>
                            </a:solidFill>
                          </a:uFill>
                        </a:rPr>
                        <a:t>Weak</a:t>
                      </a:r>
                      <a:r>
                        <a:rPr lang="es-ES_tradnl" sz="2800" dirty="0">
                          <a:effectLst/>
                          <a:uFill>
                            <a:solidFill>
                              <a:srgbClr val="000000"/>
                            </a:solidFill>
                          </a:uFill>
                        </a:rPr>
                        <a:t> </a:t>
                      </a:r>
                      <a:r>
                        <a:rPr lang="es-ES_tradnl" sz="2800" dirty="0" err="1">
                          <a:effectLst/>
                          <a:uFill>
                            <a:solidFill>
                              <a:srgbClr val="000000"/>
                            </a:solidFill>
                          </a:uFill>
                        </a:rPr>
                        <a:t>Form</a:t>
                      </a:r>
                      <a:endParaRPr lang="en-EC" sz="32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solidFill>
                      <a:srgbClr val="FFFF00"/>
                    </a:solidFill>
                  </a:tcPr>
                </a:tc>
                <a:extLst>
                  <a:ext uri="{0D108BD9-81ED-4DB2-BD59-A6C34878D82A}">
                    <a16:rowId xmlns:a16="http://schemas.microsoft.com/office/drawing/2014/main" val="2735643197"/>
                  </a:ext>
                </a:extLst>
              </a:tr>
              <a:tr h="325120">
                <a:tc>
                  <a:txBody>
                    <a:bodyPr/>
                    <a:lstStyle/>
                    <a:p>
                      <a:pPr algn="ctr"/>
                      <a:r>
                        <a:rPr lang="es-ES_tradnl" sz="2800" dirty="0">
                          <a:effectLst/>
                          <a:uFill>
                            <a:solidFill>
                              <a:srgbClr val="000000"/>
                            </a:solidFill>
                          </a:uFill>
                        </a:rPr>
                        <a:t>and</a:t>
                      </a:r>
                      <a:endParaRPr lang="en-EC" sz="32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800">
                          <a:effectLst/>
                          <a:uFill>
                            <a:solidFill>
                              <a:srgbClr val="000000"/>
                            </a:solidFill>
                          </a:uFill>
                        </a:rPr>
                        <a:t>/ænd/</a:t>
                      </a:r>
                      <a:endParaRPr lang="en-EC" sz="32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800">
                          <a:effectLst/>
                          <a:uFill>
                            <a:solidFill>
                              <a:srgbClr val="000000"/>
                            </a:solidFill>
                          </a:uFill>
                        </a:rPr>
                        <a:t>/ənd/, /ən/, [n̩d], [n̩]</a:t>
                      </a:r>
                      <a:endParaRPr lang="en-EC" sz="32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2580997002"/>
                  </a:ext>
                </a:extLst>
              </a:tr>
              <a:tr h="160020">
                <a:tc>
                  <a:txBody>
                    <a:bodyPr/>
                    <a:lstStyle/>
                    <a:p>
                      <a:pPr algn="ctr"/>
                      <a:r>
                        <a:rPr lang="es-ES_tradnl" sz="2800">
                          <a:effectLst/>
                          <a:uFill>
                            <a:solidFill>
                              <a:srgbClr val="000000"/>
                            </a:solidFill>
                          </a:uFill>
                        </a:rPr>
                        <a:t>but</a:t>
                      </a:r>
                      <a:endParaRPr lang="en-EC" sz="32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800">
                          <a:effectLst/>
                          <a:uFill>
                            <a:solidFill>
                              <a:srgbClr val="000000"/>
                            </a:solidFill>
                          </a:uFill>
                        </a:rPr>
                        <a:t>/bʌt/</a:t>
                      </a:r>
                      <a:endParaRPr lang="en-EC" sz="32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800">
                          <a:effectLst/>
                          <a:uFill>
                            <a:solidFill>
                              <a:srgbClr val="000000"/>
                            </a:solidFill>
                          </a:uFill>
                        </a:rPr>
                        <a:t>/bət/</a:t>
                      </a:r>
                      <a:endParaRPr lang="en-EC" sz="32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67021561"/>
                  </a:ext>
                </a:extLst>
              </a:tr>
              <a:tr h="160020">
                <a:tc>
                  <a:txBody>
                    <a:bodyPr/>
                    <a:lstStyle/>
                    <a:p>
                      <a:pPr algn="ctr"/>
                      <a:r>
                        <a:rPr lang="es-ES_tradnl" sz="2800">
                          <a:effectLst/>
                          <a:uFill>
                            <a:solidFill>
                              <a:srgbClr val="000000"/>
                            </a:solidFill>
                          </a:uFill>
                        </a:rPr>
                        <a:t>that</a:t>
                      </a:r>
                      <a:endParaRPr lang="en-EC" sz="32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800" dirty="0">
                          <a:effectLst/>
                          <a:uFill>
                            <a:solidFill>
                              <a:srgbClr val="000000"/>
                            </a:solidFill>
                          </a:uFill>
                        </a:rPr>
                        <a:t>/</a:t>
                      </a:r>
                      <a:r>
                        <a:rPr lang="es-ES_tradnl" sz="2800" dirty="0" err="1">
                          <a:effectLst/>
                          <a:uFill>
                            <a:solidFill>
                              <a:srgbClr val="000000"/>
                            </a:solidFill>
                          </a:uFill>
                        </a:rPr>
                        <a:t>ðæt</a:t>
                      </a:r>
                      <a:r>
                        <a:rPr lang="es-ES_tradnl" sz="2800" dirty="0">
                          <a:effectLst/>
                          <a:uFill>
                            <a:solidFill>
                              <a:srgbClr val="000000"/>
                            </a:solidFill>
                          </a:uFill>
                        </a:rPr>
                        <a:t>/</a:t>
                      </a:r>
                      <a:endParaRPr lang="en-EC" sz="32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2800" dirty="0">
                          <a:effectLst/>
                          <a:uFill>
                            <a:solidFill>
                              <a:srgbClr val="000000"/>
                            </a:solidFill>
                          </a:uFill>
                        </a:rPr>
                        <a:t>/</a:t>
                      </a:r>
                      <a:r>
                        <a:rPr lang="es-ES_tradnl" sz="2800" dirty="0" err="1">
                          <a:effectLst/>
                          <a:uFill>
                            <a:solidFill>
                              <a:srgbClr val="000000"/>
                            </a:solidFill>
                          </a:uFill>
                        </a:rPr>
                        <a:t>ðət</a:t>
                      </a:r>
                      <a:r>
                        <a:rPr lang="es-ES_tradnl" sz="2800" dirty="0">
                          <a:effectLst/>
                          <a:uFill>
                            <a:solidFill>
                              <a:srgbClr val="000000"/>
                            </a:solidFill>
                          </a:uFill>
                        </a:rPr>
                        <a:t>/</a:t>
                      </a:r>
                      <a:endParaRPr lang="en-EC" sz="32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691066288"/>
                  </a:ext>
                </a:extLst>
              </a:tr>
            </a:tbl>
          </a:graphicData>
        </a:graphic>
      </p:graphicFrame>
      <p:sp>
        <p:nvSpPr>
          <p:cNvPr id="4" name="Rectangle 1">
            <a:extLst>
              <a:ext uri="{FF2B5EF4-FFF2-40B4-BE49-F238E27FC236}">
                <a16:creationId xmlns:a16="http://schemas.microsoft.com/office/drawing/2014/main" id="{DE4FCC22-92F4-6B87-2022-92DE2E955301}"/>
              </a:ext>
            </a:extLst>
          </p:cNvPr>
          <p:cNvSpPr>
            <a:spLocks noChangeArrowheads="1"/>
          </p:cNvSpPr>
          <p:nvPr/>
        </p:nvSpPr>
        <p:spPr bwMode="auto">
          <a:xfrm>
            <a:off x="1958009" y="0"/>
            <a:ext cx="4499941" cy="923233"/>
          </a:xfrm>
          <a:prstGeom prst="rect">
            <a:avLst/>
          </a:prstGeom>
          <a:solidFill>
            <a:srgbClr val="FFFF00"/>
          </a:solidFill>
          <a:ln>
            <a:noFill/>
          </a:ln>
          <a:effectLst/>
        </p:spPr>
        <p:txBody>
          <a:bodyPr vert="horz" wrap="square" lIns="898242" tIns="152352" rIns="91440" bIns="15235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n-EC" sz="4000" b="1" i="1" u="none" strike="noStrike" cap="none" normalizeH="0" baseline="0" dirty="0" err="1">
                <a:ln>
                  <a:noFill/>
                </a:ln>
                <a:solidFill>
                  <a:srgbClr val="000000"/>
                </a:solidFill>
                <a:effectLst/>
                <a:latin typeface="Lucida Sans Unicode" panose="020B0602030504020204" pitchFamily="34" charset="0"/>
                <a:ea typeface="Lucida Sans Unicode" panose="020B0602030504020204" pitchFamily="34" charset="0"/>
                <a:cs typeface="Lucida Sans Unicode" panose="020B0602030504020204" pitchFamily="34" charset="0"/>
              </a:rPr>
              <a:t>Conjunctions</a:t>
            </a:r>
            <a:endParaRPr kumimoji="0" lang="es-ES_tradnl" altLang="en-EC" sz="4000" b="1" i="0" u="none" strike="noStrike" cap="none" normalizeH="0" baseline="0" dirty="0">
              <a:ln>
                <a:noFill/>
              </a:ln>
              <a:solidFill>
                <a:srgbClr val="000000"/>
              </a:solidFill>
              <a:effectLst/>
              <a:latin typeface="Lucida Sans Unicode" panose="020B0602030504020204" pitchFamily="34" charset="0"/>
              <a:cs typeface="Arial Unicode MS" panose="020B0604020202020204" pitchFamily="34" charset="-128"/>
            </a:endParaRPr>
          </a:p>
        </p:txBody>
      </p:sp>
    </p:spTree>
    <p:extLst>
      <p:ext uri="{BB962C8B-B14F-4D97-AF65-F5344CB8AC3E}">
        <p14:creationId xmlns:p14="http://schemas.microsoft.com/office/powerpoint/2010/main" val="277082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FE89553-05F6-E664-81B2-AE9EC6116290}"/>
              </a:ext>
            </a:extLst>
          </p:cNvPr>
          <p:cNvSpPr>
            <a:spLocks noGrp="1"/>
          </p:cNvSpPr>
          <p:nvPr>
            <p:ph type="sldNum" sz="quarter" idx="12"/>
          </p:nvPr>
        </p:nvSpPr>
        <p:spPr/>
        <p:txBody>
          <a:bodyPr/>
          <a:lstStyle/>
          <a:p>
            <a:fld id="{86CB4B4D-7CA3-9044-876B-883B54F8677D}" type="slidenum">
              <a:rPr lang="en-EC" smtClean="0"/>
              <a:t>6</a:t>
            </a:fld>
            <a:endParaRPr lang="en-EC"/>
          </a:p>
        </p:txBody>
      </p:sp>
      <p:graphicFrame>
        <p:nvGraphicFramePr>
          <p:cNvPr id="3" name="Table 2">
            <a:extLst>
              <a:ext uri="{FF2B5EF4-FFF2-40B4-BE49-F238E27FC236}">
                <a16:creationId xmlns:a16="http://schemas.microsoft.com/office/drawing/2014/main" id="{1BD99121-8946-F23D-8A26-559697AA5C2C}"/>
              </a:ext>
            </a:extLst>
          </p:cNvPr>
          <p:cNvGraphicFramePr>
            <a:graphicFrameLocks noGrp="1"/>
          </p:cNvGraphicFramePr>
          <p:nvPr>
            <p:extLst>
              <p:ext uri="{D42A27DB-BD31-4B8C-83A1-F6EECF244321}">
                <p14:modId xmlns:p14="http://schemas.microsoft.com/office/powerpoint/2010/main" val="1838437789"/>
              </p:ext>
            </p:extLst>
          </p:nvPr>
        </p:nvGraphicFramePr>
        <p:xfrm>
          <a:off x="3575914" y="341631"/>
          <a:ext cx="5247860" cy="6014720"/>
        </p:xfrm>
        <a:graphic>
          <a:graphicData uri="http://schemas.openxmlformats.org/drawingml/2006/table">
            <a:tbl>
              <a:tblPr firstRow="1" firstCol="1" bandRow="1">
                <a:tableStyleId>{5940675A-B579-460E-94D1-54222C63F5DA}</a:tableStyleId>
              </a:tblPr>
              <a:tblGrid>
                <a:gridCol w="1685945">
                  <a:extLst>
                    <a:ext uri="{9D8B030D-6E8A-4147-A177-3AD203B41FA5}">
                      <a16:colId xmlns:a16="http://schemas.microsoft.com/office/drawing/2014/main" val="960008802"/>
                    </a:ext>
                  </a:extLst>
                </a:gridCol>
                <a:gridCol w="1628937">
                  <a:extLst>
                    <a:ext uri="{9D8B030D-6E8A-4147-A177-3AD203B41FA5}">
                      <a16:colId xmlns:a16="http://schemas.microsoft.com/office/drawing/2014/main" val="3779841799"/>
                    </a:ext>
                  </a:extLst>
                </a:gridCol>
                <a:gridCol w="1932978">
                  <a:extLst>
                    <a:ext uri="{9D8B030D-6E8A-4147-A177-3AD203B41FA5}">
                      <a16:colId xmlns:a16="http://schemas.microsoft.com/office/drawing/2014/main" val="3948287858"/>
                    </a:ext>
                  </a:extLst>
                </a:gridCol>
              </a:tblGrid>
              <a:tr h="160020">
                <a:tc>
                  <a:txBody>
                    <a:bodyPr/>
                    <a:lstStyle/>
                    <a:p>
                      <a:pPr algn="ctr"/>
                      <a:r>
                        <a:rPr lang="es-ES_tradnl" sz="1800" dirty="0" err="1">
                          <a:effectLst/>
                          <a:uFill>
                            <a:solidFill>
                              <a:srgbClr val="000000"/>
                            </a:solidFill>
                          </a:uFill>
                        </a:rPr>
                        <a:t>Orthography</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solidFill>
                      <a:schemeClr val="accent4">
                        <a:lumMod val="40000"/>
                        <a:lumOff val="60000"/>
                      </a:schemeClr>
                    </a:solidFill>
                  </a:tcPr>
                </a:tc>
                <a:tc>
                  <a:txBody>
                    <a:bodyPr/>
                    <a:lstStyle/>
                    <a:p>
                      <a:pPr algn="ctr"/>
                      <a:r>
                        <a:rPr lang="es-ES_tradnl" sz="1800" dirty="0" err="1">
                          <a:effectLst/>
                          <a:uFill>
                            <a:solidFill>
                              <a:srgbClr val="000000"/>
                            </a:solidFill>
                          </a:uFill>
                        </a:rPr>
                        <a:t>Strong</a:t>
                      </a:r>
                      <a:r>
                        <a:rPr lang="es-ES_tradnl" sz="1800" dirty="0">
                          <a:effectLst/>
                          <a:uFill>
                            <a:solidFill>
                              <a:srgbClr val="000000"/>
                            </a:solidFill>
                          </a:uFill>
                        </a:rPr>
                        <a:t> </a:t>
                      </a:r>
                      <a:r>
                        <a:rPr lang="es-ES_tradnl" sz="1800" dirty="0" err="1">
                          <a:effectLst/>
                          <a:uFill>
                            <a:solidFill>
                              <a:srgbClr val="000000"/>
                            </a:solidFill>
                          </a:uFill>
                        </a:rPr>
                        <a:t>Form</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solidFill>
                      <a:schemeClr val="accent4">
                        <a:lumMod val="40000"/>
                        <a:lumOff val="60000"/>
                      </a:schemeClr>
                    </a:solidFill>
                  </a:tcPr>
                </a:tc>
                <a:tc>
                  <a:txBody>
                    <a:bodyPr/>
                    <a:lstStyle/>
                    <a:p>
                      <a:pPr algn="ctr"/>
                      <a:r>
                        <a:rPr lang="es-ES_tradnl" sz="1800" dirty="0" err="1">
                          <a:effectLst/>
                          <a:uFill>
                            <a:solidFill>
                              <a:srgbClr val="000000"/>
                            </a:solidFill>
                          </a:uFill>
                        </a:rPr>
                        <a:t>Weak</a:t>
                      </a:r>
                      <a:r>
                        <a:rPr lang="es-ES_tradnl" sz="1800" dirty="0">
                          <a:effectLst/>
                          <a:uFill>
                            <a:solidFill>
                              <a:srgbClr val="000000"/>
                            </a:solidFill>
                          </a:uFill>
                        </a:rPr>
                        <a:t> </a:t>
                      </a:r>
                      <a:r>
                        <a:rPr lang="es-ES_tradnl" sz="1800" dirty="0" err="1">
                          <a:effectLst/>
                          <a:uFill>
                            <a:solidFill>
                              <a:srgbClr val="000000"/>
                            </a:solidFill>
                          </a:uFill>
                        </a:rPr>
                        <a:t>Form</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solidFill>
                      <a:schemeClr val="accent4">
                        <a:lumMod val="40000"/>
                        <a:lumOff val="60000"/>
                      </a:schemeClr>
                    </a:solidFill>
                  </a:tcPr>
                </a:tc>
                <a:extLst>
                  <a:ext uri="{0D108BD9-81ED-4DB2-BD59-A6C34878D82A}">
                    <a16:rowId xmlns:a16="http://schemas.microsoft.com/office/drawing/2014/main" val="1281296166"/>
                  </a:ext>
                </a:extLst>
              </a:tr>
              <a:tr h="160020">
                <a:tc>
                  <a:txBody>
                    <a:bodyPr/>
                    <a:lstStyle/>
                    <a:p>
                      <a:pPr algn="ctr"/>
                      <a:r>
                        <a:rPr lang="es-ES_tradnl" sz="1800" dirty="0">
                          <a:effectLst/>
                          <a:uFill>
                            <a:solidFill>
                              <a:srgbClr val="000000"/>
                            </a:solidFill>
                          </a:uFill>
                        </a:rPr>
                        <a:t>can</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dirty="0">
                          <a:effectLst/>
                          <a:uFill>
                            <a:solidFill>
                              <a:srgbClr val="000000"/>
                            </a:solidFill>
                          </a:uFill>
                        </a:rPr>
                        <a:t>/</a:t>
                      </a:r>
                      <a:r>
                        <a:rPr lang="es-ES_tradnl" sz="1800" dirty="0" err="1">
                          <a:effectLst/>
                          <a:uFill>
                            <a:solidFill>
                              <a:srgbClr val="000000"/>
                            </a:solidFill>
                          </a:uFill>
                        </a:rPr>
                        <a:t>kæn</a:t>
                      </a:r>
                      <a:r>
                        <a:rPr lang="es-ES_tradnl" sz="1800" dirty="0">
                          <a:effectLst/>
                          <a:uFill>
                            <a:solidFill>
                              <a:srgbClr val="000000"/>
                            </a:solidFill>
                          </a:uFill>
                        </a:rPr>
                        <a:t>/</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/kən/, [kn̩]</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620716189"/>
                  </a:ext>
                </a:extLst>
              </a:tr>
              <a:tr h="160020">
                <a:tc>
                  <a:txBody>
                    <a:bodyPr/>
                    <a:lstStyle/>
                    <a:p>
                      <a:pPr algn="ctr"/>
                      <a:r>
                        <a:rPr lang="es-ES_tradnl" sz="1800">
                          <a:effectLst/>
                          <a:uFill>
                            <a:solidFill>
                              <a:srgbClr val="000000"/>
                            </a:solidFill>
                          </a:uFill>
                        </a:rPr>
                        <a:t>could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/kʊd/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/kəd/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4053913976"/>
                  </a:ext>
                </a:extLst>
              </a:tr>
              <a:tr h="160020">
                <a:tc>
                  <a:txBody>
                    <a:bodyPr/>
                    <a:lstStyle/>
                    <a:p>
                      <a:pPr algn="ctr"/>
                      <a:r>
                        <a:rPr lang="es-ES_tradnl" sz="1800">
                          <a:effectLst/>
                          <a:uFill>
                            <a:solidFill>
                              <a:srgbClr val="000000"/>
                            </a:solidFill>
                          </a:uFill>
                        </a:rPr>
                        <a:t>have</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/hæv/</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/əv/, /v/</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518892383"/>
                  </a:ext>
                </a:extLst>
              </a:tr>
              <a:tr h="160020">
                <a:tc>
                  <a:txBody>
                    <a:bodyPr/>
                    <a:lstStyle/>
                    <a:p>
                      <a:pPr algn="ctr"/>
                      <a:r>
                        <a:rPr lang="es-ES_tradnl" sz="1800">
                          <a:effectLst/>
                          <a:uFill>
                            <a:solidFill>
                              <a:srgbClr val="000000"/>
                            </a:solidFill>
                          </a:uFill>
                        </a:rPr>
                        <a:t>has</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/hæz/</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/əz/, /z/</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2288834563"/>
                  </a:ext>
                </a:extLst>
              </a:tr>
              <a:tr h="160020">
                <a:tc>
                  <a:txBody>
                    <a:bodyPr/>
                    <a:lstStyle/>
                    <a:p>
                      <a:pPr algn="ctr"/>
                      <a:r>
                        <a:rPr lang="es-ES_tradnl" sz="1800">
                          <a:effectLst/>
                          <a:uFill>
                            <a:solidFill>
                              <a:srgbClr val="000000"/>
                            </a:solidFill>
                          </a:uFill>
                        </a:rPr>
                        <a:t>had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/hæd/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/əd/, /d/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3110793612"/>
                  </a:ext>
                </a:extLst>
              </a:tr>
              <a:tr h="160020">
                <a:tc>
                  <a:txBody>
                    <a:bodyPr/>
                    <a:lstStyle/>
                    <a:p>
                      <a:pPr algn="ctr"/>
                      <a:r>
                        <a:rPr lang="es-ES_tradnl" sz="1800">
                          <a:effectLst/>
                          <a:uFill>
                            <a:solidFill>
                              <a:srgbClr val="000000"/>
                            </a:solidFill>
                          </a:uFill>
                        </a:rPr>
                        <a:t>will</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/wɪl/</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/l/</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2470646789"/>
                  </a:ext>
                </a:extLst>
              </a:tr>
              <a:tr h="160020">
                <a:tc>
                  <a:txBody>
                    <a:bodyPr/>
                    <a:lstStyle/>
                    <a:p>
                      <a:pPr algn="ctr"/>
                      <a:r>
                        <a:rPr lang="es-ES_tradnl" sz="1800">
                          <a:effectLst/>
                          <a:uFill>
                            <a:solidFill>
                              <a:srgbClr val="000000"/>
                            </a:solidFill>
                          </a:uFill>
                        </a:rPr>
                        <a:t>shall</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/ʃæl/</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/ʃəl/, /ʃl/, /l/</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591104106"/>
                  </a:ext>
                </a:extLst>
              </a:tr>
              <a:tr h="160020">
                <a:tc>
                  <a:txBody>
                    <a:bodyPr/>
                    <a:lstStyle/>
                    <a:p>
                      <a:pPr algn="ctr"/>
                      <a:r>
                        <a:rPr lang="es-ES_tradnl" sz="1800">
                          <a:effectLst/>
                          <a:uFill>
                            <a:solidFill>
                              <a:srgbClr val="000000"/>
                            </a:solidFill>
                          </a:uFill>
                        </a:rPr>
                        <a:t>should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/ʃʊd/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/ʃəd/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300401192"/>
                  </a:ext>
                </a:extLst>
              </a:tr>
              <a:tr h="160020">
                <a:tc>
                  <a:txBody>
                    <a:bodyPr/>
                    <a:lstStyle/>
                    <a:p>
                      <a:pPr algn="ctr"/>
                      <a:r>
                        <a:rPr lang="es-ES_tradnl" sz="1800">
                          <a:effectLst/>
                          <a:uFill>
                            <a:solidFill>
                              <a:srgbClr val="000000"/>
                            </a:solidFill>
                          </a:uFill>
                        </a:rPr>
                        <a:t>must</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/mʌst/</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/məs/, /məst/</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559529816"/>
                  </a:ext>
                </a:extLst>
              </a:tr>
              <a:tr h="160020">
                <a:tc>
                  <a:txBody>
                    <a:bodyPr/>
                    <a:lstStyle/>
                    <a:p>
                      <a:pPr algn="ctr"/>
                      <a:r>
                        <a:rPr lang="es-ES_tradnl" sz="1800">
                          <a:effectLst/>
                          <a:uFill>
                            <a:solidFill>
                              <a:srgbClr val="000000"/>
                            </a:solidFill>
                          </a:uFill>
                        </a:rPr>
                        <a:t>do</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dirty="0">
                          <a:effectLst/>
                          <a:uFill>
                            <a:solidFill>
                              <a:srgbClr val="000000"/>
                            </a:solidFill>
                          </a:uFill>
                        </a:rPr>
                        <a:t>/du/</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/də/, /d/</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3138183019"/>
                  </a:ext>
                </a:extLst>
              </a:tr>
              <a:tr h="160020">
                <a:tc>
                  <a:txBody>
                    <a:bodyPr/>
                    <a:lstStyle/>
                    <a:p>
                      <a:pPr algn="ctr"/>
                      <a:r>
                        <a:rPr lang="es-ES_tradnl" sz="1800">
                          <a:effectLst/>
                          <a:uFill>
                            <a:solidFill>
                              <a:srgbClr val="000000"/>
                            </a:solidFill>
                          </a:uFill>
                        </a:rPr>
                        <a:t>does</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dirty="0">
                          <a:effectLst/>
                          <a:uFill>
                            <a:solidFill>
                              <a:srgbClr val="000000"/>
                            </a:solidFill>
                          </a:uFill>
                        </a:rPr>
                        <a:t>/</a:t>
                      </a:r>
                      <a:r>
                        <a:rPr lang="es-ES_tradnl" sz="1800" dirty="0" err="1">
                          <a:effectLst/>
                          <a:uFill>
                            <a:solidFill>
                              <a:srgbClr val="000000"/>
                            </a:solidFill>
                          </a:uFill>
                        </a:rPr>
                        <a:t>dʌz</a:t>
                      </a:r>
                      <a:r>
                        <a:rPr lang="es-ES_tradnl" sz="1800" dirty="0">
                          <a:effectLst/>
                          <a:uFill>
                            <a:solidFill>
                              <a:srgbClr val="000000"/>
                            </a:solidFill>
                          </a:uFill>
                        </a:rPr>
                        <a:t>/</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/dəz/, /z/</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819085494"/>
                  </a:ext>
                </a:extLst>
              </a:tr>
              <a:tr h="160020">
                <a:tc>
                  <a:txBody>
                    <a:bodyPr/>
                    <a:lstStyle/>
                    <a:p>
                      <a:pPr algn="ctr"/>
                      <a:r>
                        <a:rPr lang="es-ES_tradnl" sz="1800">
                          <a:effectLst/>
                          <a:uFill>
                            <a:solidFill>
                              <a:srgbClr val="000000"/>
                            </a:solidFill>
                          </a:uFill>
                        </a:rPr>
                        <a:t>am</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dirty="0">
                          <a:effectLst/>
                          <a:uFill>
                            <a:solidFill>
                              <a:srgbClr val="000000"/>
                            </a:solidFill>
                          </a:uFill>
                        </a:rPr>
                        <a:t>/</a:t>
                      </a:r>
                      <a:r>
                        <a:rPr lang="es-ES_tradnl" sz="1800" dirty="0" err="1">
                          <a:effectLst/>
                          <a:uFill>
                            <a:solidFill>
                              <a:srgbClr val="000000"/>
                            </a:solidFill>
                          </a:uFill>
                        </a:rPr>
                        <a:t>æm</a:t>
                      </a:r>
                      <a:r>
                        <a:rPr lang="es-ES_tradnl" sz="1800" dirty="0">
                          <a:effectLst/>
                          <a:uFill>
                            <a:solidFill>
                              <a:srgbClr val="000000"/>
                            </a:solidFill>
                          </a:uFill>
                        </a:rPr>
                        <a:t>/</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/əm/, [m̩]</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452105861"/>
                  </a:ext>
                </a:extLst>
              </a:tr>
              <a:tr h="160020">
                <a:tc>
                  <a:txBody>
                    <a:bodyPr/>
                    <a:lstStyle/>
                    <a:p>
                      <a:pPr algn="ctr"/>
                      <a:r>
                        <a:rPr lang="es-ES_tradnl" sz="1800">
                          <a:effectLst/>
                          <a:uFill>
                            <a:solidFill>
                              <a:srgbClr val="000000"/>
                            </a:solidFill>
                          </a:uFill>
                        </a:rPr>
                        <a:t>are</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dirty="0">
                          <a:effectLst/>
                          <a:uFill>
                            <a:solidFill>
                              <a:srgbClr val="000000"/>
                            </a:solidFill>
                          </a:uFill>
                        </a:rPr>
                        <a:t>/</a:t>
                      </a:r>
                      <a:r>
                        <a:rPr lang="es-ES_tradnl" sz="1800" dirty="0" err="1">
                          <a:effectLst/>
                          <a:uFill>
                            <a:solidFill>
                              <a:srgbClr val="000000"/>
                            </a:solidFill>
                          </a:uFill>
                        </a:rPr>
                        <a:t>aɹ</a:t>
                      </a:r>
                      <a:r>
                        <a:rPr lang="es-ES_tradnl" sz="1800" dirty="0">
                          <a:effectLst/>
                          <a:uFill>
                            <a:solidFill>
                              <a:srgbClr val="000000"/>
                            </a:solidFill>
                          </a:uFill>
                        </a:rPr>
                        <a:t>/</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[ɚ]</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109262120"/>
                  </a:ext>
                </a:extLst>
              </a:tr>
              <a:tr h="160020">
                <a:tc>
                  <a:txBody>
                    <a:bodyPr/>
                    <a:lstStyle/>
                    <a:p>
                      <a:pPr algn="ctr"/>
                      <a:r>
                        <a:rPr lang="es-ES_tradnl" sz="1800">
                          <a:effectLst/>
                          <a:uFill>
                            <a:solidFill>
                              <a:srgbClr val="000000"/>
                            </a:solidFill>
                          </a:uFill>
                        </a:rPr>
                        <a:t>was</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dirty="0">
                          <a:effectLst/>
                          <a:uFill>
                            <a:solidFill>
                              <a:srgbClr val="000000"/>
                            </a:solidFill>
                          </a:uFill>
                        </a:rPr>
                        <a:t>/</a:t>
                      </a:r>
                      <a:r>
                        <a:rPr lang="es-ES_tradnl" sz="1800" dirty="0" err="1">
                          <a:effectLst/>
                          <a:uFill>
                            <a:solidFill>
                              <a:srgbClr val="000000"/>
                            </a:solidFill>
                          </a:uFill>
                        </a:rPr>
                        <a:t>wɔz</a:t>
                      </a:r>
                      <a:r>
                        <a:rPr lang="es-ES_tradnl" sz="1800" dirty="0">
                          <a:effectLst/>
                          <a:uFill>
                            <a:solidFill>
                              <a:srgbClr val="000000"/>
                            </a:solidFill>
                          </a:uFill>
                        </a:rPr>
                        <a:t>/</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a:effectLst/>
                          <a:uFill>
                            <a:solidFill>
                              <a:srgbClr val="000000"/>
                            </a:solidFill>
                          </a:uFill>
                        </a:rPr>
                        <a:t>/wəz/</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4232168645"/>
                  </a:ext>
                </a:extLst>
              </a:tr>
              <a:tr h="160020">
                <a:tc>
                  <a:txBody>
                    <a:bodyPr/>
                    <a:lstStyle/>
                    <a:p>
                      <a:pPr algn="ctr"/>
                      <a:r>
                        <a:rPr lang="es-ES_tradnl" sz="1800">
                          <a:effectLst/>
                          <a:uFill>
                            <a:solidFill>
                              <a:srgbClr val="000000"/>
                            </a:solidFill>
                          </a:uFill>
                        </a:rPr>
                        <a:t>were</a:t>
                      </a:r>
                      <a:endParaRPr lang="en-EC" sz="200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dirty="0">
                          <a:effectLst/>
                          <a:uFill>
                            <a:solidFill>
                              <a:srgbClr val="000000"/>
                            </a:solidFill>
                          </a:uFill>
                        </a:rPr>
                        <a:t>/</a:t>
                      </a:r>
                      <a:r>
                        <a:rPr lang="es-ES_tradnl" sz="1800" dirty="0" err="1">
                          <a:effectLst/>
                          <a:uFill>
                            <a:solidFill>
                              <a:srgbClr val="000000"/>
                            </a:solidFill>
                          </a:uFill>
                        </a:rPr>
                        <a:t>wɛəɹ</a:t>
                      </a:r>
                      <a:r>
                        <a:rPr lang="es-ES_tradnl" sz="1800" dirty="0">
                          <a:effectLst/>
                          <a:uFill>
                            <a:solidFill>
                              <a:srgbClr val="000000"/>
                            </a:solidFill>
                          </a:uFill>
                        </a:rPr>
                        <a:t>/</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tc>
                  <a:txBody>
                    <a:bodyPr/>
                    <a:lstStyle/>
                    <a:p>
                      <a:pPr algn="ctr"/>
                      <a:r>
                        <a:rPr lang="es-ES_tradnl" sz="1800" dirty="0">
                          <a:effectLst/>
                          <a:uFill>
                            <a:solidFill>
                              <a:srgbClr val="000000"/>
                            </a:solidFill>
                          </a:uFill>
                        </a:rPr>
                        <a:t>/</a:t>
                      </a:r>
                      <a:r>
                        <a:rPr lang="es-ES_tradnl" sz="1800" dirty="0" err="1">
                          <a:effectLst/>
                          <a:uFill>
                            <a:solidFill>
                              <a:srgbClr val="000000"/>
                            </a:solidFill>
                          </a:uFill>
                        </a:rPr>
                        <a:t>wɚ</a:t>
                      </a:r>
                      <a:r>
                        <a:rPr lang="es-ES_tradnl" sz="1800" dirty="0">
                          <a:effectLst/>
                          <a:uFill>
                            <a:solidFill>
                              <a:srgbClr val="000000"/>
                            </a:solidFill>
                          </a:uFill>
                        </a:rPr>
                        <a:t>/</a:t>
                      </a:r>
                      <a:endParaRPr lang="en-EC" sz="20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txBody>
                  <a:tcPr marL="50800" marR="50800" marT="50800" marB="50800" anchor="ctr"/>
                </a:tc>
                <a:extLst>
                  <a:ext uri="{0D108BD9-81ED-4DB2-BD59-A6C34878D82A}">
                    <a16:rowId xmlns:a16="http://schemas.microsoft.com/office/drawing/2014/main" val="1270462669"/>
                  </a:ext>
                </a:extLst>
              </a:tr>
            </a:tbl>
          </a:graphicData>
        </a:graphic>
      </p:graphicFrame>
      <p:sp>
        <p:nvSpPr>
          <p:cNvPr id="4" name="Rectangle 1">
            <a:extLst>
              <a:ext uri="{FF2B5EF4-FFF2-40B4-BE49-F238E27FC236}">
                <a16:creationId xmlns:a16="http://schemas.microsoft.com/office/drawing/2014/main" id="{4F8D926E-7902-1105-5E96-B2B50DE9FB5D}"/>
              </a:ext>
            </a:extLst>
          </p:cNvPr>
          <p:cNvSpPr>
            <a:spLocks noChangeArrowheads="1"/>
          </p:cNvSpPr>
          <p:nvPr/>
        </p:nvSpPr>
        <p:spPr bwMode="auto">
          <a:xfrm rot="17860550">
            <a:off x="-688642" y="1995830"/>
            <a:ext cx="4200317" cy="984788"/>
          </a:xfrm>
          <a:prstGeom prst="rect">
            <a:avLst/>
          </a:prstGeom>
          <a:solidFill>
            <a:srgbClr val="FFFF00"/>
          </a:solidFill>
          <a:ln>
            <a:noFill/>
          </a:ln>
          <a:effectLst/>
        </p:spPr>
        <p:txBody>
          <a:bodyPr vert="horz" wrap="square" lIns="898242" tIns="152352" rIns="91440" bIns="15235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n-EC" sz="4400" b="1" i="1" u="none" strike="noStrike" cap="none" normalizeH="0" baseline="0" dirty="0" err="1">
                <a:ln>
                  <a:noFill/>
                </a:ln>
                <a:solidFill>
                  <a:srgbClr val="000000"/>
                </a:solidFill>
                <a:effectLst/>
                <a:latin typeface="Lucida Sans Unicode" panose="020B0602030504020204" pitchFamily="34" charset="0"/>
                <a:ea typeface="Lucida Sans Unicode" panose="020B0602030504020204" pitchFamily="34" charset="0"/>
                <a:cs typeface="Lucida Sans Unicode" panose="020B0602030504020204" pitchFamily="34" charset="0"/>
              </a:rPr>
              <a:t>Auxiliaries</a:t>
            </a:r>
            <a:endParaRPr kumimoji="0" lang="es-ES_tradnl" altLang="en-EC" sz="4400" b="1" i="0" u="none" strike="noStrike" cap="none" normalizeH="0" baseline="0" dirty="0">
              <a:ln>
                <a:noFill/>
              </a:ln>
              <a:solidFill>
                <a:srgbClr val="000000"/>
              </a:solidFill>
              <a:effectLst/>
              <a:latin typeface="Lucida Sans Unicode" panose="020B0602030504020204" pitchFamily="34" charset="0"/>
              <a:cs typeface="Arial Unicode MS" panose="020B0604020202020204" pitchFamily="34" charset="-128"/>
            </a:endParaRPr>
          </a:p>
        </p:txBody>
      </p:sp>
      <p:sp>
        <p:nvSpPr>
          <p:cNvPr id="5" name="TextBox 4">
            <a:extLst>
              <a:ext uri="{FF2B5EF4-FFF2-40B4-BE49-F238E27FC236}">
                <a16:creationId xmlns:a16="http://schemas.microsoft.com/office/drawing/2014/main" id="{D9A3352B-9FEB-19FA-EBB6-CC7D15B4E4C0}"/>
              </a:ext>
            </a:extLst>
          </p:cNvPr>
          <p:cNvSpPr txBox="1"/>
          <p:nvPr/>
        </p:nvSpPr>
        <p:spPr>
          <a:xfrm>
            <a:off x="253966" y="6407256"/>
            <a:ext cx="6314661" cy="369332"/>
          </a:xfrm>
          <a:prstGeom prst="rect">
            <a:avLst/>
          </a:prstGeom>
          <a:noFill/>
        </p:spPr>
        <p:txBody>
          <a:bodyPr wrap="square">
            <a:spAutoFit/>
          </a:bodyPr>
          <a:lstStyle/>
          <a:p>
            <a:r>
              <a:rPr lang="en-EC" dirty="0">
                <a:hlinkClick r:id="rId3"/>
              </a:rPr>
              <a:t>https://tfcs.baruch.cuny.edu/content-and-function-words/</a:t>
            </a:r>
            <a:endParaRPr lang="en-EC" dirty="0"/>
          </a:p>
        </p:txBody>
      </p:sp>
      <p:pic>
        <p:nvPicPr>
          <p:cNvPr id="6147" name="Picture 3" descr="ACTIVITY Original en App Store">
            <a:extLst>
              <a:ext uri="{FF2B5EF4-FFF2-40B4-BE49-F238E27FC236}">
                <a16:creationId xmlns:a16="http://schemas.microsoft.com/office/drawing/2014/main" id="{8FB971F2-84AE-15E4-6982-9B2F6C8575F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1838" t="36877" r="32145" b="35596"/>
          <a:stretch/>
        </p:blipFill>
        <p:spPr bwMode="auto">
          <a:xfrm>
            <a:off x="320226" y="5155096"/>
            <a:ext cx="2275368"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70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6E6E6E"/>
      </a:accent1>
      <a:accent2>
        <a:srgbClr val="9B9B9B"/>
      </a:accent2>
      <a:accent3>
        <a:srgbClr val="8F8F8F"/>
      </a:accent3>
      <a:accent4>
        <a:srgbClr val="707070"/>
      </a:accent4>
      <a:accent5>
        <a:srgbClr val="BABABA"/>
      </a:accent5>
      <a:accent6>
        <a:srgbClr val="8C8C8C"/>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bevel/>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313914</TotalTime>
  <Words>587</Words>
  <Application>Microsoft Macintosh PowerPoint</Application>
  <PresentationFormat>On-screen Show (4:3)</PresentationFormat>
  <Paragraphs>140</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Helvetica Neue</vt:lpstr>
      <vt:lpstr>Lucida Sans Unicode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MSc. Pablo Mejía Maldonado</cp:lastModifiedBy>
  <cp:revision>502</cp:revision>
  <dcterms:modified xsi:type="dcterms:W3CDTF">2022-08-16T23:01:47Z</dcterms:modified>
</cp:coreProperties>
</file>