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473" r:id="rId10"/>
    <p:sldId id="263" r:id="rId11"/>
    <p:sldId id="264" r:id="rId12"/>
    <p:sldId id="265" r:id="rId13"/>
    <p:sldId id="266" r:id="rId14"/>
    <p:sldId id="267" r:id="rId15"/>
    <p:sldId id="268" r:id="rId16"/>
    <p:sldId id="474" r:id="rId17"/>
    <p:sldId id="269" r:id="rId18"/>
    <p:sldId id="270" r:id="rId19"/>
    <p:sldId id="271" r:id="rId20"/>
    <p:sldId id="475" r:id="rId21"/>
    <p:sldId id="272" r:id="rId22"/>
    <p:sldId id="273" r:id="rId23"/>
    <p:sldId id="274" r:id="rId24"/>
    <p:sldId id="476" r:id="rId25"/>
    <p:sldId id="275" r:id="rId26"/>
    <p:sldId id="477" r:id="rId27"/>
    <p:sldId id="276" r:id="rId28"/>
    <p:sldId id="478" r:id="rId29"/>
    <p:sldId id="277" r:id="rId30"/>
    <p:sldId id="278" r:id="rId31"/>
    <p:sldId id="444" r:id="rId32"/>
    <p:sldId id="279" r:id="rId33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3415"/>
  </p:normalViewPr>
  <p:slideViewPr>
    <p:cSldViewPr>
      <p:cViewPr varScale="1">
        <p:scale>
          <a:sx n="63" d="100"/>
          <a:sy n="63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019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3203896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320968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23271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Texto del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Nivel de texto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Nivel de texto 1</a:t>
            </a:r>
          </a:p>
          <a:p>
            <a:pPr lvl="1">
              <a:defRPr sz="1800" b="0"/>
            </a:pPr>
            <a:r>
              <a:rPr sz="2400" b="1"/>
              <a:t>Nivel de texto 2</a:t>
            </a:r>
          </a:p>
          <a:p>
            <a:pPr lvl="2">
              <a:defRPr sz="1800" b="0"/>
            </a:pPr>
            <a:r>
              <a:rPr sz="2400" b="1"/>
              <a:t>Nivel de texto 3</a:t>
            </a:r>
          </a:p>
          <a:p>
            <a:pPr lvl="3">
              <a:defRPr sz="1800" b="0"/>
            </a:pPr>
            <a:r>
              <a:rPr sz="2400" b="1"/>
              <a:t>Nivel de texto 4</a:t>
            </a:r>
          </a:p>
          <a:p>
            <a:pPr lvl="4">
              <a:defRPr sz="1800" b="0"/>
            </a:pPr>
            <a:r>
              <a:rPr sz="2400" b="1"/>
              <a:t>Nivel de texto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del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Texto del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Nivel de texto 1</a:t>
            </a:r>
          </a:p>
          <a:p>
            <a:pPr lvl="1">
              <a:defRPr sz="1800"/>
            </a:pPr>
            <a:r>
              <a:rPr sz="1400"/>
              <a:t>Nivel de texto 2</a:t>
            </a:r>
          </a:p>
          <a:p>
            <a:pPr lvl="2">
              <a:defRPr sz="1800"/>
            </a:pPr>
            <a:r>
              <a:rPr sz="1400"/>
              <a:t>Nivel de texto 3</a:t>
            </a:r>
          </a:p>
          <a:p>
            <a:pPr lvl="3">
              <a:defRPr sz="1800"/>
            </a:pPr>
            <a:r>
              <a:rPr sz="1400"/>
              <a:t>Nivel de texto 4</a:t>
            </a:r>
          </a:p>
          <a:p>
            <a:pPr lvl="4">
              <a:defRPr sz="1800"/>
            </a:pPr>
            <a:r>
              <a:rPr sz="1400"/>
              <a:t>Nivel de texto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results?search_query=connected+spee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iff"/><Relationship Id="rId5" Type="http://schemas.openxmlformats.org/officeDocument/2006/relationships/hyperlink" Target="https://www.coursera.org/learn/tricky-american-english-pronunciation/lecture/VSBiw/linking-in-connected-speech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kb5vhThC90s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FU5kqxhD6s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4nQ9PlLW4Gc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25.png"/><Relationship Id="rId7" Type="http://schemas.openxmlformats.org/officeDocument/2006/relationships/hyperlink" Target="https://www.youtube.com/watch?v=aSfHb4Qx2hc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hyperlink" Target="https://www.youtube.com/watch?v=MgORea1FXV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3pIvl_fM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WM8txqtaNc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8Rwq9cU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FfagcFOznt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lementalenglish.com/pausing-thoughtgroup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9.tiff"/><Relationship Id="rId7" Type="http://schemas.openxmlformats.org/officeDocument/2006/relationships/hyperlink" Target="https://www.youtube.com/watch?v=4VnSAr9No6k" TargetMode="External"/><Relationship Id="rId2" Type="http://schemas.openxmlformats.org/officeDocument/2006/relationships/hyperlink" Target="https://www.coursera.org/learn/tricky-american-english-pronunciation/lecture/VSBiw/linking-in-connected-speec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iff"/><Relationship Id="rId5" Type="http://schemas.openxmlformats.org/officeDocument/2006/relationships/hyperlink" Target="https://www.youtube.com/watch?v=ZZTV0Gwyo_Q&amp;list=PLszew5PSZ3akigNvLqBnLGEUvIfUOiUwp" TargetMode="External"/><Relationship Id="rId4" Type="http://schemas.openxmlformats.org/officeDocument/2006/relationships/hyperlink" Target="https://www.youtube.com/watch?v=F_1eeh1xl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Nc2r_5XhkGk&amp;t=3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EDUCE your ACCENT | Connected Speech | English Pronunciation |  mmmEnglish">
            <a:hlinkClick r:id="rId2"/>
            <a:extLst>
              <a:ext uri="{FF2B5EF4-FFF2-40B4-BE49-F238E27FC236}">
                <a16:creationId xmlns:a16="http://schemas.microsoft.com/office/drawing/2014/main" id="{4E259F94-F640-644E-A9E7-53CFE8A9C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6" b="15185"/>
          <a:stretch/>
        </p:blipFill>
        <p:spPr bwMode="auto">
          <a:xfrm>
            <a:off x="317500" y="349249"/>
            <a:ext cx="8547100" cy="58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EB9BEE-9D9A-AA42-9A79-8DBEDF936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980" y="3566370"/>
            <a:ext cx="3492500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097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10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78" name="image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37" cy="46543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2428860" y="0"/>
            <a:ext cx="417454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LINKING</a:t>
            </a:r>
          </a:p>
        </p:txBody>
      </p:sp>
      <p:sp>
        <p:nvSpPr>
          <p:cNvPr id="180" name="Shape 180"/>
          <p:cNvSpPr/>
          <p:nvPr/>
        </p:nvSpPr>
        <p:spPr>
          <a:xfrm>
            <a:off x="1000100" y="1117712"/>
            <a:ext cx="7000924" cy="646331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i="1"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-glide / -diphthong + vowel-</a:t>
            </a:r>
            <a:endParaRPr dirty="0">
              <a:solidFill>
                <a:srgbClr val="FFFFFF"/>
              </a:solidFill>
              <a:latin typeface="Lucida Sans Unicode"/>
              <a:ea typeface="Lucida Sans Unicode"/>
              <a:cs typeface="Lucida Sans Unicode"/>
              <a:sym typeface="Lucida Sans Unicode"/>
            </a:endParaRPr>
          </a:p>
          <a:p>
            <a:pPr lvl="0" algn="ctr"/>
            <a:r>
              <a:rPr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(</a:t>
            </a:r>
            <a:r>
              <a:rPr lang="es-ES"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-</a:t>
            </a:r>
            <a:r>
              <a:rPr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semivowel + vowel</a:t>
            </a:r>
            <a:r>
              <a:rPr lang="es-ES"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-</a:t>
            </a:r>
            <a:r>
              <a:rPr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)</a:t>
            </a:r>
            <a:r>
              <a:rPr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81" name="Shape 181"/>
          <p:cNvSpPr/>
          <p:nvPr/>
        </p:nvSpPr>
        <p:spPr>
          <a:xfrm>
            <a:off x="1285853" y="2106003"/>
            <a:ext cx="434124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EC" dirty="0"/>
              <a:t>&lt;my artist&gt;       </a:t>
            </a:r>
            <a:r>
              <a:rPr lang="es-ES" dirty="0"/>
              <a:t>[m</a:t>
            </a:r>
            <a:r>
              <a:rPr lang="en-EC" b="1" dirty="0"/>
              <a:t>a</a:t>
            </a:r>
            <a:r>
              <a:rPr lang="es-ES" b="1" dirty="0" err="1"/>
              <a:t>ʝ</a:t>
            </a:r>
            <a:r>
              <a:rPr lang="es-ES" b="1" dirty="0"/>
              <a:t>͜</a:t>
            </a:r>
            <a:r>
              <a:rPr lang="es-ES" dirty="0"/>
              <a:t> </a:t>
            </a:r>
            <a:r>
              <a:rPr lang="en-EC" b="1" dirty="0"/>
              <a:t>aːɾ</a:t>
            </a:r>
            <a:r>
              <a:rPr lang="en-EC" dirty="0"/>
              <a:t>ɪst</a:t>
            </a:r>
            <a:r>
              <a:rPr lang="es-ES" dirty="0"/>
              <a:t>̚ ] </a:t>
            </a:r>
            <a:r>
              <a:rPr lang="es-ES" dirty="0">
                <a:sym typeface="Wingdings" pitchFamily="2" charset="2"/>
              </a:rPr>
              <a:t></a:t>
            </a:r>
            <a:r>
              <a:rPr lang="es-ES" dirty="0"/>
              <a:t> </a:t>
            </a:r>
            <a:r>
              <a:rPr lang="es-ES" dirty="0" err="1"/>
              <a:t>Intrusion</a:t>
            </a:r>
            <a:endParaRPr lang="en-EC" dirty="0"/>
          </a:p>
          <a:p>
            <a:endParaRPr lang="en-EC" dirty="0">
              <a:effectLst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500165" y="4336799"/>
            <a:ext cx="442915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EC" dirty="0"/>
              <a:t>&lt;hay algo &gt;     </a:t>
            </a:r>
            <a:r>
              <a:rPr lang="es-ES" dirty="0"/>
              <a:t>[</a:t>
            </a:r>
            <a:r>
              <a:rPr lang="en-EC" dirty="0"/>
              <a:t>a</a:t>
            </a:r>
            <a:r>
              <a:rPr lang="es-ES" dirty="0"/>
              <a:t> </a:t>
            </a:r>
            <a:r>
              <a:rPr lang="en-US" dirty="0" err="1"/>
              <a:t>ʝ</a:t>
            </a:r>
            <a:r>
              <a:rPr lang="en-EC" b="1" dirty="0"/>
              <a:t>͜ˈa</a:t>
            </a:r>
            <a:r>
              <a:rPr lang="en-EC" dirty="0"/>
              <a:t>lɣo</a:t>
            </a:r>
            <a:r>
              <a:rPr lang="es-ES" dirty="0"/>
              <a:t>] </a:t>
            </a:r>
            <a:r>
              <a:rPr lang="es-ES" dirty="0">
                <a:sym typeface="Wingdings" pitchFamily="2" charset="2"/>
              </a:rPr>
              <a:t></a:t>
            </a:r>
            <a:r>
              <a:rPr lang="es-ES" dirty="0"/>
              <a:t> </a:t>
            </a:r>
            <a:r>
              <a:rPr lang="es-ES" dirty="0" err="1"/>
              <a:t>Intrusion</a:t>
            </a:r>
            <a:endParaRPr lang="es-ES" dirty="0"/>
          </a:p>
          <a:p>
            <a:endParaRPr lang="en-EC" dirty="0">
              <a:effectLst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571868" y="5500701"/>
            <a:ext cx="403732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rey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indio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r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e</a:t>
            </a:r>
            <a:r>
              <a:rPr lang="en-US" dirty="0" err="1"/>
              <a:t>ʝ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ˈi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nd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j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o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 </a:t>
            </a:r>
            <a:r>
              <a:rPr lang="es-ES" dirty="0" err="1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Intrusion</a:t>
            </a:r>
            <a:endParaRPr lang="es-ES" dirty="0">
              <a:latin typeface="Lucida Sans Unicode"/>
              <a:ea typeface="Lucida Sans Unicode"/>
              <a:cs typeface="Lucida Sans Unicode"/>
              <a:sym typeface="Wingdings" pitchFamily="2" charset="2"/>
            </a:endParaRPr>
          </a:p>
          <a:p>
            <a:pPr lvl="0"/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188" name="image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0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20" y="4286255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3244594" y="3244333"/>
            <a:ext cx="383694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EC" dirty="0"/>
              <a:t>&lt;through it&gt;       </a:t>
            </a:r>
            <a:r>
              <a:rPr lang="es-ES" dirty="0"/>
              <a:t>[</a:t>
            </a:r>
            <a:r>
              <a:rPr lang="en-EC" dirty="0"/>
              <a:t>ˈθɹ̥u</a:t>
            </a:r>
            <a:r>
              <a:rPr lang="es-ES" dirty="0"/>
              <a:t> </a:t>
            </a:r>
            <a:r>
              <a:rPr lang="en-EC" b="1" dirty="0"/>
              <a:t>͜wɪ</a:t>
            </a:r>
            <a:r>
              <a:rPr lang="en-EC" dirty="0"/>
              <a:t>t̚</a:t>
            </a:r>
            <a:r>
              <a:rPr lang="es-ES" dirty="0"/>
              <a:t>  ] </a:t>
            </a:r>
            <a:r>
              <a:rPr lang="es-ES" dirty="0">
                <a:sym typeface="Wingdings" pitchFamily="2" charset="2"/>
              </a:rPr>
              <a:t></a:t>
            </a:r>
            <a:r>
              <a:rPr lang="es-ES" dirty="0"/>
              <a:t> </a:t>
            </a:r>
            <a:r>
              <a:rPr lang="es-ES" dirty="0" err="1"/>
              <a:t>Intrusion</a:t>
            </a:r>
            <a:endParaRPr lang="es-ES" dirty="0"/>
          </a:p>
          <a:p>
            <a:endParaRPr lang="en-EC" dirty="0">
              <a:effectLst/>
            </a:endParaRPr>
          </a:p>
        </p:txBody>
      </p:sp>
      <p:grpSp>
        <p:nvGrpSpPr>
          <p:cNvPr id="198" name="Group 198"/>
          <p:cNvGrpSpPr/>
          <p:nvPr/>
        </p:nvGrpSpPr>
        <p:grpSpPr>
          <a:xfrm>
            <a:off x="3071803" y="4581128"/>
            <a:ext cx="172791" cy="45719"/>
            <a:chOff x="0" y="0"/>
            <a:chExt cx="704314" cy="214322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704315" cy="21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extrusionOk="0">
                  <a:moveTo>
                    <a:pt x="20266" y="0"/>
                  </a:moveTo>
                  <a:lnTo>
                    <a:pt x="21600" y="5204"/>
                  </a:lnTo>
                  <a:lnTo>
                    <a:pt x="20778" y="5204"/>
                  </a:lnTo>
                  <a:lnTo>
                    <a:pt x="20778" y="5204"/>
                  </a:lnTo>
                  <a:cubicBezTo>
                    <a:pt x="19593" y="15035"/>
                    <a:pt x="15268" y="21600"/>
                    <a:pt x="10544" y="20742"/>
                  </a:cubicBezTo>
                  <a:lnTo>
                    <a:pt x="10544" y="20742"/>
                  </a:lnTo>
                  <a:cubicBezTo>
                    <a:pt x="14658" y="19995"/>
                    <a:pt x="18103" y="13765"/>
                    <a:pt x="19135" y="5204"/>
                  </a:cubicBezTo>
                  <a:lnTo>
                    <a:pt x="18314" y="5204"/>
                  </a:lnTo>
                  <a:close/>
                  <a:moveTo>
                    <a:pt x="9722" y="20816"/>
                  </a:moveTo>
                  <a:cubicBezTo>
                    <a:pt x="4353" y="20816"/>
                    <a:pt x="0" y="11497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497"/>
                    <a:pt x="5996" y="20816"/>
                    <a:pt x="11365" y="2081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0"/>
              <a:ext cx="370586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21600"/>
                  </a:moveTo>
                  <a:cubicBezTo>
                    <a:pt x="8272" y="21600"/>
                    <a:pt x="0" y="11929"/>
                    <a:pt x="0" y="0"/>
                  </a:cubicBezTo>
                  <a:lnTo>
                    <a:pt x="3123" y="0"/>
                  </a:lnTo>
                  <a:lnTo>
                    <a:pt x="3123" y="0"/>
                  </a:lnTo>
                  <a:cubicBezTo>
                    <a:pt x="3123" y="11929"/>
                    <a:pt x="1139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0"/>
              <a:ext cx="70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4" y="21523"/>
                  </a:moveTo>
                  <a:lnTo>
                    <a:pt x="10544" y="21523"/>
                  </a:lnTo>
                  <a:cubicBezTo>
                    <a:pt x="14658" y="20747"/>
                    <a:pt x="18103" y="14283"/>
                    <a:pt x="19135" y="5400"/>
                  </a:cubicBezTo>
                  <a:lnTo>
                    <a:pt x="18314" y="5400"/>
                  </a:lnTo>
                  <a:lnTo>
                    <a:pt x="20266" y="0"/>
                  </a:lnTo>
                  <a:lnTo>
                    <a:pt x="21600" y="5400"/>
                  </a:lnTo>
                  <a:lnTo>
                    <a:pt x="20778" y="5400"/>
                  </a:lnTo>
                  <a:lnTo>
                    <a:pt x="20778" y="5400"/>
                  </a:lnTo>
                  <a:cubicBezTo>
                    <a:pt x="19670" y="14937"/>
                    <a:pt x="15798" y="21600"/>
                    <a:pt x="11365" y="21600"/>
                  </a:cubicBezTo>
                  <a:lnTo>
                    <a:pt x="9722" y="21600"/>
                  </a:lnTo>
                  <a:cubicBezTo>
                    <a:pt x="4353" y="21600"/>
                    <a:pt x="0" y="11929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929"/>
                    <a:pt x="5996" y="21600"/>
                    <a:pt x="1136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202" name="Group 202"/>
          <p:cNvGrpSpPr/>
          <p:nvPr/>
        </p:nvGrpSpPr>
        <p:grpSpPr>
          <a:xfrm>
            <a:off x="5345705" y="5783313"/>
            <a:ext cx="335021" cy="45719"/>
            <a:chOff x="0" y="0"/>
            <a:chExt cx="492977" cy="142880"/>
          </a:xfrm>
        </p:grpSpPr>
        <p:sp>
          <p:nvSpPr>
            <p:cNvPr id="199" name="Shape 199"/>
            <p:cNvSpPr/>
            <p:nvPr/>
          </p:nvSpPr>
          <p:spPr>
            <a:xfrm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0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203" name="Shape 203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1" name="Picture 30">
            <a:hlinkClick r:id="rId5"/>
            <a:extLst>
              <a:ext uri="{FF2B5EF4-FFF2-40B4-BE49-F238E27FC236}">
                <a16:creationId xmlns:a16="http://schemas.microsoft.com/office/drawing/2014/main" id="{968DBED0-E003-0348-A986-E5F027D70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821" y="231620"/>
            <a:ext cx="453707" cy="428299"/>
          </a:xfrm>
          <a:prstGeom prst="rect">
            <a:avLst/>
          </a:prstGeom>
        </p:spPr>
      </p:pic>
      <p:grpSp>
        <p:nvGrpSpPr>
          <p:cNvPr id="32" name="Group 198">
            <a:extLst>
              <a:ext uri="{FF2B5EF4-FFF2-40B4-BE49-F238E27FC236}">
                <a16:creationId xmlns:a16="http://schemas.microsoft.com/office/drawing/2014/main" id="{0AD87796-45E7-D441-AA09-6EBCF6FBC01A}"/>
              </a:ext>
            </a:extLst>
          </p:cNvPr>
          <p:cNvGrpSpPr/>
          <p:nvPr/>
        </p:nvGrpSpPr>
        <p:grpSpPr>
          <a:xfrm>
            <a:off x="5235413" y="3519223"/>
            <a:ext cx="172791" cy="45719"/>
            <a:chOff x="0" y="0"/>
            <a:chExt cx="704314" cy="214322"/>
          </a:xfrm>
        </p:grpSpPr>
        <p:sp>
          <p:nvSpPr>
            <p:cNvPr id="33" name="Shape 195">
              <a:extLst>
                <a:ext uri="{FF2B5EF4-FFF2-40B4-BE49-F238E27FC236}">
                  <a16:creationId xmlns:a16="http://schemas.microsoft.com/office/drawing/2014/main" id="{1D8DD797-11AD-D34B-97EE-688436F7F928}"/>
                </a:ext>
              </a:extLst>
            </p:cNvPr>
            <p:cNvSpPr/>
            <p:nvPr/>
          </p:nvSpPr>
          <p:spPr>
            <a:xfrm>
              <a:off x="0" y="0"/>
              <a:ext cx="704315" cy="21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extrusionOk="0">
                  <a:moveTo>
                    <a:pt x="20266" y="0"/>
                  </a:moveTo>
                  <a:lnTo>
                    <a:pt x="21600" y="5204"/>
                  </a:lnTo>
                  <a:lnTo>
                    <a:pt x="20778" y="5204"/>
                  </a:lnTo>
                  <a:lnTo>
                    <a:pt x="20778" y="5204"/>
                  </a:lnTo>
                  <a:cubicBezTo>
                    <a:pt x="19593" y="15035"/>
                    <a:pt x="15268" y="21600"/>
                    <a:pt x="10544" y="20742"/>
                  </a:cubicBezTo>
                  <a:lnTo>
                    <a:pt x="10544" y="20742"/>
                  </a:lnTo>
                  <a:cubicBezTo>
                    <a:pt x="14658" y="19995"/>
                    <a:pt x="18103" y="13765"/>
                    <a:pt x="19135" y="5204"/>
                  </a:cubicBezTo>
                  <a:lnTo>
                    <a:pt x="18314" y="5204"/>
                  </a:lnTo>
                  <a:close/>
                  <a:moveTo>
                    <a:pt x="9722" y="20816"/>
                  </a:moveTo>
                  <a:cubicBezTo>
                    <a:pt x="4353" y="20816"/>
                    <a:pt x="0" y="11497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497"/>
                    <a:pt x="5996" y="20816"/>
                    <a:pt x="11365" y="2081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4" name="Shape 196">
              <a:extLst>
                <a:ext uri="{FF2B5EF4-FFF2-40B4-BE49-F238E27FC236}">
                  <a16:creationId xmlns:a16="http://schemas.microsoft.com/office/drawing/2014/main" id="{40DCF0A3-184D-C547-9A81-6B20FB788C09}"/>
                </a:ext>
              </a:extLst>
            </p:cNvPr>
            <p:cNvSpPr/>
            <p:nvPr/>
          </p:nvSpPr>
          <p:spPr>
            <a:xfrm>
              <a:off x="0" y="0"/>
              <a:ext cx="370586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21600"/>
                  </a:moveTo>
                  <a:cubicBezTo>
                    <a:pt x="8272" y="21600"/>
                    <a:pt x="0" y="11929"/>
                    <a:pt x="0" y="0"/>
                  </a:cubicBezTo>
                  <a:lnTo>
                    <a:pt x="3123" y="0"/>
                  </a:lnTo>
                  <a:lnTo>
                    <a:pt x="3123" y="0"/>
                  </a:lnTo>
                  <a:cubicBezTo>
                    <a:pt x="3123" y="11929"/>
                    <a:pt x="1139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5" name="Shape 197">
              <a:extLst>
                <a:ext uri="{FF2B5EF4-FFF2-40B4-BE49-F238E27FC236}">
                  <a16:creationId xmlns:a16="http://schemas.microsoft.com/office/drawing/2014/main" id="{900409DB-BF1F-A740-BE66-E0A056F6940B}"/>
                </a:ext>
              </a:extLst>
            </p:cNvPr>
            <p:cNvSpPr/>
            <p:nvPr/>
          </p:nvSpPr>
          <p:spPr>
            <a:xfrm>
              <a:off x="0" y="0"/>
              <a:ext cx="70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4" y="21523"/>
                  </a:moveTo>
                  <a:lnTo>
                    <a:pt x="10544" y="21523"/>
                  </a:lnTo>
                  <a:cubicBezTo>
                    <a:pt x="14658" y="20747"/>
                    <a:pt x="18103" y="14283"/>
                    <a:pt x="19135" y="5400"/>
                  </a:cubicBezTo>
                  <a:lnTo>
                    <a:pt x="18314" y="5400"/>
                  </a:lnTo>
                  <a:lnTo>
                    <a:pt x="20266" y="0"/>
                  </a:lnTo>
                  <a:lnTo>
                    <a:pt x="21600" y="5400"/>
                  </a:lnTo>
                  <a:lnTo>
                    <a:pt x="20778" y="5400"/>
                  </a:lnTo>
                  <a:lnTo>
                    <a:pt x="20778" y="5400"/>
                  </a:lnTo>
                  <a:cubicBezTo>
                    <a:pt x="19670" y="14937"/>
                    <a:pt x="15798" y="21600"/>
                    <a:pt x="11365" y="21600"/>
                  </a:cubicBezTo>
                  <a:lnTo>
                    <a:pt x="9722" y="21600"/>
                  </a:lnTo>
                  <a:cubicBezTo>
                    <a:pt x="4353" y="21600"/>
                    <a:pt x="0" y="11929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929"/>
                    <a:pt x="5996" y="21600"/>
                    <a:pt x="1136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36" name="Group 198">
            <a:extLst>
              <a:ext uri="{FF2B5EF4-FFF2-40B4-BE49-F238E27FC236}">
                <a16:creationId xmlns:a16="http://schemas.microsoft.com/office/drawing/2014/main" id="{71C1595E-143A-DB43-AC8E-854940F17DB8}"/>
              </a:ext>
            </a:extLst>
          </p:cNvPr>
          <p:cNvGrpSpPr/>
          <p:nvPr/>
        </p:nvGrpSpPr>
        <p:grpSpPr>
          <a:xfrm>
            <a:off x="3223354" y="2334567"/>
            <a:ext cx="172791" cy="45719"/>
            <a:chOff x="0" y="0"/>
            <a:chExt cx="704314" cy="214322"/>
          </a:xfrm>
        </p:grpSpPr>
        <p:sp>
          <p:nvSpPr>
            <p:cNvPr id="37" name="Shape 195">
              <a:extLst>
                <a:ext uri="{FF2B5EF4-FFF2-40B4-BE49-F238E27FC236}">
                  <a16:creationId xmlns:a16="http://schemas.microsoft.com/office/drawing/2014/main" id="{6C7958DC-C5BC-3D4E-8BF3-665A94614CF3}"/>
                </a:ext>
              </a:extLst>
            </p:cNvPr>
            <p:cNvSpPr/>
            <p:nvPr/>
          </p:nvSpPr>
          <p:spPr>
            <a:xfrm>
              <a:off x="0" y="0"/>
              <a:ext cx="704315" cy="21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extrusionOk="0">
                  <a:moveTo>
                    <a:pt x="20266" y="0"/>
                  </a:moveTo>
                  <a:lnTo>
                    <a:pt x="21600" y="5204"/>
                  </a:lnTo>
                  <a:lnTo>
                    <a:pt x="20778" y="5204"/>
                  </a:lnTo>
                  <a:lnTo>
                    <a:pt x="20778" y="5204"/>
                  </a:lnTo>
                  <a:cubicBezTo>
                    <a:pt x="19593" y="15035"/>
                    <a:pt x="15268" y="21600"/>
                    <a:pt x="10544" y="20742"/>
                  </a:cubicBezTo>
                  <a:lnTo>
                    <a:pt x="10544" y="20742"/>
                  </a:lnTo>
                  <a:cubicBezTo>
                    <a:pt x="14658" y="19995"/>
                    <a:pt x="18103" y="13765"/>
                    <a:pt x="19135" y="5204"/>
                  </a:cubicBezTo>
                  <a:lnTo>
                    <a:pt x="18314" y="5204"/>
                  </a:lnTo>
                  <a:close/>
                  <a:moveTo>
                    <a:pt x="9722" y="20816"/>
                  </a:moveTo>
                  <a:cubicBezTo>
                    <a:pt x="4353" y="20816"/>
                    <a:pt x="0" y="11497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497"/>
                    <a:pt x="5996" y="20816"/>
                    <a:pt x="11365" y="2081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" name="Shape 196">
              <a:extLst>
                <a:ext uri="{FF2B5EF4-FFF2-40B4-BE49-F238E27FC236}">
                  <a16:creationId xmlns:a16="http://schemas.microsoft.com/office/drawing/2014/main" id="{86193647-1FA8-E441-B343-C9DEF1FD124E}"/>
                </a:ext>
              </a:extLst>
            </p:cNvPr>
            <p:cNvSpPr/>
            <p:nvPr/>
          </p:nvSpPr>
          <p:spPr>
            <a:xfrm>
              <a:off x="0" y="0"/>
              <a:ext cx="370586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21600"/>
                  </a:moveTo>
                  <a:cubicBezTo>
                    <a:pt x="8272" y="21600"/>
                    <a:pt x="0" y="11929"/>
                    <a:pt x="0" y="0"/>
                  </a:cubicBezTo>
                  <a:lnTo>
                    <a:pt x="3123" y="0"/>
                  </a:lnTo>
                  <a:lnTo>
                    <a:pt x="3123" y="0"/>
                  </a:lnTo>
                  <a:cubicBezTo>
                    <a:pt x="3123" y="11929"/>
                    <a:pt x="1139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9" name="Shape 197">
              <a:extLst>
                <a:ext uri="{FF2B5EF4-FFF2-40B4-BE49-F238E27FC236}">
                  <a16:creationId xmlns:a16="http://schemas.microsoft.com/office/drawing/2014/main" id="{4F420430-0934-D140-9F8D-C0EAEAC93617}"/>
                </a:ext>
              </a:extLst>
            </p:cNvPr>
            <p:cNvSpPr/>
            <p:nvPr/>
          </p:nvSpPr>
          <p:spPr>
            <a:xfrm>
              <a:off x="0" y="0"/>
              <a:ext cx="70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4" y="21523"/>
                  </a:moveTo>
                  <a:lnTo>
                    <a:pt x="10544" y="21523"/>
                  </a:lnTo>
                  <a:cubicBezTo>
                    <a:pt x="14658" y="20747"/>
                    <a:pt x="18103" y="14283"/>
                    <a:pt x="19135" y="5400"/>
                  </a:cubicBezTo>
                  <a:lnTo>
                    <a:pt x="18314" y="5400"/>
                  </a:lnTo>
                  <a:lnTo>
                    <a:pt x="20266" y="0"/>
                  </a:lnTo>
                  <a:lnTo>
                    <a:pt x="21600" y="5400"/>
                  </a:lnTo>
                  <a:lnTo>
                    <a:pt x="20778" y="5400"/>
                  </a:lnTo>
                  <a:lnTo>
                    <a:pt x="20778" y="5400"/>
                  </a:lnTo>
                  <a:cubicBezTo>
                    <a:pt x="19670" y="14937"/>
                    <a:pt x="15798" y="21600"/>
                    <a:pt x="11365" y="21600"/>
                  </a:cubicBezTo>
                  <a:lnTo>
                    <a:pt x="9722" y="21600"/>
                  </a:lnTo>
                  <a:cubicBezTo>
                    <a:pt x="4353" y="21600"/>
                    <a:pt x="0" y="11929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929"/>
                    <a:pt x="5996" y="21600"/>
                    <a:pt x="1136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1" grpId="0" animBg="1"/>
      <p:bldP spid="186" grpId="0" animBg="1"/>
      <p:bldP spid="187" grpId="0" animBg="1"/>
      <p:bldP spid="1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06" name="image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37" cy="46543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2428860" y="0"/>
            <a:ext cx="417454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LINKING</a:t>
            </a:r>
          </a:p>
        </p:txBody>
      </p:sp>
      <p:sp>
        <p:nvSpPr>
          <p:cNvPr id="208" name="Shape 208"/>
          <p:cNvSpPr/>
          <p:nvPr/>
        </p:nvSpPr>
        <p:spPr>
          <a:xfrm>
            <a:off x="1000100" y="1056430"/>
            <a:ext cx="7000924" cy="399564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 dirty="0">
                <a:solidFill>
                  <a:srgbClr val="FFFFFF"/>
                </a:solidFill>
              </a:rPr>
              <a:t>-open vowel + vowel-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4572000" y="2351831"/>
            <a:ext cx="356726" cy="92165"/>
            <a:chOff x="0" y="0"/>
            <a:chExt cx="704314" cy="214322"/>
          </a:xfrm>
        </p:grpSpPr>
        <p:sp>
          <p:nvSpPr>
            <p:cNvPr id="209" name="Shape 209"/>
            <p:cNvSpPr/>
            <p:nvPr/>
          </p:nvSpPr>
          <p:spPr>
            <a:xfrm>
              <a:off x="0" y="0"/>
              <a:ext cx="704315" cy="21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extrusionOk="0">
                  <a:moveTo>
                    <a:pt x="20266" y="0"/>
                  </a:moveTo>
                  <a:lnTo>
                    <a:pt x="21600" y="5204"/>
                  </a:lnTo>
                  <a:lnTo>
                    <a:pt x="20778" y="5204"/>
                  </a:lnTo>
                  <a:lnTo>
                    <a:pt x="20778" y="5204"/>
                  </a:lnTo>
                  <a:cubicBezTo>
                    <a:pt x="19593" y="15035"/>
                    <a:pt x="15268" y="21600"/>
                    <a:pt x="10544" y="20742"/>
                  </a:cubicBezTo>
                  <a:lnTo>
                    <a:pt x="10544" y="20742"/>
                  </a:lnTo>
                  <a:cubicBezTo>
                    <a:pt x="14658" y="19995"/>
                    <a:pt x="18103" y="13765"/>
                    <a:pt x="19135" y="5204"/>
                  </a:cubicBezTo>
                  <a:lnTo>
                    <a:pt x="18314" y="5204"/>
                  </a:lnTo>
                  <a:close/>
                  <a:moveTo>
                    <a:pt x="9722" y="20816"/>
                  </a:moveTo>
                  <a:cubicBezTo>
                    <a:pt x="4353" y="20816"/>
                    <a:pt x="0" y="11497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497"/>
                    <a:pt x="5996" y="20816"/>
                    <a:pt x="11365" y="2081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0"/>
              <a:ext cx="370586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21600"/>
                  </a:moveTo>
                  <a:cubicBezTo>
                    <a:pt x="8272" y="21600"/>
                    <a:pt x="0" y="11929"/>
                    <a:pt x="0" y="0"/>
                  </a:cubicBezTo>
                  <a:lnTo>
                    <a:pt x="3123" y="0"/>
                  </a:lnTo>
                  <a:lnTo>
                    <a:pt x="3123" y="0"/>
                  </a:lnTo>
                  <a:cubicBezTo>
                    <a:pt x="3123" y="11929"/>
                    <a:pt x="1139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0"/>
              <a:ext cx="70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4" y="21523"/>
                  </a:moveTo>
                  <a:lnTo>
                    <a:pt x="10544" y="21523"/>
                  </a:lnTo>
                  <a:cubicBezTo>
                    <a:pt x="14658" y="20747"/>
                    <a:pt x="18103" y="14283"/>
                    <a:pt x="19135" y="5400"/>
                  </a:cubicBezTo>
                  <a:lnTo>
                    <a:pt x="18314" y="5400"/>
                  </a:lnTo>
                  <a:lnTo>
                    <a:pt x="20266" y="0"/>
                  </a:lnTo>
                  <a:lnTo>
                    <a:pt x="21600" y="5400"/>
                  </a:lnTo>
                  <a:lnTo>
                    <a:pt x="20778" y="5400"/>
                  </a:lnTo>
                  <a:lnTo>
                    <a:pt x="20778" y="5400"/>
                  </a:lnTo>
                  <a:cubicBezTo>
                    <a:pt x="19670" y="14937"/>
                    <a:pt x="15798" y="21600"/>
                    <a:pt x="11365" y="21600"/>
                  </a:cubicBezTo>
                  <a:lnTo>
                    <a:pt x="9722" y="21600"/>
                  </a:lnTo>
                  <a:cubicBezTo>
                    <a:pt x="4353" y="21600"/>
                    <a:pt x="0" y="11929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929"/>
                    <a:pt x="5996" y="21600"/>
                    <a:pt x="1136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3" name="image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20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20" y="4286255"/>
            <a:ext cx="638176" cy="638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Group 218"/>
          <p:cNvGrpSpPr/>
          <p:nvPr/>
        </p:nvGrpSpPr>
        <p:grpSpPr>
          <a:xfrm>
            <a:off x="4118679" y="3360463"/>
            <a:ext cx="368021" cy="101671"/>
            <a:chOff x="0" y="0"/>
            <a:chExt cx="492977" cy="142880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0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5436121" y="4745457"/>
            <a:ext cx="360040" cy="45719"/>
            <a:chOff x="0" y="0"/>
            <a:chExt cx="704314" cy="214322"/>
          </a:xfrm>
        </p:grpSpPr>
        <p:sp>
          <p:nvSpPr>
            <p:cNvPr id="219" name="Shape 219"/>
            <p:cNvSpPr/>
            <p:nvPr/>
          </p:nvSpPr>
          <p:spPr>
            <a:xfrm>
              <a:off x="0" y="0"/>
              <a:ext cx="704315" cy="21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extrusionOk="0">
                  <a:moveTo>
                    <a:pt x="20266" y="0"/>
                  </a:moveTo>
                  <a:lnTo>
                    <a:pt x="21600" y="5204"/>
                  </a:lnTo>
                  <a:lnTo>
                    <a:pt x="20778" y="5204"/>
                  </a:lnTo>
                  <a:lnTo>
                    <a:pt x="20778" y="5204"/>
                  </a:lnTo>
                  <a:cubicBezTo>
                    <a:pt x="19593" y="15035"/>
                    <a:pt x="15268" y="21600"/>
                    <a:pt x="10544" y="20742"/>
                  </a:cubicBezTo>
                  <a:lnTo>
                    <a:pt x="10544" y="20742"/>
                  </a:lnTo>
                  <a:cubicBezTo>
                    <a:pt x="14658" y="19995"/>
                    <a:pt x="18103" y="13765"/>
                    <a:pt x="19135" y="5204"/>
                  </a:cubicBezTo>
                  <a:lnTo>
                    <a:pt x="18314" y="5204"/>
                  </a:lnTo>
                  <a:close/>
                  <a:moveTo>
                    <a:pt x="9722" y="20816"/>
                  </a:moveTo>
                  <a:cubicBezTo>
                    <a:pt x="4353" y="20816"/>
                    <a:pt x="0" y="11497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497"/>
                    <a:pt x="5996" y="20816"/>
                    <a:pt x="11365" y="2081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0"/>
              <a:ext cx="370586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7" y="21600"/>
                  </a:moveTo>
                  <a:cubicBezTo>
                    <a:pt x="8272" y="21600"/>
                    <a:pt x="0" y="11929"/>
                    <a:pt x="0" y="0"/>
                  </a:cubicBezTo>
                  <a:lnTo>
                    <a:pt x="3123" y="0"/>
                  </a:lnTo>
                  <a:lnTo>
                    <a:pt x="3123" y="0"/>
                  </a:lnTo>
                  <a:cubicBezTo>
                    <a:pt x="3123" y="11929"/>
                    <a:pt x="1139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0" y="0"/>
              <a:ext cx="70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44" y="21523"/>
                  </a:moveTo>
                  <a:lnTo>
                    <a:pt x="10544" y="21523"/>
                  </a:lnTo>
                  <a:cubicBezTo>
                    <a:pt x="14658" y="20747"/>
                    <a:pt x="18103" y="14283"/>
                    <a:pt x="19135" y="5400"/>
                  </a:cubicBezTo>
                  <a:lnTo>
                    <a:pt x="18314" y="5400"/>
                  </a:lnTo>
                  <a:lnTo>
                    <a:pt x="20266" y="0"/>
                  </a:lnTo>
                  <a:lnTo>
                    <a:pt x="21600" y="5400"/>
                  </a:lnTo>
                  <a:lnTo>
                    <a:pt x="20778" y="5400"/>
                  </a:lnTo>
                  <a:lnTo>
                    <a:pt x="20778" y="5400"/>
                  </a:lnTo>
                  <a:cubicBezTo>
                    <a:pt x="19670" y="14937"/>
                    <a:pt x="15798" y="21600"/>
                    <a:pt x="11365" y="21600"/>
                  </a:cubicBezTo>
                  <a:lnTo>
                    <a:pt x="9722" y="21600"/>
                  </a:lnTo>
                  <a:cubicBezTo>
                    <a:pt x="4353" y="21600"/>
                    <a:pt x="0" y="11929"/>
                    <a:pt x="0" y="0"/>
                  </a:cubicBezTo>
                  <a:lnTo>
                    <a:pt x="1643" y="0"/>
                  </a:lnTo>
                  <a:lnTo>
                    <a:pt x="1643" y="0"/>
                  </a:lnTo>
                  <a:cubicBezTo>
                    <a:pt x="1643" y="11929"/>
                    <a:pt x="5996" y="21600"/>
                    <a:pt x="1136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5072065" y="5786454"/>
            <a:ext cx="492979" cy="142881"/>
            <a:chOff x="0" y="0"/>
            <a:chExt cx="492977" cy="142880"/>
          </a:xfrm>
        </p:grpSpPr>
        <p:sp>
          <p:nvSpPr>
            <p:cNvPr id="223" name="Shape 223"/>
            <p:cNvSpPr/>
            <p:nvPr/>
          </p:nvSpPr>
          <p:spPr>
            <a:xfrm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0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7" name="Shape 227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439199" y="1920944"/>
            <a:ext cx="435696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&lt;spa owner &gt;      [ˈsp</a:t>
            </a:r>
            <a:r>
              <a:rPr lang="en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ʊ̯ːn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ɚ</a:t>
            </a:r>
            <a:r>
              <a:rPr lang="en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0"/>
            <a:endParaRPr sz="2800" dirty="0">
              <a:latin typeface="Times New Roman" panose="02020603050405020304" pitchFamily="18" charset="0"/>
              <a:ea typeface="Lucida Sans Unicode"/>
              <a:cs typeface="Times New Roman" panose="02020603050405020304" pitchFamily="18" charset="0"/>
              <a:sym typeface="Lucida Sans Unicode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499840" y="2911967"/>
            <a:ext cx="355000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&lt;saw it&gt;            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ˈs</a:t>
            </a:r>
            <a:r>
              <a:rPr lang="en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ɔɪ</a:t>
            </a:r>
            <a:r>
              <a:rPr lang="en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̯t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̚  ]</a:t>
            </a:r>
          </a:p>
          <a:p>
            <a:endParaRPr lang="en-EC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020288" y="4314570"/>
            <a:ext cx="432329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s-ES" sz="2800" dirty="0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&lt;</a:t>
            </a:r>
            <a:r>
              <a:rPr sz="2800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escucha</a:t>
            </a:r>
            <a:r>
              <a:rPr sz="2800" dirty="0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 </a:t>
            </a:r>
            <a:r>
              <a:rPr sz="2800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esto</a:t>
            </a:r>
            <a:r>
              <a:rPr lang="es-ES" sz="2800" dirty="0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&gt;</a:t>
            </a:r>
            <a:r>
              <a:rPr sz="2800" dirty="0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  </a:t>
            </a:r>
            <a:r>
              <a:rPr lang="es-ES" sz="2800" dirty="0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[</a:t>
            </a:r>
            <a:r>
              <a:rPr sz="2800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esˈkuʧ</a:t>
            </a:r>
            <a:r>
              <a:rPr sz="2800" b="1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ae</a:t>
            </a:r>
            <a:r>
              <a:rPr sz="2800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sto</a:t>
            </a:r>
            <a:r>
              <a:rPr lang="es-ES" sz="2800" dirty="0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]</a:t>
            </a:r>
          </a:p>
          <a:p>
            <a:pPr lvl="0"/>
            <a:endParaRPr sz="2800" dirty="0">
              <a:latin typeface="Times New Roman" panose="02020603050405020304" pitchFamily="18" charset="0"/>
              <a:ea typeface="Lucida Sans Unicode"/>
              <a:cs typeface="Times New Roman" panose="02020603050405020304" pitchFamily="18" charset="0"/>
              <a:sym typeface="Lucida Sans Unicode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915500" y="5397926"/>
            <a:ext cx="550069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&lt;palo alto&gt;       [ˈ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l̪to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28" grpId="0" animBg="1"/>
      <p:bldP spid="229" grpId="0" animBg="1"/>
      <p:bldP spid="230" grpId="0" animBg="1"/>
      <p:bldP spid="2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12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34" name="image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37" cy="46543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2428860" y="0"/>
            <a:ext cx="417454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LINKING</a:t>
            </a:r>
          </a:p>
        </p:txBody>
      </p:sp>
      <p:sp>
        <p:nvSpPr>
          <p:cNvPr id="236" name="Shape 236"/>
          <p:cNvSpPr/>
          <p:nvPr/>
        </p:nvSpPr>
        <p:spPr>
          <a:xfrm>
            <a:off x="1000100" y="1056430"/>
            <a:ext cx="7000924" cy="399564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 dirty="0">
                <a:solidFill>
                  <a:srgbClr val="FFFFFF"/>
                </a:solidFill>
              </a:rPr>
              <a:t>-consonant + vowel-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3714744" y="2143116"/>
            <a:ext cx="353200" cy="59296"/>
            <a:chOff x="0" y="0"/>
            <a:chExt cx="563281" cy="142879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</p:grpSp>
      <p:pic>
        <p:nvPicPr>
          <p:cNvPr id="241" name="image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20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20" y="4286255"/>
            <a:ext cx="638176" cy="638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Group 246"/>
          <p:cNvGrpSpPr/>
          <p:nvPr/>
        </p:nvGrpSpPr>
        <p:grpSpPr>
          <a:xfrm>
            <a:off x="3946700" y="2922918"/>
            <a:ext cx="338707" cy="68465"/>
            <a:chOff x="0" y="0"/>
            <a:chExt cx="563281" cy="142879"/>
          </a:xfrm>
        </p:grpSpPr>
        <p:sp>
          <p:nvSpPr>
            <p:cNvPr id="243" name="Shape 243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44" name="Shape 244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</p:grpSp>
      <p:grpSp>
        <p:nvGrpSpPr>
          <p:cNvPr id="250" name="Group 250"/>
          <p:cNvGrpSpPr/>
          <p:nvPr/>
        </p:nvGrpSpPr>
        <p:grpSpPr>
          <a:xfrm>
            <a:off x="4214810" y="4607417"/>
            <a:ext cx="437559" cy="45719"/>
            <a:chOff x="0" y="0"/>
            <a:chExt cx="563706" cy="214326"/>
          </a:xfrm>
        </p:grpSpPr>
        <p:sp>
          <p:nvSpPr>
            <p:cNvPr id="247" name="Shape 247"/>
            <p:cNvSpPr/>
            <p:nvPr/>
          </p:nvSpPr>
          <p:spPr>
            <a:xfrm>
              <a:off x="0" y="0"/>
              <a:ext cx="563707" cy="21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extrusionOk="0">
                  <a:moveTo>
                    <a:pt x="19846" y="0"/>
                  </a:moveTo>
                  <a:lnTo>
                    <a:pt x="21600" y="5151"/>
                  </a:lnTo>
                  <a:lnTo>
                    <a:pt x="20574" y="5151"/>
                  </a:lnTo>
                  <a:lnTo>
                    <a:pt x="20574" y="5151"/>
                  </a:lnTo>
                  <a:cubicBezTo>
                    <a:pt x="19404" y="15069"/>
                    <a:pt x="15086" y="21600"/>
                    <a:pt x="10436" y="20483"/>
                  </a:cubicBezTo>
                  <a:lnTo>
                    <a:pt x="10436" y="20483"/>
                  </a:lnTo>
                  <a:cubicBezTo>
                    <a:pt x="14324" y="19548"/>
                    <a:pt x="17543" y="13445"/>
                    <a:pt x="18520" y="5151"/>
                  </a:cubicBezTo>
                  <a:lnTo>
                    <a:pt x="17494" y="5151"/>
                  </a:lnTo>
                  <a:close/>
                  <a:moveTo>
                    <a:pt x="9410" y="20606"/>
                  </a:moveTo>
                  <a:cubicBezTo>
                    <a:pt x="4213" y="20606"/>
                    <a:pt x="0" y="11380"/>
                    <a:pt x="0" y="0"/>
                  </a:cubicBezTo>
                  <a:lnTo>
                    <a:pt x="2053" y="0"/>
                  </a:lnTo>
                  <a:lnTo>
                    <a:pt x="2053" y="0"/>
                  </a:lnTo>
                  <a:cubicBezTo>
                    <a:pt x="2053" y="11380"/>
                    <a:pt x="6266" y="20606"/>
                    <a:pt x="11463" y="2060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48" name="Shape 248"/>
            <p:cNvSpPr/>
            <p:nvPr/>
          </p:nvSpPr>
          <p:spPr>
            <a:xfrm>
              <a:off x="0" y="0"/>
              <a:ext cx="299148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1" y="21600"/>
                  </a:moveTo>
                  <a:cubicBezTo>
                    <a:pt x="7939" y="21600"/>
                    <a:pt x="0" y="11929"/>
                    <a:pt x="0" y="0"/>
                  </a:cubicBezTo>
                  <a:lnTo>
                    <a:pt x="3869" y="0"/>
                  </a:lnTo>
                  <a:lnTo>
                    <a:pt x="3869" y="0"/>
                  </a:lnTo>
                  <a:cubicBezTo>
                    <a:pt x="3869" y="11929"/>
                    <a:pt x="1180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49" name="Shape 249"/>
            <p:cNvSpPr/>
            <p:nvPr/>
          </p:nvSpPr>
          <p:spPr>
            <a:xfrm>
              <a:off x="0" y="0"/>
              <a:ext cx="563707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36" y="21471"/>
                  </a:moveTo>
                  <a:lnTo>
                    <a:pt x="10436" y="21471"/>
                  </a:lnTo>
                  <a:cubicBezTo>
                    <a:pt x="14324" y="20492"/>
                    <a:pt x="17543" y="14093"/>
                    <a:pt x="18520" y="5400"/>
                  </a:cubicBezTo>
                  <a:lnTo>
                    <a:pt x="17494" y="5400"/>
                  </a:lnTo>
                  <a:lnTo>
                    <a:pt x="19846" y="0"/>
                  </a:lnTo>
                  <a:lnTo>
                    <a:pt x="21600" y="5400"/>
                  </a:lnTo>
                  <a:lnTo>
                    <a:pt x="20574" y="5400"/>
                  </a:lnTo>
                  <a:lnTo>
                    <a:pt x="20574" y="5400"/>
                  </a:lnTo>
                  <a:cubicBezTo>
                    <a:pt x="19501" y="14937"/>
                    <a:pt x="15753" y="21600"/>
                    <a:pt x="11463" y="21600"/>
                  </a:cubicBezTo>
                  <a:lnTo>
                    <a:pt x="9410" y="21600"/>
                  </a:lnTo>
                  <a:cubicBezTo>
                    <a:pt x="4213" y="21600"/>
                    <a:pt x="0" y="11929"/>
                    <a:pt x="0" y="0"/>
                  </a:cubicBezTo>
                  <a:lnTo>
                    <a:pt x="2053" y="0"/>
                  </a:lnTo>
                  <a:lnTo>
                    <a:pt x="2053" y="0"/>
                  </a:lnTo>
                  <a:cubicBezTo>
                    <a:pt x="2053" y="11929"/>
                    <a:pt x="6266" y="21600"/>
                    <a:pt x="11463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</p:grpSp>
      <p:grpSp>
        <p:nvGrpSpPr>
          <p:cNvPr id="254" name="Group 254"/>
          <p:cNvGrpSpPr/>
          <p:nvPr/>
        </p:nvGrpSpPr>
        <p:grpSpPr>
          <a:xfrm>
            <a:off x="4433590" y="5601769"/>
            <a:ext cx="426442" cy="59479"/>
            <a:chOff x="0" y="0"/>
            <a:chExt cx="563281" cy="142879"/>
          </a:xfrm>
        </p:grpSpPr>
        <p:sp>
          <p:nvSpPr>
            <p:cNvPr id="251" name="Shape 251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 dirty="0"/>
            </a:p>
          </p:txBody>
        </p:sp>
        <p:sp>
          <p:nvSpPr>
            <p:cNvPr id="252" name="Shape 252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53" name="Shape 253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</p:grpSp>
      <p:sp>
        <p:nvSpPr>
          <p:cNvPr id="255" name="Shape 255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450449" y="1773784"/>
            <a:ext cx="337592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EC" sz="2400" dirty="0"/>
              <a:t>&lt;late edition&gt;  </a:t>
            </a:r>
            <a:r>
              <a:rPr lang="es-ES" sz="2400" dirty="0"/>
              <a:t>[</a:t>
            </a:r>
            <a:r>
              <a:rPr lang="en-EC" sz="2400" dirty="0"/>
              <a:t>leɪ̯</a:t>
            </a:r>
            <a:r>
              <a:rPr lang="es-ES" sz="2400" dirty="0"/>
              <a:t> </a:t>
            </a:r>
            <a:r>
              <a:rPr lang="en-EC" sz="2400" b="1" dirty="0"/>
              <a:t>ɾɪˈ</a:t>
            </a:r>
            <a:r>
              <a:rPr lang="en-EC" sz="2400" dirty="0"/>
              <a:t>dɪʃən]</a:t>
            </a:r>
          </a:p>
          <a:p>
            <a:endParaRPr lang="en-EC" sz="2400" dirty="0">
              <a:effectLst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571637" y="2527907"/>
            <a:ext cx="348107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n-EC" sz="2400" dirty="0"/>
              <a:t>&lt;pen ink&gt;        [pʰɛ</a:t>
            </a:r>
            <a:r>
              <a:rPr lang="es-ES" sz="2400" dirty="0"/>
              <a:t> </a:t>
            </a:r>
            <a:r>
              <a:rPr lang="en-EC" sz="2400" b="1" dirty="0"/>
              <a:t>nˈɪ</a:t>
            </a:r>
            <a:r>
              <a:rPr lang="en-EC" sz="2400" dirty="0"/>
              <a:t>ːŋk ̚ ]</a:t>
            </a:r>
          </a:p>
          <a:p>
            <a:pPr lvl="0"/>
            <a:endParaRPr sz="24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995885" y="4329786"/>
            <a:ext cx="426879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s-ES"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&lt;l</a:t>
            </a:r>
            <a:r>
              <a:rPr sz="24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ápiz</a:t>
            </a:r>
            <a:r>
              <a:rPr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4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azul</a:t>
            </a:r>
            <a:r>
              <a:rPr lang="es-ES"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&gt;</a:t>
            </a:r>
            <a:r>
              <a:rPr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</a:t>
            </a:r>
            <a:r>
              <a:rPr lang="es-ES"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sz="24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lapi</a:t>
            </a:r>
            <a:r>
              <a:rPr lang="es-ES"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sz="2400"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sa</a:t>
            </a:r>
            <a:r>
              <a:rPr sz="24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ˈsul</a:t>
            </a:r>
            <a:r>
              <a:rPr lang="es-ES" sz="24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</a:p>
          <a:p>
            <a:pPr lvl="0"/>
            <a:endParaRPr sz="24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581013" y="5266037"/>
            <a:ext cx="628654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es-ES" sz="2400" dirty="0"/>
              <a:t>&lt;</a:t>
            </a:r>
            <a:r>
              <a:rPr lang="en-EC" sz="2400" dirty="0"/>
              <a:t>reloj anterior</a:t>
            </a:r>
            <a:r>
              <a:rPr lang="es-ES" sz="2400" dirty="0"/>
              <a:t>&gt;</a:t>
            </a:r>
            <a:r>
              <a:rPr lang="en-EC" sz="2400" dirty="0"/>
              <a:t>   </a:t>
            </a:r>
            <a:r>
              <a:rPr lang="es-ES" sz="2400" dirty="0"/>
              <a:t>[</a:t>
            </a:r>
            <a:r>
              <a:rPr lang="en-EC" sz="2400" dirty="0"/>
              <a:t>rɛˈlo</a:t>
            </a:r>
            <a:r>
              <a:rPr lang="es-ES" sz="2400" dirty="0"/>
              <a:t> </a:t>
            </a:r>
            <a:r>
              <a:rPr lang="en-EC" sz="2400" b="1" dirty="0"/>
              <a:t>xa</a:t>
            </a:r>
            <a:r>
              <a:rPr lang="en-EC" sz="2400" dirty="0"/>
              <a:t>̃n̪teˈɾ</a:t>
            </a:r>
            <a:r>
              <a:rPr lang="es-ES" sz="2400" dirty="0"/>
              <a:t>j</a:t>
            </a:r>
            <a:r>
              <a:rPr lang="en-EC" sz="2400" dirty="0"/>
              <a:t>ɔɾ</a:t>
            </a:r>
            <a:r>
              <a:rPr lang="es-ES" sz="2400" dirty="0"/>
              <a:t>]</a:t>
            </a:r>
          </a:p>
          <a:p>
            <a:pPr lvl="0"/>
            <a:endParaRPr sz="24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29" name="Picture 28" descr="YouTube: A guide for parents">
            <a:hlinkClick r:id="rId5"/>
            <a:extLst>
              <a:ext uri="{FF2B5EF4-FFF2-40B4-BE49-F238E27FC236}">
                <a16:creationId xmlns:a16="http://schemas.microsoft.com/office/drawing/2014/main" id="{CD975FF8-ADC0-E443-B61B-D231C9E5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56" grpId="0" animBg="1"/>
      <p:bldP spid="257" grpId="0" animBg="1"/>
      <p:bldP spid="258" grpId="0" animBg="1"/>
      <p:bldP spid="2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13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62" name="image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37" cy="465433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2428860" y="0"/>
            <a:ext cx="417454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LINKING</a:t>
            </a:r>
          </a:p>
        </p:txBody>
      </p:sp>
      <p:sp>
        <p:nvSpPr>
          <p:cNvPr id="264" name="Shape 264"/>
          <p:cNvSpPr/>
          <p:nvPr/>
        </p:nvSpPr>
        <p:spPr>
          <a:xfrm>
            <a:off x="1000100" y="893303"/>
            <a:ext cx="7000924" cy="717065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RESYLLABIFICATION</a:t>
            </a:r>
          </a:p>
          <a:p>
            <a:pPr lvl="0" algn="ctr"/>
            <a:r>
              <a: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-cluster + vowel-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4376959" y="2218520"/>
            <a:ext cx="278343" cy="71435"/>
            <a:chOff x="0" y="0"/>
            <a:chExt cx="563281" cy="142879"/>
          </a:xfrm>
        </p:grpSpPr>
        <p:sp>
          <p:nvSpPr>
            <p:cNvPr id="265" name="Shape 265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</p:grpSp>
      <p:pic>
        <p:nvPicPr>
          <p:cNvPr id="269" name="image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20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285720" y="5291154"/>
            <a:ext cx="638176" cy="638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4" name="Group 274"/>
          <p:cNvGrpSpPr/>
          <p:nvPr/>
        </p:nvGrpSpPr>
        <p:grpSpPr>
          <a:xfrm>
            <a:off x="5489542" y="3286122"/>
            <a:ext cx="378602" cy="71440"/>
            <a:chOff x="0" y="0"/>
            <a:chExt cx="563281" cy="142879"/>
          </a:xfrm>
        </p:grpSpPr>
        <p:sp>
          <p:nvSpPr>
            <p:cNvPr id="271" name="Shape 271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</p:grpSp>
      <p:grpSp>
        <p:nvGrpSpPr>
          <p:cNvPr id="278" name="Group 278"/>
          <p:cNvGrpSpPr/>
          <p:nvPr/>
        </p:nvGrpSpPr>
        <p:grpSpPr>
          <a:xfrm>
            <a:off x="4392834" y="4191267"/>
            <a:ext cx="358331" cy="91978"/>
            <a:chOff x="0" y="0"/>
            <a:chExt cx="563706" cy="214326"/>
          </a:xfrm>
        </p:grpSpPr>
        <p:sp>
          <p:nvSpPr>
            <p:cNvPr id="275" name="Shape 275"/>
            <p:cNvSpPr/>
            <p:nvPr/>
          </p:nvSpPr>
          <p:spPr>
            <a:xfrm>
              <a:off x="0" y="0"/>
              <a:ext cx="563707" cy="21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extrusionOk="0">
                  <a:moveTo>
                    <a:pt x="19846" y="0"/>
                  </a:moveTo>
                  <a:lnTo>
                    <a:pt x="21600" y="5151"/>
                  </a:lnTo>
                  <a:lnTo>
                    <a:pt x="20574" y="5151"/>
                  </a:lnTo>
                  <a:lnTo>
                    <a:pt x="20574" y="5151"/>
                  </a:lnTo>
                  <a:cubicBezTo>
                    <a:pt x="19404" y="15069"/>
                    <a:pt x="15086" y="21600"/>
                    <a:pt x="10436" y="20483"/>
                  </a:cubicBezTo>
                  <a:lnTo>
                    <a:pt x="10436" y="20483"/>
                  </a:lnTo>
                  <a:cubicBezTo>
                    <a:pt x="14324" y="19548"/>
                    <a:pt x="17543" y="13445"/>
                    <a:pt x="18520" y="5151"/>
                  </a:cubicBezTo>
                  <a:lnTo>
                    <a:pt x="17494" y="5151"/>
                  </a:lnTo>
                  <a:close/>
                  <a:moveTo>
                    <a:pt x="9410" y="20606"/>
                  </a:moveTo>
                  <a:cubicBezTo>
                    <a:pt x="4213" y="20606"/>
                    <a:pt x="0" y="11380"/>
                    <a:pt x="0" y="0"/>
                  </a:cubicBezTo>
                  <a:lnTo>
                    <a:pt x="2053" y="0"/>
                  </a:lnTo>
                  <a:lnTo>
                    <a:pt x="2053" y="0"/>
                  </a:lnTo>
                  <a:cubicBezTo>
                    <a:pt x="2053" y="11380"/>
                    <a:pt x="6266" y="20606"/>
                    <a:pt x="11463" y="2060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0" y="0"/>
              <a:ext cx="299148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31" y="21600"/>
                  </a:moveTo>
                  <a:cubicBezTo>
                    <a:pt x="7939" y="21600"/>
                    <a:pt x="0" y="11929"/>
                    <a:pt x="0" y="0"/>
                  </a:cubicBezTo>
                  <a:lnTo>
                    <a:pt x="3869" y="0"/>
                  </a:lnTo>
                  <a:lnTo>
                    <a:pt x="3869" y="0"/>
                  </a:lnTo>
                  <a:cubicBezTo>
                    <a:pt x="3869" y="11929"/>
                    <a:pt x="1180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0" y="0"/>
              <a:ext cx="563707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36" y="21471"/>
                  </a:moveTo>
                  <a:lnTo>
                    <a:pt x="10436" y="21471"/>
                  </a:lnTo>
                  <a:cubicBezTo>
                    <a:pt x="14324" y="20492"/>
                    <a:pt x="17543" y="14093"/>
                    <a:pt x="18520" y="5400"/>
                  </a:cubicBezTo>
                  <a:lnTo>
                    <a:pt x="17494" y="5400"/>
                  </a:lnTo>
                  <a:lnTo>
                    <a:pt x="19846" y="0"/>
                  </a:lnTo>
                  <a:lnTo>
                    <a:pt x="21600" y="5400"/>
                  </a:lnTo>
                  <a:lnTo>
                    <a:pt x="20574" y="5400"/>
                  </a:lnTo>
                  <a:lnTo>
                    <a:pt x="20574" y="5400"/>
                  </a:lnTo>
                  <a:cubicBezTo>
                    <a:pt x="19501" y="14937"/>
                    <a:pt x="15753" y="21600"/>
                    <a:pt x="11463" y="21600"/>
                  </a:cubicBezTo>
                  <a:lnTo>
                    <a:pt x="9410" y="21600"/>
                  </a:lnTo>
                  <a:cubicBezTo>
                    <a:pt x="4213" y="21600"/>
                    <a:pt x="0" y="11929"/>
                    <a:pt x="0" y="0"/>
                  </a:cubicBezTo>
                  <a:lnTo>
                    <a:pt x="2053" y="0"/>
                  </a:lnTo>
                  <a:lnTo>
                    <a:pt x="2053" y="0"/>
                  </a:lnTo>
                  <a:cubicBezTo>
                    <a:pt x="2053" y="11929"/>
                    <a:pt x="6266" y="21600"/>
                    <a:pt x="11463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400"/>
            </a:p>
          </p:txBody>
        </p:sp>
      </p:grpSp>
      <p:sp>
        <p:nvSpPr>
          <p:cNvPr id="279" name="Shape 279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1571603" y="1850586"/>
            <a:ext cx="3347070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EC" sz="2400" dirty="0"/>
              <a:t>&lt;marked on&gt;   [ˈma</a:t>
            </a:r>
            <a:r>
              <a:rPr lang="en-EC" sz="2400" b="1" dirty="0"/>
              <a:t>ːɹk</a:t>
            </a:r>
            <a:r>
              <a:rPr lang="es-ES" sz="2400" b="1" dirty="0"/>
              <a:t> </a:t>
            </a:r>
            <a:r>
              <a:rPr lang="en-EC" sz="2400" i="1" dirty="0"/>
              <a:t>tə</a:t>
            </a:r>
            <a:r>
              <a:rPr lang="en-EC" sz="2400" dirty="0"/>
              <a:t>n]</a:t>
            </a:r>
          </a:p>
          <a:p>
            <a:endParaRPr lang="en-EC" sz="2400" dirty="0">
              <a:effectLst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1571603" y="3834587"/>
            <a:ext cx="34377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EC" sz="2400" dirty="0"/>
              <a:t>&lt;turn</a:t>
            </a:r>
            <a:r>
              <a:rPr lang="es-ES" sz="2400" dirty="0" err="1"/>
              <a:t>ed</a:t>
            </a:r>
            <a:r>
              <a:rPr lang="en-EC" sz="2400" dirty="0"/>
              <a:t> off&gt;        [ˈtɝ</a:t>
            </a:r>
            <a:r>
              <a:rPr lang="es-ES" sz="2400" b="1" dirty="0"/>
              <a:t>n </a:t>
            </a:r>
            <a:r>
              <a:rPr lang="es-ES" sz="2400" b="1" i="1" dirty="0"/>
              <a:t>d</a:t>
            </a:r>
            <a:r>
              <a:rPr lang="en-EC" sz="2400" i="1" dirty="0"/>
              <a:t>ə</a:t>
            </a:r>
            <a:r>
              <a:rPr lang="en-EC" sz="2400" dirty="0"/>
              <a:t>v]</a:t>
            </a:r>
          </a:p>
          <a:p>
            <a:endParaRPr lang="en-EC" sz="2400" dirty="0">
              <a:effectLst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2729264" y="2942062"/>
            <a:ext cx="344100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n-EC" sz="2400" dirty="0"/>
              <a:t>&lt;hold on&gt;        [ˈhoʊ̯</a:t>
            </a:r>
            <a:r>
              <a:rPr lang="en-EC" sz="2400" b="1" dirty="0"/>
              <a:t>ːl</a:t>
            </a:r>
            <a:r>
              <a:rPr lang="es-ES" sz="2400" b="1" dirty="0"/>
              <a:t> </a:t>
            </a:r>
            <a:r>
              <a:rPr lang="en-EC" sz="2400" i="1" dirty="0"/>
              <a:t>də</a:t>
            </a:r>
            <a:r>
              <a:rPr lang="en-EC" sz="2400" dirty="0"/>
              <a:t>n</a:t>
            </a:r>
            <a:r>
              <a:rPr lang="es-ES" sz="2400" dirty="0"/>
              <a:t> ]</a:t>
            </a:r>
          </a:p>
          <a:p>
            <a:pPr lvl="0"/>
            <a:endParaRPr sz="24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283" name="image2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71603" y="5143512"/>
            <a:ext cx="857251" cy="128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80" grpId="0" animBg="1"/>
      <p:bldP spid="281" grpId="0" animBg="1"/>
      <p:bldP spid="2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000">
                <a:solidFill>
                  <a:srgbClr val="888888"/>
                </a:solidFill>
              </a:rPr>
              <a:t>14</a:t>
            </a:fld>
            <a:endParaRPr sz="2000">
              <a:solidFill>
                <a:srgbClr val="888888"/>
              </a:solidFill>
            </a:endParaRPr>
          </a:p>
        </p:txBody>
      </p:sp>
      <p:pic>
        <p:nvPicPr>
          <p:cNvPr id="286" name="image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37" cy="465433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2428860" y="0"/>
            <a:ext cx="417454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LINKING</a:t>
            </a:r>
          </a:p>
        </p:txBody>
      </p:sp>
      <p:sp>
        <p:nvSpPr>
          <p:cNvPr id="288" name="Shape 288"/>
          <p:cNvSpPr/>
          <p:nvPr/>
        </p:nvSpPr>
        <p:spPr>
          <a:xfrm>
            <a:off x="1000100" y="893303"/>
            <a:ext cx="7000924" cy="717065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JUXTAPOSITION</a:t>
            </a:r>
          </a:p>
          <a:p>
            <a:pPr lvl="0" algn="ctr"/>
            <a:r>
              <a:rPr i="1" dirty="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same final plus same initial sound</a:t>
            </a:r>
          </a:p>
        </p:txBody>
      </p:sp>
      <p:grpSp>
        <p:nvGrpSpPr>
          <p:cNvPr id="292" name="Group 292"/>
          <p:cNvGrpSpPr/>
          <p:nvPr/>
        </p:nvGrpSpPr>
        <p:grpSpPr>
          <a:xfrm>
            <a:off x="3835630" y="2169686"/>
            <a:ext cx="134897" cy="55677"/>
            <a:chOff x="0" y="0"/>
            <a:chExt cx="352370" cy="142885"/>
          </a:xfrm>
        </p:grpSpPr>
        <p:sp>
          <p:nvSpPr>
            <p:cNvPr id="289" name="Shape 289"/>
            <p:cNvSpPr/>
            <p:nvPr/>
          </p:nvSpPr>
          <p:spPr>
            <a:xfrm>
              <a:off x="0" y="0"/>
              <a:ext cx="352371" cy="14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5" extrusionOk="0">
                  <a:moveTo>
                    <a:pt x="19706" y="0"/>
                  </a:moveTo>
                  <a:lnTo>
                    <a:pt x="21600" y="5133"/>
                  </a:lnTo>
                  <a:lnTo>
                    <a:pt x="20505" y="5133"/>
                  </a:lnTo>
                  <a:lnTo>
                    <a:pt x="20505" y="5133"/>
                  </a:lnTo>
                  <a:cubicBezTo>
                    <a:pt x="19341" y="15082"/>
                    <a:pt x="15024" y="21600"/>
                    <a:pt x="10400" y="20391"/>
                  </a:cubicBezTo>
                  <a:lnTo>
                    <a:pt x="10400" y="20391"/>
                  </a:lnTo>
                  <a:cubicBezTo>
                    <a:pt x="14212" y="19395"/>
                    <a:pt x="17356" y="13335"/>
                    <a:pt x="18316" y="5133"/>
                  </a:cubicBezTo>
                  <a:lnTo>
                    <a:pt x="17221" y="5133"/>
                  </a:lnTo>
                  <a:close/>
                  <a:moveTo>
                    <a:pt x="9306" y="20534"/>
                  </a:moveTo>
                  <a:cubicBezTo>
                    <a:pt x="4166" y="20534"/>
                    <a:pt x="0" y="11341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341"/>
                    <a:pt x="6356" y="20534"/>
                    <a:pt x="11495" y="2053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0" y="0"/>
              <a:ext cx="18752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21600"/>
                  </a:moveTo>
                  <a:cubicBezTo>
                    <a:pt x="7829" y="21600"/>
                    <a:pt x="0" y="11929"/>
                    <a:pt x="0" y="0"/>
                  </a:cubicBezTo>
                  <a:lnTo>
                    <a:pt x="4114" y="0"/>
                  </a:lnTo>
                  <a:lnTo>
                    <a:pt x="4114" y="0"/>
                  </a:lnTo>
                  <a:cubicBezTo>
                    <a:pt x="4114" y="11929"/>
                    <a:pt x="11943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0"/>
              <a:ext cx="352371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0" y="21450"/>
                  </a:moveTo>
                  <a:lnTo>
                    <a:pt x="10400" y="21450"/>
                  </a:lnTo>
                  <a:cubicBezTo>
                    <a:pt x="14212" y="20402"/>
                    <a:pt x="17356" y="14028"/>
                    <a:pt x="18316" y="5400"/>
                  </a:cubicBezTo>
                  <a:lnTo>
                    <a:pt x="17221" y="5400"/>
                  </a:lnTo>
                  <a:lnTo>
                    <a:pt x="19706" y="0"/>
                  </a:lnTo>
                  <a:lnTo>
                    <a:pt x="21600" y="5400"/>
                  </a:lnTo>
                  <a:lnTo>
                    <a:pt x="20505" y="5400"/>
                  </a:lnTo>
                  <a:lnTo>
                    <a:pt x="20505" y="5400"/>
                  </a:lnTo>
                  <a:cubicBezTo>
                    <a:pt x="19444" y="14937"/>
                    <a:pt x="15738" y="21600"/>
                    <a:pt x="11495" y="21600"/>
                  </a:cubicBezTo>
                  <a:lnTo>
                    <a:pt x="9306" y="21600"/>
                  </a:lnTo>
                  <a:cubicBezTo>
                    <a:pt x="4166" y="21600"/>
                    <a:pt x="0" y="11929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929"/>
                    <a:pt x="6356" y="21600"/>
                    <a:pt x="1149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pic>
        <p:nvPicPr>
          <p:cNvPr id="293" name="image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20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5" y="4000503"/>
            <a:ext cx="638176" cy="638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8" name="Group 298"/>
          <p:cNvGrpSpPr/>
          <p:nvPr/>
        </p:nvGrpSpPr>
        <p:grpSpPr>
          <a:xfrm>
            <a:off x="1924052" y="2922781"/>
            <a:ext cx="473280" cy="45719"/>
            <a:chOff x="0" y="0"/>
            <a:chExt cx="633585" cy="142878"/>
          </a:xfrm>
        </p:grpSpPr>
        <p:sp>
          <p:nvSpPr>
            <p:cNvPr id="295" name="Shape 295"/>
            <p:cNvSpPr/>
            <p:nvPr/>
          </p:nvSpPr>
          <p:spPr>
            <a:xfrm>
              <a:off x="0" y="0"/>
              <a:ext cx="633586" cy="14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extrusionOk="0">
                  <a:moveTo>
                    <a:pt x="20701" y="0"/>
                  </a:moveTo>
                  <a:lnTo>
                    <a:pt x="21600" y="5257"/>
                  </a:lnTo>
                  <a:lnTo>
                    <a:pt x="20991" y="5257"/>
                  </a:lnTo>
                  <a:lnTo>
                    <a:pt x="20991" y="5257"/>
                  </a:lnTo>
                  <a:cubicBezTo>
                    <a:pt x="19789" y="15004"/>
                    <a:pt x="15455" y="21600"/>
                    <a:pt x="10655" y="20990"/>
                  </a:cubicBezTo>
                  <a:lnTo>
                    <a:pt x="10655" y="20990"/>
                  </a:lnTo>
                  <a:cubicBezTo>
                    <a:pt x="15002" y="20437"/>
                    <a:pt x="18685" y="14084"/>
                    <a:pt x="19773" y="5257"/>
                  </a:cubicBezTo>
                  <a:lnTo>
                    <a:pt x="19165" y="5257"/>
                  </a:lnTo>
                  <a:close/>
                  <a:moveTo>
                    <a:pt x="10046" y="21029"/>
                  </a:moveTo>
                  <a:cubicBezTo>
                    <a:pt x="4498" y="21029"/>
                    <a:pt x="0" y="11614"/>
                    <a:pt x="0" y="0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18" y="11614"/>
                    <a:pt x="5716" y="21029"/>
                    <a:pt x="11264" y="21029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296" name="Shape 296"/>
            <p:cNvSpPr/>
            <p:nvPr/>
          </p:nvSpPr>
          <p:spPr>
            <a:xfrm>
              <a:off x="0" y="0"/>
              <a:ext cx="33040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5" y="21600"/>
                  </a:moveTo>
                  <a:cubicBezTo>
                    <a:pt x="8625" y="21600"/>
                    <a:pt x="0" y="11929"/>
                    <a:pt x="0" y="0"/>
                  </a:cubicBezTo>
                  <a:lnTo>
                    <a:pt x="2335" y="0"/>
                  </a:lnTo>
                  <a:lnTo>
                    <a:pt x="2335" y="0"/>
                  </a:lnTo>
                  <a:cubicBezTo>
                    <a:pt x="2335" y="11929"/>
                    <a:pt x="10960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297" name="Shape 297"/>
            <p:cNvSpPr/>
            <p:nvPr/>
          </p:nvSpPr>
          <p:spPr>
            <a:xfrm>
              <a:off x="0" y="0"/>
              <a:ext cx="63358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21560"/>
                  </a:moveTo>
                  <a:lnTo>
                    <a:pt x="10655" y="21560"/>
                  </a:lnTo>
                  <a:cubicBezTo>
                    <a:pt x="15002" y="20993"/>
                    <a:pt x="18685" y="14467"/>
                    <a:pt x="19773" y="5400"/>
                  </a:cubicBezTo>
                  <a:lnTo>
                    <a:pt x="19165" y="5400"/>
                  </a:lnTo>
                  <a:lnTo>
                    <a:pt x="20701" y="0"/>
                  </a:lnTo>
                  <a:lnTo>
                    <a:pt x="21600" y="5400"/>
                  </a:lnTo>
                  <a:lnTo>
                    <a:pt x="20991" y="5400"/>
                  </a:lnTo>
                  <a:lnTo>
                    <a:pt x="20991" y="5400"/>
                  </a:lnTo>
                  <a:cubicBezTo>
                    <a:pt x="19846" y="14937"/>
                    <a:pt x="15845" y="21600"/>
                    <a:pt x="11264" y="21600"/>
                  </a:cubicBezTo>
                  <a:lnTo>
                    <a:pt x="10046" y="21600"/>
                  </a:lnTo>
                  <a:cubicBezTo>
                    <a:pt x="4498" y="21600"/>
                    <a:pt x="0" y="11929"/>
                    <a:pt x="0" y="0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18" y="11929"/>
                    <a:pt x="5716" y="21600"/>
                    <a:pt x="11264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grpSp>
        <p:nvGrpSpPr>
          <p:cNvPr id="302" name="Group 302"/>
          <p:cNvGrpSpPr/>
          <p:nvPr/>
        </p:nvGrpSpPr>
        <p:grpSpPr>
          <a:xfrm>
            <a:off x="1395272" y="4370680"/>
            <a:ext cx="255190" cy="45719"/>
            <a:chOff x="0" y="0"/>
            <a:chExt cx="422672" cy="142882"/>
          </a:xfrm>
        </p:grpSpPr>
        <p:sp>
          <p:nvSpPr>
            <p:cNvPr id="299" name="Shape 299"/>
            <p:cNvSpPr/>
            <p:nvPr/>
          </p:nvSpPr>
          <p:spPr>
            <a:xfrm>
              <a:off x="0" y="0"/>
              <a:ext cx="422673" cy="14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4" extrusionOk="0">
                  <a:moveTo>
                    <a:pt x="20079" y="0"/>
                  </a:moveTo>
                  <a:lnTo>
                    <a:pt x="21600" y="5181"/>
                  </a:lnTo>
                  <a:lnTo>
                    <a:pt x="20687" y="5181"/>
                  </a:lnTo>
                  <a:lnTo>
                    <a:pt x="20687" y="5181"/>
                  </a:lnTo>
                  <a:cubicBezTo>
                    <a:pt x="19509" y="15049"/>
                    <a:pt x="15187" y="21600"/>
                    <a:pt x="10496" y="20629"/>
                  </a:cubicBezTo>
                  <a:lnTo>
                    <a:pt x="10496" y="20629"/>
                  </a:lnTo>
                  <a:cubicBezTo>
                    <a:pt x="14510" y="19799"/>
                    <a:pt x="17854" y="13624"/>
                    <a:pt x="18862" y="5181"/>
                  </a:cubicBezTo>
                  <a:lnTo>
                    <a:pt x="17949" y="5181"/>
                  </a:lnTo>
                  <a:close/>
                  <a:moveTo>
                    <a:pt x="9583" y="20724"/>
                  </a:moveTo>
                  <a:cubicBezTo>
                    <a:pt x="4291" y="20724"/>
                    <a:pt x="0" y="11445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445"/>
                    <a:pt x="6116" y="20724"/>
                    <a:pt x="11409" y="2072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0"/>
              <a:ext cx="223245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21600"/>
                  </a:moveTo>
                  <a:cubicBezTo>
                    <a:pt x="8123" y="21600"/>
                    <a:pt x="0" y="11929"/>
                    <a:pt x="0" y="0"/>
                  </a:cubicBezTo>
                  <a:lnTo>
                    <a:pt x="3456" y="0"/>
                  </a:lnTo>
                  <a:lnTo>
                    <a:pt x="3456" y="0"/>
                  </a:lnTo>
                  <a:cubicBezTo>
                    <a:pt x="3456" y="11929"/>
                    <a:pt x="115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01" name="Shape 301"/>
            <p:cNvSpPr/>
            <p:nvPr/>
          </p:nvSpPr>
          <p:spPr>
            <a:xfrm>
              <a:off x="0" y="0"/>
              <a:ext cx="42267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21502"/>
                  </a:moveTo>
                  <a:lnTo>
                    <a:pt x="10496" y="21502"/>
                  </a:lnTo>
                  <a:cubicBezTo>
                    <a:pt x="14510" y="20636"/>
                    <a:pt x="17854" y="14200"/>
                    <a:pt x="18862" y="5400"/>
                  </a:cubicBezTo>
                  <a:lnTo>
                    <a:pt x="17949" y="5400"/>
                  </a:lnTo>
                  <a:lnTo>
                    <a:pt x="20079" y="0"/>
                  </a:lnTo>
                  <a:lnTo>
                    <a:pt x="21600" y="5400"/>
                  </a:lnTo>
                  <a:lnTo>
                    <a:pt x="20687" y="5400"/>
                  </a:lnTo>
                  <a:lnTo>
                    <a:pt x="20687" y="5400"/>
                  </a:lnTo>
                  <a:cubicBezTo>
                    <a:pt x="19595" y="14937"/>
                    <a:pt x="15778" y="21600"/>
                    <a:pt x="11408" y="21600"/>
                  </a:cubicBezTo>
                  <a:lnTo>
                    <a:pt x="9583" y="21600"/>
                  </a:lnTo>
                  <a:cubicBezTo>
                    <a:pt x="4291" y="21600"/>
                    <a:pt x="0" y="11929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929"/>
                    <a:pt x="6116" y="21600"/>
                    <a:pt x="11409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sp>
        <p:nvSpPr>
          <p:cNvPr id="303" name="Shape 303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304" name="Shape 304"/>
          <p:cNvSpPr/>
          <p:nvPr/>
        </p:nvSpPr>
        <p:spPr>
          <a:xfrm>
            <a:off x="1460432" y="1877448"/>
            <a:ext cx="273953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&lt;</a:t>
            </a:r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hot tea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&gt;</a:t>
            </a:r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  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haˈ</a:t>
            </a:r>
            <a:r>
              <a:rPr sz="2000"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tː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i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</a:p>
          <a:p>
            <a:pPr lvl="0"/>
            <a:endParaRPr sz="20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308" name="Group 308"/>
          <p:cNvGrpSpPr/>
          <p:nvPr/>
        </p:nvGrpSpPr>
        <p:grpSpPr>
          <a:xfrm>
            <a:off x="1857356" y="2189644"/>
            <a:ext cx="351238" cy="71439"/>
            <a:chOff x="0" y="0"/>
            <a:chExt cx="563281" cy="142879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sp>
        <p:nvSpPr>
          <p:cNvPr id="309" name="Shape 309"/>
          <p:cNvSpPr/>
          <p:nvPr/>
        </p:nvSpPr>
        <p:spPr>
          <a:xfrm>
            <a:off x="1285852" y="2637865"/>
            <a:ext cx="334226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&lt;</a:t>
            </a:r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horse shoe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&gt;</a:t>
            </a:r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hɔ:ɹ</a:t>
            </a:r>
            <a:r>
              <a:rPr sz="2000"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ʃː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u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</a:p>
          <a:p>
            <a:pPr lvl="0"/>
            <a:endParaRPr sz="20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313" name="Group 313"/>
          <p:cNvGrpSpPr/>
          <p:nvPr/>
        </p:nvGrpSpPr>
        <p:grpSpPr>
          <a:xfrm>
            <a:off x="4132673" y="2968500"/>
            <a:ext cx="225144" cy="45719"/>
            <a:chOff x="0" y="0"/>
            <a:chExt cx="352370" cy="142885"/>
          </a:xfrm>
        </p:grpSpPr>
        <p:sp>
          <p:nvSpPr>
            <p:cNvPr id="310" name="Shape 310"/>
            <p:cNvSpPr/>
            <p:nvPr/>
          </p:nvSpPr>
          <p:spPr>
            <a:xfrm>
              <a:off x="0" y="0"/>
              <a:ext cx="352371" cy="14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5" extrusionOk="0">
                  <a:moveTo>
                    <a:pt x="19706" y="0"/>
                  </a:moveTo>
                  <a:lnTo>
                    <a:pt x="21600" y="5133"/>
                  </a:lnTo>
                  <a:lnTo>
                    <a:pt x="20505" y="5133"/>
                  </a:lnTo>
                  <a:lnTo>
                    <a:pt x="20505" y="5133"/>
                  </a:lnTo>
                  <a:cubicBezTo>
                    <a:pt x="19341" y="15082"/>
                    <a:pt x="15024" y="21600"/>
                    <a:pt x="10400" y="20391"/>
                  </a:cubicBezTo>
                  <a:lnTo>
                    <a:pt x="10400" y="20391"/>
                  </a:lnTo>
                  <a:cubicBezTo>
                    <a:pt x="14212" y="19395"/>
                    <a:pt x="17356" y="13335"/>
                    <a:pt x="18316" y="5133"/>
                  </a:cubicBezTo>
                  <a:lnTo>
                    <a:pt x="17221" y="5133"/>
                  </a:lnTo>
                  <a:close/>
                  <a:moveTo>
                    <a:pt x="9306" y="20534"/>
                  </a:moveTo>
                  <a:cubicBezTo>
                    <a:pt x="4166" y="20534"/>
                    <a:pt x="0" y="11341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341"/>
                    <a:pt x="6356" y="20534"/>
                    <a:pt x="11495" y="2053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0"/>
              <a:ext cx="18752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21600"/>
                  </a:moveTo>
                  <a:cubicBezTo>
                    <a:pt x="7829" y="21600"/>
                    <a:pt x="0" y="11929"/>
                    <a:pt x="0" y="0"/>
                  </a:cubicBezTo>
                  <a:lnTo>
                    <a:pt x="4114" y="0"/>
                  </a:lnTo>
                  <a:lnTo>
                    <a:pt x="4114" y="0"/>
                  </a:lnTo>
                  <a:cubicBezTo>
                    <a:pt x="4114" y="11929"/>
                    <a:pt x="11943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12" name="Shape 312"/>
            <p:cNvSpPr/>
            <p:nvPr/>
          </p:nvSpPr>
          <p:spPr>
            <a:xfrm>
              <a:off x="0" y="0"/>
              <a:ext cx="352371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0" y="21450"/>
                  </a:moveTo>
                  <a:lnTo>
                    <a:pt x="10400" y="21450"/>
                  </a:lnTo>
                  <a:cubicBezTo>
                    <a:pt x="14212" y="20402"/>
                    <a:pt x="17356" y="14028"/>
                    <a:pt x="18316" y="5400"/>
                  </a:cubicBezTo>
                  <a:lnTo>
                    <a:pt x="17221" y="5400"/>
                  </a:lnTo>
                  <a:lnTo>
                    <a:pt x="19706" y="0"/>
                  </a:lnTo>
                  <a:lnTo>
                    <a:pt x="21600" y="5400"/>
                  </a:lnTo>
                  <a:lnTo>
                    <a:pt x="20505" y="5400"/>
                  </a:lnTo>
                  <a:lnTo>
                    <a:pt x="20505" y="5400"/>
                  </a:lnTo>
                  <a:cubicBezTo>
                    <a:pt x="19444" y="14937"/>
                    <a:pt x="15738" y="21600"/>
                    <a:pt x="11495" y="21600"/>
                  </a:cubicBezTo>
                  <a:lnTo>
                    <a:pt x="9306" y="21600"/>
                  </a:lnTo>
                  <a:cubicBezTo>
                    <a:pt x="4166" y="21600"/>
                    <a:pt x="0" y="11929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929"/>
                    <a:pt x="6356" y="21600"/>
                    <a:pt x="1149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sp>
        <p:nvSpPr>
          <p:cNvPr id="314" name="Shape 314"/>
          <p:cNvSpPr/>
          <p:nvPr/>
        </p:nvSpPr>
        <p:spPr>
          <a:xfrm>
            <a:off x="1296505" y="4022523"/>
            <a:ext cx="38515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reembolsar</a:t>
            </a:r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r</a:t>
            </a:r>
            <a:r>
              <a:rPr lang="en-US" sz="2400" b="1" dirty="0" err="1"/>
              <a:t>ɛ</a:t>
            </a:r>
            <a:r>
              <a:rPr lang="en-EC" sz="20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ː 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mb</a:t>
            </a:r>
            <a:r>
              <a:rPr lang="en-US" sz="2400" dirty="0" err="1"/>
              <a:t>ɔ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l</a:t>
            </a:r>
            <a:r>
              <a:rPr lang="en-EC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sa</a:t>
            </a:r>
            <a:r>
              <a:rPr lang="en-US"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ɾ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  <a:endParaRPr sz="20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318" name="Group 318"/>
          <p:cNvGrpSpPr/>
          <p:nvPr/>
        </p:nvGrpSpPr>
        <p:grpSpPr>
          <a:xfrm>
            <a:off x="3057179" y="4338217"/>
            <a:ext cx="130337" cy="45719"/>
            <a:chOff x="0" y="0"/>
            <a:chExt cx="352370" cy="142885"/>
          </a:xfrm>
        </p:grpSpPr>
        <p:sp>
          <p:nvSpPr>
            <p:cNvPr id="315" name="Shape 315"/>
            <p:cNvSpPr/>
            <p:nvPr/>
          </p:nvSpPr>
          <p:spPr>
            <a:xfrm>
              <a:off x="0" y="0"/>
              <a:ext cx="352371" cy="14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5" extrusionOk="0">
                  <a:moveTo>
                    <a:pt x="19706" y="0"/>
                  </a:moveTo>
                  <a:lnTo>
                    <a:pt x="21600" y="5133"/>
                  </a:lnTo>
                  <a:lnTo>
                    <a:pt x="20505" y="5133"/>
                  </a:lnTo>
                  <a:lnTo>
                    <a:pt x="20505" y="5133"/>
                  </a:lnTo>
                  <a:cubicBezTo>
                    <a:pt x="19341" y="15082"/>
                    <a:pt x="15024" y="21600"/>
                    <a:pt x="10400" y="20391"/>
                  </a:cubicBezTo>
                  <a:lnTo>
                    <a:pt x="10400" y="20391"/>
                  </a:lnTo>
                  <a:cubicBezTo>
                    <a:pt x="14212" y="19395"/>
                    <a:pt x="17356" y="13335"/>
                    <a:pt x="18316" y="5133"/>
                  </a:cubicBezTo>
                  <a:lnTo>
                    <a:pt x="17221" y="5133"/>
                  </a:lnTo>
                  <a:close/>
                  <a:moveTo>
                    <a:pt x="9306" y="20534"/>
                  </a:moveTo>
                  <a:cubicBezTo>
                    <a:pt x="4166" y="20534"/>
                    <a:pt x="0" y="11341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341"/>
                    <a:pt x="6356" y="20534"/>
                    <a:pt x="11495" y="2053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0" y="0"/>
              <a:ext cx="18752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21600"/>
                  </a:moveTo>
                  <a:cubicBezTo>
                    <a:pt x="7829" y="21600"/>
                    <a:pt x="0" y="11929"/>
                    <a:pt x="0" y="0"/>
                  </a:cubicBezTo>
                  <a:lnTo>
                    <a:pt x="4114" y="0"/>
                  </a:lnTo>
                  <a:lnTo>
                    <a:pt x="4114" y="0"/>
                  </a:lnTo>
                  <a:cubicBezTo>
                    <a:pt x="4114" y="11929"/>
                    <a:pt x="11943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0" y="0"/>
              <a:ext cx="352371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0" y="21450"/>
                  </a:moveTo>
                  <a:lnTo>
                    <a:pt x="10400" y="21450"/>
                  </a:lnTo>
                  <a:cubicBezTo>
                    <a:pt x="14212" y="20402"/>
                    <a:pt x="17356" y="14028"/>
                    <a:pt x="18316" y="5400"/>
                  </a:cubicBezTo>
                  <a:lnTo>
                    <a:pt x="17221" y="5400"/>
                  </a:lnTo>
                  <a:lnTo>
                    <a:pt x="19706" y="0"/>
                  </a:lnTo>
                  <a:lnTo>
                    <a:pt x="21600" y="5400"/>
                  </a:lnTo>
                  <a:lnTo>
                    <a:pt x="20505" y="5400"/>
                  </a:lnTo>
                  <a:lnTo>
                    <a:pt x="20505" y="5400"/>
                  </a:lnTo>
                  <a:cubicBezTo>
                    <a:pt x="19444" y="14937"/>
                    <a:pt x="15738" y="21600"/>
                    <a:pt x="11495" y="21600"/>
                  </a:cubicBezTo>
                  <a:lnTo>
                    <a:pt x="9306" y="21600"/>
                  </a:lnTo>
                  <a:cubicBezTo>
                    <a:pt x="4166" y="21600"/>
                    <a:pt x="0" y="11929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929"/>
                    <a:pt x="6356" y="21600"/>
                    <a:pt x="1149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sp>
        <p:nvSpPr>
          <p:cNvPr id="319" name="Shape 319"/>
          <p:cNvSpPr/>
          <p:nvPr/>
        </p:nvSpPr>
        <p:spPr>
          <a:xfrm>
            <a:off x="1395272" y="4750599"/>
            <a:ext cx="39739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contra 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ataque</a:t>
            </a:r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2400" dirty="0"/>
              <a:t>[k</a:t>
            </a:r>
            <a:r>
              <a:rPr lang="en-EC" sz="2400" dirty="0"/>
              <a:t>ɔ̃n̺tɾ̥</a:t>
            </a:r>
            <a:r>
              <a:rPr lang="en-EC" sz="2400" b="1" dirty="0"/>
              <a:t>aːˈ</a:t>
            </a:r>
            <a:r>
              <a:rPr lang="en-EC" sz="2400" dirty="0"/>
              <a:t>take</a:t>
            </a:r>
            <a:r>
              <a:rPr lang="es-ES" sz="2400" dirty="0"/>
              <a:t>]</a:t>
            </a:r>
            <a:endParaRPr sz="20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323" name="Group 323"/>
          <p:cNvGrpSpPr/>
          <p:nvPr/>
        </p:nvGrpSpPr>
        <p:grpSpPr>
          <a:xfrm>
            <a:off x="2041108" y="5066293"/>
            <a:ext cx="285751" cy="45719"/>
            <a:chOff x="0" y="0"/>
            <a:chExt cx="563281" cy="142879"/>
          </a:xfrm>
        </p:grpSpPr>
        <p:sp>
          <p:nvSpPr>
            <p:cNvPr id="320" name="Shape 320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21" name="Shape 321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grpSp>
        <p:nvGrpSpPr>
          <p:cNvPr id="327" name="Group 327"/>
          <p:cNvGrpSpPr/>
          <p:nvPr/>
        </p:nvGrpSpPr>
        <p:grpSpPr>
          <a:xfrm>
            <a:off x="4012437" y="5020574"/>
            <a:ext cx="187528" cy="45719"/>
            <a:chOff x="0" y="0"/>
            <a:chExt cx="352370" cy="142885"/>
          </a:xfrm>
        </p:grpSpPr>
        <p:sp>
          <p:nvSpPr>
            <p:cNvPr id="324" name="Shape 324"/>
            <p:cNvSpPr/>
            <p:nvPr/>
          </p:nvSpPr>
          <p:spPr>
            <a:xfrm>
              <a:off x="0" y="0"/>
              <a:ext cx="352371" cy="14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5" extrusionOk="0">
                  <a:moveTo>
                    <a:pt x="19706" y="0"/>
                  </a:moveTo>
                  <a:lnTo>
                    <a:pt x="21600" y="5133"/>
                  </a:lnTo>
                  <a:lnTo>
                    <a:pt x="20505" y="5133"/>
                  </a:lnTo>
                  <a:lnTo>
                    <a:pt x="20505" y="5133"/>
                  </a:lnTo>
                  <a:cubicBezTo>
                    <a:pt x="19341" y="15082"/>
                    <a:pt x="15024" y="21600"/>
                    <a:pt x="10400" y="20391"/>
                  </a:cubicBezTo>
                  <a:lnTo>
                    <a:pt x="10400" y="20391"/>
                  </a:lnTo>
                  <a:cubicBezTo>
                    <a:pt x="14212" y="19395"/>
                    <a:pt x="17356" y="13335"/>
                    <a:pt x="18316" y="5133"/>
                  </a:cubicBezTo>
                  <a:lnTo>
                    <a:pt x="17221" y="5133"/>
                  </a:lnTo>
                  <a:close/>
                  <a:moveTo>
                    <a:pt x="9306" y="20534"/>
                  </a:moveTo>
                  <a:cubicBezTo>
                    <a:pt x="4166" y="20534"/>
                    <a:pt x="0" y="11341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341"/>
                    <a:pt x="6356" y="20534"/>
                    <a:pt x="11495" y="2053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25" name="Shape 325"/>
            <p:cNvSpPr/>
            <p:nvPr/>
          </p:nvSpPr>
          <p:spPr>
            <a:xfrm>
              <a:off x="0" y="0"/>
              <a:ext cx="18752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21600"/>
                  </a:moveTo>
                  <a:cubicBezTo>
                    <a:pt x="7829" y="21600"/>
                    <a:pt x="0" y="11929"/>
                    <a:pt x="0" y="0"/>
                  </a:cubicBezTo>
                  <a:lnTo>
                    <a:pt x="4114" y="0"/>
                  </a:lnTo>
                  <a:lnTo>
                    <a:pt x="4114" y="0"/>
                  </a:lnTo>
                  <a:cubicBezTo>
                    <a:pt x="4114" y="11929"/>
                    <a:pt x="11943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0"/>
              <a:ext cx="352371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0" y="21450"/>
                  </a:moveTo>
                  <a:lnTo>
                    <a:pt x="10400" y="21450"/>
                  </a:lnTo>
                  <a:cubicBezTo>
                    <a:pt x="14212" y="20402"/>
                    <a:pt x="17356" y="14028"/>
                    <a:pt x="18316" y="5400"/>
                  </a:cubicBezTo>
                  <a:lnTo>
                    <a:pt x="17221" y="5400"/>
                  </a:lnTo>
                  <a:lnTo>
                    <a:pt x="19706" y="0"/>
                  </a:lnTo>
                  <a:lnTo>
                    <a:pt x="21600" y="5400"/>
                  </a:lnTo>
                  <a:lnTo>
                    <a:pt x="20505" y="5400"/>
                  </a:lnTo>
                  <a:lnTo>
                    <a:pt x="20505" y="5400"/>
                  </a:lnTo>
                  <a:cubicBezTo>
                    <a:pt x="19444" y="14937"/>
                    <a:pt x="15738" y="21600"/>
                    <a:pt x="11495" y="21600"/>
                  </a:cubicBezTo>
                  <a:lnTo>
                    <a:pt x="9306" y="21600"/>
                  </a:lnTo>
                  <a:cubicBezTo>
                    <a:pt x="4166" y="21600"/>
                    <a:pt x="0" y="11929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929"/>
                    <a:pt x="6356" y="21600"/>
                    <a:pt x="1149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sp>
        <p:nvSpPr>
          <p:cNvPr id="328" name="Shape 328"/>
          <p:cNvSpPr/>
          <p:nvPr/>
        </p:nvSpPr>
        <p:spPr>
          <a:xfrm>
            <a:off x="1395272" y="5455816"/>
            <a:ext cx="485778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/>
            <a:r>
              <a:rPr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mal </a:t>
            </a:r>
            <a:r>
              <a:rPr sz="20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latente</a:t>
            </a:r>
            <a:r>
              <a:rPr lang="es-ES" sz="20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2400" dirty="0"/>
              <a:t>[</a:t>
            </a:r>
            <a:r>
              <a:rPr lang="en-EC" sz="2400" dirty="0"/>
              <a:t>ma</a:t>
            </a:r>
            <a:r>
              <a:rPr lang="en-EC" sz="2400" b="1" dirty="0"/>
              <a:t>lː</a:t>
            </a:r>
            <a:r>
              <a:rPr lang="en-EC" sz="2400" dirty="0"/>
              <a:t>aˈtẽn̺te</a:t>
            </a:r>
            <a:r>
              <a:rPr lang="es-ES" sz="2400" dirty="0"/>
              <a:t>]</a:t>
            </a:r>
            <a:endParaRPr sz="20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332" name="Group 332"/>
          <p:cNvGrpSpPr/>
          <p:nvPr/>
        </p:nvGrpSpPr>
        <p:grpSpPr>
          <a:xfrm>
            <a:off x="1768446" y="5748651"/>
            <a:ext cx="214313" cy="45719"/>
            <a:chOff x="0" y="0"/>
            <a:chExt cx="422672" cy="142882"/>
          </a:xfrm>
        </p:grpSpPr>
        <p:sp>
          <p:nvSpPr>
            <p:cNvPr id="329" name="Shape 329"/>
            <p:cNvSpPr/>
            <p:nvPr/>
          </p:nvSpPr>
          <p:spPr>
            <a:xfrm>
              <a:off x="0" y="0"/>
              <a:ext cx="422673" cy="14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4" extrusionOk="0">
                  <a:moveTo>
                    <a:pt x="20079" y="0"/>
                  </a:moveTo>
                  <a:lnTo>
                    <a:pt x="21600" y="5181"/>
                  </a:lnTo>
                  <a:lnTo>
                    <a:pt x="20687" y="5181"/>
                  </a:lnTo>
                  <a:lnTo>
                    <a:pt x="20687" y="5181"/>
                  </a:lnTo>
                  <a:cubicBezTo>
                    <a:pt x="19509" y="15049"/>
                    <a:pt x="15187" y="21600"/>
                    <a:pt x="10496" y="20629"/>
                  </a:cubicBezTo>
                  <a:lnTo>
                    <a:pt x="10496" y="20629"/>
                  </a:lnTo>
                  <a:cubicBezTo>
                    <a:pt x="14510" y="19799"/>
                    <a:pt x="17854" y="13624"/>
                    <a:pt x="18862" y="5181"/>
                  </a:cubicBezTo>
                  <a:lnTo>
                    <a:pt x="17949" y="5181"/>
                  </a:lnTo>
                  <a:close/>
                  <a:moveTo>
                    <a:pt x="9583" y="20724"/>
                  </a:moveTo>
                  <a:cubicBezTo>
                    <a:pt x="4291" y="20724"/>
                    <a:pt x="0" y="11445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445"/>
                    <a:pt x="6116" y="20724"/>
                    <a:pt x="11409" y="2072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30" name="Shape 330"/>
            <p:cNvSpPr/>
            <p:nvPr/>
          </p:nvSpPr>
          <p:spPr>
            <a:xfrm>
              <a:off x="0" y="0"/>
              <a:ext cx="223245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21600"/>
                  </a:moveTo>
                  <a:cubicBezTo>
                    <a:pt x="8123" y="21600"/>
                    <a:pt x="0" y="11929"/>
                    <a:pt x="0" y="0"/>
                  </a:cubicBezTo>
                  <a:lnTo>
                    <a:pt x="3456" y="0"/>
                  </a:lnTo>
                  <a:lnTo>
                    <a:pt x="3456" y="0"/>
                  </a:lnTo>
                  <a:cubicBezTo>
                    <a:pt x="3456" y="11929"/>
                    <a:pt x="115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31" name="Shape 331"/>
            <p:cNvSpPr/>
            <p:nvPr/>
          </p:nvSpPr>
          <p:spPr>
            <a:xfrm>
              <a:off x="0" y="0"/>
              <a:ext cx="42267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21502"/>
                  </a:moveTo>
                  <a:lnTo>
                    <a:pt x="10496" y="21502"/>
                  </a:lnTo>
                  <a:cubicBezTo>
                    <a:pt x="14510" y="20636"/>
                    <a:pt x="17854" y="14200"/>
                    <a:pt x="18862" y="5400"/>
                  </a:cubicBezTo>
                  <a:lnTo>
                    <a:pt x="17949" y="5400"/>
                  </a:lnTo>
                  <a:lnTo>
                    <a:pt x="20079" y="0"/>
                  </a:lnTo>
                  <a:lnTo>
                    <a:pt x="21600" y="5400"/>
                  </a:lnTo>
                  <a:lnTo>
                    <a:pt x="20687" y="5400"/>
                  </a:lnTo>
                  <a:lnTo>
                    <a:pt x="20687" y="5400"/>
                  </a:lnTo>
                  <a:cubicBezTo>
                    <a:pt x="19595" y="14937"/>
                    <a:pt x="15778" y="21600"/>
                    <a:pt x="11408" y="21600"/>
                  </a:cubicBezTo>
                  <a:lnTo>
                    <a:pt x="9583" y="21600"/>
                  </a:lnTo>
                  <a:cubicBezTo>
                    <a:pt x="4291" y="21600"/>
                    <a:pt x="0" y="11929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929"/>
                    <a:pt x="6116" y="21600"/>
                    <a:pt x="11409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  <p:grpSp>
        <p:nvGrpSpPr>
          <p:cNvPr id="336" name="Group 336"/>
          <p:cNvGrpSpPr/>
          <p:nvPr/>
        </p:nvGrpSpPr>
        <p:grpSpPr>
          <a:xfrm>
            <a:off x="3336010" y="5771509"/>
            <a:ext cx="221154" cy="45719"/>
            <a:chOff x="0" y="0"/>
            <a:chExt cx="352370" cy="142885"/>
          </a:xfrm>
        </p:grpSpPr>
        <p:sp>
          <p:nvSpPr>
            <p:cNvPr id="333" name="Shape 333"/>
            <p:cNvSpPr/>
            <p:nvPr/>
          </p:nvSpPr>
          <p:spPr>
            <a:xfrm>
              <a:off x="0" y="0"/>
              <a:ext cx="352371" cy="14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5" extrusionOk="0">
                  <a:moveTo>
                    <a:pt x="19706" y="0"/>
                  </a:moveTo>
                  <a:lnTo>
                    <a:pt x="21600" y="5133"/>
                  </a:lnTo>
                  <a:lnTo>
                    <a:pt x="20505" y="5133"/>
                  </a:lnTo>
                  <a:lnTo>
                    <a:pt x="20505" y="5133"/>
                  </a:lnTo>
                  <a:cubicBezTo>
                    <a:pt x="19341" y="15082"/>
                    <a:pt x="15024" y="21600"/>
                    <a:pt x="10400" y="20391"/>
                  </a:cubicBezTo>
                  <a:lnTo>
                    <a:pt x="10400" y="20391"/>
                  </a:lnTo>
                  <a:cubicBezTo>
                    <a:pt x="14212" y="19395"/>
                    <a:pt x="17356" y="13335"/>
                    <a:pt x="18316" y="5133"/>
                  </a:cubicBezTo>
                  <a:lnTo>
                    <a:pt x="17221" y="5133"/>
                  </a:lnTo>
                  <a:close/>
                  <a:moveTo>
                    <a:pt x="9306" y="20534"/>
                  </a:moveTo>
                  <a:cubicBezTo>
                    <a:pt x="4166" y="20534"/>
                    <a:pt x="0" y="11341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341"/>
                    <a:pt x="6356" y="20534"/>
                    <a:pt x="11495" y="2053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34" name="Shape 334"/>
            <p:cNvSpPr/>
            <p:nvPr/>
          </p:nvSpPr>
          <p:spPr>
            <a:xfrm>
              <a:off x="0" y="0"/>
              <a:ext cx="18752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21600"/>
                  </a:moveTo>
                  <a:cubicBezTo>
                    <a:pt x="7829" y="21600"/>
                    <a:pt x="0" y="11929"/>
                    <a:pt x="0" y="0"/>
                  </a:cubicBezTo>
                  <a:lnTo>
                    <a:pt x="4114" y="0"/>
                  </a:lnTo>
                  <a:lnTo>
                    <a:pt x="4114" y="0"/>
                  </a:lnTo>
                  <a:cubicBezTo>
                    <a:pt x="4114" y="11929"/>
                    <a:pt x="11943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  <p:sp>
          <p:nvSpPr>
            <p:cNvPr id="335" name="Shape 335"/>
            <p:cNvSpPr/>
            <p:nvPr/>
          </p:nvSpPr>
          <p:spPr>
            <a:xfrm>
              <a:off x="0" y="0"/>
              <a:ext cx="352371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0" y="21450"/>
                  </a:moveTo>
                  <a:lnTo>
                    <a:pt x="10400" y="21450"/>
                  </a:lnTo>
                  <a:cubicBezTo>
                    <a:pt x="14212" y="20402"/>
                    <a:pt x="17356" y="14028"/>
                    <a:pt x="18316" y="5400"/>
                  </a:cubicBezTo>
                  <a:lnTo>
                    <a:pt x="17221" y="5400"/>
                  </a:lnTo>
                  <a:lnTo>
                    <a:pt x="19706" y="0"/>
                  </a:lnTo>
                  <a:lnTo>
                    <a:pt x="21600" y="5400"/>
                  </a:lnTo>
                  <a:lnTo>
                    <a:pt x="20505" y="5400"/>
                  </a:lnTo>
                  <a:lnTo>
                    <a:pt x="20505" y="5400"/>
                  </a:lnTo>
                  <a:cubicBezTo>
                    <a:pt x="19444" y="14937"/>
                    <a:pt x="15738" y="21600"/>
                    <a:pt x="11495" y="21600"/>
                  </a:cubicBezTo>
                  <a:lnTo>
                    <a:pt x="9306" y="21600"/>
                  </a:lnTo>
                  <a:cubicBezTo>
                    <a:pt x="4166" y="21600"/>
                    <a:pt x="0" y="11929"/>
                    <a:pt x="0" y="0"/>
                  </a:cubicBezTo>
                  <a:lnTo>
                    <a:pt x="2190" y="0"/>
                  </a:lnTo>
                  <a:lnTo>
                    <a:pt x="2190" y="0"/>
                  </a:lnTo>
                  <a:cubicBezTo>
                    <a:pt x="2190" y="11929"/>
                    <a:pt x="6356" y="21600"/>
                    <a:pt x="11495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20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304" grpId="0" animBg="1"/>
      <p:bldP spid="309" grpId="0" animBg="1"/>
      <p:bldP spid="314" grpId="0" animBg="1"/>
      <p:bldP spid="319" grpId="0" animBg="1"/>
      <p:bldP spid="3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339" name="image18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71637" cy="465433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2428860" y="0"/>
            <a:ext cx="417454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LINKING</a:t>
            </a:r>
          </a:p>
        </p:txBody>
      </p:sp>
      <p:sp>
        <p:nvSpPr>
          <p:cNvPr id="341" name="Shape 341"/>
          <p:cNvSpPr/>
          <p:nvPr/>
        </p:nvSpPr>
        <p:spPr>
          <a:xfrm>
            <a:off x="1000100" y="974836"/>
            <a:ext cx="7000924" cy="276999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 dirty="0">
                <a:solidFill>
                  <a:srgbClr val="FFFFFF"/>
                </a:solidFill>
              </a:rPr>
              <a:t>-</a:t>
            </a:r>
            <a:r>
              <a:rPr lang="en-US" i="1" dirty="0">
                <a:solidFill>
                  <a:srgbClr val="FFFFFF"/>
                </a:solidFill>
              </a:rPr>
              <a:t>plosive</a:t>
            </a:r>
            <a:r>
              <a:rPr i="1" dirty="0">
                <a:solidFill>
                  <a:srgbClr val="FFFFFF"/>
                </a:solidFill>
              </a:rPr>
              <a:t> + </a:t>
            </a:r>
            <a:r>
              <a:rPr lang="es-ES" i="1" dirty="0" err="1">
                <a:solidFill>
                  <a:srgbClr val="FFFFFF"/>
                </a:solidFill>
              </a:rPr>
              <a:t>plosive</a:t>
            </a:r>
            <a:r>
              <a:rPr i="1" dirty="0">
                <a:solidFill>
                  <a:srgbClr val="FFFFFF"/>
                </a:solidFill>
              </a:rPr>
              <a:t>- /affricate-</a:t>
            </a:r>
          </a:p>
        </p:txBody>
      </p:sp>
      <p:grpSp>
        <p:nvGrpSpPr>
          <p:cNvPr id="345" name="Group 345"/>
          <p:cNvGrpSpPr/>
          <p:nvPr/>
        </p:nvGrpSpPr>
        <p:grpSpPr>
          <a:xfrm>
            <a:off x="3286116" y="2285992"/>
            <a:ext cx="285752" cy="71434"/>
            <a:chOff x="0" y="0"/>
            <a:chExt cx="563281" cy="142879"/>
          </a:xfrm>
        </p:grpSpPr>
        <p:sp>
          <p:nvSpPr>
            <p:cNvPr id="342" name="Shape 342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346" name="image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20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5" y="4000503"/>
            <a:ext cx="638176" cy="638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1" name="Group 351"/>
          <p:cNvGrpSpPr/>
          <p:nvPr/>
        </p:nvGrpSpPr>
        <p:grpSpPr>
          <a:xfrm>
            <a:off x="1716756" y="2907853"/>
            <a:ext cx="424068" cy="45719"/>
            <a:chOff x="0" y="0"/>
            <a:chExt cx="492977" cy="142880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0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352" name="Shape 352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6" name="Group 356"/>
          <p:cNvGrpSpPr/>
          <p:nvPr/>
        </p:nvGrpSpPr>
        <p:grpSpPr>
          <a:xfrm>
            <a:off x="1643041" y="2285992"/>
            <a:ext cx="336671" cy="71435"/>
            <a:chOff x="0" y="0"/>
            <a:chExt cx="563281" cy="142879"/>
          </a:xfrm>
        </p:grpSpPr>
        <p:sp>
          <p:nvSpPr>
            <p:cNvPr id="353" name="Shape 353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360" name="Group 360"/>
          <p:cNvGrpSpPr/>
          <p:nvPr/>
        </p:nvGrpSpPr>
        <p:grpSpPr>
          <a:xfrm>
            <a:off x="3210687" y="2930712"/>
            <a:ext cx="436609" cy="71440"/>
            <a:chOff x="0" y="0"/>
            <a:chExt cx="422672" cy="142882"/>
          </a:xfrm>
        </p:grpSpPr>
        <p:sp>
          <p:nvSpPr>
            <p:cNvPr id="357" name="Shape 357"/>
            <p:cNvSpPr/>
            <p:nvPr/>
          </p:nvSpPr>
          <p:spPr>
            <a:xfrm>
              <a:off x="0" y="0"/>
              <a:ext cx="422673" cy="14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4" extrusionOk="0">
                  <a:moveTo>
                    <a:pt x="20079" y="0"/>
                  </a:moveTo>
                  <a:lnTo>
                    <a:pt x="21600" y="5181"/>
                  </a:lnTo>
                  <a:lnTo>
                    <a:pt x="20687" y="5181"/>
                  </a:lnTo>
                  <a:lnTo>
                    <a:pt x="20687" y="5181"/>
                  </a:lnTo>
                  <a:cubicBezTo>
                    <a:pt x="19509" y="15049"/>
                    <a:pt x="15187" y="21600"/>
                    <a:pt x="10496" y="20629"/>
                  </a:cubicBezTo>
                  <a:lnTo>
                    <a:pt x="10496" y="20629"/>
                  </a:lnTo>
                  <a:cubicBezTo>
                    <a:pt x="14510" y="19799"/>
                    <a:pt x="17854" y="13624"/>
                    <a:pt x="18862" y="5181"/>
                  </a:cubicBezTo>
                  <a:lnTo>
                    <a:pt x="17949" y="5181"/>
                  </a:lnTo>
                  <a:close/>
                  <a:moveTo>
                    <a:pt x="9583" y="20724"/>
                  </a:moveTo>
                  <a:cubicBezTo>
                    <a:pt x="4291" y="20724"/>
                    <a:pt x="0" y="11445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445"/>
                    <a:pt x="6116" y="20724"/>
                    <a:pt x="11409" y="2072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0" y="0"/>
              <a:ext cx="223245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21600"/>
                  </a:moveTo>
                  <a:cubicBezTo>
                    <a:pt x="8123" y="21600"/>
                    <a:pt x="0" y="11929"/>
                    <a:pt x="0" y="0"/>
                  </a:cubicBezTo>
                  <a:lnTo>
                    <a:pt x="3456" y="0"/>
                  </a:lnTo>
                  <a:lnTo>
                    <a:pt x="3456" y="0"/>
                  </a:lnTo>
                  <a:cubicBezTo>
                    <a:pt x="3456" y="11929"/>
                    <a:pt x="115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0" y="0"/>
              <a:ext cx="42267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21502"/>
                  </a:moveTo>
                  <a:lnTo>
                    <a:pt x="10496" y="21502"/>
                  </a:lnTo>
                  <a:cubicBezTo>
                    <a:pt x="14510" y="20636"/>
                    <a:pt x="17854" y="14200"/>
                    <a:pt x="18862" y="5400"/>
                  </a:cubicBezTo>
                  <a:lnTo>
                    <a:pt x="17949" y="5400"/>
                  </a:lnTo>
                  <a:lnTo>
                    <a:pt x="20079" y="0"/>
                  </a:lnTo>
                  <a:lnTo>
                    <a:pt x="21600" y="5400"/>
                  </a:lnTo>
                  <a:lnTo>
                    <a:pt x="20687" y="5400"/>
                  </a:lnTo>
                  <a:lnTo>
                    <a:pt x="20687" y="5400"/>
                  </a:lnTo>
                  <a:cubicBezTo>
                    <a:pt x="19595" y="14937"/>
                    <a:pt x="15778" y="21600"/>
                    <a:pt x="11408" y="21600"/>
                  </a:cubicBezTo>
                  <a:lnTo>
                    <a:pt x="9583" y="21600"/>
                  </a:lnTo>
                  <a:cubicBezTo>
                    <a:pt x="4291" y="21600"/>
                    <a:pt x="0" y="11929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929"/>
                    <a:pt x="6116" y="21600"/>
                    <a:pt x="11409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361" name="Shape 361"/>
          <p:cNvSpPr/>
          <p:nvPr/>
        </p:nvSpPr>
        <p:spPr>
          <a:xfrm>
            <a:off x="1428728" y="1895765"/>
            <a:ext cx="262411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n-EC" dirty="0"/>
              <a:t>&lt;pet cat&gt;         [ˈpʰɛ</a:t>
            </a:r>
            <a:r>
              <a:rPr lang="en-EC" b="1" dirty="0"/>
              <a:t>t</a:t>
            </a:r>
            <a:r>
              <a:rPr lang="en-EC" dirty="0"/>
              <a:t> ̚ˈ</a:t>
            </a:r>
            <a:r>
              <a:rPr lang="en-EC" b="1" dirty="0"/>
              <a:t>kʰ</a:t>
            </a:r>
            <a:r>
              <a:rPr lang="en-EC" dirty="0"/>
              <a:t>æt ̚ ]</a:t>
            </a:r>
          </a:p>
          <a:p>
            <a:pPr lvl="0"/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pic>
        <p:nvPicPr>
          <p:cNvPr id="363" name="image2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00165" y="4286255"/>
            <a:ext cx="857251" cy="128587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362">
            <a:extLst>
              <a:ext uri="{FF2B5EF4-FFF2-40B4-BE49-F238E27FC236}">
                <a16:creationId xmlns:a16="http://schemas.microsoft.com/office/drawing/2014/main" id="{C1A70196-0460-9240-AC24-645FD49E0402}"/>
              </a:ext>
            </a:extLst>
          </p:cNvPr>
          <p:cNvSpPr/>
          <p:nvPr/>
        </p:nvSpPr>
        <p:spPr>
          <a:xfrm>
            <a:off x="1474269" y="2622286"/>
            <a:ext cx="279748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/>
              <a:t>&lt;big church&gt;    [</a:t>
            </a:r>
            <a:r>
              <a:rPr lang="en-US" dirty="0" err="1"/>
              <a:t>bɪ</a:t>
            </a:r>
            <a:r>
              <a:rPr lang="en-US" b="1" dirty="0" err="1"/>
              <a:t>ːg</a:t>
            </a:r>
            <a:r>
              <a:rPr lang="en-US" dirty="0"/>
              <a:t> ̚ˈ</a:t>
            </a:r>
            <a:r>
              <a:rPr lang="en-US" b="1" dirty="0" err="1"/>
              <a:t>ʧ</a:t>
            </a:r>
            <a:r>
              <a:rPr lang="en-US" dirty="0" err="1"/>
              <a:t>ɝʧ</a:t>
            </a:r>
            <a:r>
              <a:rPr lang="en-US" dirty="0"/>
              <a:t> ]</a:t>
            </a:r>
            <a:endParaRPr lang="en-EC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61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similation Text Stock Illustrations – 47 Assimilation Text Stock  Illustrations, Vectors &amp; Clipart - Dreamstime">
            <a:extLst>
              <a:ext uri="{FF2B5EF4-FFF2-40B4-BE49-F238E27FC236}">
                <a16:creationId xmlns:a16="http://schemas.microsoft.com/office/drawing/2014/main" id="{7FB0676C-D0E3-3A4F-8DF9-A47F77AF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068388"/>
            <a:ext cx="8420100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ouTube: A guide for parents">
            <a:hlinkClick r:id="rId3"/>
            <a:extLst>
              <a:ext uri="{FF2B5EF4-FFF2-40B4-BE49-F238E27FC236}">
                <a16:creationId xmlns:a16="http://schemas.microsoft.com/office/drawing/2014/main" id="{7C68B41B-1D11-2647-93D4-3791C769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1157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2000231" y="0"/>
            <a:ext cx="7358114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rPr>
              <a:t>ASSIMILATION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1000100" y="913554"/>
            <a:ext cx="7000924" cy="399564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FFFFFF"/>
                </a:solidFill>
              </a:rPr>
              <a:t>REGRESSIVE</a:t>
            </a:r>
          </a:p>
        </p:txBody>
      </p:sp>
      <p:grpSp>
        <p:nvGrpSpPr>
          <p:cNvPr id="371" name="Group 371"/>
          <p:cNvGrpSpPr/>
          <p:nvPr/>
        </p:nvGrpSpPr>
        <p:grpSpPr>
          <a:xfrm>
            <a:off x="3259000" y="2285992"/>
            <a:ext cx="232880" cy="71434"/>
            <a:chOff x="0" y="0"/>
            <a:chExt cx="563281" cy="142879"/>
          </a:xfrm>
        </p:grpSpPr>
        <p:sp>
          <p:nvSpPr>
            <p:cNvPr id="368" name="Shape 368"/>
            <p:cNvSpPr/>
            <p:nvPr/>
          </p:nvSpPr>
          <p:spPr>
            <a:xfrm flipH="1">
              <a:off x="-1" y="0"/>
              <a:ext cx="563283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 flipH="1">
              <a:off x="268598" y="0"/>
              <a:ext cx="29468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 flipH="1">
              <a:off x="-1" y="0"/>
              <a:ext cx="5632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372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4000503"/>
            <a:ext cx="638176" cy="638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Group 377"/>
          <p:cNvGrpSpPr/>
          <p:nvPr/>
        </p:nvGrpSpPr>
        <p:grpSpPr>
          <a:xfrm>
            <a:off x="3419872" y="3071809"/>
            <a:ext cx="500066" cy="142879"/>
            <a:chOff x="0" y="0"/>
            <a:chExt cx="563281" cy="142879"/>
          </a:xfrm>
        </p:grpSpPr>
        <p:sp>
          <p:nvSpPr>
            <p:cNvPr id="374" name="Shape 374"/>
            <p:cNvSpPr/>
            <p:nvPr/>
          </p:nvSpPr>
          <p:spPr>
            <a:xfrm flipH="1">
              <a:off x="-1" y="0"/>
              <a:ext cx="563283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 flipH="1">
              <a:off x="268598" y="0"/>
              <a:ext cx="29468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 flipH="1">
              <a:off x="-1" y="0"/>
              <a:ext cx="5632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378" name="Shape 378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82" name="Group 382"/>
          <p:cNvGrpSpPr/>
          <p:nvPr/>
        </p:nvGrpSpPr>
        <p:grpSpPr>
          <a:xfrm>
            <a:off x="1763688" y="2285992"/>
            <a:ext cx="234014" cy="71435"/>
            <a:chOff x="0" y="0"/>
            <a:chExt cx="492977" cy="142880"/>
          </a:xfrm>
        </p:grpSpPr>
        <p:sp>
          <p:nvSpPr>
            <p:cNvPr id="379" name="Shape 379"/>
            <p:cNvSpPr/>
            <p:nvPr/>
          </p:nvSpPr>
          <p:spPr>
            <a:xfrm flipH="1"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 flipH="1">
              <a:off x="234014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 flipH="1"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386" name="Group 386"/>
          <p:cNvGrpSpPr/>
          <p:nvPr/>
        </p:nvGrpSpPr>
        <p:grpSpPr>
          <a:xfrm>
            <a:off x="5080289" y="3071809"/>
            <a:ext cx="563282" cy="142881"/>
            <a:chOff x="0" y="0"/>
            <a:chExt cx="563281" cy="142879"/>
          </a:xfrm>
        </p:grpSpPr>
        <p:sp>
          <p:nvSpPr>
            <p:cNvPr id="383" name="Shape 383"/>
            <p:cNvSpPr/>
            <p:nvPr/>
          </p:nvSpPr>
          <p:spPr>
            <a:xfrm flipH="1">
              <a:off x="-1" y="0"/>
              <a:ext cx="563283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 flipH="1">
              <a:off x="268598" y="0"/>
              <a:ext cx="29468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 flipH="1">
              <a:off x="-1" y="0"/>
              <a:ext cx="5632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387" name="image2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43041" cy="590817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1360723" y="2034264"/>
            <a:ext cx="443551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&lt;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have to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&gt;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hæ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f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ə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 &lt;</a:t>
            </a:r>
            <a:r>
              <a:rPr lang="es-ES" dirty="0" err="1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hafta-hafta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&gt;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3071802" y="2786058"/>
            <a:ext cx="294728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n-US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&lt;c</a:t>
            </a:r>
            <a:r>
              <a:rPr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laim</a:t>
            </a:r>
            <a:r>
              <a:rPr lang="es-ES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for&gt; [ˈ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kʰl̥eɪ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̯:</a:t>
            </a:r>
            <a:r>
              <a:rPr lang="en-US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ɱ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fɚ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] </a:t>
            </a:r>
            <a:endParaRPr dirty="0">
              <a:latin typeface="Lucida Sans Unicode" panose="020B0602030504020204" pitchFamily="34" charset="0"/>
              <a:ea typeface="Lucida Sans Unicode"/>
              <a:cs typeface="Lucida Sans Unicode" panose="020B0602030504020204" pitchFamily="34" charset="0"/>
              <a:sym typeface="Lucida Sans Unicode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1167234" y="4113498"/>
            <a:ext cx="318292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&lt;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con gusto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&gt;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</a:t>
            </a:r>
            <a:r>
              <a:rPr lang="en-US" sz="2000" dirty="0"/>
              <a:t>   [</a:t>
            </a:r>
            <a:r>
              <a:rPr lang="en-US" sz="2000" dirty="0" err="1"/>
              <a:t>kɔ̃</a:t>
            </a:r>
            <a:r>
              <a:rPr lang="en-US" sz="2000" b="1" dirty="0" err="1"/>
              <a:t>ŋ</a:t>
            </a:r>
            <a:r>
              <a:rPr lang="en-US" sz="2000" dirty="0"/>
              <a:t> ˈ</a:t>
            </a:r>
            <a:r>
              <a:rPr lang="en-US" sz="2000" dirty="0" err="1"/>
              <a:t>gus̪to</a:t>
            </a:r>
            <a:r>
              <a:rPr lang="en-US" sz="2000" dirty="0"/>
              <a:t>]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394" name="Group 394"/>
          <p:cNvGrpSpPr/>
          <p:nvPr/>
        </p:nvGrpSpPr>
        <p:grpSpPr>
          <a:xfrm>
            <a:off x="1691680" y="4437112"/>
            <a:ext cx="402730" cy="45719"/>
            <a:chOff x="0" y="0"/>
            <a:chExt cx="492977" cy="142880"/>
          </a:xfrm>
        </p:grpSpPr>
        <p:sp>
          <p:nvSpPr>
            <p:cNvPr id="391" name="Shape 391"/>
            <p:cNvSpPr/>
            <p:nvPr/>
          </p:nvSpPr>
          <p:spPr>
            <a:xfrm flipH="1"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 flipH="1">
              <a:off x="234014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 flipH="1"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398" name="Group 398"/>
          <p:cNvGrpSpPr/>
          <p:nvPr/>
        </p:nvGrpSpPr>
        <p:grpSpPr>
          <a:xfrm>
            <a:off x="3150328" y="4429131"/>
            <a:ext cx="492978" cy="142882"/>
            <a:chOff x="0" y="0"/>
            <a:chExt cx="492977" cy="142880"/>
          </a:xfrm>
        </p:grpSpPr>
        <p:sp>
          <p:nvSpPr>
            <p:cNvPr id="395" name="Shape 395"/>
            <p:cNvSpPr/>
            <p:nvPr/>
          </p:nvSpPr>
          <p:spPr>
            <a:xfrm flipH="1"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 flipH="1">
              <a:off x="234014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 flipH="1"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399" name="Shape 399"/>
          <p:cNvSpPr/>
          <p:nvPr/>
        </p:nvSpPr>
        <p:spPr>
          <a:xfrm>
            <a:off x="1324959" y="4993126"/>
            <a:ext cx="32470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s-ES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&lt;v</a:t>
            </a:r>
            <a:r>
              <a:rPr dirty="0" err="1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en</a:t>
            </a:r>
            <a:r>
              <a:rPr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 </a:t>
            </a:r>
            <a:r>
              <a:rPr dirty="0" err="1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tarde</a:t>
            </a:r>
            <a:r>
              <a:rPr lang="es-ES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&gt;   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[ 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bẽn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̪ 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taɾ̪đe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]  </a:t>
            </a:r>
            <a:endParaRPr dirty="0">
              <a:latin typeface="Lucida Sans Unicode" panose="020B0602030504020204" pitchFamily="34" charset="0"/>
              <a:ea typeface="Lucida Sans Unicode"/>
              <a:cs typeface="Lucida Sans Unicode" panose="020B0602030504020204" pitchFamily="34" charset="0"/>
              <a:sym typeface="Lucida Sans Unicode"/>
            </a:endParaRPr>
          </a:p>
        </p:txBody>
      </p:sp>
      <p:grpSp>
        <p:nvGrpSpPr>
          <p:cNvPr id="403" name="Group 403"/>
          <p:cNvGrpSpPr/>
          <p:nvPr/>
        </p:nvGrpSpPr>
        <p:grpSpPr>
          <a:xfrm>
            <a:off x="1742143" y="5239107"/>
            <a:ext cx="492978" cy="142882"/>
            <a:chOff x="0" y="0"/>
            <a:chExt cx="492977" cy="142880"/>
          </a:xfrm>
        </p:grpSpPr>
        <p:sp>
          <p:nvSpPr>
            <p:cNvPr id="400" name="Shape 400"/>
            <p:cNvSpPr/>
            <p:nvPr/>
          </p:nvSpPr>
          <p:spPr>
            <a:xfrm flipH="1"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 flipH="1">
              <a:off x="234014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 flipH="1"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407" name="Group 407"/>
          <p:cNvGrpSpPr/>
          <p:nvPr/>
        </p:nvGrpSpPr>
        <p:grpSpPr>
          <a:xfrm>
            <a:off x="3503120" y="5339598"/>
            <a:ext cx="280373" cy="45719"/>
            <a:chOff x="0" y="0"/>
            <a:chExt cx="492977" cy="142880"/>
          </a:xfrm>
        </p:grpSpPr>
        <p:sp>
          <p:nvSpPr>
            <p:cNvPr id="404" name="Shape 404"/>
            <p:cNvSpPr/>
            <p:nvPr/>
          </p:nvSpPr>
          <p:spPr>
            <a:xfrm flipH="1">
              <a:off x="0" y="0"/>
              <a:ext cx="492978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 flipH="1">
              <a:off x="234014" y="0"/>
              <a:ext cx="258964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 flipH="1">
              <a:off x="0" y="0"/>
              <a:ext cx="492978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88" grpId="0" animBg="1"/>
      <p:bldP spid="389" grpId="0" animBg="1"/>
      <p:bldP spid="390" grpId="0" animBg="1"/>
      <p:bldP spid="3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18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2000231" y="0"/>
            <a:ext cx="7358114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rPr>
              <a:t>ASSIMILATION</a:t>
            </a:r>
          </a:p>
        </p:txBody>
      </p:sp>
      <p:sp>
        <p:nvSpPr>
          <p:cNvPr id="414" name="Shape 414"/>
          <p:cNvSpPr/>
          <p:nvPr/>
        </p:nvSpPr>
        <p:spPr>
          <a:xfrm>
            <a:off x="1000100" y="913554"/>
            <a:ext cx="7000924" cy="399564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FFFFFF"/>
                </a:solidFill>
              </a:rPr>
              <a:t>PROGRESSIVE</a:t>
            </a:r>
          </a:p>
        </p:txBody>
      </p:sp>
      <p:grpSp>
        <p:nvGrpSpPr>
          <p:cNvPr id="418" name="Group 418"/>
          <p:cNvGrpSpPr/>
          <p:nvPr/>
        </p:nvGrpSpPr>
        <p:grpSpPr>
          <a:xfrm>
            <a:off x="3423139" y="2348880"/>
            <a:ext cx="356773" cy="103405"/>
            <a:chOff x="0" y="0"/>
            <a:chExt cx="356771" cy="103403"/>
          </a:xfrm>
        </p:grpSpPr>
        <p:sp>
          <p:nvSpPr>
            <p:cNvPr id="415" name="Shape 415"/>
            <p:cNvSpPr/>
            <p:nvPr/>
          </p:nvSpPr>
          <p:spPr>
            <a:xfrm>
              <a:off x="0" y="0"/>
              <a:ext cx="356772" cy="10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0" y="0"/>
              <a:ext cx="187414" cy="10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0" y="0"/>
              <a:ext cx="356772" cy="10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419" name="image1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20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5" y="4000503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25" name="Group 425"/>
          <p:cNvGrpSpPr/>
          <p:nvPr/>
        </p:nvGrpSpPr>
        <p:grpSpPr>
          <a:xfrm>
            <a:off x="1739880" y="2349492"/>
            <a:ext cx="305889" cy="103404"/>
            <a:chOff x="0" y="0"/>
            <a:chExt cx="305888" cy="103403"/>
          </a:xfrm>
        </p:grpSpPr>
        <p:sp>
          <p:nvSpPr>
            <p:cNvPr id="422" name="Shape 422"/>
            <p:cNvSpPr/>
            <p:nvPr/>
          </p:nvSpPr>
          <p:spPr>
            <a:xfrm>
              <a:off x="0" y="0"/>
              <a:ext cx="305889" cy="10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4" extrusionOk="0">
                  <a:moveTo>
                    <a:pt x="20079" y="0"/>
                  </a:moveTo>
                  <a:lnTo>
                    <a:pt x="21600" y="5181"/>
                  </a:lnTo>
                  <a:lnTo>
                    <a:pt x="20687" y="5181"/>
                  </a:lnTo>
                  <a:lnTo>
                    <a:pt x="20687" y="5181"/>
                  </a:lnTo>
                  <a:cubicBezTo>
                    <a:pt x="19509" y="15049"/>
                    <a:pt x="15187" y="21600"/>
                    <a:pt x="10496" y="20629"/>
                  </a:cubicBezTo>
                  <a:lnTo>
                    <a:pt x="10496" y="20629"/>
                  </a:lnTo>
                  <a:cubicBezTo>
                    <a:pt x="14510" y="19799"/>
                    <a:pt x="17854" y="13624"/>
                    <a:pt x="18862" y="5181"/>
                  </a:cubicBezTo>
                  <a:lnTo>
                    <a:pt x="17949" y="5181"/>
                  </a:lnTo>
                  <a:close/>
                  <a:moveTo>
                    <a:pt x="9583" y="20724"/>
                  </a:moveTo>
                  <a:cubicBezTo>
                    <a:pt x="4291" y="20724"/>
                    <a:pt x="0" y="11445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445"/>
                    <a:pt x="6116" y="20724"/>
                    <a:pt x="11409" y="2072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0" y="0"/>
              <a:ext cx="161562" cy="10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21600"/>
                  </a:moveTo>
                  <a:cubicBezTo>
                    <a:pt x="8123" y="21600"/>
                    <a:pt x="0" y="11929"/>
                    <a:pt x="0" y="0"/>
                  </a:cubicBezTo>
                  <a:lnTo>
                    <a:pt x="3456" y="0"/>
                  </a:lnTo>
                  <a:lnTo>
                    <a:pt x="3456" y="0"/>
                  </a:lnTo>
                  <a:cubicBezTo>
                    <a:pt x="3456" y="11929"/>
                    <a:pt x="115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0" y="0"/>
              <a:ext cx="305889" cy="10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21502"/>
                  </a:moveTo>
                  <a:lnTo>
                    <a:pt x="10496" y="21502"/>
                  </a:lnTo>
                  <a:cubicBezTo>
                    <a:pt x="14510" y="20636"/>
                    <a:pt x="17854" y="14200"/>
                    <a:pt x="18862" y="5400"/>
                  </a:cubicBezTo>
                  <a:lnTo>
                    <a:pt x="17949" y="5400"/>
                  </a:lnTo>
                  <a:lnTo>
                    <a:pt x="20079" y="0"/>
                  </a:lnTo>
                  <a:lnTo>
                    <a:pt x="21600" y="5400"/>
                  </a:lnTo>
                  <a:lnTo>
                    <a:pt x="20687" y="5400"/>
                  </a:lnTo>
                  <a:lnTo>
                    <a:pt x="20687" y="5400"/>
                  </a:lnTo>
                  <a:cubicBezTo>
                    <a:pt x="19595" y="14937"/>
                    <a:pt x="15778" y="21600"/>
                    <a:pt x="11408" y="21600"/>
                  </a:cubicBezTo>
                  <a:lnTo>
                    <a:pt x="9583" y="21600"/>
                  </a:lnTo>
                  <a:cubicBezTo>
                    <a:pt x="4291" y="21600"/>
                    <a:pt x="0" y="11929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929"/>
                    <a:pt x="6116" y="21600"/>
                    <a:pt x="11409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426" name="image22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43041" cy="5908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0" name="Group 430"/>
          <p:cNvGrpSpPr/>
          <p:nvPr/>
        </p:nvGrpSpPr>
        <p:grpSpPr>
          <a:xfrm>
            <a:off x="1474347" y="4576769"/>
            <a:ext cx="306810" cy="88924"/>
            <a:chOff x="0" y="0"/>
            <a:chExt cx="306808" cy="88922"/>
          </a:xfrm>
        </p:grpSpPr>
        <p:sp>
          <p:nvSpPr>
            <p:cNvPr id="427" name="Shape 427"/>
            <p:cNvSpPr/>
            <p:nvPr/>
          </p:nvSpPr>
          <p:spPr>
            <a:xfrm flipH="1">
              <a:off x="0" y="0"/>
              <a:ext cx="306809" cy="8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 flipH="1">
              <a:off x="145640" y="0"/>
              <a:ext cx="161169" cy="8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 flipH="1">
              <a:off x="0" y="0"/>
              <a:ext cx="306809" cy="8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3268263" y="4532307"/>
            <a:ext cx="306809" cy="88923"/>
            <a:chOff x="0" y="0"/>
            <a:chExt cx="306808" cy="88922"/>
          </a:xfrm>
        </p:grpSpPr>
        <p:sp>
          <p:nvSpPr>
            <p:cNvPr id="431" name="Shape 431"/>
            <p:cNvSpPr/>
            <p:nvPr/>
          </p:nvSpPr>
          <p:spPr>
            <a:xfrm flipH="1">
              <a:off x="0" y="0"/>
              <a:ext cx="306809" cy="8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7" extrusionOk="0">
                  <a:moveTo>
                    <a:pt x="20346" y="0"/>
                  </a:moveTo>
                  <a:lnTo>
                    <a:pt x="21600" y="5214"/>
                  </a:lnTo>
                  <a:lnTo>
                    <a:pt x="20818" y="5214"/>
                  </a:lnTo>
                  <a:lnTo>
                    <a:pt x="20818" y="5214"/>
                  </a:lnTo>
                  <a:cubicBezTo>
                    <a:pt x="19629" y="15029"/>
                    <a:pt x="15303" y="21600"/>
                    <a:pt x="10564" y="20789"/>
                  </a:cubicBezTo>
                  <a:lnTo>
                    <a:pt x="10564" y="20789"/>
                  </a:lnTo>
                  <a:cubicBezTo>
                    <a:pt x="14721" y="20078"/>
                    <a:pt x="18210" y="13824"/>
                    <a:pt x="19252" y="5214"/>
                  </a:cubicBezTo>
                  <a:lnTo>
                    <a:pt x="18470" y="5214"/>
                  </a:lnTo>
                  <a:close/>
                  <a:moveTo>
                    <a:pt x="9782" y="20856"/>
                  </a:moveTo>
                  <a:cubicBezTo>
                    <a:pt x="4379" y="20856"/>
                    <a:pt x="0" y="11518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518"/>
                    <a:pt x="5944" y="20856"/>
                    <a:pt x="11347" y="20856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 flipH="1">
              <a:off x="145640" y="0"/>
              <a:ext cx="161169" cy="8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21600"/>
                  </a:moveTo>
                  <a:cubicBezTo>
                    <a:pt x="8337" y="21600"/>
                    <a:pt x="0" y="11929"/>
                    <a:pt x="0" y="0"/>
                  </a:cubicBezTo>
                  <a:lnTo>
                    <a:pt x="2979" y="0"/>
                  </a:lnTo>
                  <a:lnTo>
                    <a:pt x="2979" y="0"/>
                  </a:lnTo>
                  <a:cubicBezTo>
                    <a:pt x="2979" y="11929"/>
                    <a:pt x="11316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 flipH="1">
              <a:off x="0" y="0"/>
              <a:ext cx="306809" cy="8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4" y="21531"/>
                  </a:moveTo>
                  <a:lnTo>
                    <a:pt x="10564" y="21531"/>
                  </a:lnTo>
                  <a:cubicBezTo>
                    <a:pt x="14721" y="20794"/>
                    <a:pt x="18210" y="14317"/>
                    <a:pt x="19252" y="5400"/>
                  </a:cubicBezTo>
                  <a:lnTo>
                    <a:pt x="18470" y="5400"/>
                  </a:lnTo>
                  <a:lnTo>
                    <a:pt x="20346" y="0"/>
                  </a:lnTo>
                  <a:lnTo>
                    <a:pt x="21600" y="5400"/>
                  </a:lnTo>
                  <a:lnTo>
                    <a:pt x="20818" y="5400"/>
                  </a:lnTo>
                  <a:lnTo>
                    <a:pt x="20818" y="5400"/>
                  </a:lnTo>
                  <a:cubicBezTo>
                    <a:pt x="19702" y="14937"/>
                    <a:pt x="15807" y="21600"/>
                    <a:pt x="11347" y="21600"/>
                  </a:cubicBezTo>
                  <a:lnTo>
                    <a:pt x="9782" y="21600"/>
                  </a:lnTo>
                  <a:cubicBezTo>
                    <a:pt x="4379" y="21600"/>
                    <a:pt x="0" y="11929"/>
                    <a:pt x="0" y="0"/>
                  </a:cubicBezTo>
                  <a:lnTo>
                    <a:pt x="1565" y="0"/>
                  </a:lnTo>
                  <a:lnTo>
                    <a:pt x="1565" y="0"/>
                  </a:lnTo>
                  <a:cubicBezTo>
                    <a:pt x="1565" y="11929"/>
                    <a:pt x="5944" y="21600"/>
                    <a:pt x="11347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435" name="Shape 435"/>
          <p:cNvSpPr/>
          <p:nvPr/>
        </p:nvSpPr>
        <p:spPr>
          <a:xfrm>
            <a:off x="1214413" y="2046406"/>
            <a:ext cx="371736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s-ES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&lt;</a:t>
            </a:r>
            <a:r>
              <a:rPr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speak loudly</a:t>
            </a:r>
            <a:r>
              <a:rPr lang="es-ES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&gt;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   [ˈspik </a:t>
            </a:r>
            <a:r>
              <a:rPr lang="en-US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l̥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au̯dli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]  </a:t>
            </a:r>
            <a:r>
              <a:rPr lang="en-US" dirty="0"/>
              <a:t>  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1142975" y="4202676"/>
            <a:ext cx="35227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n-US" dirty="0" err="1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t</a:t>
            </a:r>
            <a:r>
              <a:rPr dirty="0" err="1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res</a:t>
            </a:r>
            <a:r>
              <a:rPr lang="es-ES" dirty="0">
                <a:latin typeface="Lucida Sans Unicode" panose="020B0602030504020204" pitchFamily="34" charset="0"/>
                <a:ea typeface="Lucida Sans Unicode"/>
                <a:cs typeface="Lucida Sans Unicode" panose="020B0602030504020204" pitchFamily="34" charset="0"/>
                <a:sym typeface="Lucida Sans Unicode"/>
              </a:rPr>
              <a:t> 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ruedas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      [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tɾ̥es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 ˈ</a:t>
            </a:r>
            <a:r>
              <a:rPr lang="en-US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r̥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weđas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] </a:t>
            </a:r>
            <a:r>
              <a:rPr lang="en-US" dirty="0"/>
              <a:t>   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0" animBg="1"/>
      <p:bldP spid="435" grpId="0" animBg="1"/>
      <p:bldP spid="4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19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000231" y="0"/>
            <a:ext cx="621510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rPr>
              <a:t>ASSIMILATION</a:t>
            </a:r>
          </a:p>
        </p:txBody>
      </p:sp>
      <p:sp>
        <p:nvSpPr>
          <p:cNvPr id="442" name="Shape 442"/>
          <p:cNvSpPr/>
          <p:nvPr/>
        </p:nvSpPr>
        <p:spPr>
          <a:xfrm>
            <a:off x="1000100" y="913554"/>
            <a:ext cx="7000924" cy="399564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FFFFFF"/>
                </a:solidFill>
              </a:rPr>
              <a:t>COALESCENT</a:t>
            </a:r>
          </a:p>
        </p:txBody>
      </p:sp>
      <p:pic>
        <p:nvPicPr>
          <p:cNvPr id="443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5" y="2000239"/>
            <a:ext cx="681038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5929329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49" name="Group 449"/>
          <p:cNvGrpSpPr/>
          <p:nvPr/>
        </p:nvGrpSpPr>
        <p:grpSpPr>
          <a:xfrm>
            <a:off x="1571603" y="2285992"/>
            <a:ext cx="422674" cy="142883"/>
            <a:chOff x="0" y="0"/>
            <a:chExt cx="422672" cy="142882"/>
          </a:xfrm>
        </p:grpSpPr>
        <p:sp>
          <p:nvSpPr>
            <p:cNvPr id="446" name="Shape 446"/>
            <p:cNvSpPr/>
            <p:nvPr/>
          </p:nvSpPr>
          <p:spPr>
            <a:xfrm>
              <a:off x="0" y="0"/>
              <a:ext cx="422673" cy="14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4" extrusionOk="0">
                  <a:moveTo>
                    <a:pt x="20079" y="0"/>
                  </a:moveTo>
                  <a:lnTo>
                    <a:pt x="21600" y="5181"/>
                  </a:lnTo>
                  <a:lnTo>
                    <a:pt x="20687" y="5181"/>
                  </a:lnTo>
                  <a:lnTo>
                    <a:pt x="20687" y="5181"/>
                  </a:lnTo>
                  <a:cubicBezTo>
                    <a:pt x="19509" y="15049"/>
                    <a:pt x="15187" y="21600"/>
                    <a:pt x="10496" y="20629"/>
                  </a:cubicBezTo>
                  <a:lnTo>
                    <a:pt x="10496" y="20629"/>
                  </a:lnTo>
                  <a:cubicBezTo>
                    <a:pt x="14510" y="19799"/>
                    <a:pt x="17854" y="13624"/>
                    <a:pt x="18862" y="5181"/>
                  </a:cubicBezTo>
                  <a:lnTo>
                    <a:pt x="17949" y="5181"/>
                  </a:lnTo>
                  <a:close/>
                  <a:moveTo>
                    <a:pt x="9583" y="20724"/>
                  </a:moveTo>
                  <a:cubicBezTo>
                    <a:pt x="4291" y="20724"/>
                    <a:pt x="0" y="11445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445"/>
                    <a:pt x="6116" y="20724"/>
                    <a:pt x="11409" y="2072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0" y="0"/>
              <a:ext cx="223245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21600"/>
                  </a:moveTo>
                  <a:cubicBezTo>
                    <a:pt x="8123" y="21600"/>
                    <a:pt x="0" y="11929"/>
                    <a:pt x="0" y="0"/>
                  </a:cubicBezTo>
                  <a:lnTo>
                    <a:pt x="3456" y="0"/>
                  </a:lnTo>
                  <a:lnTo>
                    <a:pt x="3456" y="0"/>
                  </a:lnTo>
                  <a:cubicBezTo>
                    <a:pt x="3456" y="11929"/>
                    <a:pt x="115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0"/>
              <a:ext cx="42267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21502"/>
                  </a:moveTo>
                  <a:lnTo>
                    <a:pt x="10496" y="21502"/>
                  </a:lnTo>
                  <a:cubicBezTo>
                    <a:pt x="14510" y="20636"/>
                    <a:pt x="17854" y="14200"/>
                    <a:pt x="18862" y="5400"/>
                  </a:cubicBezTo>
                  <a:lnTo>
                    <a:pt x="17949" y="5400"/>
                  </a:lnTo>
                  <a:lnTo>
                    <a:pt x="20079" y="0"/>
                  </a:lnTo>
                  <a:lnTo>
                    <a:pt x="21600" y="5400"/>
                  </a:lnTo>
                  <a:lnTo>
                    <a:pt x="20687" y="5400"/>
                  </a:lnTo>
                  <a:lnTo>
                    <a:pt x="20687" y="5400"/>
                  </a:lnTo>
                  <a:cubicBezTo>
                    <a:pt x="19595" y="14937"/>
                    <a:pt x="15778" y="21600"/>
                    <a:pt x="11408" y="21600"/>
                  </a:cubicBezTo>
                  <a:lnTo>
                    <a:pt x="9583" y="21600"/>
                  </a:lnTo>
                  <a:cubicBezTo>
                    <a:pt x="4291" y="21600"/>
                    <a:pt x="0" y="11929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929"/>
                    <a:pt x="6116" y="21600"/>
                    <a:pt x="11409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450" name="image2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43041" cy="590817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1285852" y="1974968"/>
            <a:ext cx="366767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this year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/-s+</a:t>
            </a:r>
            <a:r>
              <a:rPr lang="en-US" dirty="0" err="1"/>
              <a:t>ʝ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</a:t>
            </a:r>
            <a:r>
              <a:rPr lang="en-US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ʃ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  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δɪ</a:t>
            </a:r>
            <a:r>
              <a:rPr sz="2400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ʃ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ɪəɹ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571471" y="3332290"/>
            <a:ext cx="475771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She needs you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/-z+</a:t>
            </a:r>
            <a:r>
              <a:rPr lang="en-US" dirty="0" err="1"/>
              <a:t>ʝ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-/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</a:t>
            </a:r>
            <a:r>
              <a:rPr lang="en-US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ʤ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/ 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ʃ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i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n</a:t>
            </a:r>
            <a:r>
              <a:rPr lang="es-ES">
                <a:latin typeface="Lucida Sans Unicode"/>
                <a:ea typeface="Lucida Sans Unicode"/>
                <a:cs typeface="Lucida Sans Unicode"/>
                <a:sym typeface="Lucida Sans Unicode"/>
              </a:rPr>
              <a:t>i</a:t>
            </a:r>
            <a:r>
              <a:rPr sz="2400" b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ʤ</a:t>
            </a:r>
            <a:r>
              <a:rPr lang="en-US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ə</a:t>
            </a:r>
            <a:r>
              <a:rPr lang="en-U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ʊ/ </a:t>
            </a:r>
          </a:p>
        </p:txBody>
      </p:sp>
      <p:sp>
        <p:nvSpPr>
          <p:cNvPr id="453" name="Shape 453"/>
          <p:cNvSpPr/>
          <p:nvPr/>
        </p:nvSpPr>
        <p:spPr>
          <a:xfrm>
            <a:off x="4429123" y="2500305"/>
            <a:ext cx="401327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Does your…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/-z+</a:t>
            </a:r>
            <a:r>
              <a:rPr lang="en-US" dirty="0" err="1"/>
              <a:t>ʝ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-/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 </a:t>
            </a:r>
            <a:r>
              <a:rPr lang="en-US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ʒ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də</a:t>
            </a:r>
            <a:r>
              <a:rPr sz="2400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ʒ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əɹ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2357421" y="5286388"/>
            <a:ext cx="418159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I let you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. /-t+</a:t>
            </a:r>
            <a:r>
              <a:rPr lang="en-US" dirty="0" err="1"/>
              <a:t>ʝ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-/ </a:t>
            </a:r>
            <a:r>
              <a:rPr lang="en-US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ʧ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 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   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a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j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lɛ</a:t>
            </a:r>
            <a:r>
              <a:rPr sz="2400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ʧ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ʊ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550720" y="4500572"/>
            <a:ext cx="40934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what’s your…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/-t+</a:t>
            </a:r>
            <a:r>
              <a:rPr lang="en-US" dirty="0" err="1"/>
              <a:t>ʝ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-/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</a:t>
            </a:r>
            <a:r>
              <a:rPr lang="en-US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ʧ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/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wə</a:t>
            </a:r>
            <a:r>
              <a:rPr sz="2400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ʧ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əɹ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sp>
        <p:nvSpPr>
          <p:cNvPr id="456" name="Shape 456"/>
          <p:cNvSpPr/>
          <p:nvPr/>
        </p:nvSpPr>
        <p:spPr>
          <a:xfrm>
            <a:off x="4143371" y="4000503"/>
            <a:ext cx="411106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Would you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/-d+</a:t>
            </a:r>
            <a:r>
              <a:rPr lang="en-US" dirty="0" err="1"/>
              <a:t>ʝ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-/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Wingdings" pitchFamily="2" charset="2"/>
              </a:rPr>
              <a:t>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ʤ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[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wʊ</a:t>
            </a:r>
            <a:r>
              <a:rPr sz="2400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ʤ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ʊ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grpSp>
        <p:nvGrpSpPr>
          <p:cNvPr id="460" name="Group 460"/>
          <p:cNvGrpSpPr/>
          <p:nvPr/>
        </p:nvGrpSpPr>
        <p:grpSpPr>
          <a:xfrm>
            <a:off x="4857751" y="2857495"/>
            <a:ext cx="422674" cy="142884"/>
            <a:chOff x="0" y="0"/>
            <a:chExt cx="422672" cy="142882"/>
          </a:xfrm>
        </p:grpSpPr>
        <p:sp>
          <p:nvSpPr>
            <p:cNvPr id="457" name="Shape 457"/>
            <p:cNvSpPr/>
            <p:nvPr/>
          </p:nvSpPr>
          <p:spPr>
            <a:xfrm>
              <a:off x="0" y="0"/>
              <a:ext cx="422673" cy="14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4" extrusionOk="0">
                  <a:moveTo>
                    <a:pt x="20079" y="0"/>
                  </a:moveTo>
                  <a:lnTo>
                    <a:pt x="21600" y="5181"/>
                  </a:lnTo>
                  <a:lnTo>
                    <a:pt x="20687" y="5181"/>
                  </a:lnTo>
                  <a:lnTo>
                    <a:pt x="20687" y="5181"/>
                  </a:lnTo>
                  <a:cubicBezTo>
                    <a:pt x="19509" y="15049"/>
                    <a:pt x="15187" y="21600"/>
                    <a:pt x="10496" y="20629"/>
                  </a:cubicBezTo>
                  <a:lnTo>
                    <a:pt x="10496" y="20629"/>
                  </a:lnTo>
                  <a:cubicBezTo>
                    <a:pt x="14510" y="19799"/>
                    <a:pt x="17854" y="13624"/>
                    <a:pt x="18862" y="5181"/>
                  </a:cubicBezTo>
                  <a:lnTo>
                    <a:pt x="17949" y="5181"/>
                  </a:lnTo>
                  <a:close/>
                  <a:moveTo>
                    <a:pt x="9583" y="20724"/>
                  </a:moveTo>
                  <a:cubicBezTo>
                    <a:pt x="4291" y="20724"/>
                    <a:pt x="0" y="11445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445"/>
                    <a:pt x="6116" y="20724"/>
                    <a:pt x="11409" y="2072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0" y="0"/>
              <a:ext cx="223245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21600"/>
                  </a:moveTo>
                  <a:cubicBezTo>
                    <a:pt x="8123" y="21600"/>
                    <a:pt x="0" y="11929"/>
                    <a:pt x="0" y="0"/>
                  </a:cubicBezTo>
                  <a:lnTo>
                    <a:pt x="3456" y="0"/>
                  </a:lnTo>
                  <a:lnTo>
                    <a:pt x="3456" y="0"/>
                  </a:lnTo>
                  <a:cubicBezTo>
                    <a:pt x="3456" y="11929"/>
                    <a:pt x="115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0" y="0"/>
              <a:ext cx="42267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21502"/>
                  </a:moveTo>
                  <a:lnTo>
                    <a:pt x="10496" y="21502"/>
                  </a:lnTo>
                  <a:cubicBezTo>
                    <a:pt x="14510" y="20636"/>
                    <a:pt x="17854" y="14200"/>
                    <a:pt x="18862" y="5400"/>
                  </a:cubicBezTo>
                  <a:lnTo>
                    <a:pt x="17949" y="5400"/>
                  </a:lnTo>
                  <a:lnTo>
                    <a:pt x="20079" y="0"/>
                  </a:lnTo>
                  <a:lnTo>
                    <a:pt x="21600" y="5400"/>
                  </a:lnTo>
                  <a:lnTo>
                    <a:pt x="20687" y="5400"/>
                  </a:lnTo>
                  <a:lnTo>
                    <a:pt x="20687" y="5400"/>
                  </a:lnTo>
                  <a:cubicBezTo>
                    <a:pt x="19595" y="14937"/>
                    <a:pt x="15778" y="21600"/>
                    <a:pt x="11408" y="21600"/>
                  </a:cubicBezTo>
                  <a:lnTo>
                    <a:pt x="9583" y="21600"/>
                  </a:lnTo>
                  <a:cubicBezTo>
                    <a:pt x="4291" y="21600"/>
                    <a:pt x="0" y="11929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929"/>
                    <a:pt x="6116" y="21600"/>
                    <a:pt x="11409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464" name="Group 464"/>
          <p:cNvGrpSpPr/>
          <p:nvPr/>
        </p:nvGrpSpPr>
        <p:grpSpPr>
          <a:xfrm>
            <a:off x="1571603" y="3714751"/>
            <a:ext cx="422674" cy="142884"/>
            <a:chOff x="0" y="0"/>
            <a:chExt cx="422672" cy="142882"/>
          </a:xfrm>
        </p:grpSpPr>
        <p:sp>
          <p:nvSpPr>
            <p:cNvPr id="461" name="Shape 461"/>
            <p:cNvSpPr/>
            <p:nvPr/>
          </p:nvSpPr>
          <p:spPr>
            <a:xfrm>
              <a:off x="0" y="0"/>
              <a:ext cx="422673" cy="14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4" extrusionOk="0">
                  <a:moveTo>
                    <a:pt x="20079" y="0"/>
                  </a:moveTo>
                  <a:lnTo>
                    <a:pt x="21600" y="5181"/>
                  </a:lnTo>
                  <a:lnTo>
                    <a:pt x="20687" y="5181"/>
                  </a:lnTo>
                  <a:lnTo>
                    <a:pt x="20687" y="5181"/>
                  </a:lnTo>
                  <a:cubicBezTo>
                    <a:pt x="19509" y="15049"/>
                    <a:pt x="15187" y="21600"/>
                    <a:pt x="10496" y="20629"/>
                  </a:cubicBezTo>
                  <a:lnTo>
                    <a:pt x="10496" y="20629"/>
                  </a:lnTo>
                  <a:cubicBezTo>
                    <a:pt x="14510" y="19799"/>
                    <a:pt x="17854" y="13624"/>
                    <a:pt x="18862" y="5181"/>
                  </a:cubicBezTo>
                  <a:lnTo>
                    <a:pt x="17949" y="5181"/>
                  </a:lnTo>
                  <a:close/>
                  <a:moveTo>
                    <a:pt x="9583" y="20724"/>
                  </a:moveTo>
                  <a:cubicBezTo>
                    <a:pt x="4291" y="20724"/>
                    <a:pt x="0" y="11445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445"/>
                    <a:pt x="6116" y="20724"/>
                    <a:pt x="11409" y="2072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0" y="0"/>
              <a:ext cx="223245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4" y="21600"/>
                  </a:moveTo>
                  <a:cubicBezTo>
                    <a:pt x="8123" y="21600"/>
                    <a:pt x="0" y="11929"/>
                    <a:pt x="0" y="0"/>
                  </a:cubicBezTo>
                  <a:lnTo>
                    <a:pt x="3456" y="0"/>
                  </a:lnTo>
                  <a:lnTo>
                    <a:pt x="3456" y="0"/>
                  </a:lnTo>
                  <a:cubicBezTo>
                    <a:pt x="3456" y="11929"/>
                    <a:pt x="11579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0" y="0"/>
              <a:ext cx="42267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21502"/>
                  </a:moveTo>
                  <a:lnTo>
                    <a:pt x="10496" y="21502"/>
                  </a:lnTo>
                  <a:cubicBezTo>
                    <a:pt x="14510" y="20636"/>
                    <a:pt x="17854" y="14200"/>
                    <a:pt x="18862" y="5400"/>
                  </a:cubicBezTo>
                  <a:lnTo>
                    <a:pt x="17949" y="5400"/>
                  </a:lnTo>
                  <a:lnTo>
                    <a:pt x="20079" y="0"/>
                  </a:lnTo>
                  <a:lnTo>
                    <a:pt x="21600" y="5400"/>
                  </a:lnTo>
                  <a:lnTo>
                    <a:pt x="20687" y="5400"/>
                  </a:lnTo>
                  <a:lnTo>
                    <a:pt x="20687" y="5400"/>
                  </a:lnTo>
                  <a:cubicBezTo>
                    <a:pt x="19595" y="14937"/>
                    <a:pt x="15778" y="21600"/>
                    <a:pt x="11408" y="21600"/>
                  </a:cubicBezTo>
                  <a:lnTo>
                    <a:pt x="9583" y="21600"/>
                  </a:lnTo>
                  <a:cubicBezTo>
                    <a:pt x="4291" y="21600"/>
                    <a:pt x="0" y="11929"/>
                    <a:pt x="0" y="0"/>
                  </a:cubicBezTo>
                  <a:lnTo>
                    <a:pt x="1825" y="0"/>
                  </a:lnTo>
                  <a:lnTo>
                    <a:pt x="1825" y="0"/>
                  </a:lnTo>
                  <a:cubicBezTo>
                    <a:pt x="1825" y="11929"/>
                    <a:pt x="6116" y="21600"/>
                    <a:pt x="11409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4714876" y="4357694"/>
            <a:ext cx="563282" cy="142880"/>
            <a:chOff x="0" y="0"/>
            <a:chExt cx="563281" cy="142879"/>
          </a:xfrm>
        </p:grpSpPr>
        <p:sp>
          <p:nvSpPr>
            <p:cNvPr id="465" name="Shape 465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472" name="Group 472"/>
          <p:cNvGrpSpPr/>
          <p:nvPr/>
        </p:nvGrpSpPr>
        <p:grpSpPr>
          <a:xfrm>
            <a:off x="1071537" y="4929197"/>
            <a:ext cx="563283" cy="142881"/>
            <a:chOff x="0" y="0"/>
            <a:chExt cx="563281" cy="142879"/>
          </a:xfrm>
        </p:grpSpPr>
        <p:sp>
          <p:nvSpPr>
            <p:cNvPr id="469" name="Shape 469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grpSp>
        <p:nvGrpSpPr>
          <p:cNvPr id="476" name="Group 476"/>
          <p:cNvGrpSpPr/>
          <p:nvPr/>
        </p:nvGrpSpPr>
        <p:grpSpPr>
          <a:xfrm>
            <a:off x="2643173" y="5643578"/>
            <a:ext cx="563282" cy="142880"/>
            <a:chOff x="0" y="0"/>
            <a:chExt cx="563281" cy="142879"/>
          </a:xfrm>
        </p:grpSpPr>
        <p:sp>
          <p:nvSpPr>
            <p:cNvPr id="473" name="Shape 473"/>
            <p:cNvSpPr/>
            <p:nvPr/>
          </p:nvSpPr>
          <p:spPr>
            <a:xfrm>
              <a:off x="0" y="0"/>
              <a:ext cx="563282" cy="14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20546" y="0"/>
                  </a:moveTo>
                  <a:lnTo>
                    <a:pt x="21600" y="5238"/>
                  </a:lnTo>
                  <a:lnTo>
                    <a:pt x="20915" y="5238"/>
                  </a:lnTo>
                  <a:lnTo>
                    <a:pt x="20915" y="5238"/>
                  </a:lnTo>
                  <a:cubicBezTo>
                    <a:pt x="19719" y="15014"/>
                    <a:pt x="15389" y="21600"/>
                    <a:pt x="10615" y="20904"/>
                  </a:cubicBezTo>
                  <a:lnTo>
                    <a:pt x="10615" y="20904"/>
                  </a:lnTo>
                  <a:cubicBezTo>
                    <a:pt x="14880" y="20282"/>
                    <a:pt x="18477" y="13971"/>
                    <a:pt x="19545" y="5238"/>
                  </a:cubicBezTo>
                  <a:lnTo>
                    <a:pt x="18861" y="5238"/>
                  </a:lnTo>
                  <a:close/>
                  <a:moveTo>
                    <a:pt x="9930" y="20954"/>
                  </a:moveTo>
                  <a:cubicBezTo>
                    <a:pt x="4446" y="20954"/>
                    <a:pt x="0" y="11572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572"/>
                    <a:pt x="5816" y="20954"/>
                    <a:pt x="11300" y="20954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0" y="0"/>
              <a:ext cx="294683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21600"/>
                  </a:moveTo>
                  <a:cubicBezTo>
                    <a:pt x="8498" y="21600"/>
                    <a:pt x="0" y="11929"/>
                    <a:pt x="0" y="0"/>
                  </a:cubicBezTo>
                  <a:lnTo>
                    <a:pt x="2618" y="0"/>
                  </a:lnTo>
                  <a:lnTo>
                    <a:pt x="2618" y="0"/>
                  </a:lnTo>
                  <a:cubicBezTo>
                    <a:pt x="2618" y="11929"/>
                    <a:pt x="11117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0" y="0"/>
              <a:ext cx="56328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15" y="21549"/>
                  </a:moveTo>
                  <a:lnTo>
                    <a:pt x="10615" y="21549"/>
                  </a:lnTo>
                  <a:cubicBezTo>
                    <a:pt x="14880" y="20907"/>
                    <a:pt x="18477" y="14402"/>
                    <a:pt x="19545" y="5400"/>
                  </a:cubicBezTo>
                  <a:lnTo>
                    <a:pt x="18861" y="5400"/>
                  </a:lnTo>
                  <a:lnTo>
                    <a:pt x="20546" y="0"/>
                  </a:lnTo>
                  <a:lnTo>
                    <a:pt x="21600" y="5400"/>
                  </a:lnTo>
                  <a:lnTo>
                    <a:pt x="20915" y="5400"/>
                  </a:lnTo>
                  <a:lnTo>
                    <a:pt x="20915" y="5400"/>
                  </a:lnTo>
                  <a:cubicBezTo>
                    <a:pt x="19783" y="14937"/>
                    <a:pt x="15828" y="21600"/>
                    <a:pt x="11300" y="21600"/>
                  </a:cubicBezTo>
                  <a:lnTo>
                    <a:pt x="9930" y="21600"/>
                  </a:lnTo>
                  <a:cubicBezTo>
                    <a:pt x="4446" y="21600"/>
                    <a:pt x="0" y="11929"/>
                    <a:pt x="0" y="0"/>
                  </a:cubicBezTo>
                  <a:lnTo>
                    <a:pt x="1370" y="0"/>
                  </a:lnTo>
                  <a:lnTo>
                    <a:pt x="1370" y="0"/>
                  </a:lnTo>
                  <a:cubicBezTo>
                    <a:pt x="1370" y="11929"/>
                    <a:pt x="5816" y="21600"/>
                    <a:pt x="11300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477" name="image21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428728" y="5857892"/>
            <a:ext cx="500066" cy="75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39">
            <a:hlinkClick r:id="rId6"/>
            <a:extLst>
              <a:ext uri="{FF2B5EF4-FFF2-40B4-BE49-F238E27FC236}">
                <a16:creationId xmlns:a16="http://schemas.microsoft.com/office/drawing/2014/main" id="{AB4FA262-BC74-F045-9FA3-E6C19CFE9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52" y="207434"/>
            <a:ext cx="476672" cy="4766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42875" y="285728"/>
            <a:ext cx="8858282" cy="1214448"/>
          </a:xfrm>
          <a:prstGeom prst="rect">
            <a:avLst/>
          </a:prstGeom>
          <a:solidFill>
            <a:srgbClr val="FFFFFF"/>
          </a:solidFill>
          <a:ln w="25400">
            <a:solidFill>
              <a:srgbClr val="C0504D"/>
            </a:solidFill>
            <a:bevel/>
          </a:ln>
        </p:spPr>
        <p:txBody>
          <a:bodyPr lIns="0" tIns="0" rIns="0" bIns="0"/>
          <a:lstStyle/>
          <a:p>
            <a:pPr lvl="0">
              <a:defRPr sz="1800"/>
            </a:pPr>
            <a:r>
              <a:rPr sz="2000" b="1" dirty="0">
                <a:solidFill>
                  <a:srgbClr val="0070C0"/>
                </a:solidFill>
              </a:rPr>
              <a:t>UNIVERSIDAD CENTRAL DEL ECUADOR</a:t>
            </a:r>
          </a:p>
          <a:p>
            <a:pPr lvl="0">
              <a:defRPr sz="1800"/>
            </a:pPr>
            <a:r>
              <a:rPr sz="1200" b="1" dirty="0">
                <a:solidFill>
                  <a:srgbClr val="0070C0"/>
                </a:solidFill>
              </a:rPr>
              <a:t>FACULTAD DE FILOSOFÍA, LETRAS Y CIENCIAS DE LA EDUCACIÓN</a:t>
            </a:r>
            <a:br>
              <a:rPr sz="1200" b="1" dirty="0">
                <a:solidFill>
                  <a:srgbClr val="0070C0"/>
                </a:solidFill>
              </a:rPr>
            </a:br>
            <a:r>
              <a:rPr lang="es-ES" sz="1100" b="1" dirty="0">
                <a:solidFill>
                  <a:srgbClr val="0070C0"/>
                </a:solidFill>
              </a:rPr>
              <a:t>ENGLISH MAJOR</a:t>
            </a:r>
            <a:endParaRPr sz="1100" b="1" dirty="0">
              <a:solidFill>
                <a:srgbClr val="0070C0"/>
              </a:solidFill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500165" y="2000239"/>
            <a:ext cx="6400801" cy="97156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C00000"/>
                </a:solidFill>
              </a:rPr>
              <a:t>CONTRASTIVE LINGUISTICS I</a:t>
            </a:r>
            <a:endParaRPr lang="es-ES" sz="3200" b="1" dirty="0">
              <a:solidFill>
                <a:srgbClr val="C00000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ES" dirty="0"/>
              <a:t>C</a:t>
            </a:r>
            <a:r>
              <a:rPr lang="en-US" dirty="0"/>
              <a:t>ONTRASTIVE PHONOLOGY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51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928695" cy="85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2.png" descr="SELLO FILOSOFIA"/>
          <p:cNvPicPr/>
          <p:nvPr/>
        </p:nvPicPr>
        <p:blipFill>
          <a:blip r:embed="rId4"/>
          <a:stretch>
            <a:fillRect/>
          </a:stretch>
        </p:blipFill>
        <p:spPr>
          <a:xfrm>
            <a:off x="8001024" y="500042"/>
            <a:ext cx="928692" cy="928694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571471" y="3753153"/>
            <a:ext cx="442915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600" b="1">
                <a:solidFill>
                  <a:srgbClr val="FFA365"/>
                </a:solidFill>
                <a:effectLst>
                  <a:outerShdw blurRad="76200" dist="40000" dir="5040000" rotWithShape="0">
                    <a:srgbClr val="000000">
                      <a:alpha val="30000"/>
                    </a:srgbClr>
                  </a:outerShdw>
                </a:effectLst>
              </a:rPr>
              <a:t>CONNECTED SPEECH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1000100" y="5902364"/>
            <a:ext cx="7100292" cy="553998"/>
            <a:chOff x="0" y="-26965"/>
            <a:chExt cx="5643603" cy="553996"/>
          </a:xfrm>
        </p:grpSpPr>
        <p:sp>
          <p:nvSpPr>
            <p:cNvPr id="54" name="Shape 54"/>
            <p:cNvSpPr/>
            <p:nvPr/>
          </p:nvSpPr>
          <p:spPr>
            <a:xfrm>
              <a:off x="0" y="0"/>
              <a:ext cx="5643603" cy="50006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3600"/>
            </a:p>
          </p:txBody>
        </p:sp>
        <p:sp>
          <p:nvSpPr>
            <p:cNvPr id="55" name="Shape 55"/>
            <p:cNvSpPr/>
            <p:nvPr/>
          </p:nvSpPr>
          <p:spPr>
            <a:xfrm>
              <a:off x="24410" y="-26965"/>
              <a:ext cx="5594782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3600" dirty="0">
                  <a:solidFill>
                    <a:srgbClr val="FFFFFF"/>
                  </a:solidFill>
                </a:rPr>
                <a:t>Pablo A. Mejía Maldonado</a:t>
              </a:r>
            </a:p>
          </p:txBody>
        </p:sp>
      </p:grp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ivacy policy | Elision">
            <a:extLst>
              <a:ext uri="{FF2B5EF4-FFF2-40B4-BE49-F238E27FC236}">
                <a16:creationId xmlns:a16="http://schemas.microsoft.com/office/drawing/2014/main" id="{39EFCCDB-8A46-7D44-BB68-6E6F9092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0"/>
            <a:ext cx="8091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6989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21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1285852" y="0"/>
            <a:ext cx="578647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9BBB59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ES" sz="5400" b="1" dirty="0">
                <a:solidFill>
                  <a:srgbClr val="9BBB59"/>
                </a:solidFill>
              </a:rPr>
              <a:t>ELISION</a:t>
            </a:r>
            <a:endParaRPr sz="5400" b="1" dirty="0">
              <a:solidFill>
                <a:srgbClr val="9BBB59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357157" y="1546341"/>
            <a:ext cx="8501124" cy="615553"/>
          </a:xfrm>
          <a:prstGeom prst="rect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It is when a </a:t>
            </a:r>
            <a:r>
              <a:rPr sz="2000" dirty="0">
                <a:solidFill>
                  <a:srgbClr val="FF0000"/>
                </a:solidFill>
              </a:rPr>
              <a:t>sound disappears </a:t>
            </a:r>
            <a:r>
              <a:rPr sz="2000" dirty="0">
                <a:solidFill>
                  <a:srgbClr val="FFFFFF"/>
                </a:solidFill>
              </a:rPr>
              <a:t>or is not clearly articulated under certain circumstances.</a:t>
            </a:r>
          </a:p>
        </p:txBody>
      </p:sp>
      <p:pic>
        <p:nvPicPr>
          <p:cNvPr id="482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7" y="3071809"/>
            <a:ext cx="681039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57" y="5671144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88" name="Group 488"/>
          <p:cNvGrpSpPr/>
          <p:nvPr/>
        </p:nvGrpSpPr>
        <p:grpSpPr>
          <a:xfrm>
            <a:off x="1929933" y="3717032"/>
            <a:ext cx="409819" cy="45719"/>
            <a:chOff x="0" y="0"/>
            <a:chExt cx="633585" cy="142878"/>
          </a:xfrm>
        </p:grpSpPr>
        <p:sp>
          <p:nvSpPr>
            <p:cNvPr id="485" name="Shape 485"/>
            <p:cNvSpPr/>
            <p:nvPr/>
          </p:nvSpPr>
          <p:spPr>
            <a:xfrm>
              <a:off x="0" y="0"/>
              <a:ext cx="633586" cy="14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extrusionOk="0">
                  <a:moveTo>
                    <a:pt x="20701" y="0"/>
                  </a:moveTo>
                  <a:lnTo>
                    <a:pt x="21600" y="5257"/>
                  </a:lnTo>
                  <a:lnTo>
                    <a:pt x="20991" y="5257"/>
                  </a:lnTo>
                  <a:lnTo>
                    <a:pt x="20991" y="5257"/>
                  </a:lnTo>
                  <a:cubicBezTo>
                    <a:pt x="19789" y="15004"/>
                    <a:pt x="15455" y="21600"/>
                    <a:pt x="10655" y="20990"/>
                  </a:cubicBezTo>
                  <a:lnTo>
                    <a:pt x="10655" y="20990"/>
                  </a:lnTo>
                  <a:cubicBezTo>
                    <a:pt x="15002" y="20437"/>
                    <a:pt x="18685" y="14084"/>
                    <a:pt x="19773" y="5257"/>
                  </a:cubicBezTo>
                  <a:lnTo>
                    <a:pt x="19165" y="5257"/>
                  </a:lnTo>
                  <a:close/>
                  <a:moveTo>
                    <a:pt x="10046" y="21029"/>
                  </a:moveTo>
                  <a:cubicBezTo>
                    <a:pt x="4498" y="21029"/>
                    <a:pt x="0" y="11614"/>
                    <a:pt x="0" y="0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18" y="11614"/>
                    <a:pt x="5716" y="21029"/>
                    <a:pt x="11264" y="21029"/>
                  </a:cubicBezTo>
                  <a:close/>
                </a:path>
              </a:pathLst>
            </a:cu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0" y="0"/>
              <a:ext cx="330402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65" y="21600"/>
                  </a:moveTo>
                  <a:cubicBezTo>
                    <a:pt x="8625" y="21600"/>
                    <a:pt x="0" y="11929"/>
                    <a:pt x="0" y="0"/>
                  </a:cubicBezTo>
                  <a:lnTo>
                    <a:pt x="2335" y="0"/>
                  </a:lnTo>
                  <a:lnTo>
                    <a:pt x="2335" y="0"/>
                  </a:lnTo>
                  <a:cubicBezTo>
                    <a:pt x="2335" y="11929"/>
                    <a:pt x="10960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0" y="0"/>
              <a:ext cx="63358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21560"/>
                  </a:moveTo>
                  <a:lnTo>
                    <a:pt x="10655" y="21560"/>
                  </a:lnTo>
                  <a:cubicBezTo>
                    <a:pt x="15002" y="20993"/>
                    <a:pt x="18685" y="14467"/>
                    <a:pt x="19773" y="5400"/>
                  </a:cubicBezTo>
                  <a:lnTo>
                    <a:pt x="19165" y="5400"/>
                  </a:lnTo>
                  <a:lnTo>
                    <a:pt x="20701" y="0"/>
                  </a:lnTo>
                  <a:lnTo>
                    <a:pt x="21600" y="5400"/>
                  </a:lnTo>
                  <a:lnTo>
                    <a:pt x="20991" y="5400"/>
                  </a:lnTo>
                  <a:lnTo>
                    <a:pt x="20991" y="5400"/>
                  </a:lnTo>
                  <a:cubicBezTo>
                    <a:pt x="19846" y="14937"/>
                    <a:pt x="15845" y="21600"/>
                    <a:pt x="11264" y="21600"/>
                  </a:cubicBezTo>
                  <a:lnTo>
                    <a:pt x="10046" y="21600"/>
                  </a:lnTo>
                  <a:cubicBezTo>
                    <a:pt x="4498" y="21600"/>
                    <a:pt x="0" y="11929"/>
                    <a:pt x="0" y="0"/>
                  </a:cubicBezTo>
                  <a:lnTo>
                    <a:pt x="1218" y="0"/>
                  </a:lnTo>
                  <a:lnTo>
                    <a:pt x="1218" y="0"/>
                  </a:lnTo>
                  <a:cubicBezTo>
                    <a:pt x="1218" y="11929"/>
                    <a:pt x="5716" y="21600"/>
                    <a:pt x="11264" y="21600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489" name="image2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357290" y="5666947"/>
            <a:ext cx="714381" cy="714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24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85786" cy="70720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1071538" y="2544486"/>
            <a:ext cx="7000924" cy="399564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FFFFFF"/>
                </a:solidFill>
              </a:rPr>
              <a:t>-cluster (-stop) + consonant-</a:t>
            </a:r>
          </a:p>
        </p:txBody>
      </p:sp>
      <p:sp>
        <p:nvSpPr>
          <p:cNvPr id="492" name="Shape 492"/>
          <p:cNvSpPr/>
          <p:nvPr/>
        </p:nvSpPr>
        <p:spPr>
          <a:xfrm>
            <a:off x="1571603" y="3429000"/>
            <a:ext cx="292838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wi</a:t>
            </a:r>
            <a:r>
              <a:rPr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l</a:t>
            </a:r>
            <a:r>
              <a:rPr b="1" strike="sngStrike" dirty="0">
                <a:latin typeface="Lucida Sans Unicode"/>
                <a:ea typeface="Lucida Sans Unicode"/>
                <a:cs typeface="Lucida Sans Unicode"/>
                <a:sym typeface="Lucida Sans Unicode"/>
              </a:rPr>
              <a:t>d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m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an 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=&gt;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wa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j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lm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æn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pic>
        <p:nvPicPr>
          <p:cNvPr id="493" name="image25.png"/>
          <p:cNvPicPr/>
          <p:nvPr/>
        </p:nvPicPr>
        <p:blipFill>
          <a:blip r:embed="rId6"/>
          <a:srcRect l="13043" t="23432" r="6522" b="27510"/>
          <a:stretch>
            <a:fillRect/>
          </a:stretch>
        </p:blipFill>
        <p:spPr>
          <a:xfrm>
            <a:off x="7286611" y="0"/>
            <a:ext cx="1857389" cy="714380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hape 494"/>
          <p:cNvSpPr/>
          <p:nvPr/>
        </p:nvSpPr>
        <p:spPr>
          <a:xfrm>
            <a:off x="1714480" y="916527"/>
            <a:ext cx="4786346" cy="276999"/>
          </a:xfrm>
          <a:prstGeom prst="rect">
            <a:avLst/>
          </a:prstGeom>
          <a:solidFill>
            <a:srgbClr val="FFFFFF"/>
          </a:solidFill>
          <a:ln w="25400">
            <a:solidFill>
              <a:srgbClr val="9BBB5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i="1"/>
            </a:lvl1pPr>
          </a:lstStyle>
          <a:p>
            <a:pPr lvl="0">
              <a:defRPr b="0" i="0"/>
            </a:pPr>
            <a:r>
              <a:rPr b="1" i="1" dirty="0"/>
              <a:t>(</a:t>
            </a:r>
            <a:r>
              <a:rPr lang="es-ES" b="1" i="1" dirty="0" err="1"/>
              <a:t>deletion</a:t>
            </a:r>
            <a:r>
              <a:rPr b="1" i="1" dirty="0"/>
              <a:t>, ellipsis, omission)</a:t>
            </a:r>
          </a:p>
        </p:txBody>
      </p:sp>
      <p:pic>
        <p:nvPicPr>
          <p:cNvPr id="29" name="Picture 28">
            <a:hlinkClick r:id="rId7"/>
            <a:extLst>
              <a:ext uri="{FF2B5EF4-FFF2-40B4-BE49-F238E27FC236}">
                <a16:creationId xmlns:a16="http://schemas.microsoft.com/office/drawing/2014/main" id="{54C52CA8-85B3-E945-8ED4-C3AC4CE6C7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736" y="212532"/>
            <a:ext cx="476672" cy="476672"/>
          </a:xfrm>
          <a:prstGeom prst="rect">
            <a:avLst/>
          </a:prstGeom>
        </p:spPr>
      </p:pic>
      <p:pic>
        <p:nvPicPr>
          <p:cNvPr id="19" name="Picture 18">
            <a:hlinkClick r:id="rId9"/>
            <a:extLst>
              <a:ext uri="{FF2B5EF4-FFF2-40B4-BE49-F238E27FC236}">
                <a16:creationId xmlns:a16="http://schemas.microsoft.com/office/drawing/2014/main" id="{72429F8F-5529-6D44-812C-0775896C1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7822" y="6312312"/>
            <a:ext cx="476672" cy="457536"/>
          </a:xfrm>
          <a:prstGeom prst="rect">
            <a:avLst/>
          </a:prstGeom>
        </p:spPr>
      </p:pic>
      <p:sp>
        <p:nvSpPr>
          <p:cNvPr id="20" name="Shape 492">
            <a:extLst>
              <a:ext uri="{FF2B5EF4-FFF2-40B4-BE49-F238E27FC236}">
                <a16:creationId xmlns:a16="http://schemas.microsoft.com/office/drawing/2014/main" id="{227F85BD-F3B8-ED4D-8E81-6852647E2CB3}"/>
              </a:ext>
            </a:extLst>
          </p:cNvPr>
          <p:cNvSpPr/>
          <p:nvPr/>
        </p:nvSpPr>
        <p:spPr>
          <a:xfrm>
            <a:off x="1495080" y="6444044"/>
            <a:ext cx="522514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lang="es-ES" sz="1400" i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Watch</a:t>
            </a:r>
            <a:r>
              <a:rPr lang="es-ES"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1400" i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the</a:t>
            </a:r>
            <a:r>
              <a:rPr lang="es-ES"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1400" i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following</a:t>
            </a:r>
            <a:r>
              <a:rPr lang="es-ES"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video to </a:t>
            </a:r>
            <a:r>
              <a:rPr lang="es-ES" sz="1400" i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complement</a:t>
            </a:r>
            <a:r>
              <a:rPr lang="es-ES"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1400" i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the</a:t>
            </a:r>
            <a:r>
              <a:rPr lang="es-ES"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1400" i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elision</a:t>
            </a:r>
            <a:r>
              <a:rPr lang="es-ES" sz="1400" i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</a:t>
            </a:r>
            <a:r>
              <a:rPr lang="es-ES" sz="1400" i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topic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.</a:t>
            </a:r>
            <a:endParaRPr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 animBg="1"/>
      <p:bldP spid="491" grpId="0" animBg="1"/>
      <p:bldP spid="492" grpId="0" animBg="1"/>
      <p:bldP spid="494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1285852" y="0"/>
            <a:ext cx="578647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9BBB59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5400" b="1" dirty="0">
                <a:solidFill>
                  <a:srgbClr val="9BBB59"/>
                </a:solidFill>
              </a:rPr>
              <a:t>ELISION</a:t>
            </a:r>
            <a:endParaRPr sz="5400" b="1" dirty="0">
              <a:solidFill>
                <a:srgbClr val="9BBB59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928662" y="865517"/>
            <a:ext cx="2786083" cy="383541"/>
          </a:xfrm>
          <a:prstGeom prst="rect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SYNCOPE</a:t>
            </a:r>
          </a:p>
        </p:txBody>
      </p:sp>
      <p:pic>
        <p:nvPicPr>
          <p:cNvPr id="510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7" y="2857495"/>
            <a:ext cx="681039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57" y="5661248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>
            <a:off x="8572527" y="6072206"/>
            <a:ext cx="500067" cy="428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2343" y="5400"/>
                </a:lnTo>
                <a:lnTo>
                  <a:pt x="12343" y="0"/>
                </a:lnTo>
                <a:lnTo>
                  <a:pt x="21600" y="10800"/>
                </a:lnTo>
                <a:lnTo>
                  <a:pt x="12343" y="21600"/>
                </a:lnTo>
                <a:lnTo>
                  <a:pt x="12343" y="16200"/>
                </a:lnTo>
                <a:lnTo>
                  <a:pt x="0" y="16200"/>
                </a:lnTo>
                <a:lnTo>
                  <a:pt x="4629" y="10800"/>
                </a:lnTo>
                <a:close/>
              </a:path>
            </a:pathLst>
          </a:cu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13" name="image24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5786" cy="707207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hape 514"/>
          <p:cNvSpPr/>
          <p:nvPr/>
        </p:nvSpPr>
        <p:spPr>
          <a:xfrm>
            <a:off x="285720" y="1700229"/>
            <a:ext cx="8643998" cy="307777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It is when an </a:t>
            </a:r>
            <a:r>
              <a:rPr sz="2000" dirty="0">
                <a:solidFill>
                  <a:schemeClr val="tx1"/>
                </a:solidFill>
              </a:rPr>
              <a:t>unstressed  sound or syllable </a:t>
            </a:r>
            <a:r>
              <a:rPr sz="2000" dirty="0">
                <a:solidFill>
                  <a:srgbClr val="FFFFFF"/>
                </a:solidFill>
              </a:rPr>
              <a:t>is dropped out in a multisyllabic word.</a:t>
            </a:r>
          </a:p>
        </p:txBody>
      </p:sp>
      <p:pic>
        <p:nvPicPr>
          <p:cNvPr id="515" name="image25.png"/>
          <p:cNvPicPr/>
          <p:nvPr/>
        </p:nvPicPr>
        <p:blipFill>
          <a:blip r:embed="rId5"/>
          <a:srcRect l="13043" t="23432" r="6522" b="27510"/>
          <a:stretch>
            <a:fillRect/>
          </a:stretch>
        </p:blipFill>
        <p:spPr>
          <a:xfrm>
            <a:off x="7286611" y="0"/>
            <a:ext cx="1857389" cy="71438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hape 516"/>
          <p:cNvSpPr/>
          <p:nvPr/>
        </p:nvSpPr>
        <p:spPr>
          <a:xfrm>
            <a:off x="1259211" y="3386661"/>
            <a:ext cx="297357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int</a:t>
            </a:r>
            <a:r>
              <a:rPr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e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resting    [ˈ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ɪnt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(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ə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)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ɹəstɪŋ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]</a:t>
            </a:r>
          </a:p>
        </p:txBody>
      </p:sp>
      <p:sp>
        <p:nvSpPr>
          <p:cNvPr id="517" name="Shape 517"/>
          <p:cNvSpPr/>
          <p:nvPr/>
        </p:nvSpPr>
        <p:spPr>
          <a:xfrm>
            <a:off x="1285851" y="2857495"/>
            <a:ext cx="49292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asp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i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rine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 [ˈ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æsp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(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ə</a:t>
            </a:r>
            <a:r>
              <a:rPr lang="es-ES" dirty="0">
                <a:latin typeface="Lucida Sans Unicode"/>
                <a:ea typeface="Lucida Sans Unicode"/>
                <a:cs typeface="Lucida Sans Unicode"/>
                <a:sym typeface="Lucida Sans Unicode"/>
              </a:rPr>
              <a:t>)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ɹɪn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] </a:t>
            </a:r>
          </a:p>
        </p:txBody>
      </p:sp>
      <p:sp>
        <p:nvSpPr>
          <p:cNvPr id="518" name="Shape 518"/>
          <p:cNvSpPr/>
          <p:nvPr/>
        </p:nvSpPr>
        <p:spPr>
          <a:xfrm rot="19565707">
            <a:off x="3118423" y="2983849"/>
            <a:ext cx="517464" cy="157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19" name="Shape 519"/>
          <p:cNvSpPr/>
          <p:nvPr/>
        </p:nvSpPr>
        <p:spPr>
          <a:xfrm rot="19565707">
            <a:off x="3066196" y="3407877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1714480" y="5791983"/>
            <a:ext cx="6429420" cy="39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Lucida Sans Unicode"/>
                <a:ea typeface="Lucida Sans Unicode"/>
                <a:cs typeface="Lucida Sans Unicode"/>
                <a:sym typeface="Lucida Sans Unicode"/>
              </a:rPr>
              <a:t>na</a:t>
            </a:r>
            <a:r>
              <a:rPr b="1">
                <a:latin typeface="Lucida Sans Unicode"/>
                <a:ea typeface="Lucida Sans Unicode"/>
                <a:cs typeface="Lucida Sans Unicode"/>
                <a:sym typeface="Lucida Sans Unicode"/>
              </a:rPr>
              <a:t>ti</a:t>
            </a:r>
            <a:r>
              <a:rPr>
                <a:latin typeface="Lucida Sans Unicode"/>
                <a:ea typeface="Lucida Sans Unicode"/>
                <a:cs typeface="Lucida Sans Unicode"/>
                <a:sym typeface="Lucida Sans Unicode"/>
              </a:rPr>
              <a:t>vidad       /natibiˈdad/ </a:t>
            </a:r>
          </a:p>
        </p:txBody>
      </p:sp>
      <p:sp>
        <p:nvSpPr>
          <p:cNvPr id="521" name="Shape 521"/>
          <p:cNvSpPr/>
          <p:nvPr/>
        </p:nvSpPr>
        <p:spPr>
          <a:xfrm rot="19565707">
            <a:off x="3446880" y="5841762"/>
            <a:ext cx="535728" cy="184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AC133-3863-D647-B05E-61F45A662EBE}"/>
              </a:ext>
            </a:extLst>
          </p:cNvPr>
          <p:cNvSpPr txBox="1"/>
          <p:nvPr/>
        </p:nvSpPr>
        <p:spPr>
          <a:xfrm>
            <a:off x="4640696" y="2839258"/>
            <a:ext cx="23974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actually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æktʃ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(u)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əli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18" name="Shape 519">
            <a:extLst>
              <a:ext uri="{FF2B5EF4-FFF2-40B4-BE49-F238E27FC236}">
                <a16:creationId xmlns:a16="http://schemas.microsoft.com/office/drawing/2014/main" id="{566F0763-218C-2043-8D31-4399D3E62733}"/>
              </a:ext>
            </a:extLst>
          </p:cNvPr>
          <p:cNvSpPr/>
          <p:nvPr/>
        </p:nvSpPr>
        <p:spPr>
          <a:xfrm rot="19565707">
            <a:off x="6160446" y="2894044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2ADC8-DC05-7646-84C7-65F40F84A87B}"/>
              </a:ext>
            </a:extLst>
          </p:cNvPr>
          <p:cNvSpPr txBox="1"/>
          <p:nvPr/>
        </p:nvSpPr>
        <p:spPr>
          <a:xfrm>
            <a:off x="4640696" y="3350894"/>
            <a:ext cx="30947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vegetable   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vɛdʒ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təbəl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21" name="Shape 519">
            <a:extLst>
              <a:ext uri="{FF2B5EF4-FFF2-40B4-BE49-F238E27FC236}">
                <a16:creationId xmlns:a16="http://schemas.microsoft.com/office/drawing/2014/main" id="{71D8810D-D437-8C42-B580-82BFB4744A2E}"/>
              </a:ext>
            </a:extLst>
          </p:cNvPr>
          <p:cNvSpPr/>
          <p:nvPr/>
        </p:nvSpPr>
        <p:spPr>
          <a:xfrm rot="19565707">
            <a:off x="6614992" y="3433886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39FDC-AD07-8B42-9DF4-2AA08C60A455}"/>
              </a:ext>
            </a:extLst>
          </p:cNvPr>
          <p:cNvSpPr txBox="1"/>
          <p:nvPr/>
        </p:nvSpPr>
        <p:spPr>
          <a:xfrm>
            <a:off x="1187098" y="3765337"/>
            <a:ext cx="27196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 separate    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sɛp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rɪt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23" name="Shape 519">
            <a:extLst>
              <a:ext uri="{FF2B5EF4-FFF2-40B4-BE49-F238E27FC236}">
                <a16:creationId xmlns:a16="http://schemas.microsoft.com/office/drawing/2014/main" id="{5E762440-1A77-B543-8849-BB3D7CBACE4E}"/>
              </a:ext>
            </a:extLst>
          </p:cNvPr>
          <p:cNvSpPr/>
          <p:nvPr/>
        </p:nvSpPr>
        <p:spPr>
          <a:xfrm rot="19565707">
            <a:off x="3090306" y="3816669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AC747C-30DB-1142-85E1-F5BEEC2A302A}"/>
              </a:ext>
            </a:extLst>
          </p:cNvPr>
          <p:cNvSpPr/>
          <p:nvPr/>
        </p:nvSpPr>
        <p:spPr>
          <a:xfrm>
            <a:off x="4653091" y="3753831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camera       /ˈ</a:t>
            </a:r>
            <a:r>
              <a:rPr lang="en-US" dirty="0" err="1">
                <a:solidFill>
                  <a:srgbClr val="000000"/>
                </a:solidFill>
                <a:latin typeface="Lucida Sans Unicode" panose="020B0602030504020204" pitchFamily="34" charset="0"/>
              </a:rPr>
              <a:t>kæm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Lucida Sans Unicode" panose="020B0602030504020204" pitchFamily="34" charset="0"/>
              </a:rPr>
              <a:t>ə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)</a:t>
            </a:r>
            <a:r>
              <a:rPr lang="en-US" dirty="0" err="1">
                <a:solidFill>
                  <a:srgbClr val="000000"/>
                </a:solidFill>
                <a:latin typeface="Lucida Sans Unicode" panose="020B0602030504020204" pitchFamily="34" charset="0"/>
              </a:rPr>
              <a:t>rə</a:t>
            </a:r>
            <a:r>
              <a:rPr lang="en-US" dirty="0">
                <a:solidFill>
                  <a:srgbClr val="000000"/>
                </a:solidFill>
                <a:latin typeface="Lucida Sans Unicode" panose="020B0602030504020204" pitchFamily="34" charset="0"/>
              </a:rPr>
              <a:t>/</a:t>
            </a:r>
            <a:endParaRPr lang="en-US" dirty="0"/>
          </a:p>
        </p:txBody>
      </p:sp>
      <p:sp>
        <p:nvSpPr>
          <p:cNvPr id="25" name="Shape 519">
            <a:extLst>
              <a:ext uri="{FF2B5EF4-FFF2-40B4-BE49-F238E27FC236}">
                <a16:creationId xmlns:a16="http://schemas.microsoft.com/office/drawing/2014/main" id="{121708AF-4AC6-6249-9C4B-883BBA9C7916}"/>
              </a:ext>
            </a:extLst>
          </p:cNvPr>
          <p:cNvSpPr/>
          <p:nvPr/>
        </p:nvSpPr>
        <p:spPr>
          <a:xfrm rot="19565707">
            <a:off x="6664502" y="3852963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5F103-5784-3B42-96DE-47A9DC6999D3}"/>
              </a:ext>
            </a:extLst>
          </p:cNvPr>
          <p:cNvSpPr txBox="1"/>
          <p:nvPr/>
        </p:nvSpPr>
        <p:spPr>
          <a:xfrm>
            <a:off x="1178094" y="4203224"/>
            <a:ext cx="30017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 different      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dɪf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rənt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27" name="Shape 519">
            <a:extLst>
              <a:ext uri="{FF2B5EF4-FFF2-40B4-BE49-F238E27FC236}">
                <a16:creationId xmlns:a16="http://schemas.microsoft.com/office/drawing/2014/main" id="{FE231878-4619-7F45-812B-E6972633185A}"/>
              </a:ext>
            </a:extLst>
          </p:cNvPr>
          <p:cNvSpPr/>
          <p:nvPr/>
        </p:nvSpPr>
        <p:spPr>
          <a:xfrm rot="19565707">
            <a:off x="3136110" y="4329552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121AD-CAE1-EE4B-B3FF-6072DD9E1F8F}"/>
              </a:ext>
            </a:extLst>
          </p:cNvPr>
          <p:cNvSpPr txBox="1"/>
          <p:nvPr/>
        </p:nvSpPr>
        <p:spPr>
          <a:xfrm>
            <a:off x="4640696" y="4263697"/>
            <a:ext cx="289919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basically     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bejsɪk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)li/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29" name="Shape 519">
            <a:extLst>
              <a:ext uri="{FF2B5EF4-FFF2-40B4-BE49-F238E27FC236}">
                <a16:creationId xmlns:a16="http://schemas.microsoft.com/office/drawing/2014/main" id="{6C0E6AE4-A84F-0C4A-8295-044B1F0BCC3D}"/>
              </a:ext>
            </a:extLst>
          </p:cNvPr>
          <p:cNvSpPr/>
          <p:nvPr/>
        </p:nvSpPr>
        <p:spPr>
          <a:xfrm rot="19565707">
            <a:off x="6825619" y="4302602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A593E-EB76-DC4E-BEB7-95E96978EE9F}"/>
              </a:ext>
            </a:extLst>
          </p:cNvPr>
          <p:cNvSpPr txBox="1"/>
          <p:nvPr/>
        </p:nvSpPr>
        <p:spPr>
          <a:xfrm>
            <a:off x="1178094" y="4673718"/>
            <a:ext cx="33047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Interesting     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ɪnt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rəstɪŋ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31" name="Shape 519">
            <a:extLst>
              <a:ext uri="{FF2B5EF4-FFF2-40B4-BE49-F238E27FC236}">
                <a16:creationId xmlns:a16="http://schemas.microsoft.com/office/drawing/2014/main" id="{41A73966-FA73-8D4D-9C1E-07093C39BF52}"/>
              </a:ext>
            </a:extLst>
          </p:cNvPr>
          <p:cNvSpPr/>
          <p:nvPr/>
        </p:nvSpPr>
        <p:spPr>
          <a:xfrm rot="19565707">
            <a:off x="3250669" y="4759312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60B9D-1BD8-E441-99A8-6B266CFB7141}"/>
              </a:ext>
            </a:extLst>
          </p:cNvPr>
          <p:cNvSpPr txBox="1"/>
          <p:nvPr/>
        </p:nvSpPr>
        <p:spPr>
          <a:xfrm>
            <a:off x="4644008" y="4620017"/>
            <a:ext cx="262828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evening       /ˈiv(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nɪŋ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33" name="Shape 519">
            <a:extLst>
              <a:ext uri="{FF2B5EF4-FFF2-40B4-BE49-F238E27FC236}">
                <a16:creationId xmlns:a16="http://schemas.microsoft.com/office/drawing/2014/main" id="{5A93C156-15ED-7A46-9915-1ED64D4C9AB8}"/>
              </a:ext>
            </a:extLst>
          </p:cNvPr>
          <p:cNvSpPr/>
          <p:nvPr/>
        </p:nvSpPr>
        <p:spPr>
          <a:xfrm rot="19565707">
            <a:off x="6338126" y="4686949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9BF79-5071-544A-A4E1-E015E865B7AD}"/>
              </a:ext>
            </a:extLst>
          </p:cNvPr>
          <p:cNvSpPr txBox="1"/>
          <p:nvPr/>
        </p:nvSpPr>
        <p:spPr>
          <a:xfrm>
            <a:off x="1187098" y="5156593"/>
            <a:ext cx="25016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family      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fæm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)li/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35" name="Shape 519">
            <a:extLst>
              <a:ext uri="{FF2B5EF4-FFF2-40B4-BE49-F238E27FC236}">
                <a16:creationId xmlns:a16="http://schemas.microsoft.com/office/drawing/2014/main" id="{9E4F136B-EFC7-B44B-95A6-D4D6E26211E3}"/>
              </a:ext>
            </a:extLst>
          </p:cNvPr>
          <p:cNvSpPr/>
          <p:nvPr/>
        </p:nvSpPr>
        <p:spPr>
          <a:xfrm rot="19565707">
            <a:off x="2997594" y="5233443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C8046F-D8FD-7A4F-810C-F941DE7E3ADF}"/>
              </a:ext>
            </a:extLst>
          </p:cNvPr>
          <p:cNvSpPr txBox="1"/>
          <p:nvPr/>
        </p:nvSpPr>
        <p:spPr>
          <a:xfrm>
            <a:off x="4635886" y="5077255"/>
            <a:ext cx="288155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chocolate      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tʃak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ə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lɪt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37" name="Shape 519">
            <a:extLst>
              <a:ext uri="{FF2B5EF4-FFF2-40B4-BE49-F238E27FC236}">
                <a16:creationId xmlns:a16="http://schemas.microsoft.com/office/drawing/2014/main" id="{0A42A6FE-033C-7947-86FB-59F8FD98C3BE}"/>
              </a:ext>
            </a:extLst>
          </p:cNvPr>
          <p:cNvSpPr/>
          <p:nvPr/>
        </p:nvSpPr>
        <p:spPr>
          <a:xfrm rot="19565707">
            <a:off x="6664502" y="5136069"/>
            <a:ext cx="493422" cy="173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" grpId="0" animBg="1"/>
      <p:bldP spid="514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17" grpId="0"/>
      <p:bldP spid="18" grpId="0" animBg="1"/>
      <p:bldP spid="2" grpId="0"/>
      <p:bldP spid="21" grpId="0" animBg="1"/>
      <p:bldP spid="4" grpId="0"/>
      <p:bldP spid="23" grpId="0" animBg="1"/>
      <p:bldP spid="5" grpId="0"/>
      <p:bldP spid="25" grpId="0" animBg="1"/>
      <p:bldP spid="6" grpId="0"/>
      <p:bldP spid="27" grpId="0" animBg="1"/>
      <p:bldP spid="7" grpId="0"/>
      <p:bldP spid="29" grpId="0" animBg="1"/>
      <p:bldP spid="8" grpId="0"/>
      <p:bldP spid="31" grpId="0" animBg="1"/>
      <p:bldP spid="9" grpId="0"/>
      <p:bldP spid="33" grpId="0" animBg="1"/>
      <p:bldP spid="10" grpId="0"/>
      <p:bldP spid="35" grpId="0" animBg="1"/>
      <p:bldP spid="11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sldNum" sz="quarter" idx="2"/>
          </p:nvPr>
        </p:nvSpPr>
        <p:spPr>
          <a:xfrm>
            <a:off x="6553200" y="6929782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23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1285852" y="0"/>
            <a:ext cx="5786478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9BBB59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s-ES" sz="5400" b="1" dirty="0">
                <a:solidFill>
                  <a:srgbClr val="9BBB59"/>
                </a:solidFill>
              </a:rPr>
              <a:t>ELISION</a:t>
            </a:r>
            <a:endParaRPr sz="5400" b="1" dirty="0">
              <a:solidFill>
                <a:srgbClr val="9BBB59"/>
              </a:solidFill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928662" y="865517"/>
            <a:ext cx="2786083" cy="383541"/>
          </a:xfrm>
          <a:prstGeom prst="rect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APHESIS</a:t>
            </a:r>
          </a:p>
        </p:txBody>
      </p:sp>
      <p:pic>
        <p:nvPicPr>
          <p:cNvPr id="526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7" y="2953617"/>
            <a:ext cx="681039" cy="357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57" y="5887168"/>
            <a:ext cx="638176" cy="63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24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85786" cy="707207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285720" y="1516297"/>
            <a:ext cx="8643998" cy="675641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just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It is the loss of an unstressed initial vowel or syllable. It occurs in informal speech.</a:t>
            </a:r>
          </a:p>
        </p:txBody>
      </p:sp>
      <p:pic>
        <p:nvPicPr>
          <p:cNvPr id="530" name="image25.png"/>
          <p:cNvPicPr/>
          <p:nvPr/>
        </p:nvPicPr>
        <p:blipFill>
          <a:blip r:embed="rId5"/>
          <a:srcRect l="13043" t="23432" r="6522" b="27510"/>
          <a:stretch>
            <a:fillRect/>
          </a:stretch>
        </p:blipFill>
        <p:spPr>
          <a:xfrm>
            <a:off x="7286611" y="0"/>
            <a:ext cx="1857389" cy="714380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2555776" y="3573016"/>
            <a:ext cx="323707" cy="319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1714480" y="6017901"/>
            <a:ext cx="6429420" cy="3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/>
            <a:r>
              <a:rPr dirty="0"/>
              <a:t>‘</a:t>
            </a:r>
            <a:r>
              <a:rPr dirty="0" err="1"/>
              <a:t>tonces</a:t>
            </a:r>
            <a:r>
              <a:rPr dirty="0"/>
              <a:t>         /</a:t>
            </a:r>
            <a:r>
              <a:rPr dirty="0" err="1"/>
              <a:t>enˈtonses</a:t>
            </a:r>
            <a:r>
              <a:rPr dirty="0"/>
              <a:t>/ </a:t>
            </a:r>
          </a:p>
        </p:txBody>
      </p:sp>
      <p:sp>
        <p:nvSpPr>
          <p:cNvPr id="533" name="Shape 533"/>
          <p:cNvSpPr/>
          <p:nvPr/>
        </p:nvSpPr>
        <p:spPr>
          <a:xfrm>
            <a:off x="3275856" y="6021288"/>
            <a:ext cx="308561" cy="363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1187624" y="3573016"/>
            <a:ext cx="241964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/>
            <a:r>
              <a:rPr dirty="0" err="1"/>
              <a:t>‘cause</a:t>
            </a:r>
            <a:r>
              <a:rPr dirty="0"/>
              <a:t>        /</a:t>
            </a:r>
            <a:r>
              <a:rPr dirty="0" err="1"/>
              <a:t>bɪˈkəz</a:t>
            </a:r>
            <a:r>
              <a:rPr dirty="0"/>
              <a:t>/</a:t>
            </a:r>
          </a:p>
        </p:txBody>
      </p:sp>
      <p:sp>
        <p:nvSpPr>
          <p:cNvPr id="535" name="Shape 535"/>
          <p:cNvSpPr/>
          <p:nvPr/>
        </p:nvSpPr>
        <p:spPr>
          <a:xfrm>
            <a:off x="1142975" y="2935383"/>
            <a:ext cx="257177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‘bout          /ˈ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əbawt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44" name="Shape 544"/>
          <p:cNvSpPr/>
          <p:nvPr/>
        </p:nvSpPr>
        <p:spPr>
          <a:xfrm rot="19565707">
            <a:off x="2512922" y="3011794"/>
            <a:ext cx="447383" cy="240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7" extrusionOk="0">
                <a:moveTo>
                  <a:pt x="0" y="21377"/>
                </a:moveTo>
                <a:cubicBezTo>
                  <a:pt x="3600" y="21043"/>
                  <a:pt x="7200" y="20709"/>
                  <a:pt x="9180" y="17369"/>
                </a:cubicBezTo>
                <a:cubicBezTo>
                  <a:pt x="11160" y="14029"/>
                  <a:pt x="12150" y="2894"/>
                  <a:pt x="11880" y="1336"/>
                </a:cubicBezTo>
                <a:cubicBezTo>
                  <a:pt x="11610" y="-223"/>
                  <a:pt x="8190" y="6012"/>
                  <a:pt x="7560" y="8016"/>
                </a:cubicBezTo>
                <a:cubicBezTo>
                  <a:pt x="6930" y="10020"/>
                  <a:pt x="6570" y="13806"/>
                  <a:pt x="8100" y="13361"/>
                </a:cubicBezTo>
                <a:cubicBezTo>
                  <a:pt x="9630" y="12915"/>
                  <a:pt x="14490" y="7571"/>
                  <a:pt x="16740" y="5344"/>
                </a:cubicBezTo>
                <a:cubicBezTo>
                  <a:pt x="18990" y="3117"/>
                  <a:pt x="20295" y="1558"/>
                  <a:pt x="21600" y="0"/>
                </a:cubicBezTo>
              </a:path>
            </a:pathLst>
          </a:custGeom>
          <a:ln w="25400">
            <a:solidFill>
              <a:srgbClr val="C0504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16" name="Shape 534">
            <a:extLst>
              <a:ext uri="{FF2B5EF4-FFF2-40B4-BE49-F238E27FC236}">
                <a16:creationId xmlns:a16="http://schemas.microsoft.com/office/drawing/2014/main" id="{B11A3562-3AA5-754D-AB90-5938A3784080}"/>
              </a:ext>
            </a:extLst>
          </p:cNvPr>
          <p:cNvSpPr/>
          <p:nvPr/>
        </p:nvSpPr>
        <p:spPr>
          <a:xfrm>
            <a:off x="3851920" y="3594324"/>
            <a:ext cx="241964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/>
            <a:r>
              <a:rPr dirty="0"/>
              <a:t>‘c</a:t>
            </a:r>
            <a:r>
              <a:rPr lang="es-ES" dirty="0" err="1"/>
              <a:t>uz</a:t>
            </a:r>
            <a:r>
              <a:rPr dirty="0"/>
              <a:t>        /</a:t>
            </a:r>
            <a:r>
              <a:rPr dirty="0" err="1"/>
              <a:t>kəz</a:t>
            </a:r>
            <a:r>
              <a:rPr dirty="0"/>
              <a:t>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 animBg="1"/>
      <p:bldP spid="529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44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nological Processes: Epenthesis (or 'Insertion') - YouTube">
            <a:extLst>
              <a:ext uri="{FF2B5EF4-FFF2-40B4-BE49-F238E27FC236}">
                <a16:creationId xmlns:a16="http://schemas.microsoft.com/office/drawing/2014/main" id="{23CFB1B5-D364-414D-9921-21290F31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ouTube: A guide for parents">
            <a:hlinkClick r:id="rId3"/>
            <a:extLst>
              <a:ext uri="{FF2B5EF4-FFF2-40B4-BE49-F238E27FC236}">
                <a16:creationId xmlns:a16="http://schemas.microsoft.com/office/drawing/2014/main" id="{13B04241-DC67-E64D-8D66-4FF65E0D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8279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25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1285852" y="0"/>
            <a:ext cx="6215106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AF97D2"/>
                </a:solidFill>
                <a:effectLst>
                  <a:outerShdw blurRad="88900" dist="50800" dir="5040000" rotWithShape="0">
                    <a:srgbClr val="9F78D5">
                      <a:alpha val="45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AF97D2"/>
                </a:solidFill>
                <a:effectLst>
                  <a:outerShdw blurRad="88900" dist="50800" dir="5040000" rotWithShape="0">
                    <a:srgbClr val="9F78D5">
                      <a:alpha val="45000"/>
                    </a:srgbClr>
                  </a:outerShdw>
                </a:effectLst>
              </a:rPr>
              <a:t>EPENTHESIS</a:t>
            </a:r>
          </a:p>
        </p:txBody>
      </p:sp>
      <p:pic>
        <p:nvPicPr>
          <p:cNvPr id="548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7" y="2285992"/>
            <a:ext cx="681039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4429131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285720" y="1168775"/>
            <a:ext cx="8643998" cy="383541"/>
          </a:xfrm>
          <a:prstGeom prst="rect">
            <a:avLst/>
          </a:prstGeom>
          <a:gradFill>
            <a:gsLst>
              <a:gs pos="0">
                <a:srgbClr val="5E43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It is the insertion of a vowel or consonant segment within a word.</a:t>
            </a:r>
          </a:p>
        </p:txBody>
      </p:sp>
      <p:pic>
        <p:nvPicPr>
          <p:cNvPr id="551" name="image2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33500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Shape 552"/>
          <p:cNvSpPr/>
          <p:nvPr/>
        </p:nvSpPr>
        <p:spPr>
          <a:xfrm>
            <a:off x="1214413" y="2270876"/>
            <a:ext cx="3677691" cy="3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places                /ˈ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pleys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ɪ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z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sp>
        <p:nvSpPr>
          <p:cNvPr id="553" name="Shape 553"/>
          <p:cNvSpPr/>
          <p:nvPr/>
        </p:nvSpPr>
        <p:spPr>
          <a:xfrm>
            <a:off x="2143107" y="3202544"/>
            <a:ext cx="5429274" cy="39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handed             /ˈ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hænd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ɪ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d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 </a:t>
            </a:r>
          </a:p>
        </p:txBody>
      </p:sp>
      <p:sp>
        <p:nvSpPr>
          <p:cNvPr id="554" name="Shape 554"/>
          <p:cNvSpPr/>
          <p:nvPr/>
        </p:nvSpPr>
        <p:spPr>
          <a:xfrm>
            <a:off x="3788671" y="2515997"/>
            <a:ext cx="250603" cy="76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916" y="5940"/>
                </a:lnTo>
                <a:lnTo>
                  <a:pt x="2916" y="8370"/>
                </a:lnTo>
                <a:lnTo>
                  <a:pt x="9342" y="8370"/>
                </a:lnTo>
                <a:lnTo>
                  <a:pt x="9342" y="4860"/>
                </a:lnTo>
                <a:lnTo>
                  <a:pt x="7884" y="4860"/>
                </a:lnTo>
                <a:lnTo>
                  <a:pt x="10800" y="0"/>
                </a:lnTo>
                <a:lnTo>
                  <a:pt x="13716" y="4860"/>
                </a:lnTo>
                <a:lnTo>
                  <a:pt x="12258" y="4860"/>
                </a:lnTo>
                <a:lnTo>
                  <a:pt x="12258" y="8370"/>
                </a:lnTo>
                <a:lnTo>
                  <a:pt x="18684" y="8370"/>
                </a:lnTo>
                <a:lnTo>
                  <a:pt x="18684" y="5940"/>
                </a:lnTo>
                <a:lnTo>
                  <a:pt x="21600" y="10800"/>
                </a:lnTo>
                <a:lnTo>
                  <a:pt x="18684" y="15660"/>
                </a:lnTo>
                <a:lnTo>
                  <a:pt x="18684" y="13230"/>
                </a:lnTo>
                <a:lnTo>
                  <a:pt x="12258" y="13230"/>
                </a:lnTo>
                <a:lnTo>
                  <a:pt x="12258" y="16740"/>
                </a:lnTo>
                <a:lnTo>
                  <a:pt x="13716" y="16740"/>
                </a:lnTo>
                <a:lnTo>
                  <a:pt x="10800" y="21600"/>
                </a:lnTo>
                <a:lnTo>
                  <a:pt x="7884" y="16740"/>
                </a:lnTo>
                <a:lnTo>
                  <a:pt x="9342" y="16740"/>
                </a:lnTo>
                <a:lnTo>
                  <a:pt x="9342" y="13230"/>
                </a:lnTo>
                <a:lnTo>
                  <a:pt x="2916" y="13230"/>
                </a:lnTo>
                <a:lnTo>
                  <a:pt x="2916" y="1566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4745068" y="3528320"/>
            <a:ext cx="225351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916" y="5940"/>
                </a:lnTo>
                <a:lnTo>
                  <a:pt x="2916" y="8370"/>
                </a:lnTo>
                <a:lnTo>
                  <a:pt x="9342" y="8370"/>
                </a:lnTo>
                <a:lnTo>
                  <a:pt x="9342" y="4860"/>
                </a:lnTo>
                <a:lnTo>
                  <a:pt x="7884" y="4860"/>
                </a:lnTo>
                <a:lnTo>
                  <a:pt x="10800" y="0"/>
                </a:lnTo>
                <a:lnTo>
                  <a:pt x="13716" y="4860"/>
                </a:lnTo>
                <a:lnTo>
                  <a:pt x="12258" y="4860"/>
                </a:lnTo>
                <a:lnTo>
                  <a:pt x="12258" y="8370"/>
                </a:lnTo>
                <a:lnTo>
                  <a:pt x="18684" y="8370"/>
                </a:lnTo>
                <a:lnTo>
                  <a:pt x="18684" y="5940"/>
                </a:lnTo>
                <a:lnTo>
                  <a:pt x="21600" y="10800"/>
                </a:lnTo>
                <a:lnTo>
                  <a:pt x="18684" y="15660"/>
                </a:lnTo>
                <a:lnTo>
                  <a:pt x="18684" y="13230"/>
                </a:lnTo>
                <a:lnTo>
                  <a:pt x="12258" y="13230"/>
                </a:lnTo>
                <a:lnTo>
                  <a:pt x="12258" y="16740"/>
                </a:lnTo>
                <a:lnTo>
                  <a:pt x="13716" y="16740"/>
                </a:lnTo>
                <a:lnTo>
                  <a:pt x="10800" y="21600"/>
                </a:lnTo>
                <a:lnTo>
                  <a:pt x="7884" y="16740"/>
                </a:lnTo>
                <a:lnTo>
                  <a:pt x="9342" y="16740"/>
                </a:lnTo>
                <a:lnTo>
                  <a:pt x="9342" y="13230"/>
                </a:lnTo>
                <a:lnTo>
                  <a:pt x="2916" y="13230"/>
                </a:lnTo>
                <a:lnTo>
                  <a:pt x="2916" y="1566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1071538" y="4556892"/>
            <a:ext cx="3167023" cy="39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seres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        /ˈ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seɾ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e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s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sp>
        <p:nvSpPr>
          <p:cNvPr id="557" name="Shape 557"/>
          <p:cNvSpPr/>
          <p:nvPr/>
        </p:nvSpPr>
        <p:spPr>
          <a:xfrm>
            <a:off x="3231322" y="4830647"/>
            <a:ext cx="18855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916" y="5940"/>
                </a:lnTo>
                <a:lnTo>
                  <a:pt x="2916" y="8370"/>
                </a:lnTo>
                <a:lnTo>
                  <a:pt x="9342" y="8370"/>
                </a:lnTo>
                <a:lnTo>
                  <a:pt x="9342" y="4860"/>
                </a:lnTo>
                <a:lnTo>
                  <a:pt x="7884" y="4860"/>
                </a:lnTo>
                <a:lnTo>
                  <a:pt x="10800" y="0"/>
                </a:lnTo>
                <a:lnTo>
                  <a:pt x="13716" y="4860"/>
                </a:lnTo>
                <a:lnTo>
                  <a:pt x="12258" y="4860"/>
                </a:lnTo>
                <a:lnTo>
                  <a:pt x="12258" y="8370"/>
                </a:lnTo>
                <a:lnTo>
                  <a:pt x="18684" y="8370"/>
                </a:lnTo>
                <a:lnTo>
                  <a:pt x="18684" y="5940"/>
                </a:lnTo>
                <a:lnTo>
                  <a:pt x="21600" y="10800"/>
                </a:lnTo>
                <a:lnTo>
                  <a:pt x="18684" y="15660"/>
                </a:lnTo>
                <a:lnTo>
                  <a:pt x="18684" y="13230"/>
                </a:lnTo>
                <a:lnTo>
                  <a:pt x="12258" y="13230"/>
                </a:lnTo>
                <a:lnTo>
                  <a:pt x="12258" y="16740"/>
                </a:lnTo>
                <a:lnTo>
                  <a:pt x="13716" y="16740"/>
                </a:lnTo>
                <a:lnTo>
                  <a:pt x="10800" y="21600"/>
                </a:lnTo>
                <a:lnTo>
                  <a:pt x="7884" y="16740"/>
                </a:lnTo>
                <a:lnTo>
                  <a:pt x="9342" y="16740"/>
                </a:lnTo>
                <a:lnTo>
                  <a:pt x="9342" y="13230"/>
                </a:lnTo>
                <a:lnTo>
                  <a:pt x="2916" y="13230"/>
                </a:lnTo>
                <a:lnTo>
                  <a:pt x="2916" y="1566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556">
            <a:extLst>
              <a:ext uri="{FF2B5EF4-FFF2-40B4-BE49-F238E27FC236}">
                <a16:creationId xmlns:a16="http://schemas.microsoft.com/office/drawing/2014/main" id="{2D6C6E39-42E0-C843-A5A6-8E9DAECBE242}"/>
              </a:ext>
            </a:extLst>
          </p:cNvPr>
          <p:cNvSpPr/>
          <p:nvPr/>
        </p:nvSpPr>
        <p:spPr>
          <a:xfrm>
            <a:off x="3996144" y="4618174"/>
            <a:ext cx="306333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lang="es-ES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escaner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        /ˈe</a:t>
            </a:r>
            <a:r>
              <a:rPr lang="es-ES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skane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ɾ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sp>
        <p:nvSpPr>
          <p:cNvPr id="15" name="Shape 557">
            <a:extLst>
              <a:ext uri="{FF2B5EF4-FFF2-40B4-BE49-F238E27FC236}">
                <a16:creationId xmlns:a16="http://schemas.microsoft.com/office/drawing/2014/main" id="{3867099B-46F5-884F-B4AB-4A2EDFC09F21}"/>
              </a:ext>
            </a:extLst>
          </p:cNvPr>
          <p:cNvSpPr/>
          <p:nvPr/>
        </p:nvSpPr>
        <p:spPr>
          <a:xfrm>
            <a:off x="6155928" y="4857236"/>
            <a:ext cx="18855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2916" y="5940"/>
                </a:lnTo>
                <a:lnTo>
                  <a:pt x="2916" y="8370"/>
                </a:lnTo>
                <a:lnTo>
                  <a:pt x="9342" y="8370"/>
                </a:lnTo>
                <a:lnTo>
                  <a:pt x="9342" y="4860"/>
                </a:lnTo>
                <a:lnTo>
                  <a:pt x="7884" y="4860"/>
                </a:lnTo>
                <a:lnTo>
                  <a:pt x="10800" y="0"/>
                </a:lnTo>
                <a:lnTo>
                  <a:pt x="13716" y="4860"/>
                </a:lnTo>
                <a:lnTo>
                  <a:pt x="12258" y="4860"/>
                </a:lnTo>
                <a:lnTo>
                  <a:pt x="12258" y="8370"/>
                </a:lnTo>
                <a:lnTo>
                  <a:pt x="18684" y="8370"/>
                </a:lnTo>
                <a:lnTo>
                  <a:pt x="18684" y="5940"/>
                </a:lnTo>
                <a:lnTo>
                  <a:pt x="21600" y="10800"/>
                </a:lnTo>
                <a:lnTo>
                  <a:pt x="18684" y="15660"/>
                </a:lnTo>
                <a:lnTo>
                  <a:pt x="18684" y="13230"/>
                </a:lnTo>
                <a:lnTo>
                  <a:pt x="12258" y="13230"/>
                </a:lnTo>
                <a:lnTo>
                  <a:pt x="12258" y="16740"/>
                </a:lnTo>
                <a:lnTo>
                  <a:pt x="13716" y="16740"/>
                </a:lnTo>
                <a:lnTo>
                  <a:pt x="10800" y="21600"/>
                </a:lnTo>
                <a:lnTo>
                  <a:pt x="7884" y="16740"/>
                </a:lnTo>
                <a:lnTo>
                  <a:pt x="9342" y="16740"/>
                </a:lnTo>
                <a:lnTo>
                  <a:pt x="9342" y="13230"/>
                </a:lnTo>
                <a:lnTo>
                  <a:pt x="2916" y="13230"/>
                </a:lnTo>
                <a:lnTo>
                  <a:pt x="2916" y="1566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the etymology of 'metathesis'? Containing 'meta' and 'thesis', it  looks far too profound and philosophical to simply mean a 'transposition of  sounds or letters in a word'. - Quora">
            <a:extLst>
              <a:ext uri="{FF2B5EF4-FFF2-40B4-BE49-F238E27FC236}">
                <a16:creationId xmlns:a16="http://schemas.microsoft.com/office/drawing/2014/main" id="{3C66BA02-8979-FE41-A272-4BD8ED05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" y="260648"/>
            <a:ext cx="878822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ouTube: A guide for parents">
            <a:hlinkClick r:id="rId3"/>
            <a:extLst>
              <a:ext uri="{FF2B5EF4-FFF2-40B4-BE49-F238E27FC236}">
                <a16:creationId xmlns:a16="http://schemas.microsoft.com/office/drawing/2014/main" id="{BB5509FE-395E-0547-900F-BB55FC03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1986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27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1643041" y="0"/>
            <a:ext cx="621510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METATHESIS</a:t>
            </a:r>
          </a:p>
        </p:txBody>
      </p:sp>
      <p:pic>
        <p:nvPicPr>
          <p:cNvPr id="561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7" y="2285992"/>
            <a:ext cx="681039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4429131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285720" y="1014887"/>
            <a:ext cx="8643998" cy="383541"/>
          </a:xfrm>
          <a:prstGeom prst="rect">
            <a:avLst/>
          </a:prstGeom>
          <a:solidFill>
            <a:srgbClr val="D99694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It is the transposition of speech sounds.</a:t>
            </a:r>
          </a:p>
        </p:txBody>
      </p:sp>
      <p:pic>
        <p:nvPicPr>
          <p:cNvPr id="564" name="image29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6775" cy="876300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3131841" y="2573698"/>
            <a:ext cx="504056" cy="18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3" extrusionOk="0">
                <a:moveTo>
                  <a:pt x="0" y="21243"/>
                </a:moveTo>
                <a:cubicBezTo>
                  <a:pt x="1635" y="11770"/>
                  <a:pt x="3269" y="2297"/>
                  <a:pt x="5290" y="2223"/>
                </a:cubicBezTo>
                <a:cubicBezTo>
                  <a:pt x="7310" y="2149"/>
                  <a:pt x="9735" y="20653"/>
                  <a:pt x="12122" y="20801"/>
                </a:cubicBezTo>
                <a:cubicBezTo>
                  <a:pt x="14510" y="20948"/>
                  <a:pt x="18037" y="6573"/>
                  <a:pt x="19616" y="3108"/>
                </a:cubicBezTo>
                <a:cubicBezTo>
                  <a:pt x="21196" y="-357"/>
                  <a:pt x="21600" y="12"/>
                  <a:pt x="21600" y="12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319190" y="2490286"/>
            <a:ext cx="4572001" cy="3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ask               /ˈ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æ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ks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sp>
        <p:nvSpPr>
          <p:cNvPr id="567" name="Shape 567"/>
          <p:cNvSpPr/>
          <p:nvPr/>
        </p:nvSpPr>
        <p:spPr>
          <a:xfrm>
            <a:off x="1214413" y="4572008"/>
            <a:ext cx="5786463" cy="39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murciélago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    /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muɾˈsye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galo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sp>
        <p:nvSpPr>
          <p:cNvPr id="568" name="Shape 568"/>
          <p:cNvSpPr/>
          <p:nvPr/>
        </p:nvSpPr>
        <p:spPr>
          <a:xfrm>
            <a:off x="3924598" y="4637333"/>
            <a:ext cx="792088" cy="221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3" extrusionOk="0">
                <a:moveTo>
                  <a:pt x="0" y="21243"/>
                </a:moveTo>
                <a:cubicBezTo>
                  <a:pt x="1635" y="11770"/>
                  <a:pt x="3269" y="2297"/>
                  <a:pt x="5290" y="2223"/>
                </a:cubicBezTo>
                <a:cubicBezTo>
                  <a:pt x="7310" y="2149"/>
                  <a:pt x="9735" y="20653"/>
                  <a:pt x="12122" y="20801"/>
                </a:cubicBezTo>
                <a:cubicBezTo>
                  <a:pt x="14510" y="20948"/>
                  <a:pt x="18037" y="6573"/>
                  <a:pt x="19616" y="3108"/>
                </a:cubicBezTo>
                <a:cubicBezTo>
                  <a:pt x="21196" y="-357"/>
                  <a:pt x="21600" y="12"/>
                  <a:pt x="21600" y="12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5E780-6097-344F-92DD-C6673C3D790A}"/>
              </a:ext>
            </a:extLst>
          </p:cNvPr>
          <p:cNvSpPr txBox="1"/>
          <p:nvPr/>
        </p:nvSpPr>
        <p:spPr>
          <a:xfrm>
            <a:off x="4716686" y="2483606"/>
            <a:ext cx="174983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 err="1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Shrek</a:t>
            </a:r>
            <a:r>
              <a:rPr lang="es-ES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/ˈ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ʃɛɹk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/</a:t>
            </a:r>
            <a:r>
              <a:rPr lang="es-ES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 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ucida Sans Unicode" panose="020B0602030504020204" pitchFamily="34" charset="0"/>
              <a:cs typeface="Lucida Sans Unicode" panose="020B0602030504020204" pitchFamily="34" charset="0"/>
              <a:sym typeface="Calibri"/>
            </a:endParaRPr>
          </a:p>
        </p:txBody>
      </p:sp>
      <p:sp>
        <p:nvSpPr>
          <p:cNvPr id="13" name="Shape 565">
            <a:extLst>
              <a:ext uri="{FF2B5EF4-FFF2-40B4-BE49-F238E27FC236}">
                <a16:creationId xmlns:a16="http://schemas.microsoft.com/office/drawing/2014/main" id="{9185EB7C-AF30-AF49-B4D6-A26BF7B7B45F}"/>
              </a:ext>
            </a:extLst>
          </p:cNvPr>
          <p:cNvSpPr/>
          <p:nvPr/>
        </p:nvSpPr>
        <p:spPr>
          <a:xfrm>
            <a:off x="5639163" y="2551272"/>
            <a:ext cx="504056" cy="18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3" extrusionOk="0">
                <a:moveTo>
                  <a:pt x="0" y="21243"/>
                </a:moveTo>
                <a:cubicBezTo>
                  <a:pt x="1635" y="11770"/>
                  <a:pt x="3269" y="2297"/>
                  <a:pt x="5290" y="2223"/>
                </a:cubicBezTo>
                <a:cubicBezTo>
                  <a:pt x="7310" y="2149"/>
                  <a:pt x="9735" y="20653"/>
                  <a:pt x="12122" y="20801"/>
                </a:cubicBezTo>
                <a:cubicBezTo>
                  <a:pt x="14510" y="20948"/>
                  <a:pt x="18037" y="6573"/>
                  <a:pt x="19616" y="3108"/>
                </a:cubicBezTo>
                <a:cubicBezTo>
                  <a:pt x="21196" y="-357"/>
                  <a:pt x="21600" y="12"/>
                  <a:pt x="21600" y="12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 animBg="1"/>
      <p:bldP spid="565" grpId="0" animBg="1"/>
      <p:bldP spid="566" grpId="0" animBg="1"/>
      <p:bldP spid="567" grpId="0" animBg="1"/>
      <p:bldP spid="568" grpId="0" animBg="1"/>
      <p:bldP spid="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To Say Epithesis - YouTube">
            <a:extLst>
              <a:ext uri="{FF2B5EF4-FFF2-40B4-BE49-F238E27FC236}">
                <a16:creationId xmlns:a16="http://schemas.microsoft.com/office/drawing/2014/main" id="{CC86BBE1-216A-3241-8A39-95A1E0D6C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 bwMode="auto">
          <a:xfrm>
            <a:off x="0" y="-24284"/>
            <a:ext cx="9144000" cy="68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YouTube: A guide for parents">
            <a:hlinkClick r:id="rId3"/>
            <a:extLst>
              <a:ext uri="{FF2B5EF4-FFF2-40B4-BE49-F238E27FC236}">
                <a16:creationId xmlns:a16="http://schemas.microsoft.com/office/drawing/2014/main" id="{4772EB19-296B-4D45-B6FD-0B9AA13C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8859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/>
          </p:cNvSpPr>
          <p:nvPr>
            <p:ph type="sldNum" sz="quarter" idx="2"/>
          </p:nvPr>
        </p:nvSpPr>
        <p:spPr>
          <a:xfrm>
            <a:off x="6553200" y="6221730"/>
            <a:ext cx="2133600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29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1643041" y="0"/>
            <a:ext cx="621510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FFF2ED"/>
                </a:solidFill>
                <a:effectLst>
                  <a:outerShdw blurRad="50800" dist="40000" dir="5400000" rotWithShape="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EPITHESIS</a:t>
            </a:r>
            <a:endParaRPr sz="5400" b="1" dirty="0">
              <a:solidFill>
                <a:srgbClr val="FFF2ED"/>
              </a:solidFill>
              <a:effectLst>
                <a:outerShdw blurRad="50800" dist="40000" dir="5400000" rotWithShape="0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72" name="image19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7" y="2285992"/>
            <a:ext cx="681039" cy="35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2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4429131"/>
            <a:ext cx="638176" cy="638176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Shape 574"/>
          <p:cNvSpPr/>
          <p:nvPr/>
        </p:nvSpPr>
        <p:spPr>
          <a:xfrm>
            <a:off x="285720" y="1168775"/>
            <a:ext cx="8643998" cy="383541"/>
          </a:xfrm>
          <a:prstGeom prst="rect">
            <a:avLst/>
          </a:prstGeom>
          <a:gradFill>
            <a:gsLst>
              <a:gs pos="0">
                <a:srgbClr val="C96D20"/>
              </a:gs>
              <a:gs pos="80000">
                <a:srgbClr val="FF9034"/>
              </a:gs>
              <a:gs pos="100000">
                <a:srgbClr val="FF903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it is the addition of an extra consonant to the end of a word</a:t>
            </a:r>
          </a:p>
        </p:txBody>
      </p:sp>
      <p:sp>
        <p:nvSpPr>
          <p:cNvPr id="575" name="Shape 575"/>
          <p:cNvSpPr/>
          <p:nvPr/>
        </p:nvSpPr>
        <p:spPr>
          <a:xfrm>
            <a:off x="1142975" y="2345288"/>
            <a:ext cx="6572282" cy="399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middes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   -&gt;	midst       /ˈ</a:t>
            </a:r>
            <a:r>
              <a:rPr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mɪds</a:t>
            </a:r>
            <a:r>
              <a:rPr b="1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t</a:t>
            </a:r>
            <a:r>
              <a:rPr dirty="0"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pic>
        <p:nvPicPr>
          <p:cNvPr id="576" name="image2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810500" y="0"/>
            <a:ext cx="1333500" cy="666750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Shape 577"/>
          <p:cNvSpPr/>
          <p:nvPr/>
        </p:nvSpPr>
        <p:spPr>
          <a:xfrm>
            <a:off x="4786884" y="2636912"/>
            <a:ext cx="289172" cy="138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1142975" y="4500569"/>
            <a:ext cx="5643588" cy="39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Lucida Sans Unicode"/>
                <a:ea typeface="Lucida Sans Unicode"/>
                <a:cs typeface="Lucida Sans Unicode"/>
                <a:sym typeface="Lucida Sans Unicode"/>
              </a:rPr>
              <a:t>claro                    /ˈklaɾo</a:t>
            </a:r>
            <a:r>
              <a:rPr b="1">
                <a:latin typeface="Lucida Sans Unicode"/>
                <a:ea typeface="Lucida Sans Unicode"/>
                <a:cs typeface="Lucida Sans Unicode"/>
                <a:sym typeface="Lucida Sans Unicode"/>
              </a:rPr>
              <a:t>f</a:t>
            </a:r>
            <a:r>
              <a:rPr>
                <a:latin typeface="Lucida Sans Unicode"/>
                <a:ea typeface="Lucida Sans Unicode"/>
                <a:cs typeface="Lucida Sans Unicode"/>
                <a:sym typeface="Lucida Sans Unicode"/>
              </a:rPr>
              <a:t>/</a:t>
            </a:r>
          </a:p>
        </p:txBody>
      </p:sp>
      <p:sp>
        <p:nvSpPr>
          <p:cNvPr id="579" name="Shape 579"/>
          <p:cNvSpPr/>
          <p:nvPr/>
        </p:nvSpPr>
        <p:spPr>
          <a:xfrm>
            <a:off x="3858190" y="4797152"/>
            <a:ext cx="281762" cy="171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 animBg="1"/>
      <p:bldP spid="575" grpId="0" animBg="1"/>
      <p:bldP spid="577" grpId="0" animBg="1"/>
      <p:bldP spid="578" grpId="0" animBg="1"/>
      <p:bldP spid="5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272656" y="182144"/>
            <a:ext cx="1657063" cy="2214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33" y="-24"/>
            <a:ext cx="571506" cy="500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6.png" descr="SELLO FILOSOFIA"/>
          <p:cNvPicPr/>
          <p:nvPr/>
        </p:nvPicPr>
        <p:blipFill>
          <a:blip r:embed="rId4"/>
          <a:stretch>
            <a:fillRect/>
          </a:stretch>
        </p:blipFill>
        <p:spPr>
          <a:xfrm>
            <a:off x="8715403" y="-24"/>
            <a:ext cx="428629" cy="428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7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571736" y="3214685"/>
            <a:ext cx="3211434" cy="2500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8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215206" y="3714751"/>
            <a:ext cx="1285885" cy="91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9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6929453" y="5429263"/>
            <a:ext cx="1328748" cy="107157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676990" y="635124"/>
            <a:ext cx="7000924" cy="103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7030A0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7030A0"/>
                </a:solidFill>
              </a:rPr>
              <a:t>What occurs when a non-native speaker lacked of experience in the language is engaged in a conversation with a native speaker</a:t>
            </a:r>
          </a:p>
        </p:txBody>
      </p:sp>
      <p:grpSp>
        <p:nvGrpSpPr>
          <p:cNvPr id="71" name="Group 71"/>
          <p:cNvGrpSpPr/>
          <p:nvPr/>
        </p:nvGrpSpPr>
        <p:grpSpPr>
          <a:xfrm>
            <a:off x="427021" y="2790210"/>
            <a:ext cx="2320006" cy="1463297"/>
            <a:chOff x="0" y="0"/>
            <a:chExt cx="2320004" cy="1463295"/>
          </a:xfrm>
        </p:grpSpPr>
        <p:sp>
          <p:nvSpPr>
            <p:cNvPr id="66" name="Shape 66"/>
            <p:cNvSpPr/>
            <p:nvPr/>
          </p:nvSpPr>
          <p:spPr>
            <a:xfrm>
              <a:off x="0" y="0"/>
              <a:ext cx="1859852" cy="12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727602" y="1058546"/>
              <a:ext cx="21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2018948" y="1243181"/>
              <a:ext cx="142877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2248566" y="1391857"/>
              <a:ext cx="71439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94439" y="65513"/>
              <a:ext cx="1704245" cy="1093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72" name="image10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928662" y="2928934"/>
            <a:ext cx="732886" cy="9667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" name="Group 78"/>
          <p:cNvGrpSpPr/>
          <p:nvPr/>
        </p:nvGrpSpPr>
        <p:grpSpPr>
          <a:xfrm>
            <a:off x="1998475" y="1861516"/>
            <a:ext cx="2074450" cy="2068203"/>
            <a:chOff x="0" y="0"/>
            <a:chExt cx="2074449" cy="2068201"/>
          </a:xfrm>
        </p:grpSpPr>
        <p:sp>
          <p:nvSpPr>
            <p:cNvPr id="73" name="Shape 73"/>
            <p:cNvSpPr/>
            <p:nvPr/>
          </p:nvSpPr>
          <p:spPr>
            <a:xfrm>
              <a:off x="0" y="0"/>
              <a:ext cx="2074450" cy="12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844875" y="1400327"/>
              <a:ext cx="21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851234" y="1734092"/>
              <a:ext cx="142877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64596" y="1996763"/>
              <a:ext cx="71439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105336" y="65513"/>
              <a:ext cx="1900889" cy="1093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79" name="image11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2266943" y="2062159"/>
            <a:ext cx="1304926" cy="8667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" name="Group 85"/>
          <p:cNvGrpSpPr/>
          <p:nvPr/>
        </p:nvGrpSpPr>
        <p:grpSpPr>
          <a:xfrm>
            <a:off x="355583" y="4462775"/>
            <a:ext cx="2404405" cy="1401769"/>
            <a:chOff x="0" y="0"/>
            <a:chExt cx="2404404" cy="1401768"/>
          </a:xfrm>
        </p:grpSpPr>
        <p:sp>
          <p:nvSpPr>
            <p:cNvPr id="80" name="Shape 80"/>
            <p:cNvSpPr/>
            <p:nvPr/>
          </p:nvSpPr>
          <p:spPr>
            <a:xfrm>
              <a:off x="0" y="113385"/>
              <a:ext cx="1859852" cy="12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783842" y="166491"/>
              <a:ext cx="21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090377" y="67320"/>
              <a:ext cx="142877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2332966" y="0"/>
              <a:ext cx="71439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94439" y="178898"/>
              <a:ext cx="1704245" cy="1093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86" name="image12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857224" y="4743127"/>
            <a:ext cx="714381" cy="9718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" name="Group 92"/>
          <p:cNvGrpSpPr/>
          <p:nvPr/>
        </p:nvGrpSpPr>
        <p:grpSpPr>
          <a:xfrm>
            <a:off x="3222907" y="1861516"/>
            <a:ext cx="3207472" cy="2040066"/>
            <a:chOff x="0" y="0"/>
            <a:chExt cx="3207471" cy="2040065"/>
          </a:xfrm>
        </p:grpSpPr>
        <p:sp>
          <p:nvSpPr>
            <p:cNvPr id="87" name="Shape 87"/>
            <p:cNvSpPr/>
            <p:nvPr/>
          </p:nvSpPr>
          <p:spPr>
            <a:xfrm>
              <a:off x="1133021" y="0"/>
              <a:ext cx="2074451" cy="12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90983" y="1281593"/>
              <a:ext cx="214315" cy="21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15402" y="1644357"/>
              <a:ext cx="142877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1968627"/>
              <a:ext cx="71439" cy="7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238357" y="65513"/>
              <a:ext cx="1900889" cy="1093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F7964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93" name="image13.png"/>
          <p:cNvPicPr/>
          <p:nvPr/>
        </p:nvPicPr>
        <p:blipFill>
          <a:blip r:embed="rId11"/>
          <a:stretch>
            <a:fillRect/>
          </a:stretch>
        </p:blipFill>
        <p:spPr>
          <a:xfrm>
            <a:off x="4786314" y="2100259"/>
            <a:ext cx="1181101" cy="828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image3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41" y="86883"/>
            <a:ext cx="8929718" cy="6684234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/>
          <p:nvPr/>
        </p:nvSpPr>
        <p:spPr>
          <a:xfrm>
            <a:off x="1928793" y="3429000"/>
            <a:ext cx="6500860" cy="20345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4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Clearest pronunciation: Effective communication</a:t>
            </a:r>
          </a:p>
        </p:txBody>
      </p:sp>
      <p:pic>
        <p:nvPicPr>
          <p:cNvPr id="583" name="image3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715139" y="285728"/>
            <a:ext cx="2071703" cy="1824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YouTube: A guide for parents">
            <a:hlinkClick r:id="rId4"/>
            <a:extLst>
              <a:ext uri="{FF2B5EF4-FFF2-40B4-BE49-F238E27FC236}">
                <a16:creationId xmlns:a16="http://schemas.microsoft.com/office/drawing/2014/main" id="{11BC4E06-113A-FA40-9227-D11BA897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23" y="62068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" name="Bolsa de papel"/>
          <p:cNvSpPr txBox="1"/>
          <p:nvPr/>
        </p:nvSpPr>
        <p:spPr>
          <a:xfrm>
            <a:off x="479425" y="692150"/>
            <a:ext cx="5387975" cy="495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algn="ctr" defTabSz="777240">
              <a:defRPr sz="4080"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nada Sangam MN" pitchFamily="2" charset="0"/>
                <a:ea typeface="Times New Roman"/>
                <a:cs typeface="Kannada Sangam MN" pitchFamily="2" charset="0"/>
                <a:sym typeface="Times New Roman"/>
              </a:rPr>
              <a:t>Gracias</a:t>
            </a:r>
          </a:p>
          <a:p>
            <a:pPr algn="ctr" defTabSz="777240">
              <a:defRPr sz="4080"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nada Sangam MN" pitchFamily="2" charset="0"/>
                <a:ea typeface="Times New Roman"/>
                <a:cs typeface="Kannada Sangam MN" pitchFamily="2" charset="0"/>
                <a:sym typeface="Times New Roman"/>
              </a:rPr>
              <a:t>Thanks</a:t>
            </a:r>
          </a:p>
          <a:p>
            <a:pPr algn="ctr" defTabSz="777240">
              <a:defRPr sz="4080"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nada Sangam MN" pitchFamily="2" charset="0"/>
                <a:ea typeface="Times New Roman"/>
                <a:cs typeface="Kannada Sangam MN" pitchFamily="2" charset="0"/>
                <a:sym typeface="Times New Roman"/>
              </a:rPr>
              <a:t>Merci</a:t>
            </a:r>
          </a:p>
          <a:p>
            <a:pPr algn="ctr" defTabSz="777240">
              <a:defRPr sz="4080"/>
            </a:pP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nada Sangam MN" pitchFamily="2" charset="0"/>
                <a:ea typeface="Times New Roman"/>
                <a:cs typeface="Kannada Sangam MN" pitchFamily="2" charset="0"/>
                <a:sym typeface="Times New Roman"/>
              </a:rPr>
              <a:t>Grazie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nnada Sangam MN" pitchFamily="2" charset="0"/>
              <a:ea typeface="Times New Roman"/>
              <a:cs typeface="Kannada Sangam MN" pitchFamily="2" charset="0"/>
              <a:sym typeface="Times New Roman"/>
            </a:endParaRPr>
          </a:p>
          <a:p>
            <a:pPr algn="ctr" defTabSz="777240">
              <a:defRPr sz="4080"/>
            </a:pP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nada Sangam MN" pitchFamily="2" charset="0"/>
                <a:ea typeface="Times New Roman"/>
                <a:cs typeface="Kannada Sangam MN" pitchFamily="2" charset="0"/>
                <a:sym typeface="Times New Roman"/>
              </a:rPr>
              <a:t>Yupaychani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nnada Sangam MN" pitchFamily="2" charset="0"/>
              <a:ea typeface="Times New Roman"/>
              <a:cs typeface="Kannada Sangam MN" pitchFamily="2" charset="0"/>
              <a:sym typeface="Times New Roman"/>
            </a:endParaRPr>
          </a:p>
          <a:p>
            <a:pPr algn="ctr" defTabSz="777240">
              <a:defRPr sz="4080"/>
            </a:pP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nada Sangam MN" pitchFamily="2" charset="0"/>
                <a:ea typeface="Times New Roman"/>
                <a:cs typeface="Kannada Sangam MN" pitchFamily="2" charset="0"/>
                <a:sym typeface="Times New Roman"/>
              </a:rPr>
              <a:t>Danke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nnada Sangam MN" pitchFamily="2" charset="0"/>
                <a:ea typeface="Times New Roman"/>
                <a:cs typeface="Kannada Sangam MN" pitchFamily="2" charset="0"/>
                <a:sym typeface="Times New Roman"/>
              </a:rPr>
              <a:t> Schön</a:t>
            </a:r>
          </a:p>
        </p:txBody>
      </p:sp>
      <p:pic>
        <p:nvPicPr>
          <p:cNvPr id="6046" name="image90.pdf" descr="image9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428875"/>
            <a:ext cx="2663825" cy="2085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294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69000 0.000000 0.125000 0.074810 0.125000 0.166980 C 0.125000 0.259150 0.069000 0.333950 0.000000 0.333950 C -0.069000 0.333950 -0.125000 0.259150 -0.125000 0.166980 C -0.125000 0.074810 -0.069000 0.000000 0.000000 0.000000 Z" pathEditMode="relative">
                                      <p:cBhvr>
                                        <p:cTn id="6" dur="5000" fill="hold"/>
                                        <p:tgtEl>
                                          <p:spTgt spid="6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BEE44B-2106-3948-A256-6EBB6273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6632"/>
            <a:ext cx="8208912" cy="43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88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33" y="-24"/>
            <a:ext cx="571506" cy="500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6.png" descr="SELLO FILOSOFIA"/>
          <p:cNvPicPr/>
          <p:nvPr/>
        </p:nvPicPr>
        <p:blipFill>
          <a:blip r:embed="rId3"/>
          <a:stretch>
            <a:fillRect/>
          </a:stretch>
        </p:blipFill>
        <p:spPr>
          <a:xfrm>
            <a:off x="8715403" y="-24"/>
            <a:ext cx="428629" cy="428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14.png"/>
          <p:cNvPicPr/>
          <p:nvPr/>
        </p:nvPicPr>
        <p:blipFill>
          <a:blip r:embed="rId4"/>
          <a:srcRect l="2187" t="10000" b="14999"/>
          <a:stretch>
            <a:fillRect/>
          </a:stretch>
        </p:blipFill>
        <p:spPr>
          <a:xfrm>
            <a:off x="285719" y="1000108"/>
            <a:ext cx="8819785" cy="5072099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1714480" y="214289"/>
            <a:ext cx="535785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ln w="31550">
                  <a:solidFill>
                    <a:srgbClr val="F38E44"/>
                  </a:solidFill>
                </a:ln>
                <a:solidFill>
                  <a:srgbClr val="FFF2ED"/>
                </a:solidFill>
                <a:effectLst>
                  <a:outerShdw blurRad="50800" dist="40000" dir="5400000" rotWithShape="0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3200" b="1">
                <a:ln w="31550">
                  <a:solidFill>
                    <a:srgbClr val="F38E44"/>
                  </a:solidFill>
                </a:ln>
                <a:solidFill>
                  <a:srgbClr val="FFF2ED"/>
                </a:solidFill>
                <a:effectLst>
                  <a:outerShdw blurRad="50800" dist="40000" dir="5400000" rotWithShape="0">
                    <a:srgbClr val="000000">
                      <a:alpha val="33000"/>
                    </a:srgbClr>
                  </a:outerShdw>
                </a:effectLst>
              </a:rPr>
              <a:t>PRONUNCIATION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33" y="-24"/>
            <a:ext cx="477179" cy="40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6.png" descr="SELLO FILOSOFIA"/>
          <p:cNvPicPr/>
          <p:nvPr/>
        </p:nvPicPr>
        <p:blipFill>
          <a:blip r:embed="rId3"/>
          <a:stretch>
            <a:fillRect/>
          </a:stretch>
        </p:blipFill>
        <p:spPr>
          <a:xfrm>
            <a:off x="8715403" y="-24"/>
            <a:ext cx="357885" cy="3506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Group 104"/>
          <p:cNvGrpSpPr/>
          <p:nvPr/>
        </p:nvGrpSpPr>
        <p:grpSpPr>
          <a:xfrm>
            <a:off x="500034" y="285728"/>
            <a:ext cx="2357454" cy="467597"/>
            <a:chOff x="0" y="0"/>
            <a:chExt cx="2357453" cy="467596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2357454" cy="4675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13500000" scaled="0"/>
            </a:gra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8476" y="54728"/>
              <a:ext cx="2220502" cy="358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002060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02060"/>
                  </a:solidFill>
                </a:rPr>
                <a:t>FAST - SLOW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6715139" y="3786189"/>
            <a:ext cx="2286017" cy="928695"/>
            <a:chOff x="0" y="0"/>
            <a:chExt cx="2286016" cy="928693"/>
          </a:xfrm>
        </p:grpSpPr>
        <p:sp>
          <p:nvSpPr>
            <p:cNvPr id="105" name="Shape 105"/>
            <p:cNvSpPr/>
            <p:nvPr/>
          </p:nvSpPr>
          <p:spPr>
            <a:xfrm>
              <a:off x="0" y="0"/>
              <a:ext cx="2286017" cy="9286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13500000" scaled="0"/>
            </a:gra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36002" y="177327"/>
              <a:ext cx="2014012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>
                  <a:solidFill>
                    <a:srgbClr val="00206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>
                  <a:solidFill>
                    <a:srgbClr val="002060"/>
                  </a:solidFill>
                </a:rPr>
                <a:t>HOW THE LANGUAGE IS USED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072197" y="571479"/>
            <a:ext cx="2714645" cy="785820"/>
            <a:chOff x="0" y="0"/>
            <a:chExt cx="2714643" cy="785818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2714644" cy="78581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8B4E5"/>
                </a:gs>
                <a:gs pos="50000">
                  <a:srgbClr val="C0D0ED"/>
                </a:gs>
                <a:gs pos="100000">
                  <a:srgbClr val="E0E7F5"/>
                </a:gs>
              </a:gsLst>
              <a:lin ang="13500000" scaled="0"/>
            </a:gra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2060"/>
                  </a:solidFill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15079" y="80489"/>
              <a:ext cx="2484486" cy="624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002060"/>
                  </a:solidFill>
                </a:rPr>
                <a:t>FORMALITY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r>
                <a:rPr>
                  <a:solidFill>
                    <a:srgbClr val="002060"/>
                  </a:solidFill>
                </a:rPr>
                <a:t>INFORMALITY</a:t>
              </a:r>
            </a:p>
          </p:txBody>
        </p:sp>
      </p:grpSp>
      <p:sp>
        <p:nvSpPr>
          <p:cNvPr id="111" name="Shape 111"/>
          <p:cNvSpPr/>
          <p:nvPr/>
        </p:nvSpPr>
        <p:spPr>
          <a:xfrm rot="5400000">
            <a:off x="5613061" y="538334"/>
            <a:ext cx="24916" cy="935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28575">
            <a:solidFill>
              <a:srgbClr val="E46C0A"/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2" name="Shape 112"/>
          <p:cNvSpPr/>
          <p:nvPr/>
        </p:nvSpPr>
        <p:spPr>
          <a:xfrm rot="5400000" flipH="1">
            <a:off x="6227203" y="3223638"/>
            <a:ext cx="485332" cy="2700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67" y="0"/>
                </a:moveTo>
                <a:lnTo>
                  <a:pt x="0" y="0"/>
                </a:lnTo>
                <a:lnTo>
                  <a:pt x="0" y="16759"/>
                </a:lnTo>
                <a:lnTo>
                  <a:pt x="21600" y="16759"/>
                </a:lnTo>
                <a:lnTo>
                  <a:pt x="21600" y="21600"/>
                </a:lnTo>
              </a:path>
            </a:pathLst>
          </a:custGeom>
          <a:ln w="28575">
            <a:solidFill>
              <a:srgbClr val="E46C0A"/>
            </a:solidFill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6553200" y="6240780"/>
            <a:ext cx="2133600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1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888888"/>
                </a:solidFill>
              </a:rPr>
              <a:t>5</a:t>
            </a:fld>
            <a:endParaRPr sz="1000">
              <a:solidFill>
                <a:srgbClr val="888888"/>
              </a:solidFill>
            </a:endParaRPr>
          </a:p>
        </p:txBody>
      </p:sp>
      <p:grpSp>
        <p:nvGrpSpPr>
          <p:cNvPr id="126" name="Group 126"/>
          <p:cNvGrpSpPr/>
          <p:nvPr/>
        </p:nvGrpSpPr>
        <p:grpSpPr>
          <a:xfrm>
            <a:off x="3967650" y="419786"/>
            <a:ext cx="1146798" cy="4828015"/>
            <a:chOff x="0" y="0"/>
            <a:chExt cx="1146796" cy="4828014"/>
          </a:xfrm>
        </p:grpSpPr>
        <p:grpSp>
          <p:nvGrpSpPr>
            <p:cNvPr id="116" name="Group 116"/>
            <p:cNvGrpSpPr/>
            <p:nvPr/>
          </p:nvGrpSpPr>
          <p:grpSpPr>
            <a:xfrm>
              <a:off x="0" y="0"/>
              <a:ext cx="1146797" cy="1146797"/>
              <a:chOff x="0" y="0"/>
              <a:chExt cx="1146796" cy="114679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0" y="0"/>
                <a:ext cx="1146797" cy="1146797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C96D20"/>
                  </a:gs>
                  <a:gs pos="80000">
                    <a:srgbClr val="FF9034"/>
                  </a:gs>
                  <a:gs pos="100000">
                    <a:srgbClr val="FF903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25165" y="226887"/>
                <a:ext cx="1096467" cy="693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REGISTER</a:t>
                </a:r>
              </a:p>
            </p:txBody>
          </p:sp>
        </p:grpSp>
        <p:sp>
          <p:nvSpPr>
            <p:cNvPr id="117" name="Shape 117"/>
            <p:cNvSpPr/>
            <p:nvPr/>
          </p:nvSpPr>
          <p:spPr>
            <a:xfrm rot="5400000">
              <a:off x="447250" y="1272944"/>
              <a:ext cx="252297" cy="252296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4BACC6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20" name="Group 120"/>
            <p:cNvGrpSpPr/>
            <p:nvPr/>
          </p:nvGrpSpPr>
          <p:grpSpPr>
            <a:xfrm>
              <a:off x="0" y="1651387"/>
              <a:ext cx="1146797" cy="1146798"/>
              <a:chOff x="0" y="0"/>
              <a:chExt cx="1146796" cy="1146796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0" y="0"/>
                <a:ext cx="1146797" cy="1146797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247813"/>
                  </a:gs>
                  <a:gs pos="80000">
                    <a:srgbClr val="2F9E19"/>
                  </a:gs>
                  <a:gs pos="100000">
                    <a:srgbClr val="2EA11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6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25165" y="255059"/>
                <a:ext cx="1096467" cy="6366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 sz="1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>
                    <a:solidFill>
                      <a:srgbClr val="FFFFFF"/>
                    </a:solidFill>
                  </a:rPr>
                  <a:t>RATE OF SPEAKING</a:t>
                </a:r>
              </a:p>
            </p:txBody>
          </p:sp>
        </p:grpSp>
        <p:sp>
          <p:nvSpPr>
            <p:cNvPr id="121" name="Shape 121"/>
            <p:cNvSpPr/>
            <p:nvPr/>
          </p:nvSpPr>
          <p:spPr>
            <a:xfrm rot="5400000">
              <a:off x="447250" y="2924331"/>
              <a:ext cx="252297" cy="252296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32904D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24" name="Group 124"/>
            <p:cNvGrpSpPr/>
            <p:nvPr/>
          </p:nvGrpSpPr>
          <p:grpSpPr>
            <a:xfrm>
              <a:off x="0" y="3302774"/>
              <a:ext cx="1146797" cy="1146798"/>
              <a:chOff x="0" y="0"/>
              <a:chExt cx="1146796" cy="1146796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0"/>
                <a:ext cx="1146797" cy="1146797"/>
              </a:xfrm>
              <a:prstGeom prst="roundRect">
                <a:avLst>
                  <a:gd name="adj" fmla="val 7500"/>
                </a:avLst>
              </a:prstGeom>
              <a:gradFill flip="none" rotWithShape="1">
                <a:gsLst>
                  <a:gs pos="0">
                    <a:srgbClr val="2A869F"/>
                  </a:gs>
                  <a:gs pos="80000">
                    <a:srgbClr val="37B1D1"/>
                  </a:gs>
                  <a:gs pos="100000">
                    <a:srgbClr val="34B3D5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25165" y="374788"/>
                <a:ext cx="1096467" cy="397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DIALECT</a:t>
                </a:r>
              </a:p>
            </p:txBody>
          </p:sp>
        </p:grpSp>
        <p:sp>
          <p:nvSpPr>
            <p:cNvPr id="125" name="Shape 125"/>
            <p:cNvSpPr/>
            <p:nvPr/>
          </p:nvSpPr>
          <p:spPr>
            <a:xfrm rot="5400000">
              <a:off x="447250" y="4575718"/>
              <a:ext cx="252297" cy="252297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6B9721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7" name="Shape 127"/>
          <p:cNvSpPr/>
          <p:nvPr/>
        </p:nvSpPr>
        <p:spPr>
          <a:xfrm>
            <a:off x="3074213" y="5351779"/>
            <a:ext cx="299557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0000"/>
                </a:solidFill>
              </a:rPr>
              <a:t>CONNECTED SPEECH</a:t>
            </a:r>
          </a:p>
        </p:txBody>
      </p:sp>
      <p:sp>
        <p:nvSpPr>
          <p:cNvPr id="129" name="Shape 129"/>
          <p:cNvSpPr/>
          <p:nvPr/>
        </p:nvSpPr>
        <p:spPr>
          <a:xfrm>
            <a:off x="2518390" y="765946"/>
            <a:ext cx="1366675" cy="1887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612" y="3898"/>
                  <a:pt x="18812" y="11098"/>
                  <a:pt x="21600" y="21600"/>
                </a:cubicBezTo>
              </a:path>
            </a:pathLst>
          </a:cu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3" animBg="1" advAuto="0"/>
      <p:bldP spid="107" grpId="5" animBg="1" advAuto="0"/>
      <p:bldP spid="110" grpId="7" animBg="1" advAuto="0"/>
      <p:bldP spid="111" grpId="6" animBg="1" advAuto="0"/>
      <p:bldP spid="112" grpId="4" animBg="1" advAuto="0"/>
      <p:bldP spid="126" grpId="1" animBg="1" advAuto="0"/>
      <p:bldP spid="129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33" y="-24"/>
            <a:ext cx="477179" cy="40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16.png" descr="SELLO FILOSOFIA"/>
          <p:cNvPicPr/>
          <p:nvPr/>
        </p:nvPicPr>
        <p:blipFill>
          <a:blip r:embed="rId4"/>
          <a:stretch>
            <a:fillRect/>
          </a:stretch>
        </p:blipFill>
        <p:spPr>
          <a:xfrm>
            <a:off x="8715403" y="-24"/>
            <a:ext cx="357885" cy="35069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6553200" y="6240780"/>
            <a:ext cx="2133600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1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888888"/>
                </a:solidFill>
              </a:rPr>
              <a:t>6</a:t>
            </a:fld>
            <a:endParaRPr sz="1000">
              <a:solidFill>
                <a:srgbClr val="888888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714348" y="357165"/>
            <a:ext cx="5088270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just">
              <a:defRPr sz="28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0000"/>
                </a:solidFill>
              </a:rPr>
              <a:t>WHAT IS CONNECTED SPEECH?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731810-D1AD-7A43-A395-5582FB87C741}"/>
              </a:ext>
            </a:extLst>
          </p:cNvPr>
          <p:cNvCxnSpPr>
            <a:cxnSpLocks/>
          </p:cNvCxnSpPr>
          <p:nvPr/>
        </p:nvCxnSpPr>
        <p:spPr>
          <a:xfrm>
            <a:off x="2699792" y="1988840"/>
            <a:ext cx="0" cy="15034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F13F6-F221-1D4E-82CB-1E78AFD79D91}"/>
              </a:ext>
            </a:extLst>
          </p:cNvPr>
          <p:cNvSpPr/>
          <p:nvPr/>
        </p:nvSpPr>
        <p:spPr>
          <a:xfrm>
            <a:off x="477146" y="1865660"/>
            <a:ext cx="4166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Connected speech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or </a:t>
            </a:r>
            <a:r>
              <a:rPr lang="en-US" b="1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connected</a:t>
            </a:r>
            <a:r>
              <a:rPr lang="en-US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discourse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in linguistics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is a continuous sequence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of sounds forming utterances or conversations in spoken language. Analysis of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connected speech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shows sound changes affecting linguistic units traditionally described as phrases, words, lexemes, morphemes, syllables, phonemes or phones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99C04-D4AD-B842-B417-D8A66FCB6135}"/>
              </a:ext>
            </a:extLst>
          </p:cNvPr>
          <p:cNvCxnSpPr>
            <a:cxnSpLocks/>
          </p:cNvCxnSpPr>
          <p:nvPr/>
        </p:nvCxnSpPr>
        <p:spPr>
          <a:xfrm flipV="1">
            <a:off x="3059832" y="2276872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B8A7BD-18E3-DA43-90EB-492C77C60800}"/>
              </a:ext>
            </a:extLst>
          </p:cNvPr>
          <p:cNvCxnSpPr>
            <a:cxnSpLocks/>
          </p:cNvCxnSpPr>
          <p:nvPr/>
        </p:nvCxnSpPr>
        <p:spPr>
          <a:xfrm flipV="1">
            <a:off x="4427984" y="2276872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A9D8B1-06BE-A94D-BBA8-195F856440D1}"/>
              </a:ext>
            </a:extLst>
          </p:cNvPr>
          <p:cNvCxnSpPr>
            <a:cxnSpLocks/>
          </p:cNvCxnSpPr>
          <p:nvPr/>
        </p:nvCxnSpPr>
        <p:spPr>
          <a:xfrm flipV="1">
            <a:off x="3131840" y="2564904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B01A23F-A603-7144-AAC3-241856BA71EE}"/>
              </a:ext>
            </a:extLst>
          </p:cNvPr>
          <p:cNvCxnSpPr>
            <a:cxnSpLocks/>
          </p:cNvCxnSpPr>
          <p:nvPr/>
        </p:nvCxnSpPr>
        <p:spPr>
          <a:xfrm flipV="1">
            <a:off x="2483768" y="2772544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64B521-B9FD-9649-84D6-138D713E75F8}"/>
              </a:ext>
            </a:extLst>
          </p:cNvPr>
          <p:cNvCxnSpPr>
            <a:cxnSpLocks/>
          </p:cNvCxnSpPr>
          <p:nvPr/>
        </p:nvCxnSpPr>
        <p:spPr>
          <a:xfrm flipV="1">
            <a:off x="4211960" y="2796952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7408143-B73A-934B-8696-242603F346F5}"/>
              </a:ext>
            </a:extLst>
          </p:cNvPr>
          <p:cNvCxnSpPr>
            <a:cxnSpLocks/>
          </p:cNvCxnSpPr>
          <p:nvPr/>
        </p:nvCxnSpPr>
        <p:spPr>
          <a:xfrm flipV="1">
            <a:off x="2339752" y="3068960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0352FA-D6FB-AC42-9587-DFE4C7F1C095}"/>
              </a:ext>
            </a:extLst>
          </p:cNvPr>
          <p:cNvCxnSpPr>
            <a:cxnSpLocks/>
          </p:cNvCxnSpPr>
          <p:nvPr/>
        </p:nvCxnSpPr>
        <p:spPr>
          <a:xfrm flipV="1">
            <a:off x="539552" y="3420616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C7110A-A2ED-0445-9D90-9BA72860AE2B}"/>
              </a:ext>
            </a:extLst>
          </p:cNvPr>
          <p:cNvCxnSpPr>
            <a:cxnSpLocks/>
          </p:cNvCxnSpPr>
          <p:nvPr/>
        </p:nvCxnSpPr>
        <p:spPr>
          <a:xfrm flipV="1">
            <a:off x="2843808" y="3367842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3685D7-4E53-F142-B901-AB44E4B16859}"/>
              </a:ext>
            </a:extLst>
          </p:cNvPr>
          <p:cNvCxnSpPr>
            <a:cxnSpLocks/>
          </p:cNvCxnSpPr>
          <p:nvPr/>
        </p:nvCxnSpPr>
        <p:spPr>
          <a:xfrm flipV="1">
            <a:off x="1547664" y="3615756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0C7862-0DCA-C341-94BD-D062A75F51F7}"/>
              </a:ext>
            </a:extLst>
          </p:cNvPr>
          <p:cNvCxnSpPr>
            <a:cxnSpLocks/>
          </p:cNvCxnSpPr>
          <p:nvPr/>
        </p:nvCxnSpPr>
        <p:spPr>
          <a:xfrm flipV="1">
            <a:off x="3923928" y="3573016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B609F8-F88C-1C4F-84A3-F1EE9D739A6A}"/>
              </a:ext>
            </a:extLst>
          </p:cNvPr>
          <p:cNvCxnSpPr>
            <a:cxnSpLocks/>
          </p:cNvCxnSpPr>
          <p:nvPr/>
        </p:nvCxnSpPr>
        <p:spPr>
          <a:xfrm flipV="1">
            <a:off x="2860452" y="3861048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A7EA07-0706-B044-82FC-535B92178AB2}"/>
              </a:ext>
            </a:extLst>
          </p:cNvPr>
          <p:cNvCxnSpPr>
            <a:cxnSpLocks/>
          </p:cNvCxnSpPr>
          <p:nvPr/>
        </p:nvCxnSpPr>
        <p:spPr>
          <a:xfrm flipV="1">
            <a:off x="1259632" y="4149080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701E01-32F0-614F-B98E-3B99A1C6B653}"/>
              </a:ext>
            </a:extLst>
          </p:cNvPr>
          <p:cNvCxnSpPr>
            <a:cxnSpLocks/>
          </p:cNvCxnSpPr>
          <p:nvPr/>
        </p:nvCxnSpPr>
        <p:spPr>
          <a:xfrm flipV="1">
            <a:off x="2195736" y="4173488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F71550D-F2EE-3441-A4BD-6A86B195F04D}"/>
              </a:ext>
            </a:extLst>
          </p:cNvPr>
          <p:cNvCxnSpPr>
            <a:cxnSpLocks/>
          </p:cNvCxnSpPr>
          <p:nvPr/>
        </p:nvCxnSpPr>
        <p:spPr>
          <a:xfrm flipV="1">
            <a:off x="3563888" y="4173488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B773DB-9D99-CE47-BD22-9B53960FE6DC}"/>
              </a:ext>
            </a:extLst>
          </p:cNvPr>
          <p:cNvCxnSpPr>
            <a:cxnSpLocks/>
          </p:cNvCxnSpPr>
          <p:nvPr/>
        </p:nvCxnSpPr>
        <p:spPr>
          <a:xfrm flipV="1">
            <a:off x="1547664" y="4437112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0F5E422-C63D-2E48-BC7A-798374C51FEC}"/>
              </a:ext>
            </a:extLst>
          </p:cNvPr>
          <p:cNvCxnSpPr>
            <a:cxnSpLocks/>
          </p:cNvCxnSpPr>
          <p:nvPr/>
        </p:nvCxnSpPr>
        <p:spPr>
          <a:xfrm flipV="1">
            <a:off x="2694484" y="4437112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911A99-52B0-BD40-A9B6-DBD330715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615756"/>
            <a:ext cx="3810000" cy="276860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EC4875C-0113-7045-BC10-DD38807BD362}"/>
              </a:ext>
            </a:extLst>
          </p:cNvPr>
          <p:cNvCxnSpPr>
            <a:cxnSpLocks/>
          </p:cNvCxnSpPr>
          <p:nvPr/>
        </p:nvCxnSpPr>
        <p:spPr>
          <a:xfrm flipV="1">
            <a:off x="3923928" y="3937248"/>
            <a:ext cx="0" cy="1524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80D92-39BF-7041-B2D7-9B89C41374B2}"/>
              </a:ext>
            </a:extLst>
          </p:cNvPr>
          <p:cNvSpPr/>
          <p:nvPr/>
        </p:nvSpPr>
        <p:spPr>
          <a:xfrm>
            <a:off x="5534199" y="3957300"/>
            <a:ext cx="32092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/>
              <a:t>ɾ</a:t>
            </a:r>
            <a:endParaRPr lang="en-EC" sz="32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7F27D8-C276-A845-B93C-7A0F9778B718}"/>
              </a:ext>
            </a:extLst>
          </p:cNvPr>
          <p:cNvSpPr/>
          <p:nvPr/>
        </p:nvSpPr>
        <p:spPr>
          <a:xfrm>
            <a:off x="6850210" y="3936752"/>
            <a:ext cx="32092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/>
              <a:t>ɾ</a:t>
            </a:r>
            <a:endParaRPr lang="en-EC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1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33" y="-24"/>
            <a:ext cx="477179" cy="40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16.png" descr="SELLO FILOSOFIA"/>
          <p:cNvPicPr/>
          <p:nvPr/>
        </p:nvPicPr>
        <p:blipFill>
          <a:blip r:embed="rId3"/>
          <a:stretch>
            <a:fillRect/>
          </a:stretch>
        </p:blipFill>
        <p:spPr>
          <a:xfrm>
            <a:off x="8715403" y="-24"/>
            <a:ext cx="357885" cy="35069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553200" y="6240780"/>
            <a:ext cx="2133600" cy="2311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1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888888"/>
                </a:solidFill>
              </a:rPr>
              <a:t>7</a:t>
            </a:fld>
            <a:endParaRPr sz="1000">
              <a:solidFill>
                <a:srgbClr val="888888"/>
              </a:solidFill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31782" y="930612"/>
            <a:ext cx="8165304" cy="66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br>
              <a:rPr sz="1700" dirty="0"/>
            </a:br>
            <a:r>
              <a:rPr lang="en-US" sz="1600" b="1" dirty="0">
                <a:solidFill>
                  <a:srgbClr val="FF0000"/>
                </a:solidFill>
              </a:rPr>
              <a:t>A thought group </a:t>
            </a:r>
            <a:r>
              <a:rPr lang="en-US" sz="1600" dirty="0"/>
              <a:t>is a group of words/phrase that represents a complete idea.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It is the speaker’s job to be very clear. It is not the listener’s job to work hard to understand the speech: common linking patterns, intonation patterns, appropriate pause and focus, collocations, numbers, punctuation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Pausing and stressing content words or focus words is an important way  that English speakers can be clear.</a:t>
            </a:r>
          </a:p>
          <a:p>
            <a:pPr lvl="0"/>
            <a:endParaRPr lang="en-US" sz="1600" dirty="0"/>
          </a:p>
          <a:p>
            <a:pPr lvl="0"/>
            <a:r>
              <a:rPr lang="en-US" sz="1600" b="1" dirty="0">
                <a:solidFill>
                  <a:srgbClr val="FF0000"/>
                </a:solidFill>
              </a:rPr>
              <a:t>Content words </a:t>
            </a:r>
            <a:r>
              <a:rPr lang="en-US" sz="1600" dirty="0"/>
              <a:t>are those words that carry the meaning of a sentence: Nouns, main verbs, adjectives, adverbs, negatives &lt;not&gt;, wh-words &lt;what&gt;, interjections &lt;wow&gt;.</a:t>
            </a:r>
          </a:p>
          <a:p>
            <a:pPr lvl="0"/>
            <a:endParaRPr lang="en-US" sz="1600" dirty="0"/>
          </a:p>
          <a:p>
            <a:pPr lvl="0"/>
            <a:r>
              <a:rPr lang="en-US" sz="1600" b="1" dirty="0">
                <a:solidFill>
                  <a:srgbClr val="FF0000"/>
                </a:solidFill>
              </a:rPr>
              <a:t>Focus words </a:t>
            </a:r>
            <a:r>
              <a:rPr lang="en-US" sz="1600" dirty="0"/>
              <a:t>are those words that will receive the highest level of pitch in comparison to the other words in a sentence. </a:t>
            </a:r>
          </a:p>
          <a:p>
            <a:pPr lvl="0"/>
            <a:endParaRPr lang="en-US" sz="1600" dirty="0"/>
          </a:p>
          <a:p>
            <a:pPr lvl="0"/>
            <a:r>
              <a:rPr lang="en-US" sz="1900" b="1" dirty="0"/>
              <a:t>THUMB:</a:t>
            </a:r>
            <a:r>
              <a:rPr lang="en-US" sz="1600" dirty="0"/>
              <a:t> </a:t>
            </a:r>
            <a:r>
              <a:rPr lang="en-US" sz="1600" b="1" dirty="0"/>
              <a:t>Pause</a:t>
            </a:r>
            <a:r>
              <a:rPr lang="en-US" sz="1600" dirty="0"/>
              <a:t> between </a:t>
            </a:r>
            <a:r>
              <a:rPr lang="en-US" sz="1600" i="1" dirty="0"/>
              <a:t>thought groups</a:t>
            </a:r>
            <a:r>
              <a:rPr lang="en-US" sz="1600" dirty="0"/>
              <a:t> and </a:t>
            </a:r>
            <a:r>
              <a:rPr lang="en-US" sz="1600" b="1" dirty="0"/>
              <a:t>emphasize</a:t>
            </a:r>
            <a:r>
              <a:rPr lang="en-US" sz="1600" dirty="0"/>
              <a:t> the last </a:t>
            </a:r>
            <a:r>
              <a:rPr lang="en-US" sz="1600" i="1" dirty="0"/>
              <a:t>content word</a:t>
            </a:r>
            <a:r>
              <a:rPr lang="en-US" sz="1600" dirty="0"/>
              <a:t> or the </a:t>
            </a:r>
            <a:r>
              <a:rPr lang="en-US" sz="1600" i="1" dirty="0"/>
              <a:t>focus word (</a:t>
            </a:r>
            <a:r>
              <a:rPr lang="en-US" sz="1600" dirty="0"/>
              <a:t>content or structure word).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Emphasis depends on:</a:t>
            </a:r>
          </a:p>
          <a:p>
            <a:pPr lvl="0"/>
            <a:r>
              <a:rPr lang="en-US" sz="1600" dirty="0"/>
              <a:t>     contrasting ideas, new info, correcting error, emphasizing agreement, clarifying </a:t>
            </a:r>
          </a:p>
          <a:p>
            <a:pPr lvl="0"/>
            <a:r>
              <a:rPr lang="en-US" sz="1600" dirty="0"/>
              <a:t>     or correcting info, </a:t>
            </a:r>
          </a:p>
          <a:p>
            <a:pPr lvl="0"/>
            <a:endParaRPr sz="2000" dirty="0"/>
          </a:p>
          <a:p>
            <a:pPr lvl="0"/>
            <a:endParaRPr sz="2000" dirty="0"/>
          </a:p>
          <a:p>
            <a:pPr lvl="0"/>
            <a:endParaRPr sz="2000" dirty="0"/>
          </a:p>
        </p:txBody>
      </p:sp>
      <p:sp>
        <p:nvSpPr>
          <p:cNvPr id="142" name="Shape 142">
            <a:hlinkClick r:id="rId4"/>
          </p:cNvPr>
          <p:cNvSpPr/>
          <p:nvPr/>
        </p:nvSpPr>
        <p:spPr>
          <a:xfrm>
            <a:off x="714348" y="357165"/>
            <a:ext cx="8165304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just"/>
            <a:r>
              <a:rPr sz="2700" b="1" dirty="0">
                <a:solidFill>
                  <a:srgbClr val="FF0000"/>
                </a:solidFill>
              </a:rPr>
              <a:t>What is a thought group, content word and focus </a:t>
            </a:r>
          </a:p>
          <a:p>
            <a:pPr lvl="0" algn="just"/>
            <a:r>
              <a:rPr sz="2700" b="1" dirty="0">
                <a:solidFill>
                  <a:srgbClr val="FF0000"/>
                </a:solidFill>
              </a:rPr>
              <a:t>word?</a:t>
            </a:r>
          </a:p>
        </p:txBody>
      </p:sp>
      <p:sp>
        <p:nvSpPr>
          <p:cNvPr id="143" name="Shape 143"/>
          <p:cNvSpPr/>
          <p:nvPr/>
        </p:nvSpPr>
        <p:spPr>
          <a:xfrm>
            <a:off x="1050920" y="6488429"/>
            <a:ext cx="704216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/>
            </a:lvl1pPr>
          </a:lstStyle>
          <a:p>
            <a:pPr lvl="0">
              <a:defRPr sz="1800" b="0" i="0"/>
            </a:pPr>
            <a:r>
              <a:rPr sz="1400" b="1" i="1"/>
              <a:t>Advanced Speaking &amp; Pronunciation: Video 7-Though Groups and Changes in Focus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49419-5ED9-101B-7EE1-1E71F3F2CF6D}"/>
              </a:ext>
            </a:extLst>
          </p:cNvPr>
          <p:cNvSpPr txBox="1"/>
          <p:nvPr/>
        </p:nvSpPr>
        <p:spPr>
          <a:xfrm>
            <a:off x="6014720" y="816864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1643041" y="357165"/>
            <a:ext cx="4153095" cy="428629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2000"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 dirty="0">
                <a:solidFill>
                  <a:srgbClr val="C00000"/>
                </a:solidFill>
              </a:rPr>
              <a:t>PROCESSES IN CONNECTED SPEECH</a:t>
            </a:r>
          </a:p>
        </p:txBody>
      </p:sp>
      <p:sp>
        <p:nvSpPr>
          <p:cNvPr id="146" name="Shape 146"/>
          <p:cNvSpPr/>
          <p:nvPr/>
        </p:nvSpPr>
        <p:spPr>
          <a:xfrm rot="245687">
            <a:off x="2080145" y="5413563"/>
            <a:ext cx="471490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/>
            </a:lvl1pPr>
          </a:lstStyle>
          <a:p>
            <a:pPr lvl="0">
              <a:defRPr sz="1800" b="0"/>
            </a:pPr>
            <a:r>
              <a:rPr sz="1600" b="1" dirty="0"/>
              <a:t>CONNECTED SPEECH</a:t>
            </a:r>
          </a:p>
        </p:txBody>
      </p:sp>
      <p:sp>
        <p:nvSpPr>
          <p:cNvPr id="147" name="Shape 147"/>
          <p:cNvSpPr/>
          <p:nvPr/>
        </p:nvSpPr>
        <p:spPr>
          <a:xfrm rot="251536">
            <a:off x="4846402" y="5097091"/>
            <a:ext cx="2952457" cy="367666"/>
          </a:xfrm>
          <a:prstGeom prst="rect">
            <a:avLst/>
          </a:prstGeom>
          <a:gradFill>
            <a:gsLst>
              <a:gs pos="0">
                <a:srgbClr val="769537"/>
              </a:gs>
              <a:gs pos="80000">
                <a:srgbClr val="9BC348"/>
              </a:gs>
              <a:gs pos="100000">
                <a:srgbClr val="9CC646"/>
              </a:gs>
            </a:gsLst>
            <a:path path="circle">
              <a:fillToRect l="62278" t="119636" r="37721" b="-19636"/>
            </a:path>
          </a:gradFill>
          <a:ln>
            <a:solidFill>
              <a:srgbClr val="4F6228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/>
          </a:lstStyle>
          <a:p>
            <a:pPr lvl="0"/>
            <a:r>
              <a:t>EPENTHESIS</a:t>
            </a:r>
          </a:p>
        </p:txBody>
      </p:sp>
      <p:sp>
        <p:nvSpPr>
          <p:cNvPr id="148" name="Shape 148"/>
          <p:cNvSpPr/>
          <p:nvPr/>
        </p:nvSpPr>
        <p:spPr>
          <a:xfrm rot="251536">
            <a:off x="4853256" y="4705929"/>
            <a:ext cx="2994531" cy="393066"/>
          </a:xfrm>
          <a:prstGeom prst="rect">
            <a:avLst/>
          </a:prstGeom>
          <a:gradFill>
            <a:gsLst>
              <a:gs pos="0">
                <a:srgbClr val="FFA5A3"/>
              </a:gs>
              <a:gs pos="35000">
                <a:srgbClr val="FFBFBE"/>
              </a:gs>
              <a:gs pos="100000">
                <a:srgbClr val="FFE6E6"/>
              </a:gs>
            </a:gsLst>
            <a:lin ang="16200000"/>
          </a:gradFill>
          <a:ln>
            <a:solidFill>
              <a:srgbClr val="BE4B48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/>
            </a:lvl1pPr>
          </a:lstStyle>
          <a:p>
            <a:pPr lvl="0">
              <a:defRPr sz="1800"/>
            </a:pPr>
            <a:r>
              <a:rPr sz="2000"/>
              <a:t>DELETION</a:t>
            </a:r>
          </a:p>
        </p:txBody>
      </p:sp>
      <p:sp>
        <p:nvSpPr>
          <p:cNvPr id="149" name="Shape 149"/>
          <p:cNvSpPr/>
          <p:nvPr/>
        </p:nvSpPr>
        <p:spPr>
          <a:xfrm rot="251536">
            <a:off x="4948957" y="4310427"/>
            <a:ext cx="2928959" cy="367666"/>
          </a:xfrm>
          <a:prstGeom prst="rect">
            <a:avLst/>
          </a:prstGeom>
          <a:gradFill>
            <a:gsLst>
              <a:gs pos="0">
                <a:srgbClr val="A5E6FF"/>
              </a:gs>
              <a:gs pos="35000">
                <a:srgbClr val="BFEDFF"/>
              </a:gs>
              <a:gs pos="100000">
                <a:srgbClr val="E7F8FF"/>
              </a:gs>
            </a:gsLst>
            <a:lin ang="16200000"/>
          </a:gradFill>
          <a:ln>
            <a:solidFill>
              <a:srgbClr val="46AAC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/>
          </a:lstStyle>
          <a:p>
            <a:pPr lvl="0"/>
            <a:r>
              <a:t>DISSIMILATION</a:t>
            </a:r>
          </a:p>
        </p:txBody>
      </p:sp>
      <p:sp>
        <p:nvSpPr>
          <p:cNvPr id="150" name="Shape 150"/>
          <p:cNvSpPr/>
          <p:nvPr/>
        </p:nvSpPr>
        <p:spPr>
          <a:xfrm rot="251536">
            <a:off x="4980981" y="3953237"/>
            <a:ext cx="2928959" cy="367666"/>
          </a:xfrm>
          <a:prstGeom prst="rect">
            <a:avLst/>
          </a:prstGeom>
          <a:gradFill>
            <a:gsLst>
              <a:gs pos="0">
                <a:srgbClr val="FFD1BB"/>
              </a:gs>
              <a:gs pos="35000">
                <a:srgbClr val="FFDECF"/>
              </a:gs>
              <a:gs pos="100000">
                <a:srgbClr val="FFF2ED"/>
              </a:gs>
            </a:gsLst>
            <a:lin ang="16200000"/>
          </a:gradFill>
          <a:ln>
            <a:solidFill>
              <a:srgbClr val="F6924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/>
          </a:lstStyle>
          <a:p>
            <a:pPr lvl="0"/>
            <a:r>
              <a:t>ASSIMILATION</a:t>
            </a:r>
          </a:p>
        </p:txBody>
      </p:sp>
      <p:sp>
        <p:nvSpPr>
          <p:cNvPr id="151" name="Shape 151"/>
          <p:cNvSpPr/>
          <p:nvPr/>
        </p:nvSpPr>
        <p:spPr>
          <a:xfrm rot="251536">
            <a:off x="5020395" y="3596047"/>
            <a:ext cx="2928959" cy="367666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8C9EE"/>
              </a:gs>
              <a:gs pos="100000">
                <a:srgbClr val="F0EAF9"/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/>
          </a:lstStyle>
          <a:p>
            <a:pPr lvl="0"/>
            <a:r>
              <a:t>LINKING</a:t>
            </a:r>
          </a:p>
        </p:txBody>
      </p:sp>
      <p:sp>
        <p:nvSpPr>
          <p:cNvPr id="152" name="Shape 152"/>
          <p:cNvSpPr/>
          <p:nvPr/>
        </p:nvSpPr>
        <p:spPr>
          <a:xfrm rot="251536">
            <a:off x="1337795" y="4832097"/>
            <a:ext cx="2928959" cy="332741"/>
          </a:xfrm>
          <a:prstGeom prst="rect">
            <a:avLst/>
          </a:prstGeom>
          <a:gradFill>
            <a:gsLst>
              <a:gs pos="0">
                <a:srgbClr val="2A869F"/>
              </a:gs>
              <a:gs pos="80000">
                <a:srgbClr val="37B1D1"/>
              </a:gs>
              <a:gs pos="100000">
                <a:srgbClr val="34B3D5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/>
            </a:lvl1pPr>
          </a:lstStyle>
          <a:p>
            <a:pPr lvl="0">
              <a:defRPr sz="1800"/>
            </a:pPr>
            <a:r>
              <a:rPr sz="1600"/>
              <a:t>SPEECH</a:t>
            </a:r>
          </a:p>
        </p:txBody>
      </p:sp>
      <p:sp>
        <p:nvSpPr>
          <p:cNvPr id="153" name="Shape 153"/>
          <p:cNvSpPr/>
          <p:nvPr/>
        </p:nvSpPr>
        <p:spPr>
          <a:xfrm rot="16373741">
            <a:off x="6241039" y="3970903"/>
            <a:ext cx="41919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1200" b="1">
                <a:solidFill>
                  <a:srgbClr val="E13F3B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Competencia Comunicativa</a:t>
            </a:r>
          </a:p>
        </p:txBody>
      </p:sp>
      <p:grpSp>
        <p:nvGrpSpPr>
          <p:cNvPr id="174" name="Group 174"/>
          <p:cNvGrpSpPr/>
          <p:nvPr/>
        </p:nvGrpSpPr>
        <p:grpSpPr>
          <a:xfrm>
            <a:off x="1361970" y="1571612"/>
            <a:ext cx="3133912" cy="3027961"/>
            <a:chOff x="0" y="0"/>
            <a:chExt cx="3133911" cy="3027960"/>
          </a:xfrm>
        </p:grpSpPr>
        <p:grpSp>
          <p:nvGrpSpPr>
            <p:cNvPr id="156" name="Group 156"/>
            <p:cNvGrpSpPr/>
            <p:nvPr/>
          </p:nvGrpSpPr>
          <p:grpSpPr>
            <a:xfrm>
              <a:off x="1082382" y="0"/>
              <a:ext cx="969147" cy="969146"/>
              <a:chOff x="0" y="0"/>
              <a:chExt cx="969145" cy="969145"/>
            </a:xfrm>
          </p:grpSpPr>
          <p:sp>
            <p:nvSpPr>
              <p:cNvPr id="154" name="Shape 154"/>
              <p:cNvSpPr/>
              <p:nvPr/>
            </p:nvSpPr>
            <p:spPr>
              <a:xfrm>
                <a:off x="0" y="0"/>
                <a:ext cx="969147" cy="969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C0504D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5" name="Shape 155"/>
              <p:cNvSpPr/>
              <p:nvPr/>
            </p:nvSpPr>
            <p:spPr>
              <a:xfrm>
                <a:off x="141927" y="349952"/>
                <a:ext cx="685291" cy="269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2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200">
                    <a:solidFill>
                      <a:srgbClr val="FFFFFF"/>
                    </a:solidFill>
                  </a:rPr>
                  <a:t>SYNTAX</a:t>
                </a:r>
              </a:p>
            </p:txBody>
          </p:sp>
        </p:grpSp>
        <p:sp>
          <p:nvSpPr>
            <p:cNvPr id="157" name="Shape 157"/>
            <p:cNvSpPr/>
            <p:nvPr/>
          </p:nvSpPr>
          <p:spPr>
            <a:xfrm rot="2160000">
              <a:off x="2006739" y="740871"/>
              <a:ext cx="202816" cy="27380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0" name="Group 160"/>
            <p:cNvGrpSpPr/>
            <p:nvPr/>
          </p:nvGrpSpPr>
          <p:grpSpPr>
            <a:xfrm>
              <a:off x="2164765" y="786397"/>
              <a:ext cx="969147" cy="969147"/>
              <a:chOff x="0" y="0"/>
              <a:chExt cx="969145" cy="969145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0"/>
                <a:ext cx="969147" cy="969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BBB59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9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141927" y="311852"/>
                <a:ext cx="685291" cy="345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9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00">
                    <a:solidFill>
                      <a:srgbClr val="FFFFFF"/>
                    </a:solidFill>
                  </a:rPr>
                  <a:t>MORPHOLOGY</a:t>
                </a:r>
              </a:p>
            </p:txBody>
          </p:sp>
        </p:grpSp>
        <p:sp>
          <p:nvSpPr>
            <p:cNvPr id="161" name="Shape 161"/>
            <p:cNvSpPr/>
            <p:nvPr/>
          </p:nvSpPr>
          <p:spPr>
            <a:xfrm rot="6480000">
              <a:off x="2341214" y="1770278"/>
              <a:ext cx="202815" cy="27380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9BBB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4" name="Group 164"/>
            <p:cNvGrpSpPr/>
            <p:nvPr/>
          </p:nvGrpSpPr>
          <p:grpSpPr>
            <a:xfrm>
              <a:off x="1751332" y="2058814"/>
              <a:ext cx="969147" cy="969147"/>
              <a:chOff x="0" y="0"/>
              <a:chExt cx="969145" cy="969145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0" y="0"/>
                <a:ext cx="969147" cy="969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8064A2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141927" y="235652"/>
                <a:ext cx="685291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400">
                    <a:solidFill>
                      <a:srgbClr val="FFFFFF"/>
                    </a:solidFill>
                  </a:rPr>
                  <a:t>SEMANTICS</a:t>
                </a:r>
              </a:p>
            </p:txBody>
          </p:sp>
        </p:grpSp>
        <p:sp>
          <p:nvSpPr>
            <p:cNvPr id="165" name="Shape 165"/>
            <p:cNvSpPr/>
            <p:nvPr/>
          </p:nvSpPr>
          <p:spPr>
            <a:xfrm rot="10800000">
              <a:off x="1465548" y="2406487"/>
              <a:ext cx="202815" cy="27380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8064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68" name="Group 168"/>
            <p:cNvGrpSpPr/>
            <p:nvPr/>
          </p:nvGrpSpPr>
          <p:grpSpPr>
            <a:xfrm>
              <a:off x="413433" y="2058814"/>
              <a:ext cx="969147" cy="969147"/>
              <a:chOff x="0" y="0"/>
              <a:chExt cx="969145" cy="969145"/>
            </a:xfrm>
          </p:grpSpPr>
          <p:sp>
            <p:nvSpPr>
              <p:cNvPr id="166" name="Shape 166"/>
              <p:cNvSpPr/>
              <p:nvPr/>
            </p:nvSpPr>
            <p:spPr>
              <a:xfrm>
                <a:off x="0" y="0"/>
                <a:ext cx="969147" cy="969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4BACC6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141927" y="299152"/>
                <a:ext cx="685291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000">
                    <a:solidFill>
                      <a:srgbClr val="FFFFFF"/>
                    </a:solidFill>
                  </a:rPr>
                  <a:t>PRAGMATICS</a:t>
                </a:r>
              </a:p>
            </p:txBody>
          </p:sp>
        </p:grpSp>
        <p:sp>
          <p:nvSpPr>
            <p:cNvPr id="169" name="Shape 169"/>
            <p:cNvSpPr/>
            <p:nvPr/>
          </p:nvSpPr>
          <p:spPr>
            <a:xfrm rot="15120000">
              <a:off x="589882" y="1770278"/>
              <a:ext cx="202815" cy="273801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4BAC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72" name="Group 172"/>
            <p:cNvGrpSpPr/>
            <p:nvPr/>
          </p:nvGrpSpPr>
          <p:grpSpPr>
            <a:xfrm>
              <a:off x="0" y="786397"/>
              <a:ext cx="969146" cy="969147"/>
              <a:chOff x="0" y="0"/>
              <a:chExt cx="969145" cy="969145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0"/>
                <a:ext cx="969147" cy="969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79646"/>
              </a:solidFill>
              <a:ln w="254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141927" y="299152"/>
                <a:ext cx="685291" cy="370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000">
                    <a:solidFill>
                      <a:srgbClr val="FFFFFF"/>
                    </a:solidFill>
                  </a:rPr>
                  <a:t>PHONOLGY</a:t>
                </a:r>
              </a:p>
            </p:txBody>
          </p:sp>
        </p:grpSp>
        <p:sp>
          <p:nvSpPr>
            <p:cNvPr id="173" name="Shape 173"/>
            <p:cNvSpPr/>
            <p:nvPr/>
          </p:nvSpPr>
          <p:spPr>
            <a:xfrm rot="19440000">
              <a:off x="924357" y="740871"/>
              <a:ext cx="202815" cy="273800"/>
            </a:xfrm>
            <a:prstGeom prst="rightArrow">
              <a:avLst>
                <a:gd name="adj1" fmla="val 70000"/>
                <a:gd name="adj2" fmla="val 50000"/>
              </a:avLst>
            </a:prstGeom>
            <a:solidFill>
              <a:srgbClr val="F796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6C2930E1-904B-E24C-863B-C8675A54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681" y="1817848"/>
            <a:ext cx="476672" cy="476672"/>
          </a:xfrm>
          <a:prstGeom prst="rect">
            <a:avLst/>
          </a:prstGeom>
        </p:spPr>
      </p:pic>
      <p:pic>
        <p:nvPicPr>
          <p:cNvPr id="35" name="Picture 34">
            <a:hlinkClick r:id="rId4"/>
            <a:extLst>
              <a:ext uri="{FF2B5EF4-FFF2-40B4-BE49-F238E27FC236}">
                <a16:creationId xmlns:a16="http://schemas.microsoft.com/office/drawing/2014/main" id="{2638871B-6829-5440-886F-0FB02B6B8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658" y="5949280"/>
            <a:ext cx="476672" cy="476672"/>
          </a:xfrm>
          <a:prstGeom prst="rect">
            <a:avLst/>
          </a:prstGeom>
        </p:spPr>
      </p:pic>
      <p:pic>
        <p:nvPicPr>
          <p:cNvPr id="37" name="Picture 36">
            <a:hlinkClick r:id="rId5"/>
            <a:extLst>
              <a:ext uri="{FF2B5EF4-FFF2-40B4-BE49-F238E27FC236}">
                <a16:creationId xmlns:a16="http://schemas.microsoft.com/office/drawing/2014/main" id="{EFFC9659-EAC3-1442-A4AA-C20B20871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281396"/>
            <a:ext cx="453707" cy="428299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F610569-6320-194D-B289-3B7F7CC038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1681" y="320033"/>
            <a:ext cx="297529" cy="33561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  <p:bldP spid="147" grpId="2" animBg="1" advAuto="0"/>
      <p:bldP spid="148" grpId="3" animBg="1" advAuto="0"/>
      <p:bldP spid="149" grpId="4" animBg="1" advAuto="0"/>
      <p:bldP spid="150" grpId="5" animBg="1" advAuto="0"/>
      <p:bldP spid="151" grpId="6" animBg="1" advAuto="0"/>
      <p:bldP spid="152" grpId="8" animBg="1" advAuto="0"/>
      <p:bldP spid="153" grpId="7" animBg="1" advAuto="0"/>
      <p:bldP spid="174" grpId="9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80FC32-EC15-264B-8FDF-8B0FB0CE3D3B}"/>
              </a:ext>
            </a:extLst>
          </p:cNvPr>
          <p:cNvSpPr txBox="1"/>
          <p:nvPr/>
        </p:nvSpPr>
        <p:spPr>
          <a:xfrm>
            <a:off x="431800" y="1993900"/>
            <a:ext cx="8343900" cy="18620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oper Black" panose="0208090404030B020404" pitchFamily="18" charset="77"/>
                <a:ea typeface="Bodoni Ornaments" pitchFamily="2" charset="0"/>
                <a:cs typeface="Ayuthaya" pitchFamily="2" charset="-34"/>
                <a:sym typeface="Arial"/>
              </a:rPr>
              <a:t>LINKING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oper Black" panose="0208090404030B020404" pitchFamily="18" charset="77"/>
              <a:ea typeface="Bodoni Ornaments" pitchFamily="2" charset="0"/>
              <a:cs typeface="Ayuthaya" pitchFamily="2" charset="-34"/>
              <a:sym typeface="Arial"/>
            </a:endParaRPr>
          </a:p>
        </p:txBody>
      </p:sp>
      <p:pic>
        <p:nvPicPr>
          <p:cNvPr id="3" name="Picture 2" descr="YouTube: A guide for parents">
            <a:hlinkClick r:id="rId2"/>
            <a:extLst>
              <a:ext uri="{FF2B5EF4-FFF2-40B4-BE49-F238E27FC236}">
                <a16:creationId xmlns:a16="http://schemas.microsoft.com/office/drawing/2014/main" id="{C3007C7E-110D-E84E-ADB0-ED068FEC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2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074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49595</TotalTime>
  <Words>1187</Words>
  <Application>Microsoft Macintosh PowerPoint</Application>
  <PresentationFormat>On-screen Show (4:3)</PresentationFormat>
  <Paragraphs>179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</vt:lpstr>
      <vt:lpstr>Avenir Book</vt:lpstr>
      <vt:lpstr>Calibri</vt:lpstr>
      <vt:lpstr>Cooper Black</vt:lpstr>
      <vt:lpstr>Kannada Sangam MN</vt:lpstr>
      <vt:lpstr>Lucida Sans Unicode</vt:lpstr>
      <vt:lpstr>Times New Roman</vt:lpstr>
      <vt:lpstr>Default</vt:lpstr>
      <vt:lpstr>PowerPoint Presentation</vt:lpstr>
      <vt:lpstr>UNIVERSIDAD CENTRAL DEL ECUADOR FACULTAD DE FILOSOFÍA, LETRAS Y CIENCIAS DE LA EDUCACIÓN ENGLISH MAJOR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CENTRAL DEL ECUADOR FACULTAD DE FILOSOFÍA, LETRAS Y CIENCIAS DE LA EDUCACIÓN ELT PROGRAM</dc:title>
  <dc:creator>USER</dc:creator>
  <cp:lastModifiedBy>MSc. Pablo Mejía Maldonado</cp:lastModifiedBy>
  <cp:revision>75</cp:revision>
  <dcterms:modified xsi:type="dcterms:W3CDTF">2022-08-24T23:02:44Z</dcterms:modified>
</cp:coreProperties>
</file>