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816" r:id="rId1"/>
  </p:sldMasterIdLst>
  <p:notesMasterIdLst>
    <p:notesMasterId r:id="rId14"/>
  </p:notesMasterIdLst>
  <p:sldIdLst>
    <p:sldId id="428" r:id="rId2"/>
    <p:sldId id="466" r:id="rId3"/>
    <p:sldId id="429" r:id="rId4"/>
    <p:sldId id="431" r:id="rId5"/>
    <p:sldId id="430" r:id="rId6"/>
    <p:sldId id="465" r:id="rId7"/>
    <p:sldId id="432" r:id="rId8"/>
    <p:sldId id="433" r:id="rId9"/>
    <p:sldId id="434" r:id="rId10"/>
    <p:sldId id="435" r:id="rId11"/>
    <p:sldId id="436" r:id="rId12"/>
    <p:sldId id="437" r:id="rId13"/>
  </p:sldIdLst>
  <p:sldSz cx="9144000" cy="6858000" type="screen4x3"/>
  <p:notesSz cx="6858000" cy="9144000"/>
  <p:defaultTextStyle>
    <a:defPPr>
      <a:defRPr lang="en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F0F0"/>
    <a:srgbClr val="D7FF6B"/>
    <a:srgbClr val="FFFF18"/>
    <a:srgbClr val="EEFF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2">
              <a:lumOff val="22415"/>
            </a:schemeClr>
          </a:solidFill>
        </a:fill>
      </a:tcStyle>
    </a:wholeTbl>
    <a:band2H>
      <a:tcTxStyle/>
      <a:tcStyle>
        <a:tcBdr/>
        <a:fill>
          <a:solidFill>
            <a:srgbClr val="EAEAEA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chemeClr val="accent2">
              <a:lumOff val="34547"/>
            </a:schemeClr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5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5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5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rgbClr val="000000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rgbClr val="000000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rgbClr val="000000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Row>
  </a:tblStyle>
  <a:tblStyle styleId="{2708684C-4D16-4618-839F-0558EEFCDFE6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>
              <a:solidFill>
                <a:srgbClr val="000000"/>
              </a:solidFill>
              <a:prstDash val="solid"/>
              <a:bevel/>
            </a:ln>
          </a:left>
          <a:right>
            <a:ln w="9525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9525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9525" cap="flat">
              <a:solidFill>
                <a:srgbClr val="000000"/>
              </a:solidFill>
              <a:prstDash val="solid"/>
              <a:bevel/>
            </a:ln>
          </a:top>
          <a:bottom>
            <a:ln w="9525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0000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7484"/>
    <p:restoredTop sz="93115"/>
  </p:normalViewPr>
  <p:slideViewPr>
    <p:cSldViewPr snapToGrid="0" snapToObjects="1">
      <p:cViewPr varScale="1">
        <p:scale>
          <a:sx n="97" d="100"/>
          <a:sy n="97" d="100"/>
        </p:scale>
        <p:origin x="1144" y="20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12" name="Shape 31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C4B86-1186-3100-7AE2-6A1F388BE8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EC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067B32-86A6-E9F3-DF2A-8A15FC9774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EC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EF1F10-5D42-0C65-3D51-B04B2FC66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C24BD-AA1D-5A48-ABF7-443FEDD7B534}" type="datetimeFigureOut">
              <a:rPr lang="en-EC" smtClean="0"/>
              <a:t>3/8/22</a:t>
            </a:fld>
            <a:endParaRPr lang="en-EC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17ECE0-8465-7596-E21A-7A3651D72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C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5246E4-345B-CEEA-23F5-EC172A33C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EC" smtClean="0"/>
              <a:t>‹#›</a:t>
            </a:fld>
            <a:endParaRPr lang="en-EC"/>
          </a:p>
        </p:txBody>
      </p:sp>
    </p:spTree>
    <p:extLst>
      <p:ext uri="{BB962C8B-B14F-4D97-AF65-F5344CB8AC3E}">
        <p14:creationId xmlns:p14="http://schemas.microsoft.com/office/powerpoint/2010/main" val="3024944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17BE3-12DA-8493-EB6C-F86B55B03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EC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95AFBE-E26E-E877-A6DD-5C0345D908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EC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E7DC4A-5F3B-BDBF-A4F6-3ACB42DF3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C24BD-AA1D-5A48-ABF7-443FEDD7B534}" type="datetimeFigureOut">
              <a:rPr lang="en-EC" smtClean="0"/>
              <a:t>3/8/22</a:t>
            </a:fld>
            <a:endParaRPr lang="en-EC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A2CB61-548B-BD76-70F4-4A95916A7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C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CC5EE2-881D-E32B-80F3-604603ED0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EC" smtClean="0"/>
              <a:t>‹#›</a:t>
            </a:fld>
            <a:endParaRPr lang="en-EC"/>
          </a:p>
        </p:txBody>
      </p:sp>
    </p:spTree>
    <p:extLst>
      <p:ext uri="{BB962C8B-B14F-4D97-AF65-F5344CB8AC3E}">
        <p14:creationId xmlns:p14="http://schemas.microsoft.com/office/powerpoint/2010/main" val="3462992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8E6C920-B828-0253-5EE1-35DDAD2443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EC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511DEA-1D8B-1F08-BA6C-2BD6B05606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EC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0F4E86-ED90-6DF2-3219-AD3DFE950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C24BD-AA1D-5A48-ABF7-443FEDD7B534}" type="datetimeFigureOut">
              <a:rPr lang="en-EC" smtClean="0"/>
              <a:t>3/8/22</a:t>
            </a:fld>
            <a:endParaRPr lang="en-EC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0BA80B-4A30-D56A-2254-0E6780049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C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9F4BAE-B905-DDC1-D919-063775C29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EC" smtClean="0"/>
              <a:t>‹#›</a:t>
            </a:fld>
            <a:endParaRPr lang="en-EC"/>
          </a:p>
        </p:txBody>
      </p:sp>
    </p:spTree>
    <p:extLst>
      <p:ext uri="{BB962C8B-B14F-4D97-AF65-F5344CB8AC3E}">
        <p14:creationId xmlns:p14="http://schemas.microsoft.com/office/powerpoint/2010/main" val="767558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85B40-B47F-763E-1A99-40716E64F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EC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17451C-41A2-F1A8-92E9-E33FEB77E0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EC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C96730-7722-76FB-3FDA-9BB8CA2E3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C24BD-AA1D-5A48-ABF7-443FEDD7B534}" type="datetimeFigureOut">
              <a:rPr lang="en-EC" smtClean="0"/>
              <a:t>3/8/22</a:t>
            </a:fld>
            <a:endParaRPr lang="en-EC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CB947-DE5E-52F3-4B51-D114EBFA5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C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98C4C0-D5D7-3166-D6F4-7AAF466D8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EC" smtClean="0"/>
              <a:t>‹#›</a:t>
            </a:fld>
            <a:endParaRPr lang="en-EC"/>
          </a:p>
        </p:txBody>
      </p:sp>
    </p:spTree>
    <p:extLst>
      <p:ext uri="{BB962C8B-B14F-4D97-AF65-F5344CB8AC3E}">
        <p14:creationId xmlns:p14="http://schemas.microsoft.com/office/powerpoint/2010/main" val="1183625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6DE5E-A193-D1DF-293B-788AE632D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EC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EE31A3-F652-C660-1C62-EF9BFBEF2C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B6BC4B-E7FB-F090-77D8-BC01340C9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C24BD-AA1D-5A48-ABF7-443FEDD7B534}" type="datetimeFigureOut">
              <a:rPr lang="en-EC" smtClean="0"/>
              <a:t>3/8/22</a:t>
            </a:fld>
            <a:endParaRPr lang="en-EC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96F728-1F5D-041F-CBCD-1B51C0A3A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C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476C9D-E7D9-F410-8225-076949559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EC" smtClean="0"/>
              <a:t>‹#›</a:t>
            </a:fld>
            <a:endParaRPr lang="en-EC"/>
          </a:p>
        </p:txBody>
      </p:sp>
    </p:spTree>
    <p:extLst>
      <p:ext uri="{BB962C8B-B14F-4D97-AF65-F5344CB8AC3E}">
        <p14:creationId xmlns:p14="http://schemas.microsoft.com/office/powerpoint/2010/main" val="4070782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C75413-3841-3B59-5D71-53C638124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EC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B232EE-F865-8F56-8CB0-230BD0A372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EC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B59CF9-7963-A5D2-109E-D96E4DF678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EC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A1E1F9-F342-E336-C05C-F41228415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C24BD-AA1D-5A48-ABF7-443FEDD7B534}" type="datetimeFigureOut">
              <a:rPr lang="en-EC" smtClean="0"/>
              <a:t>3/8/22</a:t>
            </a:fld>
            <a:endParaRPr lang="en-EC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CA7F6D-A415-B044-E031-A5DE8CEB5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C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647BC7-D740-381A-A2D4-602FB051E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EC" smtClean="0"/>
              <a:t>‹#›</a:t>
            </a:fld>
            <a:endParaRPr lang="en-EC"/>
          </a:p>
        </p:txBody>
      </p:sp>
    </p:spTree>
    <p:extLst>
      <p:ext uri="{BB962C8B-B14F-4D97-AF65-F5344CB8AC3E}">
        <p14:creationId xmlns:p14="http://schemas.microsoft.com/office/powerpoint/2010/main" val="3409790731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D3617-B655-DE08-6EC0-CD777F6BA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EC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F51AA0-CC94-9C72-1341-2D5DA2D57A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86AAF8-9054-8E86-3C13-4C7C067931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EC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B04002-CD2F-36AD-BC26-52D31DBC18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0FDCB3-1E0A-EA25-9522-B87FD5504C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EC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CFE99F-85D5-A39B-3294-72489EBBB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C24BD-AA1D-5A48-ABF7-443FEDD7B534}" type="datetimeFigureOut">
              <a:rPr lang="en-EC" smtClean="0"/>
              <a:t>3/8/22</a:t>
            </a:fld>
            <a:endParaRPr lang="en-EC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3B1452C-62E0-06D0-FB52-97D719512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C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097EF2C-7F3F-2AC8-40A9-705F36B11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EC" smtClean="0"/>
              <a:t>‹#›</a:t>
            </a:fld>
            <a:endParaRPr lang="en-EC"/>
          </a:p>
        </p:txBody>
      </p:sp>
    </p:spTree>
    <p:extLst>
      <p:ext uri="{BB962C8B-B14F-4D97-AF65-F5344CB8AC3E}">
        <p14:creationId xmlns:p14="http://schemas.microsoft.com/office/powerpoint/2010/main" val="3844747036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E7286-071E-DE95-BDE4-2DEC700C2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EC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402360-EC71-AD97-8D30-8E4BC94B1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C24BD-AA1D-5A48-ABF7-443FEDD7B534}" type="datetimeFigureOut">
              <a:rPr lang="en-EC" smtClean="0"/>
              <a:t>3/8/22</a:t>
            </a:fld>
            <a:endParaRPr lang="en-EC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F6ACB5-330B-BEA8-C0F1-EE009CA09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C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AEDB69-F0F4-7F58-8621-9C7ECF8AA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EC" smtClean="0"/>
              <a:t>‹#›</a:t>
            </a:fld>
            <a:endParaRPr lang="en-EC"/>
          </a:p>
        </p:txBody>
      </p:sp>
    </p:spTree>
    <p:extLst>
      <p:ext uri="{BB962C8B-B14F-4D97-AF65-F5344CB8AC3E}">
        <p14:creationId xmlns:p14="http://schemas.microsoft.com/office/powerpoint/2010/main" val="4074880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E86849-3D39-36EC-24AC-3B3C5F876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C24BD-AA1D-5A48-ABF7-443FEDD7B534}" type="datetimeFigureOut">
              <a:rPr lang="en-EC" smtClean="0"/>
              <a:t>3/8/22</a:t>
            </a:fld>
            <a:endParaRPr lang="en-EC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BD24E72-4E44-3E03-6B6F-2D89D5E15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C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5DE73D-C536-7220-FC5D-1C25EC21A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EC" smtClean="0"/>
              <a:t>‹#›</a:t>
            </a:fld>
            <a:endParaRPr lang="en-EC"/>
          </a:p>
        </p:txBody>
      </p:sp>
    </p:spTree>
    <p:extLst>
      <p:ext uri="{BB962C8B-B14F-4D97-AF65-F5344CB8AC3E}">
        <p14:creationId xmlns:p14="http://schemas.microsoft.com/office/powerpoint/2010/main" val="668531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51945-3B05-8C1E-244F-7C1815671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EC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A3D624-2FA6-AC96-C2A1-33E494DD0F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EC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979F3A-645C-6F45-535A-5B20FEB9CD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20E64C-AAD3-B80E-CFD9-1C0F203AD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C24BD-AA1D-5A48-ABF7-443FEDD7B534}" type="datetimeFigureOut">
              <a:rPr lang="en-EC" smtClean="0"/>
              <a:t>3/8/22</a:t>
            </a:fld>
            <a:endParaRPr lang="en-EC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1ECBAD-2D6E-B249-9ED7-3B5195DBF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C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ED929C-8D19-6B43-AD5E-3145E97CA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EC" smtClean="0"/>
              <a:t>‹#›</a:t>
            </a:fld>
            <a:endParaRPr lang="en-EC"/>
          </a:p>
        </p:txBody>
      </p:sp>
    </p:spTree>
    <p:extLst>
      <p:ext uri="{BB962C8B-B14F-4D97-AF65-F5344CB8AC3E}">
        <p14:creationId xmlns:p14="http://schemas.microsoft.com/office/powerpoint/2010/main" val="3648490467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7B6F8-0EBA-BD00-3E40-238FF9FEA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EC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B2B10C-2751-E034-75D0-9DF8826438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EC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32E022-7F72-801E-46FE-3EBEE7133B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10C96A-8A7D-C801-AD54-0C3FAC3B3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C24BD-AA1D-5A48-ABF7-443FEDD7B534}" type="datetimeFigureOut">
              <a:rPr lang="en-EC" smtClean="0"/>
              <a:t>3/8/22</a:t>
            </a:fld>
            <a:endParaRPr lang="en-EC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9776BF-73BB-5BB8-9324-B83A17496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C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1D890C-8AF8-6A52-F963-63C08F0AF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EC" smtClean="0"/>
              <a:t>‹#›</a:t>
            </a:fld>
            <a:endParaRPr lang="en-EC"/>
          </a:p>
        </p:txBody>
      </p:sp>
    </p:spTree>
    <p:extLst>
      <p:ext uri="{BB962C8B-B14F-4D97-AF65-F5344CB8AC3E}">
        <p14:creationId xmlns:p14="http://schemas.microsoft.com/office/powerpoint/2010/main" val="229142421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02B9FD-775C-657C-A32A-B98573C51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EC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89092E-D381-68E5-C1F6-D076D68CB7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EC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288719-8A2A-0486-CA2E-D06DF6A865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C24BD-AA1D-5A48-ABF7-443FEDD7B534}" type="datetimeFigureOut">
              <a:rPr lang="en-EC" smtClean="0"/>
              <a:t>3/8/22</a:t>
            </a:fld>
            <a:endParaRPr lang="en-EC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15C918-05F6-7E30-5DBD-F3328032D2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EC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CEE9CE-1D10-7928-3E67-7B2532205B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B4B4D-7CA3-9044-876B-883B54F8677D}" type="slidenum">
              <a:rPr lang="en-EC" smtClean="0"/>
              <a:t>‹#›</a:t>
            </a:fld>
            <a:endParaRPr lang="en-EC"/>
          </a:p>
        </p:txBody>
      </p:sp>
    </p:spTree>
    <p:extLst>
      <p:ext uri="{BB962C8B-B14F-4D97-AF65-F5344CB8AC3E}">
        <p14:creationId xmlns:p14="http://schemas.microsoft.com/office/powerpoint/2010/main" val="1882226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EC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oundsofspeech.uiowa.edu/spanish" TargetMode="External"/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nMB5mX_PGHQ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oundsofspeech.uiowa.edu/spanish" TargetMode="External"/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1G8SCotE2yg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97" name="Group"/>
          <p:cNvGrpSpPr/>
          <p:nvPr/>
        </p:nvGrpSpPr>
        <p:grpSpPr>
          <a:xfrm>
            <a:off x="8429652" y="6572247"/>
            <a:ext cx="357191" cy="285753"/>
            <a:chOff x="0" y="0"/>
            <a:chExt cx="357189" cy="285752"/>
          </a:xfrm>
        </p:grpSpPr>
        <p:sp>
          <p:nvSpPr>
            <p:cNvPr id="5795" name="Rectangle"/>
            <p:cNvSpPr/>
            <p:nvPr/>
          </p:nvSpPr>
          <p:spPr>
            <a:xfrm>
              <a:off x="0" y="-1"/>
              <a:ext cx="357190" cy="285754"/>
            </a:xfrm>
            <a:prstGeom prst="rect">
              <a:avLst/>
            </a:prstGeom>
            <a:gradFill flip="none" rotWithShape="1">
              <a:gsLst>
                <a:gs pos="0">
                  <a:srgbClr val="A3AB4F"/>
                </a:gs>
                <a:gs pos="80000">
                  <a:srgbClr val="D7E168"/>
                </a:gs>
                <a:gs pos="100000">
                  <a:srgbClr val="DAE466"/>
                </a:gs>
              </a:gsLst>
              <a:lin ang="16200000" scaled="0"/>
            </a:gradFill>
            <a:ln w="12700" cap="flat">
              <a:noFill/>
              <a:miter lim="400000"/>
              <a:tailEnd type="triangle" w="med" len="med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5796" name="Shape"/>
            <p:cNvSpPr/>
            <p:nvPr/>
          </p:nvSpPr>
          <p:spPr>
            <a:xfrm>
              <a:off x="71437" y="35718"/>
              <a:ext cx="214315" cy="214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00" y="10800"/>
                  </a:moveTo>
                  <a:lnTo>
                    <a:pt x="21600" y="0"/>
                  </a:lnTo>
                  <a:lnTo>
                    <a:pt x="21600" y="21600"/>
                  </a:lnTo>
                  <a:close/>
                  <a:moveTo>
                    <a:pt x="27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700" y="21600"/>
                  </a:ln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</p:grpSp>
      <p:sp>
        <p:nvSpPr>
          <p:cNvPr id="5798" name="Continue"/>
          <p:cNvSpPr txBox="1"/>
          <p:nvPr/>
        </p:nvSpPr>
        <p:spPr>
          <a:xfrm>
            <a:off x="7215188" y="6143625"/>
            <a:ext cx="1019210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r>
              <a:t>Continue</a:t>
            </a:r>
          </a:p>
        </p:txBody>
      </p:sp>
      <p:pic>
        <p:nvPicPr>
          <p:cNvPr id="5799" name="Image" descr="Image"/>
          <p:cNvPicPr>
            <a:picLocks noChangeAspect="1"/>
          </p:cNvPicPr>
          <p:nvPr/>
        </p:nvPicPr>
        <p:blipFill rotWithShape="1">
          <a:blip r:embed="rId2"/>
          <a:srcRect t="37346" b="7038"/>
          <a:stretch/>
        </p:blipFill>
        <p:spPr>
          <a:xfrm>
            <a:off x="375743" y="2416494"/>
            <a:ext cx="8582842" cy="3852315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041E857-C20A-8049-96E8-1BA24761A781}"/>
              </a:ext>
            </a:extLst>
          </p:cNvPr>
          <p:cNvSpPr txBox="1"/>
          <p:nvPr/>
        </p:nvSpPr>
        <p:spPr>
          <a:xfrm>
            <a:off x="942092" y="1493166"/>
            <a:ext cx="1762539" cy="923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US" sz="5400" dirty="0">
                <a:solidFill>
                  <a:schemeClr val="tx1"/>
                </a:solidFill>
              </a:rPr>
              <a:t>/ -l /</a:t>
            </a:r>
            <a:r>
              <a:rPr kumimoji="0" lang="en-EC" sz="54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706371-A893-3A44-A968-F8E46EA3A572}"/>
              </a:ext>
            </a:extLst>
          </p:cNvPr>
          <p:cNvSpPr txBox="1"/>
          <p:nvPr/>
        </p:nvSpPr>
        <p:spPr>
          <a:xfrm>
            <a:off x="2878423" y="1493166"/>
            <a:ext cx="1269507" cy="923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US" sz="5400" dirty="0">
                <a:solidFill>
                  <a:schemeClr val="tx1"/>
                </a:solidFill>
              </a:rPr>
              <a:t>/ </a:t>
            </a:r>
            <a:r>
              <a:rPr lang="en-US" sz="5400" dirty="0" err="1">
                <a:solidFill>
                  <a:schemeClr val="tx1"/>
                </a:solidFill>
              </a:rPr>
              <a:t>ɹ</a:t>
            </a:r>
            <a:r>
              <a:rPr lang="en-US" sz="5400" dirty="0">
                <a:solidFill>
                  <a:schemeClr val="tx1"/>
                </a:solidFill>
              </a:rPr>
              <a:t> /</a:t>
            </a:r>
            <a:r>
              <a:rPr kumimoji="0" lang="en-EC" sz="54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19751C2-8A26-9547-BDC8-822A3716737A}"/>
              </a:ext>
            </a:extLst>
          </p:cNvPr>
          <p:cNvSpPr/>
          <p:nvPr/>
        </p:nvSpPr>
        <p:spPr>
          <a:xfrm>
            <a:off x="4360607" y="1493164"/>
            <a:ext cx="15559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solidFill>
                  <a:schemeClr val="tx1"/>
                </a:solidFill>
                <a:latin typeface="Charis SIL"/>
              </a:rPr>
              <a:t>/ w /</a:t>
            </a:r>
            <a:endParaRPr lang="en-EC" sz="5400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4974D83-E7A9-F24E-87DC-FBA243E4C9D7}"/>
              </a:ext>
            </a:extLst>
          </p:cNvPr>
          <p:cNvSpPr/>
          <p:nvPr/>
        </p:nvSpPr>
        <p:spPr>
          <a:xfrm>
            <a:off x="6129242" y="1505621"/>
            <a:ext cx="15559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solidFill>
                  <a:schemeClr val="tx1"/>
                </a:solidFill>
                <a:latin typeface="Charis SIL"/>
              </a:rPr>
              <a:t>/ j /</a:t>
            </a:r>
            <a:endParaRPr lang="en-EC" sz="5400" dirty="0">
              <a:solidFill>
                <a:schemeClr val="tx1"/>
              </a:solidFill>
            </a:endParaRPr>
          </a:p>
        </p:txBody>
      </p:sp>
      <p:pic>
        <p:nvPicPr>
          <p:cNvPr id="12" name="Image" descr="Image">
            <a:extLst>
              <a:ext uri="{FF2B5EF4-FFF2-40B4-BE49-F238E27FC236}">
                <a16:creationId xmlns:a16="http://schemas.microsoft.com/office/drawing/2014/main" id="{6C4281DC-89F7-934B-9B51-5EE004C0B8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218" t="6108" r="7451" b="77842"/>
          <a:stretch/>
        </p:blipFill>
        <p:spPr>
          <a:xfrm>
            <a:off x="1238780" y="192333"/>
            <a:ext cx="6551373" cy="1009851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254B453-557F-D743-9AEC-DD3EA0D46998}"/>
              </a:ext>
            </a:extLst>
          </p:cNvPr>
          <p:cNvSpPr txBox="1"/>
          <p:nvPr/>
        </p:nvSpPr>
        <p:spPr>
          <a:xfrm>
            <a:off x="636104" y="2428951"/>
            <a:ext cx="1762539" cy="646329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EC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highlight>
                <a:srgbClr val="000000"/>
              </a:highlight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7C428C-E555-1475-97AF-83509AAF0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EC" smtClean="0"/>
              <a:t>1</a:t>
            </a:fld>
            <a:endParaRPr lang="en-EC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B5FF9883-0D4C-CE7B-695C-A970B57DC58B}"/>
              </a:ext>
            </a:extLst>
          </p:cNvPr>
          <p:cNvSpPr/>
          <p:nvPr/>
        </p:nvSpPr>
        <p:spPr>
          <a:xfrm>
            <a:off x="805070" y="1505621"/>
            <a:ext cx="6708913" cy="840014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EC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EAD9B3-005B-B4FF-13B6-885DE81BEFEA}"/>
              </a:ext>
            </a:extLst>
          </p:cNvPr>
          <p:cNvSpPr txBox="1"/>
          <p:nvPr/>
        </p:nvSpPr>
        <p:spPr>
          <a:xfrm>
            <a:off x="115658" y="1017518"/>
            <a:ext cx="1123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C" dirty="0">
                <a:solidFill>
                  <a:srgbClr val="FF0000"/>
                </a:solidFill>
              </a:rPr>
              <a:t>ENGLISH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9495A26-CE4E-C984-5D45-AF6CE89FBB61}"/>
              </a:ext>
            </a:extLst>
          </p:cNvPr>
          <p:cNvCxnSpPr>
            <a:stCxn id="7" idx="2"/>
            <a:endCxn id="6" idx="1"/>
          </p:cNvCxnSpPr>
          <p:nvPr/>
        </p:nvCxnSpPr>
        <p:spPr>
          <a:xfrm>
            <a:off x="677219" y="1386850"/>
            <a:ext cx="127851" cy="538778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4B76E0C-DBB7-D3E7-8D94-0A421E3F0300}"/>
              </a:ext>
            </a:extLst>
          </p:cNvPr>
          <p:cNvSpPr txBox="1"/>
          <p:nvPr/>
        </p:nvSpPr>
        <p:spPr>
          <a:xfrm>
            <a:off x="7905220" y="1031471"/>
            <a:ext cx="1123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C" dirty="0">
                <a:solidFill>
                  <a:srgbClr val="FF0000"/>
                </a:solidFill>
              </a:rPr>
              <a:t>SPANISH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37DE518-EE0D-51A7-D111-8D9B557FD89E}"/>
              </a:ext>
            </a:extLst>
          </p:cNvPr>
          <p:cNvCxnSpPr>
            <a:cxnSpLocks/>
          </p:cNvCxnSpPr>
          <p:nvPr/>
        </p:nvCxnSpPr>
        <p:spPr>
          <a:xfrm flipH="1">
            <a:off x="7626456" y="1422280"/>
            <a:ext cx="823004" cy="532549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1A9CE7C1-55E3-0738-1B44-53006753786D}"/>
              </a:ext>
            </a:extLst>
          </p:cNvPr>
          <p:cNvSpPr/>
          <p:nvPr/>
        </p:nvSpPr>
        <p:spPr>
          <a:xfrm>
            <a:off x="4196643" y="1505621"/>
            <a:ext cx="3322356" cy="840014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EC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circl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/>
      <p:bldP spid="7" grpId="1"/>
      <p:bldP spid="13" grpId="0"/>
      <p:bldP spid="1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61" name="Group"/>
          <p:cNvGrpSpPr/>
          <p:nvPr/>
        </p:nvGrpSpPr>
        <p:grpSpPr>
          <a:xfrm>
            <a:off x="3009918" y="102092"/>
            <a:ext cx="4714875" cy="523241"/>
            <a:chOff x="0" y="0"/>
            <a:chExt cx="3771900" cy="523240"/>
          </a:xfrm>
        </p:grpSpPr>
        <p:sp>
          <p:nvSpPr>
            <p:cNvPr id="5959" name="Rectangle"/>
            <p:cNvSpPr/>
            <p:nvPr/>
          </p:nvSpPr>
          <p:spPr>
            <a:xfrm>
              <a:off x="0" y="0"/>
              <a:ext cx="3771900" cy="500063"/>
            </a:xfrm>
            <a:prstGeom prst="rect">
              <a:avLst/>
            </a:prstGeom>
            <a:solidFill>
              <a:srgbClr val="D2DA7A"/>
            </a:solidFill>
            <a:ln w="25400" cap="flat">
              <a:solidFill>
                <a:srgbClr val="999F59"/>
              </a:solidFill>
              <a:prstDash val="solid"/>
              <a:bevel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5960" name="PHONETIC AND PHONEMIC DISTRIBUTION"/>
            <p:cNvSpPr txBox="1"/>
            <p:nvPr/>
          </p:nvSpPr>
          <p:spPr>
            <a:xfrm>
              <a:off x="0" y="0"/>
              <a:ext cx="3771900" cy="5232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spcBef>
                  <a:spcPts val="1000"/>
                </a:spcBef>
                <a:defRPr sz="1400" b="1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 b="0">
                  <a:solidFill>
                    <a:schemeClr val="accent3">
                      <a:lumOff val="44000"/>
                    </a:schemeClr>
                  </a:solidFill>
                </a:defRPr>
              </a:pPr>
              <a:r>
                <a:rPr sz="1400" b="1">
                  <a:solidFill>
                    <a:srgbClr val="000000"/>
                  </a:solidFill>
                </a:rPr>
                <a:t>PHONETIC AND PHONEMIC DISTRIBUTION</a:t>
              </a:r>
            </a:p>
          </p:txBody>
        </p:sp>
      </p:grpSp>
      <p:grpSp>
        <p:nvGrpSpPr>
          <p:cNvPr id="5964" name="Group"/>
          <p:cNvGrpSpPr/>
          <p:nvPr/>
        </p:nvGrpSpPr>
        <p:grpSpPr>
          <a:xfrm>
            <a:off x="428624" y="843112"/>
            <a:ext cx="1643073" cy="342901"/>
            <a:chOff x="0" y="0"/>
            <a:chExt cx="1643072" cy="342900"/>
          </a:xfrm>
        </p:grpSpPr>
        <p:sp>
          <p:nvSpPr>
            <p:cNvPr id="5962" name="Rectangle"/>
            <p:cNvSpPr/>
            <p:nvPr/>
          </p:nvSpPr>
          <p:spPr>
            <a:xfrm>
              <a:off x="0" y="0"/>
              <a:ext cx="1643073" cy="342900"/>
            </a:xfrm>
            <a:prstGeom prst="rect">
              <a:avLst/>
            </a:prstGeom>
            <a:gradFill flip="none" rotWithShape="1">
              <a:gsLst>
                <a:gs pos="0">
                  <a:schemeClr val="accent5"/>
                </a:gs>
                <a:gs pos="35000">
                  <a:schemeClr val="accent6">
                    <a:lumOff val="26369"/>
                  </a:schemeClr>
                </a:gs>
                <a:gs pos="100000">
                  <a:schemeClr val="accent4">
                    <a:lumOff val="48879"/>
                  </a:schemeClr>
                </a:gs>
              </a:gsLst>
              <a:lin ang="16200000" scaled="0"/>
            </a:gradFill>
            <a:ln w="9525" cap="flat">
              <a:solidFill>
                <a:srgbClr val="000000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5963" name="Spanish /y/"/>
            <p:cNvSpPr txBox="1"/>
            <p:nvPr/>
          </p:nvSpPr>
          <p:spPr>
            <a:xfrm>
              <a:off x="0" y="0"/>
              <a:ext cx="1643073" cy="3073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spcBef>
                  <a:spcPts val="1000"/>
                </a:spcBef>
                <a:defRPr sz="1400" b="1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 b="0"/>
              </a:pPr>
              <a:r>
                <a:rPr sz="1400" b="1" dirty="0"/>
                <a:t>Spanish /</a:t>
              </a:r>
              <a:r>
                <a:rPr lang="es-ES" sz="1400" b="1" dirty="0"/>
                <a:t>j</a:t>
              </a:r>
              <a:r>
                <a:rPr sz="1400" b="1" dirty="0"/>
                <a:t>/</a:t>
              </a:r>
            </a:p>
          </p:txBody>
        </p:sp>
      </p:grpSp>
      <p:graphicFrame>
        <p:nvGraphicFramePr>
          <p:cNvPr id="5965" name="Table"/>
          <p:cNvGraphicFramePr/>
          <p:nvPr>
            <p:extLst>
              <p:ext uri="{D42A27DB-BD31-4B8C-83A1-F6EECF244321}">
                <p14:modId xmlns:p14="http://schemas.microsoft.com/office/powerpoint/2010/main" val="2644116125"/>
              </p:ext>
            </p:extLst>
          </p:nvPr>
        </p:nvGraphicFramePr>
        <p:xfrm>
          <a:off x="428624" y="1714500"/>
          <a:ext cx="7712075" cy="1972677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17822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31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693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872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8677">
                <a:tc>
                  <a:txBody>
                    <a:bodyPr/>
                    <a:lstStyle/>
                    <a:p>
                      <a:pPr algn="ctr">
                        <a:defRPr sz="1900" i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lang="es-ES" dirty="0" err="1"/>
                        <a:t>Distribution</a:t>
                      </a:r>
                      <a:r>
                        <a:rPr dirty="0"/>
                        <a:t>             </a:t>
                      </a:r>
                    </a:p>
                  </a:txBody>
                  <a:tcPr marL="45720" marR="45720" anchor="ctr" horzOverflow="overflow">
                    <a:solidFill>
                      <a:srgbClr val="9FB8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900" i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dirty="0"/>
                        <a:t>   /</a:t>
                      </a:r>
                      <a:r>
                        <a:rPr lang="es-ES" dirty="0"/>
                        <a:t>j</a:t>
                      </a:r>
                      <a:r>
                        <a:rPr dirty="0"/>
                        <a:t>/                                      </a:t>
                      </a:r>
                    </a:p>
                  </a:txBody>
                  <a:tcPr marL="45720" marR="45720" anchor="ctr" horzOverflow="overflow">
                    <a:solidFill>
                      <a:srgbClr val="9FB8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900" i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dirty="0"/>
                        <a:t> [ j</a:t>
                      </a:r>
                      <a:r>
                        <a:rPr lang="es-ES" dirty="0"/>
                        <a:t>-</a:t>
                      </a:r>
                      <a:r>
                        <a:rPr dirty="0"/>
                        <a:t> ]</a:t>
                      </a:r>
                    </a:p>
                  </a:txBody>
                  <a:tcPr marL="45720" marR="45720" anchor="ctr" horzOverflow="overflow">
                    <a:solidFill>
                      <a:srgbClr val="9FB8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900" i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dirty="0"/>
                        <a:t>[</a:t>
                      </a:r>
                      <a:r>
                        <a:rPr lang="es-ES" dirty="0"/>
                        <a:t>-</a:t>
                      </a:r>
                      <a:r>
                        <a:rPr dirty="0" err="1"/>
                        <a:t>i</a:t>
                      </a:r>
                      <a:r>
                        <a:rPr dirty="0"/>
                        <a:t>̯]</a:t>
                      </a:r>
                    </a:p>
                  </a:txBody>
                  <a:tcPr marL="45720" marR="45720" anchor="ctr" horzOverflow="overflow">
                    <a:solidFill>
                      <a:srgbClr val="9FB8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489">
                <a:tc>
                  <a:txBody>
                    <a:bodyPr/>
                    <a:lstStyle/>
                    <a:p>
                      <a:pPr algn="ctr">
                        <a:defRPr sz="1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     I                   </a:t>
                      </a:r>
                    </a:p>
                  </a:txBody>
                  <a:tcPr marL="45720" marR="45720" anchor="ctr" horzOverflow="overflow">
                    <a:solidFill>
                      <a:srgbClr val="DFE6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900" b="0" i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lang="en-US" dirty="0"/>
                        <a:t>—</a:t>
                      </a:r>
                    </a:p>
                  </a:txBody>
                  <a:tcPr marL="45720" marR="45720" anchor="ctr" horzOverflow="overflow">
                    <a:solidFill>
                      <a:srgbClr val="DFE6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900" b="0" i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dirty="0"/>
                        <a:t>—</a:t>
                      </a:r>
                    </a:p>
                  </a:txBody>
                  <a:tcPr marL="45720" marR="45720" anchor="ctr" horzOverflow="overflow">
                    <a:solidFill>
                      <a:srgbClr val="DFE6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900" b="0" i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dirty="0"/>
                        <a:t>—</a:t>
                      </a:r>
                    </a:p>
                  </a:txBody>
                  <a:tcPr marL="45720" marR="45720" anchor="ctr" horzOverflow="overflow">
                    <a:solidFill>
                      <a:srgbClr val="DFE6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6489">
                <a:tc>
                  <a:txBody>
                    <a:bodyPr/>
                    <a:lstStyle/>
                    <a:p>
                      <a:pPr algn="ctr">
                        <a:defRPr sz="1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dirty="0" err="1"/>
                        <a:t>M+v.s</a:t>
                      </a:r>
                      <a:r>
                        <a:rPr dirty="0"/>
                        <a:t>.</a:t>
                      </a:r>
                    </a:p>
                  </a:txBody>
                  <a:tcPr marL="45720" marR="45720" anchor="ctr" horzOverflow="overflow">
                    <a:solidFill>
                      <a:srgbClr val="EFF3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900" b="0" i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dirty="0"/>
                        <a:t>/ˈl</a:t>
                      </a:r>
                      <a:r>
                        <a:rPr lang="es-ES" dirty="0">
                          <a:solidFill>
                            <a:srgbClr val="FF0000"/>
                          </a:solidFill>
                        </a:rPr>
                        <a:t>j</a:t>
                      </a:r>
                      <a:r>
                        <a:rPr dirty="0" err="1">
                          <a:solidFill>
                            <a:srgbClr val="FF0000"/>
                          </a:solidFill>
                        </a:rPr>
                        <a:t>e</a:t>
                      </a:r>
                      <a:r>
                        <a:rPr dirty="0" err="1"/>
                        <a:t>nso</a:t>
                      </a:r>
                      <a:r>
                        <a:rPr dirty="0"/>
                        <a:t>/</a:t>
                      </a:r>
                    </a:p>
                  </a:txBody>
                  <a:tcPr marL="45720" marR="45720" anchor="ctr" horzOverflow="overflow">
                    <a:solidFill>
                      <a:srgbClr val="EFF3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900" b="0" i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dirty="0"/>
                        <a:t>[ˈl</a:t>
                      </a:r>
                      <a:r>
                        <a:rPr lang="es-ES" dirty="0">
                          <a:solidFill>
                            <a:srgbClr val="FF0000"/>
                          </a:solidFill>
                        </a:rPr>
                        <a:t>j</a:t>
                      </a:r>
                      <a:r>
                        <a:rPr dirty="0" err="1">
                          <a:solidFill>
                            <a:srgbClr val="FF0000"/>
                          </a:solidFill>
                        </a:rPr>
                        <a:t>ẽ</a:t>
                      </a:r>
                      <a:r>
                        <a:rPr dirty="0" err="1"/>
                        <a:t>nso</a:t>
                      </a:r>
                      <a:r>
                        <a:rPr dirty="0"/>
                        <a:t>]</a:t>
                      </a:r>
                    </a:p>
                  </a:txBody>
                  <a:tcPr marL="45720" marR="45720" anchor="ctr" horzOverflow="overflow">
                    <a:solidFill>
                      <a:srgbClr val="EFF3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900" b="0" i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dirty="0"/>
                        <a:t>—</a:t>
                      </a:r>
                    </a:p>
                  </a:txBody>
                  <a:tcPr marL="45720" marR="45720" anchor="ctr" horzOverflow="overflow">
                    <a:solidFill>
                      <a:srgbClr val="EFF3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6489">
                <a:tc>
                  <a:txBody>
                    <a:bodyPr/>
                    <a:lstStyle/>
                    <a:p>
                      <a:pPr algn="ctr">
                        <a:defRPr sz="1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dirty="0" err="1"/>
                        <a:t>v.s</a:t>
                      </a:r>
                      <a:r>
                        <a:rPr dirty="0"/>
                        <a:t>. + M</a:t>
                      </a:r>
                    </a:p>
                  </a:txBody>
                  <a:tcPr marL="45720" marR="45720" anchor="ctr" horzOverflow="overflow">
                    <a:solidFill>
                      <a:srgbClr val="EFF3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900" b="0" i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dirty="0"/>
                        <a:t>/k</a:t>
                      </a:r>
                      <a:r>
                        <a:rPr dirty="0">
                          <a:solidFill>
                            <a:srgbClr val="FF0000"/>
                          </a:solidFill>
                        </a:rPr>
                        <a:t>w</a:t>
                      </a:r>
                      <a:r>
                        <a:rPr lang="es-ES" dirty="0">
                          <a:solidFill>
                            <a:srgbClr val="FF0000"/>
                          </a:solidFill>
                        </a:rPr>
                        <a:t>j</a:t>
                      </a:r>
                      <a:r>
                        <a:rPr dirty="0"/>
                        <a:t>ˈ</a:t>
                      </a:r>
                      <a:r>
                        <a:rPr dirty="0" err="1"/>
                        <a:t>daɾ</a:t>
                      </a:r>
                      <a:r>
                        <a:rPr dirty="0"/>
                        <a:t>/</a:t>
                      </a:r>
                    </a:p>
                  </a:txBody>
                  <a:tcPr marL="45720" marR="45720" anchor="ctr" horzOverflow="overflow">
                    <a:solidFill>
                      <a:srgbClr val="EFF3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900" b="0" i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dirty="0"/>
                        <a:t>—</a:t>
                      </a:r>
                    </a:p>
                  </a:txBody>
                  <a:tcPr marL="45720" marR="45720" anchor="ctr" horzOverflow="overflow">
                    <a:solidFill>
                      <a:srgbClr val="EFF3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900" b="0" i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dirty="0"/>
                        <a:t>[k</a:t>
                      </a:r>
                      <a:r>
                        <a:rPr lang="es-ES" dirty="0">
                          <a:solidFill>
                            <a:srgbClr val="FF0000"/>
                          </a:solidFill>
                        </a:rPr>
                        <a:t>w</a:t>
                      </a:r>
                      <a:r>
                        <a:rPr dirty="0" err="1">
                          <a:solidFill>
                            <a:srgbClr val="FF0000"/>
                          </a:solidFill>
                        </a:rPr>
                        <a:t>i</a:t>
                      </a:r>
                      <a:r>
                        <a:rPr dirty="0">
                          <a:solidFill>
                            <a:srgbClr val="FF0000"/>
                          </a:solidFill>
                        </a:rPr>
                        <a:t>̯</a:t>
                      </a:r>
                      <a:r>
                        <a:rPr dirty="0"/>
                        <a:t>ˈ</a:t>
                      </a:r>
                      <a:r>
                        <a:rPr dirty="0" err="1"/>
                        <a:t>ðaɾ</a:t>
                      </a:r>
                      <a:r>
                        <a:rPr dirty="0"/>
                        <a:t>]</a:t>
                      </a:r>
                    </a:p>
                  </a:txBody>
                  <a:tcPr marL="45720" marR="45720" anchor="ctr" horzOverflow="overflow">
                    <a:solidFill>
                      <a:srgbClr val="EFF3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3328658"/>
                  </a:ext>
                </a:extLst>
              </a:tr>
              <a:tr h="366489">
                <a:tc>
                  <a:txBody>
                    <a:bodyPr/>
                    <a:lstStyle/>
                    <a:p>
                      <a:pPr algn="ctr">
                        <a:defRPr sz="1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dirty="0" err="1"/>
                        <a:t>v+F</a:t>
                      </a:r>
                      <a:endParaRPr dirty="0"/>
                    </a:p>
                  </a:txBody>
                  <a:tcPr marL="45720" marR="45720" anchor="ctr" horzOverflow="overflow">
                    <a:solidFill>
                      <a:srgbClr val="EFF3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900" b="0" i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lang="en-US" sz="19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Times New Roman"/>
                        </a:rPr>
                        <a:t>/</a:t>
                      </a:r>
                      <a:r>
                        <a:rPr lang="en-US" sz="19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Times New Roman"/>
                        </a:rPr>
                        <a:t>f</a:t>
                      </a:r>
                      <a:r>
                        <a:rPr lang="en-US" sz="19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Times New Roman"/>
                        </a:rPr>
                        <a:t>wj</a:t>
                      </a:r>
                      <a:r>
                        <a:rPr lang="en-US" sz="19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Times New Roman"/>
                        </a:rPr>
                        <a:t>/</a:t>
                      </a:r>
                      <a:endParaRPr dirty="0"/>
                    </a:p>
                  </a:txBody>
                  <a:tcPr marL="45720" marR="45720" anchor="ctr" horzOverflow="overflow">
                    <a:solidFill>
                      <a:srgbClr val="EFF3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900" b="0" i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lang="en-EC" dirty="0"/>
                        <a:t>—</a:t>
                      </a:r>
                    </a:p>
                  </a:txBody>
                  <a:tcPr marL="45720" marR="45720" anchor="ctr" horzOverflow="overflow">
                    <a:solidFill>
                      <a:srgbClr val="EFF3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900" b="0" i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lang="en-US" sz="19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Times New Roman"/>
                        </a:rPr>
                        <a:t>[ </a:t>
                      </a:r>
                      <a:r>
                        <a:rPr lang="en-US" sz="19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Times New Roman"/>
                        </a:rPr>
                        <a:t>f</a:t>
                      </a:r>
                      <a:r>
                        <a:rPr lang="en-US" sz="19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Times New Roman"/>
                        </a:rPr>
                        <a:t>wi</a:t>
                      </a:r>
                      <a:r>
                        <a:rPr lang="en-US" sz="1900" b="0" i="0" u="none" strike="noStrike" cap="none" spc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Times New Roman"/>
                        </a:rPr>
                        <a:t>̯</a:t>
                      </a:r>
                      <a:r>
                        <a:rPr lang="en-US" sz="19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Times New Roman"/>
                        </a:rPr>
                        <a:t> ]</a:t>
                      </a:r>
                      <a:endParaRPr dirty="0"/>
                    </a:p>
                  </a:txBody>
                  <a:tcPr marL="45720" marR="45720" anchor="ctr" horzOverflow="overflow">
                    <a:solidFill>
                      <a:srgbClr val="EFF3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272292"/>
                  </a:ext>
                </a:extLst>
              </a:tr>
            </a:tbl>
          </a:graphicData>
        </a:graphic>
      </p:graphicFrame>
      <p:grpSp>
        <p:nvGrpSpPr>
          <p:cNvPr id="5968" name="Group"/>
          <p:cNvGrpSpPr/>
          <p:nvPr/>
        </p:nvGrpSpPr>
        <p:grpSpPr>
          <a:xfrm>
            <a:off x="857223" y="4643446"/>
            <a:ext cx="7283475" cy="523241"/>
            <a:chOff x="0" y="0"/>
            <a:chExt cx="4557305" cy="523240"/>
          </a:xfrm>
        </p:grpSpPr>
        <p:sp>
          <p:nvSpPr>
            <p:cNvPr id="5966" name="Rectangle"/>
            <p:cNvSpPr/>
            <p:nvPr/>
          </p:nvSpPr>
          <p:spPr>
            <a:xfrm>
              <a:off x="0" y="0"/>
              <a:ext cx="4557306" cy="500063"/>
            </a:xfrm>
            <a:prstGeom prst="rect">
              <a:avLst/>
            </a:prstGeom>
            <a:gradFill flip="none" rotWithShape="1">
              <a:gsLst>
                <a:gs pos="0">
                  <a:schemeClr val="accent5"/>
                </a:gs>
                <a:gs pos="35000">
                  <a:schemeClr val="accent6">
                    <a:lumOff val="26369"/>
                  </a:schemeClr>
                </a:gs>
                <a:gs pos="100000">
                  <a:schemeClr val="accent4">
                    <a:lumOff val="48879"/>
                  </a:schemeClr>
                </a:gs>
              </a:gsLst>
              <a:lin ang="16200000" scaled="0"/>
            </a:gradFill>
            <a:ln w="9525" cap="flat">
              <a:solidFill>
                <a:srgbClr val="000000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5967" name="Phonemic distribution is  total."/>
            <p:cNvSpPr txBox="1"/>
            <p:nvPr/>
          </p:nvSpPr>
          <p:spPr>
            <a:xfrm>
              <a:off x="0" y="0"/>
              <a:ext cx="4557306" cy="523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 sz="19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rPr lang="es-ES" dirty="0"/>
                <a:t>Broad</a:t>
              </a:r>
              <a:r>
                <a:rPr dirty="0"/>
                <a:t> distribution is  </a:t>
              </a:r>
              <a:r>
                <a:rPr lang="es-ES" i="1" dirty="0" err="1"/>
                <a:t>partial</a:t>
              </a:r>
              <a:r>
                <a:rPr i="1" dirty="0"/>
                <a:t>.</a:t>
              </a:r>
            </a:p>
          </p:txBody>
        </p:sp>
      </p:grpSp>
      <p:grpSp>
        <p:nvGrpSpPr>
          <p:cNvPr id="5971" name="Group"/>
          <p:cNvGrpSpPr/>
          <p:nvPr/>
        </p:nvGrpSpPr>
        <p:grpSpPr>
          <a:xfrm>
            <a:off x="714348" y="5643578"/>
            <a:ext cx="7520050" cy="523241"/>
            <a:chOff x="0" y="0"/>
            <a:chExt cx="6911467" cy="523240"/>
          </a:xfrm>
        </p:grpSpPr>
        <p:sp>
          <p:nvSpPr>
            <p:cNvPr id="5969" name="Rectangle"/>
            <p:cNvSpPr/>
            <p:nvPr/>
          </p:nvSpPr>
          <p:spPr>
            <a:xfrm>
              <a:off x="0" y="0"/>
              <a:ext cx="6911468" cy="500063"/>
            </a:xfrm>
            <a:prstGeom prst="rect">
              <a:avLst/>
            </a:prstGeom>
            <a:gradFill flip="none" rotWithShape="1">
              <a:gsLst>
                <a:gs pos="0">
                  <a:schemeClr val="accent5"/>
                </a:gs>
                <a:gs pos="35000">
                  <a:schemeClr val="accent6">
                    <a:lumOff val="26369"/>
                  </a:schemeClr>
                </a:gs>
                <a:gs pos="100000">
                  <a:schemeClr val="accent4">
                    <a:lumOff val="48879"/>
                  </a:schemeClr>
                </a:gs>
              </a:gsLst>
              <a:lin ang="16200000" scaled="0"/>
            </a:gradFill>
            <a:ln w="9525" cap="flat">
              <a:solidFill>
                <a:srgbClr val="000000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5970" name="Phonetic distribution is partial, complementary, and free variation"/>
            <p:cNvSpPr txBox="1"/>
            <p:nvPr/>
          </p:nvSpPr>
          <p:spPr>
            <a:xfrm>
              <a:off x="0" y="0"/>
              <a:ext cx="6911468" cy="523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 sz="19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rPr lang="es-ES" dirty="0"/>
                <a:t>Narrow</a:t>
              </a:r>
              <a:r>
                <a:rPr dirty="0"/>
                <a:t> distribution is </a:t>
              </a:r>
              <a:r>
                <a:rPr i="1" dirty="0"/>
                <a:t>partial</a:t>
              </a:r>
              <a:r>
                <a:rPr lang="es-ES" i="1" dirty="0"/>
                <a:t> and</a:t>
              </a:r>
              <a:r>
                <a:rPr i="1" dirty="0"/>
                <a:t> complementary</a:t>
              </a:r>
              <a:endParaRPr dirty="0"/>
            </a:p>
          </p:txBody>
        </p:sp>
      </p:grpSp>
      <p:sp>
        <p:nvSpPr>
          <p:cNvPr id="5975" name="Line"/>
          <p:cNvSpPr/>
          <p:nvPr/>
        </p:nvSpPr>
        <p:spPr>
          <a:xfrm rot="10800000" flipV="1">
            <a:off x="2071698" y="321930"/>
            <a:ext cx="938220" cy="6328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0800" y="0"/>
                </a:lnTo>
                <a:lnTo>
                  <a:pt x="10800" y="21600"/>
                </a:lnTo>
                <a:lnTo>
                  <a:pt x="21600" y="21600"/>
                </a:lnTo>
              </a:path>
            </a:pathLst>
          </a:custGeom>
          <a:ln w="38100">
            <a:solidFill>
              <a:srgbClr val="D2DA7A"/>
            </a:solidFill>
            <a:bevel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1E5625E-F9A9-652D-3CF0-7B2B9076D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EC" smtClean="0"/>
              <a:t>10</a:t>
            </a:fld>
            <a:endParaRPr lang="en-EC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circl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7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84" name="Group"/>
          <p:cNvGrpSpPr/>
          <p:nvPr/>
        </p:nvGrpSpPr>
        <p:grpSpPr>
          <a:xfrm>
            <a:off x="1071555" y="119696"/>
            <a:ext cx="4714875" cy="523241"/>
            <a:chOff x="0" y="0"/>
            <a:chExt cx="3771900" cy="523240"/>
          </a:xfrm>
        </p:grpSpPr>
        <p:sp>
          <p:nvSpPr>
            <p:cNvPr id="5982" name="Rectangle"/>
            <p:cNvSpPr/>
            <p:nvPr/>
          </p:nvSpPr>
          <p:spPr>
            <a:xfrm>
              <a:off x="0" y="0"/>
              <a:ext cx="3771900" cy="500063"/>
            </a:xfrm>
            <a:prstGeom prst="rect">
              <a:avLst/>
            </a:prstGeom>
            <a:solidFill>
              <a:srgbClr val="D2DA7A"/>
            </a:solidFill>
            <a:ln w="25400" cap="flat">
              <a:solidFill>
                <a:srgbClr val="999F59"/>
              </a:solidFill>
              <a:prstDash val="solid"/>
              <a:bevel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5983" name="PHONETIC AND PHONEMIC DISTRIBUTION"/>
            <p:cNvSpPr txBox="1"/>
            <p:nvPr/>
          </p:nvSpPr>
          <p:spPr>
            <a:xfrm>
              <a:off x="0" y="0"/>
              <a:ext cx="3771900" cy="5232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spcBef>
                  <a:spcPts val="1000"/>
                </a:spcBef>
                <a:defRPr sz="1400" b="1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 b="0">
                  <a:solidFill>
                    <a:schemeClr val="accent3">
                      <a:lumOff val="44000"/>
                    </a:schemeClr>
                  </a:solidFill>
                </a:defRPr>
              </a:pPr>
              <a:r>
                <a:rPr sz="1400" b="1" dirty="0">
                  <a:solidFill>
                    <a:srgbClr val="000000"/>
                  </a:solidFill>
                </a:rPr>
                <a:t>PHONETIC AND PHONEMIC DISTRIBUTION</a:t>
              </a:r>
            </a:p>
          </p:txBody>
        </p:sp>
      </p:grpSp>
      <p:grpSp>
        <p:nvGrpSpPr>
          <p:cNvPr id="5987" name="Group"/>
          <p:cNvGrpSpPr/>
          <p:nvPr/>
        </p:nvGrpSpPr>
        <p:grpSpPr>
          <a:xfrm>
            <a:off x="6858002" y="595032"/>
            <a:ext cx="1714515" cy="384719"/>
            <a:chOff x="-1" y="0"/>
            <a:chExt cx="1714514" cy="384718"/>
          </a:xfrm>
        </p:grpSpPr>
        <p:sp>
          <p:nvSpPr>
            <p:cNvPr id="5985" name="Rectangle"/>
            <p:cNvSpPr/>
            <p:nvPr/>
          </p:nvSpPr>
          <p:spPr>
            <a:xfrm>
              <a:off x="-1" y="0"/>
              <a:ext cx="1714514" cy="342900"/>
            </a:xfrm>
            <a:prstGeom prst="rect">
              <a:avLst/>
            </a:prstGeom>
            <a:gradFill flip="none" rotWithShape="1">
              <a:gsLst>
                <a:gs pos="0">
                  <a:srgbClr val="F8FFB8"/>
                </a:gs>
                <a:gs pos="35000">
                  <a:srgbClr val="FAFFCC"/>
                </a:gs>
                <a:gs pos="100000">
                  <a:srgbClr val="FDFFEB"/>
                </a:gs>
              </a:gsLst>
              <a:lin ang="16200000" scaled="0"/>
            </a:gradFill>
            <a:ln w="9525" cap="flat">
              <a:solidFill>
                <a:srgbClr val="CFD775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5986" name="English /y/"/>
            <p:cNvSpPr txBox="1"/>
            <p:nvPr/>
          </p:nvSpPr>
          <p:spPr>
            <a:xfrm>
              <a:off x="-1" y="0"/>
              <a:ext cx="1714514" cy="3847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spcBef>
                  <a:spcPts val="1000"/>
                </a:spcBef>
                <a:defRPr sz="1900" b="1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>
                <a:defRPr b="0"/>
              </a:pPr>
              <a:r>
                <a:rPr b="1" dirty="0"/>
                <a:t>English /</a:t>
              </a:r>
              <a:r>
                <a:rPr lang="es-ES" b="1" dirty="0"/>
                <a:t>j</a:t>
              </a:r>
              <a:r>
                <a:rPr b="1" dirty="0"/>
                <a:t>/</a:t>
              </a:r>
            </a:p>
          </p:txBody>
        </p:sp>
      </p:grpSp>
      <p:graphicFrame>
        <p:nvGraphicFramePr>
          <p:cNvPr id="5988" name="Table"/>
          <p:cNvGraphicFramePr/>
          <p:nvPr>
            <p:extLst>
              <p:ext uri="{D42A27DB-BD31-4B8C-83A1-F6EECF244321}">
                <p14:modId xmlns:p14="http://schemas.microsoft.com/office/powerpoint/2010/main" val="203304375"/>
              </p:ext>
            </p:extLst>
          </p:nvPr>
        </p:nvGraphicFramePr>
        <p:xfrm>
          <a:off x="939800" y="1860548"/>
          <a:ext cx="6969634" cy="2354264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139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59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60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95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811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93552">
                <a:tc>
                  <a:txBody>
                    <a:bodyPr/>
                    <a:lstStyle/>
                    <a:p>
                      <a:pPr algn="ctr">
                        <a:defRPr sz="1900" i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lang="es-ES" dirty="0" err="1"/>
                        <a:t>Distribution</a:t>
                      </a:r>
                      <a:endParaRPr dirty="0"/>
                    </a:p>
                  </a:txBody>
                  <a:tcPr marL="45720" marR="45720" anchor="ctr" horzOverflow="overflow">
                    <a:solidFill>
                      <a:srgbClr val="727CA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900" i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dirty="0"/>
                        <a:t> /</a:t>
                      </a:r>
                      <a:r>
                        <a:rPr lang="es-ES" dirty="0"/>
                        <a:t>j</a:t>
                      </a:r>
                      <a:r>
                        <a:rPr dirty="0"/>
                        <a:t>/  </a:t>
                      </a:r>
                      <a:r>
                        <a:rPr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dirty="0"/>
                        <a:t>           </a:t>
                      </a:r>
                    </a:p>
                  </a:txBody>
                  <a:tcPr marL="45720" marR="45720" anchor="ctr" horzOverflow="overflow">
                    <a:solidFill>
                      <a:srgbClr val="727CA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900" i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solidFill>
                      <a:srgbClr val="727CA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900" i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[</a:t>
                      </a:r>
                      <a:r>
                        <a:rPr lang="es-ES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</a:t>
                      </a:r>
                      <a:r>
                        <a:rPr lang="es-ES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] </a:t>
                      </a:r>
                    </a:p>
                  </a:txBody>
                  <a:tcPr marL="45720" marR="45720" anchor="ctr" horzOverflow="overflow">
                    <a:solidFill>
                      <a:srgbClr val="727CA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900" i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dirty="0"/>
                        <a:t>[</a:t>
                      </a:r>
                      <a:r>
                        <a:rPr lang="es-ES" dirty="0"/>
                        <a:t> </a:t>
                      </a:r>
                      <a:r>
                        <a:rPr dirty="0" err="1"/>
                        <a:t>ɪ</a:t>
                      </a:r>
                      <a:r>
                        <a:rPr dirty="0"/>
                        <a:t>̯</a:t>
                      </a:r>
                      <a:r>
                        <a:rPr lang="es-ES" dirty="0"/>
                        <a:t> </a:t>
                      </a:r>
                      <a:r>
                        <a:rPr dirty="0"/>
                        <a:t>]</a:t>
                      </a:r>
                    </a:p>
                  </a:txBody>
                  <a:tcPr marL="45720" marR="45720" anchor="ctr" horzOverflow="overflow">
                    <a:solidFill>
                      <a:srgbClr val="727C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0178">
                <a:tc>
                  <a:txBody>
                    <a:bodyPr/>
                    <a:lstStyle/>
                    <a:p>
                      <a:pPr algn="ctr">
                        <a:defRPr sz="1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I</a:t>
                      </a:r>
                    </a:p>
                  </a:txBody>
                  <a:tcPr marL="45720" marR="45720" anchor="ctr" horzOverflow="overflow">
                    <a:solidFill>
                      <a:srgbClr val="D4D6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900" b="0" i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lang="es-ES" dirty="0"/>
                        <a:t>---</a:t>
                      </a:r>
                      <a:endParaRPr dirty="0"/>
                    </a:p>
                  </a:txBody>
                  <a:tcPr marL="45720" marR="45720" anchor="ctr" horzOverflow="overflow">
                    <a:solidFill>
                      <a:srgbClr val="D4D6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900" b="0" i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lang="es-ES" dirty="0"/>
                        <a:t>---</a:t>
                      </a:r>
                      <a:endParaRPr dirty="0"/>
                    </a:p>
                  </a:txBody>
                  <a:tcPr marL="45720" marR="45720" anchor="ctr" horzOverflow="overflow">
                    <a:solidFill>
                      <a:srgbClr val="D4D6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900" b="0" i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dirty="0"/>
                        <a:t>—</a:t>
                      </a:r>
                    </a:p>
                  </a:txBody>
                  <a:tcPr marL="45720" marR="45720" anchor="ctr" horzOverflow="overflow">
                    <a:solidFill>
                      <a:srgbClr val="D4D6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900" b="0" i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dirty="0"/>
                        <a:t>—</a:t>
                      </a:r>
                    </a:p>
                  </a:txBody>
                  <a:tcPr marL="45720" marR="45720" anchor="ctr" horzOverflow="overflow">
                    <a:solidFill>
                      <a:srgbClr val="D4D6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0178">
                <a:tc>
                  <a:txBody>
                    <a:bodyPr/>
                    <a:lstStyle/>
                    <a:p>
                      <a:pPr algn="ctr">
                        <a:defRPr sz="1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M+v.s.</a:t>
                      </a:r>
                    </a:p>
                  </a:txBody>
                  <a:tcPr marL="45720" marR="45720" anchor="ctr" horzOverflow="overflow">
                    <a:solidFill>
                      <a:srgbClr val="EBECF0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 b="0" i="0"/>
                      </a:pPr>
                      <a:r>
                        <a:rPr sz="19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/</a:t>
                      </a:r>
                      <a:r>
                        <a:rPr sz="19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fəˈmɪl</a:t>
                      </a:r>
                      <a:r>
                        <a:rPr lang="es-ES" sz="19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j</a:t>
                      </a:r>
                      <a:r>
                        <a:rPr sz="1900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ə</a:t>
                      </a:r>
                      <a:r>
                        <a:rPr lang="en-US" sz="1800" b="0" dirty="0" err="1"/>
                        <a:t>ɹ</a:t>
                      </a:r>
                      <a:r>
                        <a:rPr sz="19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/</a:t>
                      </a:r>
                    </a:p>
                  </a:txBody>
                  <a:tcPr marL="63500" marR="63500" marT="63500" marB="63500" anchor="ctr" horzOverflow="overflow">
                    <a:solidFill>
                      <a:srgbClr val="EBEC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 i="0"/>
                      </a:pPr>
                      <a:r>
                        <a:rPr sz="1900" b="1" i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—</a:t>
                      </a:r>
                    </a:p>
                  </a:txBody>
                  <a:tcPr marL="63500" marR="63500" marT="63500" marB="63500" anchor="ctr" horzOverflow="overflow">
                    <a:solidFill>
                      <a:srgbClr val="EBECF0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 b="0" i="0"/>
                      </a:pPr>
                      <a:r>
                        <a:rPr sz="19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[</a:t>
                      </a:r>
                      <a:r>
                        <a:rPr sz="19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fəˈmɪːl</a:t>
                      </a:r>
                      <a:r>
                        <a:rPr sz="1900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jɚ</a:t>
                      </a:r>
                      <a:r>
                        <a:rPr sz="19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]</a:t>
                      </a:r>
                    </a:p>
                  </a:txBody>
                  <a:tcPr marL="63500" marR="63500" marT="63500" marB="63500" anchor="ctr" horzOverflow="overflow">
                    <a:solidFill>
                      <a:srgbClr val="EBEC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lang="en-EC" dirty="0"/>
                        <a:t>—</a:t>
                      </a:r>
                    </a:p>
                  </a:txBody>
                  <a:tcPr marL="63500" marR="63500" marT="63500" marB="63500" anchor="ctr" horzOverflow="overflow">
                    <a:solidFill>
                      <a:srgbClr val="EBEC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0178">
                <a:tc>
                  <a:txBody>
                    <a:bodyPr/>
                    <a:lstStyle/>
                    <a:p>
                      <a:pPr algn="ctr">
                        <a:defRPr sz="1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  v.s.+M</a:t>
                      </a:r>
                    </a:p>
                  </a:txBody>
                  <a:tcPr marL="45720" marR="45720" anchor="ctr" horzOverflow="overflow">
                    <a:solidFill>
                      <a:srgbClr val="D4D6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900" b="0" i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lang="en-EC" sz="1900" b="0" i="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Times New Roman"/>
                        </a:rPr>
                        <a:t>/ˈm</a:t>
                      </a:r>
                      <a:r>
                        <a:rPr lang="en-US" sz="1900" b="0" i="0" kern="1200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Times New Roman"/>
                        </a:rPr>
                        <a:t>ɛʝ</a:t>
                      </a:r>
                      <a:r>
                        <a:rPr lang="en-EC" sz="1900" b="0" i="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Times New Roman"/>
                        </a:rPr>
                        <a:t>ən</a:t>
                      </a:r>
                      <a:r>
                        <a:rPr lang="en-EC" sz="1900" b="0" i="0" kern="12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Times New Roman"/>
                        </a:rPr>
                        <a:t>e</a:t>
                      </a:r>
                      <a:r>
                        <a:rPr lang="es-ES" sz="1900" b="0" i="0" kern="12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Times New Roman"/>
                        </a:rPr>
                        <a:t>j</a:t>
                      </a:r>
                      <a:r>
                        <a:rPr lang="en-EC" sz="1900" b="0" i="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Times New Roman"/>
                        </a:rPr>
                        <a:t>z/</a:t>
                      </a:r>
                      <a:endParaRPr dirty="0"/>
                    </a:p>
                  </a:txBody>
                  <a:tcPr marL="45720" marR="45720" anchor="ctr" horzOverflow="overflow">
                    <a:solidFill>
                      <a:srgbClr val="D4D6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900" b="0" i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dirty="0"/>
                        <a:t>—</a:t>
                      </a:r>
                    </a:p>
                  </a:txBody>
                  <a:tcPr marL="45720" marR="45720" anchor="ctr" horzOverflow="overflow">
                    <a:solidFill>
                      <a:srgbClr val="D4D6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900" b="0" i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—</a:t>
                      </a:r>
                    </a:p>
                  </a:txBody>
                  <a:tcPr marL="45720" marR="45720" anchor="ctr" horzOverflow="overflow">
                    <a:solidFill>
                      <a:srgbClr val="D4D6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900" b="0" i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lang="en-US" sz="1900" b="0" i="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Times New Roman"/>
                        </a:rPr>
                        <a:t>[ˈ</a:t>
                      </a:r>
                      <a:r>
                        <a:rPr lang="en-US" sz="1900" b="0" i="0" kern="1200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Times New Roman"/>
                        </a:rPr>
                        <a:t>mɛːʝən</a:t>
                      </a:r>
                      <a:r>
                        <a:rPr lang="en-US" sz="1900" b="0" i="0" kern="1200" dirty="0" err="1">
                          <a:solidFill>
                            <a:srgbClr val="FF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Times New Roman"/>
                        </a:rPr>
                        <a:t>e</a:t>
                      </a:r>
                      <a:r>
                        <a:rPr lang="en-US" sz="1900" b="0" i="0" kern="1200" dirty="0" err="1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Times New Roman"/>
                        </a:rPr>
                        <a:t>ɪ̯</a:t>
                      </a:r>
                      <a:r>
                        <a:rPr lang="en-US" sz="1900" b="0" i="0" kern="1200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Times New Roman"/>
                        </a:rPr>
                        <a:t>z</a:t>
                      </a:r>
                      <a:r>
                        <a:rPr lang="en-US" sz="1900" b="0" i="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Times New Roman"/>
                        </a:rPr>
                        <a:t>]</a:t>
                      </a:r>
                      <a:endParaRPr dirty="0"/>
                    </a:p>
                  </a:txBody>
                  <a:tcPr marL="45720" marR="45720" anchor="ctr" horzOverflow="overflow">
                    <a:solidFill>
                      <a:srgbClr val="D4D6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0178">
                <a:tc>
                  <a:txBody>
                    <a:bodyPr/>
                    <a:lstStyle/>
                    <a:p>
                      <a:pPr algn="ctr">
                        <a:defRPr sz="1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 v.s.+F</a:t>
                      </a:r>
                    </a:p>
                  </a:txBody>
                  <a:tcPr marL="45720" marR="45720" anchor="ctr" horzOverflow="overflow">
                    <a:solidFill>
                      <a:srgbClr val="EBEC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900" b="0" i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dirty="0"/>
                        <a:t>/ˈ</a:t>
                      </a:r>
                      <a:r>
                        <a:rPr dirty="0" err="1"/>
                        <a:t>b</a:t>
                      </a:r>
                      <a:r>
                        <a:rPr dirty="0" err="1">
                          <a:solidFill>
                            <a:srgbClr val="FF0000"/>
                          </a:solidFill>
                        </a:rPr>
                        <a:t>o</a:t>
                      </a:r>
                      <a:r>
                        <a:rPr lang="es-ES" dirty="0">
                          <a:solidFill>
                            <a:srgbClr val="FF0000"/>
                          </a:solidFill>
                        </a:rPr>
                        <a:t>j</a:t>
                      </a:r>
                      <a:r>
                        <a:rPr dirty="0"/>
                        <a:t>/</a:t>
                      </a:r>
                    </a:p>
                  </a:txBody>
                  <a:tcPr marL="45720" marR="45720" anchor="ctr" horzOverflow="overflow">
                    <a:solidFill>
                      <a:srgbClr val="EBEC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900" b="0" i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dirty="0"/>
                        <a:t>—</a:t>
                      </a:r>
                    </a:p>
                  </a:txBody>
                  <a:tcPr marL="45720" marR="45720" anchor="ctr" horzOverflow="overflow">
                    <a:solidFill>
                      <a:srgbClr val="EBEC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900" b="0" i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—</a:t>
                      </a:r>
                    </a:p>
                  </a:txBody>
                  <a:tcPr marL="45720" marR="45720" anchor="ctr" horzOverflow="overflow">
                    <a:solidFill>
                      <a:srgbClr val="EBEC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900" b="0" i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dirty="0"/>
                        <a:t>[ˈ</a:t>
                      </a:r>
                      <a:r>
                        <a:rPr dirty="0" err="1"/>
                        <a:t>b</a:t>
                      </a:r>
                      <a:r>
                        <a:rPr dirty="0" err="1">
                          <a:solidFill>
                            <a:srgbClr val="FF0000"/>
                          </a:solidFill>
                        </a:rPr>
                        <a:t>ɔɪ</a:t>
                      </a:r>
                      <a:r>
                        <a:rPr dirty="0">
                          <a:solidFill>
                            <a:srgbClr val="FF0000"/>
                          </a:solidFill>
                        </a:rPr>
                        <a:t>̯ː</a:t>
                      </a:r>
                      <a:r>
                        <a:rPr dirty="0"/>
                        <a:t>]</a:t>
                      </a:r>
                    </a:p>
                  </a:txBody>
                  <a:tcPr marL="45720" marR="45720" anchor="ctr" horzOverflow="overflow">
                    <a:solidFill>
                      <a:srgbClr val="EBEC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5991" name="Group"/>
          <p:cNvGrpSpPr/>
          <p:nvPr/>
        </p:nvGrpSpPr>
        <p:grpSpPr>
          <a:xfrm>
            <a:off x="2140805" y="4429131"/>
            <a:ext cx="5574454" cy="523241"/>
            <a:chOff x="0" y="0"/>
            <a:chExt cx="5574453" cy="523240"/>
          </a:xfrm>
        </p:grpSpPr>
        <p:sp>
          <p:nvSpPr>
            <p:cNvPr id="5989" name="Rectangle"/>
            <p:cNvSpPr/>
            <p:nvPr/>
          </p:nvSpPr>
          <p:spPr>
            <a:xfrm>
              <a:off x="0" y="0"/>
              <a:ext cx="5574454" cy="500063"/>
            </a:xfrm>
            <a:prstGeom prst="rect">
              <a:avLst/>
            </a:prstGeom>
            <a:gradFill flip="none" rotWithShape="1">
              <a:gsLst>
                <a:gs pos="0">
                  <a:srgbClr val="F8FFB8"/>
                </a:gs>
                <a:gs pos="35000">
                  <a:srgbClr val="FAFFCC"/>
                </a:gs>
                <a:gs pos="100000">
                  <a:srgbClr val="FDFFEB"/>
                </a:gs>
              </a:gsLst>
              <a:lin ang="16200000" scaled="0"/>
            </a:gradFill>
            <a:ln w="9525" cap="flat">
              <a:solidFill>
                <a:srgbClr val="CFD775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5990" name="Phonemic distribution is  total"/>
            <p:cNvSpPr txBox="1"/>
            <p:nvPr/>
          </p:nvSpPr>
          <p:spPr>
            <a:xfrm>
              <a:off x="0" y="0"/>
              <a:ext cx="5574454" cy="523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 sz="19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rPr lang="es-ES" dirty="0"/>
                <a:t>Broad</a:t>
              </a:r>
              <a:r>
                <a:rPr dirty="0"/>
                <a:t> distribution is  </a:t>
              </a:r>
              <a:r>
                <a:rPr lang="es-ES" i="1" dirty="0" err="1"/>
                <a:t>partial</a:t>
              </a:r>
              <a:endParaRPr i="1" dirty="0"/>
            </a:p>
          </p:txBody>
        </p:sp>
      </p:grpSp>
      <p:grpSp>
        <p:nvGrpSpPr>
          <p:cNvPr id="5994" name="Group"/>
          <p:cNvGrpSpPr/>
          <p:nvPr/>
        </p:nvGrpSpPr>
        <p:grpSpPr>
          <a:xfrm>
            <a:off x="1071555" y="5286388"/>
            <a:ext cx="7000889" cy="523221"/>
            <a:chOff x="0" y="0"/>
            <a:chExt cx="7000888" cy="523220"/>
          </a:xfrm>
        </p:grpSpPr>
        <p:sp>
          <p:nvSpPr>
            <p:cNvPr id="5992" name="Rectangle"/>
            <p:cNvSpPr/>
            <p:nvPr/>
          </p:nvSpPr>
          <p:spPr>
            <a:xfrm>
              <a:off x="0" y="0"/>
              <a:ext cx="7000889" cy="505691"/>
            </a:xfrm>
            <a:prstGeom prst="rect">
              <a:avLst/>
            </a:prstGeom>
            <a:gradFill flip="none" rotWithShape="1">
              <a:gsLst>
                <a:gs pos="0">
                  <a:srgbClr val="F8FFB8"/>
                </a:gs>
                <a:gs pos="35000">
                  <a:srgbClr val="FAFFCC"/>
                </a:gs>
                <a:gs pos="100000">
                  <a:srgbClr val="FDFFEB"/>
                </a:gs>
              </a:gsLst>
              <a:lin ang="16200000" scaled="0"/>
            </a:gradFill>
            <a:ln w="9525" cap="flat">
              <a:solidFill>
                <a:srgbClr val="CFD775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5993" name="Phonetic distribution is partial and complementary"/>
            <p:cNvSpPr txBox="1"/>
            <p:nvPr/>
          </p:nvSpPr>
          <p:spPr>
            <a:xfrm>
              <a:off x="0" y="0"/>
              <a:ext cx="7000889" cy="5232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 sz="19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rPr lang="es-ES" dirty="0"/>
                <a:t>Narrow</a:t>
              </a:r>
              <a:r>
                <a:rPr dirty="0"/>
                <a:t> distribution is </a:t>
              </a:r>
              <a:r>
                <a:rPr i="1" dirty="0"/>
                <a:t>partial</a:t>
              </a:r>
              <a:r>
                <a:rPr dirty="0"/>
                <a:t> and </a:t>
              </a:r>
              <a:r>
                <a:rPr i="1" dirty="0"/>
                <a:t>complementary</a:t>
              </a:r>
            </a:p>
          </p:txBody>
        </p:sp>
      </p:grpSp>
      <p:sp>
        <p:nvSpPr>
          <p:cNvPr id="5998" name="Line"/>
          <p:cNvSpPr/>
          <p:nvPr/>
        </p:nvSpPr>
        <p:spPr>
          <a:xfrm>
            <a:off x="5786430" y="285749"/>
            <a:ext cx="1000133" cy="5000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0800" y="0"/>
                </a:lnTo>
                <a:lnTo>
                  <a:pt x="10800" y="21600"/>
                </a:lnTo>
                <a:lnTo>
                  <a:pt x="21600" y="21600"/>
                </a:lnTo>
              </a:path>
            </a:pathLst>
          </a:custGeom>
          <a:ln w="38100">
            <a:solidFill>
              <a:srgbClr val="D2DA7A"/>
            </a:solidFill>
            <a:bevel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5F745C4-66D1-9F52-C737-E13FF771F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EC" smtClean="0"/>
              <a:t>11</a:t>
            </a:fld>
            <a:endParaRPr lang="en-EC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circl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06" name="Group"/>
          <p:cNvGrpSpPr/>
          <p:nvPr/>
        </p:nvGrpSpPr>
        <p:grpSpPr>
          <a:xfrm>
            <a:off x="2383416" y="136528"/>
            <a:ext cx="4643868" cy="571501"/>
            <a:chOff x="0" y="0"/>
            <a:chExt cx="3771900" cy="571500"/>
          </a:xfrm>
        </p:grpSpPr>
        <p:sp>
          <p:nvSpPr>
            <p:cNvPr id="6004" name="Rectangle"/>
            <p:cNvSpPr/>
            <p:nvPr/>
          </p:nvSpPr>
          <p:spPr>
            <a:xfrm>
              <a:off x="0" y="0"/>
              <a:ext cx="3771900" cy="571500"/>
            </a:xfrm>
            <a:prstGeom prst="rect">
              <a:avLst/>
            </a:prstGeom>
            <a:solidFill>
              <a:srgbClr val="D2DA7A"/>
            </a:solidFill>
            <a:ln w="25400" cap="flat">
              <a:solidFill>
                <a:srgbClr val="999F59"/>
              </a:solidFill>
              <a:prstDash val="solid"/>
              <a:bevel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6005" name="CONTRASTIVE  TRANSFER ANALYSIS"/>
            <p:cNvSpPr txBox="1"/>
            <p:nvPr/>
          </p:nvSpPr>
          <p:spPr>
            <a:xfrm>
              <a:off x="0" y="0"/>
              <a:ext cx="3771900" cy="5232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spcBef>
                  <a:spcPts val="1000"/>
                </a:spcBef>
                <a:defRPr sz="1400" b="1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 b="0">
                  <a:solidFill>
                    <a:schemeClr val="accent3">
                      <a:lumOff val="44000"/>
                    </a:schemeClr>
                  </a:solidFill>
                </a:defRPr>
              </a:pPr>
              <a:r>
                <a:rPr sz="1400" b="1">
                  <a:solidFill>
                    <a:srgbClr val="000000"/>
                  </a:solidFill>
                </a:rPr>
                <a:t>CONTRASTIVE  TRANSFER ANALYSIS</a:t>
              </a:r>
            </a:p>
          </p:txBody>
        </p:sp>
      </p:grpSp>
      <p:graphicFrame>
        <p:nvGraphicFramePr>
          <p:cNvPr id="6010" name="Table"/>
          <p:cNvGraphicFramePr/>
          <p:nvPr>
            <p:extLst>
              <p:ext uri="{D42A27DB-BD31-4B8C-83A1-F6EECF244321}">
                <p14:modId xmlns:p14="http://schemas.microsoft.com/office/powerpoint/2010/main" val="483564052"/>
              </p:ext>
            </p:extLst>
          </p:nvPr>
        </p:nvGraphicFramePr>
        <p:xfrm>
          <a:off x="3325153" y="1287229"/>
          <a:ext cx="2424963" cy="3384410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10264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06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78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3619">
                <a:tc>
                  <a:txBody>
                    <a:bodyPr/>
                    <a:lstStyle/>
                    <a:p>
                      <a:pPr algn="ctr" defTabSz="457200">
                        <a:defRPr sz="1800" b="0" i="0"/>
                      </a:pPr>
                      <a:r>
                        <a:rPr sz="2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Spanish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L>
                    <a:lnR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T>
                    <a:lnB w="12700">
                      <a:solidFill>
                        <a:schemeClr val="accent5">
                          <a:lumOff val="13529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2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dirty="0"/>
                    </a:p>
                  </a:txBody>
                  <a:tcPr marL="63500" marR="63500" marT="0" marB="0" anchor="ctr" horzOverflow="overflow">
                    <a:lnL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L>
                    <a:lnR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T>
                    <a:lnB w="12700">
                      <a:solidFill>
                        <a:schemeClr val="accent5">
                          <a:lumOff val="13529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 b="0" i="0"/>
                      </a:pPr>
                      <a:r>
                        <a:rPr sz="2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English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L>
                    <a:lnR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T>
                    <a:lnB w="12700">
                      <a:solidFill>
                        <a:schemeClr val="accent5">
                          <a:lumOff val="13529"/>
                        </a:schemeClr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3036">
                <a:tc>
                  <a:txBody>
                    <a:bodyPr/>
                    <a:lstStyle/>
                    <a:p>
                      <a:pPr algn="ctr" defTabSz="457200">
                        <a:defRPr sz="2100" b="0" i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dirty="0"/>
                        <a:t>/</a:t>
                      </a:r>
                      <a:r>
                        <a:rPr lang="es-ES" sz="1600" dirty="0"/>
                        <a:t>j</a:t>
                      </a:r>
                      <a:r>
                        <a:rPr dirty="0"/>
                        <a:t>/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chemeClr val="accent5">
                          <a:lumOff val="13529"/>
                        </a:schemeClr>
                      </a:solidFill>
                      <a:miter lim="400000"/>
                    </a:lnL>
                    <a:lnR w="12700">
                      <a:solidFill>
                        <a:schemeClr val="accent5">
                          <a:lumOff val="13529"/>
                        </a:schemeClr>
                      </a:solidFill>
                      <a:miter lim="400000"/>
                    </a:lnR>
                    <a:lnT w="12700">
                      <a:solidFill>
                        <a:schemeClr val="accent5">
                          <a:lumOff val="13529"/>
                        </a:schemeClr>
                      </a:solidFill>
                      <a:miter lim="400000"/>
                    </a:lnT>
                    <a:lnB w="12700" cap="flat" cmpd="sng" algn="ctr">
                      <a:solidFill>
                        <a:schemeClr val="accent5">
                          <a:lumOff val="13529"/>
                        </a:schemeClr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 b="0" i="0"/>
                      </a:pPr>
                      <a:r>
                        <a:rPr sz="15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chemeClr val="accent5">
                          <a:lumOff val="13529"/>
                        </a:schemeClr>
                      </a:solidFill>
                      <a:miter lim="400000"/>
                    </a:lnL>
                    <a:lnR w="12700">
                      <a:solidFill>
                        <a:schemeClr val="accent5">
                          <a:lumOff val="13529"/>
                        </a:schemeClr>
                      </a:solidFill>
                      <a:miter lim="400000"/>
                    </a:lnR>
                    <a:lnT w="12700">
                      <a:solidFill>
                        <a:schemeClr val="accent5">
                          <a:lumOff val="13529"/>
                        </a:schemeClr>
                      </a:solidFill>
                      <a:miter lim="400000"/>
                    </a:lnT>
                    <a:lnB w="12700" cap="flat" cmpd="sng" algn="ctr">
                      <a:solidFill>
                        <a:schemeClr val="accent5">
                          <a:lumOff val="13529"/>
                        </a:schemeClr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500" b="0" i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dirty="0"/>
                        <a:t>/</a:t>
                      </a:r>
                      <a:r>
                        <a:rPr lang="es-ES" dirty="0"/>
                        <a:t>j</a:t>
                      </a:r>
                      <a:r>
                        <a:rPr dirty="0"/>
                        <a:t>/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chemeClr val="accent5">
                          <a:lumOff val="13529"/>
                        </a:schemeClr>
                      </a:solidFill>
                      <a:miter lim="400000"/>
                    </a:lnL>
                    <a:lnR w="12700">
                      <a:solidFill>
                        <a:schemeClr val="accent5">
                          <a:lumOff val="13529"/>
                        </a:schemeClr>
                      </a:solidFill>
                      <a:miter lim="400000"/>
                    </a:lnR>
                    <a:lnT w="12700">
                      <a:solidFill>
                        <a:schemeClr val="accent5">
                          <a:lumOff val="13529"/>
                        </a:schemeClr>
                      </a:solidFill>
                      <a:miter lim="400000"/>
                    </a:lnT>
                    <a:lnB w="12700" cap="flat" cmpd="sng" algn="ctr">
                      <a:solidFill>
                        <a:schemeClr val="accent5">
                          <a:lumOff val="13529"/>
                        </a:schemeClr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1450">
                <a:tc>
                  <a:txBody>
                    <a:bodyPr/>
                    <a:lstStyle/>
                    <a:p>
                      <a:pPr algn="ctr">
                        <a:defRPr sz="1900" b="0" i="0">
                          <a:solidFill>
                            <a:schemeClr val="accent3">
                              <a:lumOff val="44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dirty="0">
                          <a:solidFill>
                            <a:srgbClr val="000000"/>
                          </a:solidFill>
                        </a:rPr>
                        <a:t>[ j- ]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L>
                    <a:lnR w="12700">
                      <a:solidFill>
                        <a:schemeClr val="accent5">
                          <a:lumOff val="13529"/>
                        </a:schemeClr>
                      </a:solidFill>
                      <a:miter lim="400000"/>
                    </a:lnR>
                    <a:lnT w="12700">
                      <a:solidFill>
                        <a:schemeClr val="accent5">
                          <a:lumOff val="13529"/>
                        </a:schemeClr>
                      </a:solidFill>
                      <a:miter lim="400000"/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 b="0" i="0"/>
                      </a:pPr>
                      <a:r>
                        <a:rPr sz="15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chemeClr val="accent5">
                          <a:lumOff val="13529"/>
                        </a:schemeClr>
                      </a:solidFill>
                      <a:miter lim="400000"/>
                    </a:lnL>
                    <a:lnR w="12700">
                      <a:solidFill>
                        <a:schemeClr val="accent5">
                          <a:lumOff val="13529"/>
                        </a:schemeClr>
                      </a:solidFill>
                      <a:miter lim="400000"/>
                    </a:lnR>
                    <a:lnT w="12700">
                      <a:solidFill>
                        <a:schemeClr val="accent5">
                          <a:lumOff val="13529"/>
                        </a:schemeClr>
                      </a:solidFill>
                      <a:miter lim="400000"/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900" b="0" i="0">
                          <a:solidFill>
                            <a:schemeClr val="accent3">
                              <a:lumOff val="44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dirty="0">
                          <a:solidFill>
                            <a:srgbClr val="000000"/>
                          </a:solidFill>
                        </a:rPr>
                        <a:t>[ j- ]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chemeClr val="accent5">
                          <a:lumOff val="13529"/>
                        </a:schemeClr>
                      </a:solidFill>
                      <a:miter lim="400000"/>
                    </a:lnL>
                    <a:lnR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R>
                    <a:lnT w="12700">
                      <a:solidFill>
                        <a:schemeClr val="accent5">
                          <a:lumOff val="13529"/>
                        </a:schemeClr>
                      </a:solidFill>
                      <a:miter lim="400000"/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2438">
                <a:tc>
                  <a:txBody>
                    <a:bodyPr/>
                    <a:lstStyle/>
                    <a:p>
                      <a:pPr algn="ctr">
                        <a:spcBef>
                          <a:spcPts val="1000"/>
                        </a:spcBef>
                        <a:defRPr sz="1900" b="0" i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dirty="0"/>
                        <a:t>[-</a:t>
                      </a:r>
                      <a:r>
                        <a:rPr dirty="0" err="1"/>
                        <a:t>i</a:t>
                      </a:r>
                      <a:r>
                        <a:rPr dirty="0"/>
                        <a:t>̯]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L>
                    <a:lnR w="12700">
                      <a:solidFill>
                        <a:schemeClr val="accent5">
                          <a:lumOff val="13529"/>
                        </a:schemeClr>
                      </a:solidFill>
                      <a:miter lim="400000"/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 b="0" i="0"/>
                      </a:pPr>
                      <a:r>
                        <a:rPr sz="15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Ø</a:t>
                      </a:r>
                      <a:endParaRPr sz="15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0" marB="0" anchor="ctr" horzOverflow="overflow">
                    <a:lnL w="12700">
                      <a:solidFill>
                        <a:schemeClr val="accent5">
                          <a:lumOff val="13529"/>
                        </a:schemeClr>
                      </a:solidFill>
                      <a:miter lim="400000"/>
                    </a:lnL>
                    <a:lnR w="12700">
                      <a:solidFill>
                        <a:schemeClr val="accent5">
                          <a:lumOff val="13529"/>
                        </a:schemeClr>
                      </a:solidFill>
                      <a:miter lim="400000"/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 b="0" i="0"/>
                      </a:pPr>
                      <a:r>
                        <a:rPr sz="21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—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chemeClr val="accent5">
                          <a:lumOff val="13529"/>
                        </a:schemeClr>
                      </a:solidFill>
                      <a:miter lim="400000"/>
                    </a:lnL>
                    <a:lnR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3867">
                <a:tc>
                  <a:txBody>
                    <a:bodyPr/>
                    <a:lstStyle/>
                    <a:p>
                      <a:pPr algn="ctr" defTabSz="457200">
                        <a:defRPr sz="1800" b="0" i="0"/>
                      </a:pPr>
                      <a:r>
                        <a:rPr sz="21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—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L>
                    <a:lnR w="12700" cap="flat" cmpd="sng" algn="ctr">
                      <a:solidFill>
                        <a:schemeClr val="accent5">
                          <a:lumOff val="13529"/>
                        </a:schemeClr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Off val="44000"/>
                        </a:schemeClr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 b="0" i="0"/>
                      </a:pPr>
                      <a:r>
                        <a:rPr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Ø</a:t>
                      </a:r>
                    </a:p>
                  </a:txBody>
                  <a:tcPr marL="63500" marR="63500" marT="0" marB="0" anchor="ctr" horzOverflow="overflow">
                    <a:lnL w="12700" cap="flat" cmpd="sng" algn="ctr">
                      <a:solidFill>
                        <a:schemeClr val="accent5">
                          <a:lumOff val="13529"/>
                        </a:schemeClr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Off val="13529"/>
                        </a:schemeClr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Off val="44000"/>
                        </a:schemeClr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>
                      <a:solidFill>
                        <a:schemeClr val="accent5">
                          <a:lumOff val="13529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0"/>
                        </a:spcBef>
                        <a:defRPr sz="1900" b="0" i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dirty="0"/>
                        <a:t>[-</a:t>
                      </a:r>
                      <a:r>
                        <a:rPr dirty="0" err="1"/>
                        <a:t>ɪ</a:t>
                      </a:r>
                      <a:r>
                        <a:rPr dirty="0"/>
                        <a:t>̯</a:t>
                      </a:r>
                      <a:r>
                        <a:rPr sz="2000" dirty="0"/>
                        <a:t>]</a:t>
                      </a:r>
                    </a:p>
                  </a:txBody>
                  <a:tcPr marL="63500" marR="63500" marT="0" marB="0" anchor="ctr" horzOverflow="overflow">
                    <a:lnL w="12700" cap="flat" cmpd="sng" algn="ctr">
                      <a:solidFill>
                        <a:schemeClr val="accent5">
                          <a:lumOff val="13529"/>
                        </a:schemeClr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R>
                    <a:lnT w="12700" cap="flat" cmpd="sng" algn="ctr">
                      <a:solidFill>
                        <a:schemeClr val="accent3">
                          <a:lumOff val="44000"/>
                        </a:schemeClr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57901344-16C4-6747-B597-4886F62BFD2E}"/>
              </a:ext>
            </a:extLst>
          </p:cNvPr>
          <p:cNvSpPr txBox="1"/>
          <p:nvPr/>
        </p:nvSpPr>
        <p:spPr>
          <a:xfrm>
            <a:off x="6125135" y="3529856"/>
            <a:ext cx="2424963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&lt;=C</a:t>
            </a:r>
            <a:r>
              <a:rPr kumimoji="0" lang="en-EC" sz="18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ommon mistake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ECC36499-017D-C747-8148-9B488A0836B2}"/>
              </a:ext>
            </a:extLst>
          </p:cNvPr>
          <p:cNvCxnSpPr/>
          <p:nvPr/>
        </p:nvCxnSpPr>
        <p:spPr>
          <a:xfrm>
            <a:off x="4067736" y="3682256"/>
            <a:ext cx="952500" cy="647700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beve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DDA33A8E-C7C3-D54F-9307-A256650ED15A}"/>
              </a:ext>
            </a:extLst>
          </p:cNvPr>
          <p:cNvSpPr/>
          <p:nvPr/>
        </p:nvSpPr>
        <p:spPr>
          <a:xfrm>
            <a:off x="4909296" y="4006106"/>
            <a:ext cx="596900" cy="774700"/>
          </a:xfrm>
          <a:prstGeom prst="ellipse">
            <a:avLst/>
          </a:prstGeom>
          <a:noFill/>
          <a:ln w="25400" cap="flat">
            <a:solidFill>
              <a:srgbClr val="FF0000"/>
            </a:solidFill>
            <a:prstDash val="solid"/>
            <a:bevel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EC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F8FF269-F9BE-F9E1-DE9E-798575EB3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EC" smtClean="0"/>
              <a:t>12</a:t>
            </a:fld>
            <a:endParaRPr lang="en-EC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8175C7-C45A-C30B-B512-4090F6E06101}"/>
              </a:ext>
            </a:extLst>
          </p:cNvPr>
          <p:cNvSpPr txBox="1"/>
          <p:nvPr/>
        </p:nvSpPr>
        <p:spPr>
          <a:xfrm>
            <a:off x="281355" y="5789390"/>
            <a:ext cx="85054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C" dirty="0">
                <a:solidFill>
                  <a:srgbClr val="0070C0"/>
                </a:solidFill>
              </a:rPr>
              <a:t>Mejía, P. (2013). </a:t>
            </a:r>
            <a:r>
              <a:rPr lang="en-EC" i="1" dirty="0">
                <a:solidFill>
                  <a:srgbClr val="0070C0"/>
                </a:solidFill>
              </a:rPr>
              <a:t>Contrastive Phonology. A Descriptive Linguistics Course for Spanish-English Teachers. </a:t>
            </a:r>
            <a:r>
              <a:rPr lang="en-EC" dirty="0">
                <a:solidFill>
                  <a:srgbClr val="0070C0"/>
                </a:solidFill>
              </a:rPr>
              <a:t>Classroom Publishing.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361D3A-5113-35C8-4BDB-88E5F2A69F3E}"/>
              </a:ext>
            </a:extLst>
          </p:cNvPr>
          <p:cNvSpPr txBox="1"/>
          <p:nvPr/>
        </p:nvSpPr>
        <p:spPr>
          <a:xfrm>
            <a:off x="5585426" y="4038603"/>
            <a:ext cx="5229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EC" sz="4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√</a:t>
            </a:r>
            <a:endParaRPr lang="en-EC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circl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10" grpId="3" animBg="1" advAuto="0"/>
      <p:bldP spid="2" grpId="0"/>
      <p:bldP spid="5" grpId="0" animBg="1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C4AB7B2-A91E-CA3D-2CAA-799ED5460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EC" smtClean="0"/>
              <a:t>2</a:t>
            </a:fld>
            <a:endParaRPr lang="en-EC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4D9F6E-0707-4568-446C-9EAB3291A1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389" y="1103519"/>
            <a:ext cx="3365500" cy="42799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C00AA86-1042-6C69-0092-13FF9C3696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0381" y="1103519"/>
            <a:ext cx="4194227" cy="4137163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84014F4C-FF17-36F3-77EC-5C313F7F11A1}"/>
              </a:ext>
            </a:extLst>
          </p:cNvPr>
          <p:cNvSpPr/>
          <p:nvPr/>
        </p:nvSpPr>
        <p:spPr>
          <a:xfrm>
            <a:off x="2971800" y="2464904"/>
            <a:ext cx="318052" cy="19878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C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EFC61C26-507A-7BB1-3CB7-52EB8E2FC5A6}"/>
              </a:ext>
            </a:extLst>
          </p:cNvPr>
          <p:cNvSpPr/>
          <p:nvPr/>
        </p:nvSpPr>
        <p:spPr>
          <a:xfrm>
            <a:off x="2912165" y="2513813"/>
            <a:ext cx="351695" cy="438109"/>
          </a:xfrm>
          <a:custGeom>
            <a:avLst/>
            <a:gdLst>
              <a:gd name="connsiteX0" fmla="*/ 0 w 351695"/>
              <a:gd name="connsiteY0" fmla="*/ 50483 h 438109"/>
              <a:gd name="connsiteX1" fmla="*/ 159026 w 351695"/>
              <a:gd name="connsiteY1" fmla="*/ 787 h 438109"/>
              <a:gd name="connsiteX2" fmla="*/ 308113 w 351695"/>
              <a:gd name="connsiteY2" fmla="*/ 30604 h 438109"/>
              <a:gd name="connsiteX3" fmla="*/ 347870 w 351695"/>
              <a:gd name="connsiteY3" fmla="*/ 159813 h 438109"/>
              <a:gd name="connsiteX4" fmla="*/ 347870 w 351695"/>
              <a:gd name="connsiteY4" fmla="*/ 438109 h 438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1695" h="438109">
                <a:moveTo>
                  <a:pt x="0" y="50483"/>
                </a:moveTo>
                <a:cubicBezTo>
                  <a:pt x="53837" y="27291"/>
                  <a:pt x="107674" y="4100"/>
                  <a:pt x="159026" y="787"/>
                </a:cubicBezTo>
                <a:cubicBezTo>
                  <a:pt x="210378" y="-2526"/>
                  <a:pt x="276639" y="4100"/>
                  <a:pt x="308113" y="30604"/>
                </a:cubicBezTo>
                <a:cubicBezTo>
                  <a:pt x="339587" y="57108"/>
                  <a:pt x="341244" y="91896"/>
                  <a:pt x="347870" y="159813"/>
                </a:cubicBezTo>
                <a:cubicBezTo>
                  <a:pt x="354496" y="227731"/>
                  <a:pt x="351183" y="332920"/>
                  <a:pt x="347870" y="438109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C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3F92D454-BC37-30E0-0112-0388444C4BC5}"/>
              </a:ext>
            </a:extLst>
          </p:cNvPr>
          <p:cNvSpPr/>
          <p:nvPr/>
        </p:nvSpPr>
        <p:spPr>
          <a:xfrm>
            <a:off x="3071191" y="2415209"/>
            <a:ext cx="258418" cy="129208"/>
          </a:xfrm>
          <a:custGeom>
            <a:avLst/>
            <a:gdLst>
              <a:gd name="connsiteX0" fmla="*/ 0 w 258418"/>
              <a:gd name="connsiteY0" fmla="*/ 0 h 129208"/>
              <a:gd name="connsiteX1" fmla="*/ 258418 w 258418"/>
              <a:gd name="connsiteY1" fmla="*/ 129208 h 129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8418" h="129208">
                <a:moveTo>
                  <a:pt x="0" y="0"/>
                </a:moveTo>
                <a:lnTo>
                  <a:pt x="258418" y="129208"/>
                </a:ln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C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E0B1E54-8A5E-70EF-2B62-7D76986514A4}"/>
              </a:ext>
            </a:extLst>
          </p:cNvPr>
          <p:cNvCxnSpPr/>
          <p:nvPr/>
        </p:nvCxnSpPr>
        <p:spPr>
          <a:xfrm flipV="1">
            <a:off x="5168348" y="2464904"/>
            <a:ext cx="854765" cy="96409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6AE2E9B-BD63-B245-2FB8-E78D50762432}"/>
              </a:ext>
            </a:extLst>
          </p:cNvPr>
          <p:cNvSpPr txBox="1"/>
          <p:nvPr/>
        </p:nvSpPr>
        <p:spPr>
          <a:xfrm>
            <a:off x="2372139" y="253297"/>
            <a:ext cx="4213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EC" sz="3200" dirty="0"/>
              <a:t>ENGLISH - </a:t>
            </a:r>
            <a:r>
              <a:rPr lang="en-EC" sz="3200" strike="sngStrike" dirty="0">
                <a:solidFill>
                  <a:srgbClr val="FF0000"/>
                </a:solidFill>
              </a:rPr>
              <a:t>SPANISH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C9FC857-A573-28DD-C3B6-526C34911196}"/>
              </a:ext>
            </a:extLst>
          </p:cNvPr>
          <p:cNvSpPr txBox="1"/>
          <p:nvPr/>
        </p:nvSpPr>
        <p:spPr>
          <a:xfrm>
            <a:off x="6496773" y="5618006"/>
            <a:ext cx="108443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EC" sz="4800" b="1" i="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/ɹ/</a:t>
            </a:r>
            <a:endParaRPr lang="en-EC" sz="4800" b="1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34901D5-2162-BE06-A453-602090C52255}"/>
              </a:ext>
            </a:extLst>
          </p:cNvPr>
          <p:cNvSpPr/>
          <p:nvPr/>
        </p:nvSpPr>
        <p:spPr>
          <a:xfrm>
            <a:off x="2761180" y="2041570"/>
            <a:ext cx="878439" cy="113053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C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95CF362-D110-F29B-B7A6-EB68446416AF}"/>
              </a:ext>
            </a:extLst>
          </p:cNvPr>
          <p:cNvSpPr/>
          <p:nvPr/>
        </p:nvSpPr>
        <p:spPr>
          <a:xfrm>
            <a:off x="5790166" y="1979152"/>
            <a:ext cx="878439" cy="113053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C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63416C6E-C045-C1F4-F833-EB8C8E003B3E}"/>
              </a:ext>
            </a:extLst>
          </p:cNvPr>
          <p:cNvSpPr/>
          <p:nvPr/>
        </p:nvSpPr>
        <p:spPr>
          <a:xfrm>
            <a:off x="6198289" y="2277687"/>
            <a:ext cx="568271" cy="565266"/>
          </a:xfrm>
          <a:custGeom>
            <a:avLst/>
            <a:gdLst>
              <a:gd name="connsiteX0" fmla="*/ 169260 w 568271"/>
              <a:gd name="connsiteY0" fmla="*/ 565266 h 565266"/>
              <a:gd name="connsiteX1" fmla="*/ 3006 w 568271"/>
              <a:gd name="connsiteY1" fmla="*/ 315884 h 565266"/>
              <a:gd name="connsiteX2" fmla="*/ 102758 w 568271"/>
              <a:gd name="connsiteY2" fmla="*/ 116378 h 565266"/>
              <a:gd name="connsiteX3" fmla="*/ 568271 w 568271"/>
              <a:gd name="connsiteY3" fmla="*/ 0 h 565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8271" h="565266">
                <a:moveTo>
                  <a:pt x="169260" y="565266"/>
                </a:moveTo>
                <a:cubicBezTo>
                  <a:pt x="91675" y="477982"/>
                  <a:pt x="14090" y="390699"/>
                  <a:pt x="3006" y="315884"/>
                </a:cubicBezTo>
                <a:cubicBezTo>
                  <a:pt x="-8078" y="241069"/>
                  <a:pt x="8547" y="169025"/>
                  <a:pt x="102758" y="116378"/>
                </a:cubicBezTo>
                <a:cubicBezTo>
                  <a:pt x="196969" y="63731"/>
                  <a:pt x="382620" y="31865"/>
                  <a:pt x="568271" y="0"/>
                </a:cubicBezTo>
              </a:path>
            </a:pathLst>
          </a:custGeom>
          <a:noFill/>
          <a:ln w="3810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C"/>
          </a:p>
        </p:txBody>
      </p:sp>
    </p:spTree>
    <p:extLst>
      <p:ext uri="{BB962C8B-B14F-4D97-AF65-F5344CB8AC3E}">
        <p14:creationId xmlns:p14="http://schemas.microsoft.com/office/powerpoint/2010/main" val="1966549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5" grpId="1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2" name="Rectangle"/>
          <p:cNvSpPr/>
          <p:nvPr/>
        </p:nvSpPr>
        <p:spPr>
          <a:xfrm>
            <a:off x="2393704" y="104236"/>
            <a:ext cx="4099807" cy="785819"/>
          </a:xfrm>
          <a:prstGeom prst="rect">
            <a:avLst/>
          </a:prstGeom>
          <a:gradFill>
            <a:gsLst>
              <a:gs pos="0">
                <a:srgbClr val="F8FFB8"/>
              </a:gs>
              <a:gs pos="35000">
                <a:srgbClr val="FAFFCC"/>
              </a:gs>
              <a:gs pos="100000">
                <a:srgbClr val="FDFFEB"/>
              </a:gs>
            </a:gsLst>
            <a:lin ang="16200000"/>
          </a:gradFill>
          <a:ln>
            <a:solidFill>
              <a:srgbClr val="CFD775"/>
            </a:solidFill>
            <a:bevel/>
            <a:tailEnd type="triangle"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latin typeface="Verdana"/>
                <a:ea typeface="Verdana"/>
                <a:cs typeface="Verdana"/>
                <a:sym typeface="Verdana"/>
              </a:defRPr>
            </a:pPr>
            <a:r>
              <a:rPr lang="en-US" b="1" dirty="0">
                <a:solidFill>
                  <a:srgbClr val="373D54"/>
                </a:solidFill>
              </a:rPr>
              <a:t>/w/  PRODUCTION PICTURE</a:t>
            </a:r>
            <a:br>
              <a:rPr lang="en-US" b="1" dirty="0">
                <a:solidFill>
                  <a:srgbClr val="373D54"/>
                </a:solidFill>
              </a:rPr>
            </a:br>
            <a:r>
              <a:rPr lang="en-US" b="1" dirty="0">
                <a:solidFill>
                  <a:srgbClr val="373D54"/>
                </a:solidFill>
              </a:rPr>
              <a:t>Spanish-English</a:t>
            </a:r>
            <a:endParaRPr b="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BA84C17-5457-4A89-DC71-A87DF5AA0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5652976"/>
            <a:ext cx="2057400" cy="365125"/>
          </a:xfrm>
        </p:spPr>
        <p:txBody>
          <a:bodyPr/>
          <a:lstStyle/>
          <a:p>
            <a:fld id="{86CB4B4D-7CA3-9044-876B-883B54F8677D}" type="slidenum">
              <a:rPr lang="en-EC" smtClean="0"/>
              <a:t>3</a:t>
            </a:fld>
            <a:endParaRPr lang="en-EC"/>
          </a:p>
        </p:txBody>
      </p:sp>
      <p:pic>
        <p:nvPicPr>
          <p:cNvPr id="5808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515" y="1051260"/>
            <a:ext cx="7068187" cy="4449727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4DDBC0B-57AB-F202-5532-9615453838A7}"/>
              </a:ext>
            </a:extLst>
          </p:cNvPr>
          <p:cNvSpPr/>
          <p:nvPr/>
        </p:nvSpPr>
        <p:spPr>
          <a:xfrm>
            <a:off x="333228" y="5864212"/>
            <a:ext cx="35243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EC" sz="1400" dirty="0"/>
              <a:t>S: </a:t>
            </a:r>
            <a:r>
              <a:rPr lang="en-EC" sz="1400" dirty="0">
                <a:hlinkClick r:id="rId3"/>
              </a:rPr>
              <a:t>https://soundsofspeech.uiowa.edu/spanish</a:t>
            </a:r>
            <a:endParaRPr lang="en-EC" sz="1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A3F36F-373C-F6C2-A647-C228A73E699B}"/>
              </a:ext>
            </a:extLst>
          </p:cNvPr>
          <p:cNvSpPr txBox="1"/>
          <p:nvPr/>
        </p:nvSpPr>
        <p:spPr>
          <a:xfrm>
            <a:off x="4238772" y="5864212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EC" sz="1400" dirty="0"/>
              <a:t>E: </a:t>
            </a:r>
            <a:r>
              <a:rPr lang="en-EC" sz="1400" dirty="0">
                <a:hlinkClick r:id="rId4"/>
              </a:rPr>
              <a:t>https://www.youtube.com/watch?v=nMB5mX_PGHQ</a:t>
            </a:r>
            <a:endParaRPr lang="en-EC" sz="1400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89F2875-20BC-14F3-D056-E1AA7B7EDE44}"/>
              </a:ext>
            </a:extLst>
          </p:cNvPr>
          <p:cNvCxnSpPr>
            <a:cxnSpLocks/>
          </p:cNvCxnSpPr>
          <p:nvPr/>
        </p:nvCxnSpPr>
        <p:spPr>
          <a:xfrm flipH="1" flipV="1">
            <a:off x="5020887" y="3792225"/>
            <a:ext cx="382386" cy="114553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1ED28E8A-2309-C234-BEE1-9B25E5C56E71}"/>
              </a:ext>
            </a:extLst>
          </p:cNvPr>
          <p:cNvSpPr/>
          <p:nvPr/>
        </p:nvSpPr>
        <p:spPr>
          <a:xfrm>
            <a:off x="4572000" y="3045348"/>
            <a:ext cx="878439" cy="113053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C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circl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 animBg="1"/>
      <p:bldP spid="10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48" name="Group"/>
          <p:cNvGrpSpPr/>
          <p:nvPr/>
        </p:nvGrpSpPr>
        <p:grpSpPr>
          <a:xfrm>
            <a:off x="2322312" y="439396"/>
            <a:ext cx="4499376" cy="963634"/>
            <a:chOff x="0" y="0"/>
            <a:chExt cx="4499375" cy="963632"/>
          </a:xfrm>
        </p:grpSpPr>
        <p:sp>
          <p:nvSpPr>
            <p:cNvPr id="5846" name="Rectangle"/>
            <p:cNvSpPr/>
            <p:nvPr/>
          </p:nvSpPr>
          <p:spPr>
            <a:xfrm>
              <a:off x="0" y="-1"/>
              <a:ext cx="4499376" cy="450350"/>
            </a:xfrm>
            <a:prstGeom prst="rect">
              <a:avLst/>
            </a:prstGeom>
            <a:solidFill>
              <a:srgbClr val="D2DA7A"/>
            </a:solidFill>
            <a:ln w="25400" cap="flat">
              <a:solidFill>
                <a:srgbClr val="999F59"/>
              </a:solidFill>
              <a:prstDash val="solid"/>
              <a:bevel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5847" name="SPANISH and ENGLISH /w/"/>
            <p:cNvSpPr txBox="1"/>
            <p:nvPr/>
          </p:nvSpPr>
          <p:spPr>
            <a:xfrm>
              <a:off x="0" y="-1"/>
              <a:ext cx="4499376" cy="9636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ctr">
                <a:spcBef>
                  <a:spcPts val="1000"/>
                </a:spcBef>
                <a:defRPr sz="2400" b="1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>
                <a:defRPr b="0">
                  <a:solidFill>
                    <a:schemeClr val="accent3">
                      <a:lumOff val="44000"/>
                    </a:schemeClr>
                  </a:solidFill>
                </a:defRPr>
              </a:pPr>
              <a:r>
                <a:rPr b="1" dirty="0">
                  <a:solidFill>
                    <a:srgbClr val="000000"/>
                  </a:solidFill>
                </a:rPr>
                <a:t>SPANISH and ENGLISH /w/</a:t>
              </a:r>
            </a:p>
          </p:txBody>
        </p:sp>
      </p:grpSp>
      <p:grpSp>
        <p:nvGrpSpPr>
          <p:cNvPr id="5851" name="Group"/>
          <p:cNvGrpSpPr/>
          <p:nvPr/>
        </p:nvGrpSpPr>
        <p:grpSpPr>
          <a:xfrm>
            <a:off x="1457734" y="1571612"/>
            <a:ext cx="2185562" cy="493303"/>
            <a:chOff x="0" y="0"/>
            <a:chExt cx="2185560" cy="493302"/>
          </a:xfrm>
        </p:grpSpPr>
        <p:sp>
          <p:nvSpPr>
            <p:cNvPr id="5849" name="Rectangle"/>
            <p:cNvSpPr/>
            <p:nvPr/>
          </p:nvSpPr>
          <p:spPr>
            <a:xfrm>
              <a:off x="-1" y="0"/>
              <a:ext cx="2185562" cy="401417"/>
            </a:xfrm>
            <a:prstGeom prst="rect">
              <a:avLst/>
            </a:prstGeom>
            <a:gradFill flip="none" rotWithShape="1">
              <a:gsLst>
                <a:gs pos="0">
                  <a:schemeClr val="accent5"/>
                </a:gs>
                <a:gs pos="35000">
                  <a:schemeClr val="accent6">
                    <a:lumOff val="26369"/>
                  </a:schemeClr>
                </a:gs>
                <a:gs pos="100000">
                  <a:schemeClr val="accent4">
                    <a:lumOff val="48879"/>
                  </a:schemeClr>
                </a:gs>
              </a:gsLst>
              <a:lin ang="16200000" scaled="0"/>
            </a:gradFill>
            <a:ln w="9525" cap="flat">
              <a:solidFill>
                <a:srgbClr val="000000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5850" name="Spanish /w/"/>
            <p:cNvSpPr txBox="1"/>
            <p:nvPr/>
          </p:nvSpPr>
          <p:spPr>
            <a:xfrm>
              <a:off x="-1" y="0"/>
              <a:ext cx="2185562" cy="49330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ctr">
                <a:spcBef>
                  <a:spcPts val="1000"/>
                </a:spcBef>
                <a:defRPr sz="2400" b="1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>
                <a:defRPr b="0"/>
              </a:pPr>
              <a:r>
                <a:rPr b="1"/>
                <a:t>Spanish /w/</a:t>
              </a:r>
            </a:p>
          </p:txBody>
        </p:sp>
      </p:grpSp>
      <p:grpSp>
        <p:nvGrpSpPr>
          <p:cNvPr id="5854" name="Group"/>
          <p:cNvGrpSpPr/>
          <p:nvPr/>
        </p:nvGrpSpPr>
        <p:grpSpPr>
          <a:xfrm>
            <a:off x="5709024" y="1484438"/>
            <a:ext cx="2006225" cy="508579"/>
            <a:chOff x="0" y="0"/>
            <a:chExt cx="2006224" cy="508578"/>
          </a:xfrm>
        </p:grpSpPr>
        <p:sp>
          <p:nvSpPr>
            <p:cNvPr id="5852" name="Rectangle"/>
            <p:cNvSpPr/>
            <p:nvPr/>
          </p:nvSpPr>
          <p:spPr>
            <a:xfrm>
              <a:off x="0" y="0"/>
              <a:ext cx="2006225" cy="413847"/>
            </a:xfrm>
            <a:prstGeom prst="rect">
              <a:avLst/>
            </a:prstGeom>
            <a:solidFill>
              <a:srgbClr val="FADA7A"/>
            </a:solidFill>
            <a:ln w="25400" cap="flat">
              <a:solidFill>
                <a:srgbClr val="B69F59"/>
              </a:solidFill>
              <a:prstDash val="solid"/>
              <a:bevel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5853" name="English /w/"/>
            <p:cNvSpPr txBox="1"/>
            <p:nvPr/>
          </p:nvSpPr>
          <p:spPr>
            <a:xfrm>
              <a:off x="0" y="0"/>
              <a:ext cx="2006225" cy="5085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ctr">
                <a:spcBef>
                  <a:spcPts val="1000"/>
                </a:spcBef>
                <a:defRPr sz="2400" b="1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>
                <a:defRPr b="0">
                  <a:solidFill>
                    <a:schemeClr val="accent3">
                      <a:lumOff val="44000"/>
                    </a:schemeClr>
                  </a:solidFill>
                </a:defRPr>
              </a:pPr>
              <a:r>
                <a:rPr b="1">
                  <a:solidFill>
                    <a:srgbClr val="000000"/>
                  </a:solidFill>
                </a:rPr>
                <a:t>English /w/</a:t>
              </a:r>
            </a:p>
          </p:txBody>
        </p:sp>
      </p:grpSp>
      <p:grpSp>
        <p:nvGrpSpPr>
          <p:cNvPr id="5857" name="Group"/>
          <p:cNvGrpSpPr/>
          <p:nvPr/>
        </p:nvGrpSpPr>
        <p:grpSpPr>
          <a:xfrm>
            <a:off x="392029" y="2418869"/>
            <a:ext cx="3768563" cy="790718"/>
            <a:chOff x="0" y="0"/>
            <a:chExt cx="3768562" cy="662939"/>
          </a:xfrm>
        </p:grpSpPr>
        <p:sp>
          <p:nvSpPr>
            <p:cNvPr id="5855" name="Rectangle"/>
            <p:cNvSpPr/>
            <p:nvPr/>
          </p:nvSpPr>
          <p:spPr>
            <a:xfrm>
              <a:off x="0" y="9998"/>
              <a:ext cx="3768563" cy="642943"/>
            </a:xfrm>
            <a:prstGeom prst="rect">
              <a:avLst/>
            </a:prstGeom>
            <a:gradFill flip="none" rotWithShape="1">
              <a:gsLst>
                <a:gs pos="0">
                  <a:schemeClr val="accent5"/>
                </a:gs>
                <a:gs pos="35000">
                  <a:schemeClr val="accent6">
                    <a:lumOff val="26369"/>
                  </a:schemeClr>
                </a:gs>
                <a:gs pos="100000">
                  <a:schemeClr val="accent4">
                    <a:lumOff val="48879"/>
                  </a:schemeClr>
                </a:gs>
              </a:gsLst>
              <a:lin ang="16200000" scaled="0"/>
            </a:gradFill>
            <a:ln w="9525" cap="flat">
              <a:solidFill>
                <a:srgbClr val="000000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spcBef>
                  <a:spcPts val="1000"/>
                </a:spcBef>
                <a:defRPr sz="1200"/>
              </a:pPr>
              <a:endParaRPr/>
            </a:p>
          </p:txBody>
        </p:sp>
        <p:sp>
          <p:nvSpPr>
            <p:cNvPr id="5856" name="/w/ voiced, bilabial, dorso-velar, oral, approximant."/>
            <p:cNvSpPr txBox="1"/>
            <p:nvPr/>
          </p:nvSpPr>
          <p:spPr>
            <a:xfrm>
              <a:off x="0" y="-1"/>
              <a:ext cx="3768563" cy="6629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spcBef>
                  <a:spcPts val="1000"/>
                </a:spcBef>
                <a:defRPr sz="19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rPr dirty="0"/>
                <a:t>/w/ voiced, bilabial, </a:t>
              </a:r>
              <a:r>
                <a:rPr dirty="0" err="1"/>
                <a:t>dorso</a:t>
              </a:r>
              <a:r>
                <a:rPr dirty="0"/>
                <a:t>-velar, oral, </a:t>
              </a:r>
              <a:r>
                <a:rPr i="1" dirty="0">
                  <a:solidFill>
                    <a:srgbClr val="FF0000"/>
                  </a:solidFill>
                </a:rPr>
                <a:t>approximant</a:t>
              </a:r>
              <a:r>
                <a:rPr i="1" dirty="0"/>
                <a:t>.</a:t>
              </a:r>
            </a:p>
          </p:txBody>
        </p:sp>
      </p:grpSp>
      <p:grpSp>
        <p:nvGrpSpPr>
          <p:cNvPr id="5860" name="Group"/>
          <p:cNvGrpSpPr/>
          <p:nvPr/>
        </p:nvGrpSpPr>
        <p:grpSpPr>
          <a:xfrm>
            <a:off x="388229" y="3195301"/>
            <a:ext cx="4042245" cy="1081758"/>
            <a:chOff x="0" y="-155934"/>
            <a:chExt cx="3768567" cy="854150"/>
          </a:xfrm>
        </p:grpSpPr>
        <p:sp>
          <p:nvSpPr>
            <p:cNvPr id="5858" name="Rectangle"/>
            <p:cNvSpPr/>
            <p:nvPr/>
          </p:nvSpPr>
          <p:spPr>
            <a:xfrm>
              <a:off x="0" y="45717"/>
              <a:ext cx="3768567" cy="571506"/>
            </a:xfrm>
            <a:prstGeom prst="rect">
              <a:avLst/>
            </a:prstGeom>
            <a:gradFill flip="none" rotWithShape="1">
              <a:gsLst>
                <a:gs pos="0">
                  <a:schemeClr val="accent5"/>
                </a:gs>
                <a:gs pos="35000">
                  <a:schemeClr val="accent6">
                    <a:lumOff val="26369"/>
                  </a:schemeClr>
                </a:gs>
                <a:gs pos="100000">
                  <a:schemeClr val="accent4">
                    <a:lumOff val="48879"/>
                  </a:schemeClr>
                </a:gs>
              </a:gsLst>
              <a:lin ang="16200000" scaled="0"/>
            </a:gradFill>
            <a:ln w="9525" cap="flat">
              <a:solidFill>
                <a:srgbClr val="000000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spcBef>
                  <a:spcPts val="1000"/>
                </a:spcBef>
                <a:defRPr sz="1200"/>
              </a:pPr>
              <a:endParaRPr/>
            </a:p>
          </p:txBody>
        </p:sp>
        <p:sp>
          <p:nvSpPr>
            <p:cNvPr id="5859" name="[w] + v.s. voiced, bilabial-dorso, velar, oral, semiconsonant."/>
            <p:cNvSpPr txBox="1"/>
            <p:nvPr/>
          </p:nvSpPr>
          <p:spPr>
            <a:xfrm>
              <a:off x="0" y="-155934"/>
              <a:ext cx="3766975" cy="85415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spcBef>
                  <a:spcPts val="1000"/>
                </a:spcBef>
                <a:defRPr sz="19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rPr dirty="0"/>
                <a:t>[w</a:t>
              </a:r>
              <a:r>
                <a:rPr lang="es-ES" dirty="0"/>
                <a:t>-</a:t>
              </a:r>
              <a:r>
                <a:rPr dirty="0"/>
                <a:t>] + </a:t>
              </a:r>
              <a:r>
                <a:rPr lang="es-ES" dirty="0" err="1"/>
                <a:t>strong</a:t>
              </a:r>
              <a:r>
                <a:rPr lang="es-ES" dirty="0"/>
                <a:t> </a:t>
              </a:r>
              <a:r>
                <a:rPr dirty="0" err="1"/>
                <a:t>v.s</a:t>
              </a:r>
              <a:r>
                <a:rPr dirty="0"/>
                <a:t>. voiced, bilabial-</a:t>
              </a:r>
              <a:r>
                <a:rPr dirty="0" err="1"/>
                <a:t>dorso</a:t>
              </a:r>
              <a:r>
                <a:rPr dirty="0"/>
                <a:t>, velar, oral, </a:t>
              </a:r>
              <a:r>
                <a:rPr i="1" dirty="0" err="1">
                  <a:solidFill>
                    <a:srgbClr val="FF0000"/>
                  </a:solidFill>
                </a:rPr>
                <a:t>semiconsonant</a:t>
              </a:r>
              <a:r>
                <a:rPr i="1" dirty="0"/>
                <a:t>.</a:t>
              </a:r>
              <a:r>
                <a:rPr lang="es-ES" i="1" dirty="0"/>
                <a:t> </a:t>
              </a:r>
              <a:r>
                <a:rPr lang="en-US" sz="1100" dirty="0"/>
                <a:t>(diphthong)</a:t>
              </a:r>
              <a:endParaRPr sz="800" i="1" dirty="0"/>
            </a:p>
          </p:txBody>
        </p:sp>
      </p:grpSp>
      <p:grpSp>
        <p:nvGrpSpPr>
          <p:cNvPr id="5863" name="Group"/>
          <p:cNvGrpSpPr/>
          <p:nvPr/>
        </p:nvGrpSpPr>
        <p:grpSpPr>
          <a:xfrm>
            <a:off x="4668502" y="2462499"/>
            <a:ext cx="4102465" cy="714411"/>
            <a:chOff x="-1" y="43630"/>
            <a:chExt cx="4102464" cy="582030"/>
          </a:xfrm>
        </p:grpSpPr>
        <p:sp>
          <p:nvSpPr>
            <p:cNvPr id="5861" name="Rectangle"/>
            <p:cNvSpPr/>
            <p:nvPr/>
          </p:nvSpPr>
          <p:spPr>
            <a:xfrm>
              <a:off x="0" y="45719"/>
              <a:ext cx="4087267" cy="571501"/>
            </a:xfrm>
            <a:prstGeom prst="rect">
              <a:avLst/>
            </a:prstGeom>
            <a:solidFill>
              <a:srgbClr val="FADA7A"/>
            </a:solidFill>
            <a:ln w="25400" cap="flat">
              <a:solidFill>
                <a:srgbClr val="B69F59"/>
              </a:solidFill>
              <a:prstDash val="solid"/>
              <a:bevel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spcBef>
                  <a:spcPts val="1000"/>
                </a:spcBef>
                <a:defRPr sz="1200"/>
              </a:pPr>
              <a:endParaRPr/>
            </a:p>
          </p:txBody>
        </p:sp>
        <p:sp>
          <p:nvSpPr>
            <p:cNvPr id="5862" name="/w/ voiced, bilabial, dorso-velar, oral, approximant."/>
            <p:cNvSpPr txBox="1"/>
            <p:nvPr/>
          </p:nvSpPr>
          <p:spPr>
            <a:xfrm>
              <a:off x="-1" y="43630"/>
              <a:ext cx="4102464" cy="5820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>
              <a:lvl1pPr algn="ctr">
                <a:spcBef>
                  <a:spcPts val="1000"/>
                </a:spcBef>
                <a:defRPr sz="1900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  <a:r>
                <a:rPr dirty="0">
                  <a:solidFill>
                    <a:srgbClr val="000000"/>
                  </a:solidFill>
                </a:rPr>
                <a:t>/w/ voiced, bilabial, </a:t>
              </a:r>
              <a:r>
                <a:rPr dirty="0" err="1">
                  <a:solidFill>
                    <a:srgbClr val="000000"/>
                  </a:solidFill>
                </a:rPr>
                <a:t>dorso</a:t>
              </a:r>
              <a:r>
                <a:rPr dirty="0">
                  <a:solidFill>
                    <a:srgbClr val="000000"/>
                  </a:solidFill>
                </a:rPr>
                <a:t>-velar, oral, </a:t>
              </a:r>
              <a:r>
                <a:rPr dirty="0">
                  <a:solidFill>
                    <a:srgbClr val="FF0000"/>
                  </a:solidFill>
                </a:rPr>
                <a:t>approximant</a:t>
              </a:r>
              <a:r>
                <a:rPr dirty="0">
                  <a:solidFill>
                    <a:srgbClr val="000000"/>
                  </a:solidFill>
                </a:rPr>
                <a:t>.</a:t>
              </a:r>
            </a:p>
          </p:txBody>
        </p:sp>
      </p:grpSp>
      <p:grpSp>
        <p:nvGrpSpPr>
          <p:cNvPr id="5866" name="Group"/>
          <p:cNvGrpSpPr/>
          <p:nvPr/>
        </p:nvGrpSpPr>
        <p:grpSpPr>
          <a:xfrm>
            <a:off x="4670021" y="3441972"/>
            <a:ext cx="4084231" cy="794395"/>
            <a:chOff x="0" y="0"/>
            <a:chExt cx="4084229" cy="714410"/>
          </a:xfrm>
        </p:grpSpPr>
        <p:sp>
          <p:nvSpPr>
            <p:cNvPr id="5864" name="Rectangle"/>
            <p:cNvSpPr/>
            <p:nvPr/>
          </p:nvSpPr>
          <p:spPr>
            <a:xfrm>
              <a:off x="0" y="0"/>
              <a:ext cx="4084230" cy="714411"/>
            </a:xfrm>
            <a:prstGeom prst="rect">
              <a:avLst/>
            </a:prstGeom>
            <a:solidFill>
              <a:srgbClr val="FADA7A"/>
            </a:solidFill>
            <a:ln w="25400" cap="flat">
              <a:solidFill>
                <a:srgbClr val="B69F59"/>
              </a:solidFill>
              <a:prstDash val="solid"/>
              <a:bevel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spcBef>
                  <a:spcPts val="1000"/>
                </a:spcBef>
                <a:defRPr sz="1200"/>
              </a:pPr>
              <a:endParaRPr/>
            </a:p>
          </p:txBody>
        </p:sp>
        <p:sp>
          <p:nvSpPr>
            <p:cNvPr id="5865" name="[w] + v.s. voiced, bilabial-dorso, velar, oral, semiconsonant"/>
            <p:cNvSpPr txBox="1"/>
            <p:nvPr/>
          </p:nvSpPr>
          <p:spPr>
            <a:xfrm>
              <a:off x="0" y="61915"/>
              <a:ext cx="4084230" cy="59058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spcBef>
                  <a:spcPts val="1000"/>
                </a:spcBef>
                <a:defRPr sz="1900">
                  <a:solidFill>
                    <a:schemeClr val="accent3">
                      <a:lumOff val="44000"/>
                    </a:schemeClr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rPr dirty="0">
                  <a:solidFill>
                    <a:srgbClr val="000000"/>
                  </a:solidFill>
                </a:rPr>
                <a:t>[w</a:t>
              </a:r>
              <a:r>
                <a:rPr lang="es-ES" dirty="0">
                  <a:solidFill>
                    <a:srgbClr val="000000"/>
                  </a:solidFill>
                </a:rPr>
                <a:t>-</a:t>
              </a:r>
              <a:r>
                <a:rPr dirty="0">
                  <a:solidFill>
                    <a:srgbClr val="000000"/>
                  </a:solidFill>
                </a:rPr>
                <a:t>] + </a:t>
              </a:r>
              <a:r>
                <a:rPr lang="es-ES" dirty="0" err="1">
                  <a:solidFill>
                    <a:srgbClr val="000000"/>
                  </a:solidFill>
                </a:rPr>
                <a:t>strong</a:t>
              </a:r>
              <a:r>
                <a:rPr lang="es-ES" dirty="0">
                  <a:solidFill>
                    <a:srgbClr val="000000"/>
                  </a:solidFill>
                </a:rPr>
                <a:t> </a:t>
              </a:r>
              <a:r>
                <a:rPr dirty="0" err="1">
                  <a:solidFill>
                    <a:srgbClr val="000000"/>
                  </a:solidFill>
                </a:rPr>
                <a:t>v.s</a:t>
              </a:r>
              <a:r>
                <a:rPr dirty="0">
                  <a:solidFill>
                    <a:srgbClr val="000000"/>
                  </a:solidFill>
                </a:rPr>
                <a:t>. voiced, bilabial-</a:t>
              </a:r>
              <a:r>
                <a:rPr dirty="0" err="1">
                  <a:solidFill>
                    <a:srgbClr val="000000"/>
                  </a:solidFill>
                </a:rPr>
                <a:t>dorso</a:t>
              </a:r>
              <a:r>
                <a:rPr dirty="0">
                  <a:solidFill>
                    <a:srgbClr val="000000"/>
                  </a:solidFill>
                </a:rPr>
                <a:t>, velar, oral, </a:t>
              </a:r>
              <a:r>
                <a:rPr i="1" dirty="0" err="1">
                  <a:solidFill>
                    <a:srgbClr val="FF0000"/>
                  </a:solidFill>
                </a:rPr>
                <a:t>semiconsonant</a:t>
              </a:r>
              <a:r>
                <a:rPr lang="es-ES" i="1" dirty="0">
                  <a:solidFill>
                    <a:srgbClr val="FF0000"/>
                  </a:solidFill>
                </a:rPr>
                <a:t>. </a:t>
              </a:r>
              <a:r>
                <a:rPr lang="en-US" sz="1100" dirty="0">
                  <a:solidFill>
                    <a:schemeClr val="tx1"/>
                  </a:solidFill>
                </a:rPr>
                <a:t>(diphthong)</a:t>
              </a:r>
              <a:endParaRPr sz="1100" i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869" name="Group"/>
          <p:cNvGrpSpPr/>
          <p:nvPr/>
        </p:nvGrpSpPr>
        <p:grpSpPr>
          <a:xfrm>
            <a:off x="392029" y="4512377"/>
            <a:ext cx="3768563" cy="855516"/>
            <a:chOff x="0" y="0"/>
            <a:chExt cx="3768562" cy="662940"/>
          </a:xfrm>
        </p:grpSpPr>
        <p:sp>
          <p:nvSpPr>
            <p:cNvPr id="5867" name="Rectangle"/>
            <p:cNvSpPr/>
            <p:nvPr/>
          </p:nvSpPr>
          <p:spPr>
            <a:xfrm>
              <a:off x="0" y="45705"/>
              <a:ext cx="3768563" cy="571529"/>
            </a:xfrm>
            <a:prstGeom prst="rect">
              <a:avLst/>
            </a:prstGeom>
            <a:gradFill flip="none" rotWithShape="1">
              <a:gsLst>
                <a:gs pos="0">
                  <a:schemeClr val="accent5"/>
                </a:gs>
                <a:gs pos="35000">
                  <a:schemeClr val="accent6">
                    <a:lumOff val="26369"/>
                  </a:schemeClr>
                </a:gs>
                <a:gs pos="100000">
                  <a:schemeClr val="accent4">
                    <a:lumOff val="48879"/>
                  </a:schemeClr>
                </a:gs>
              </a:gsLst>
              <a:lin ang="16200000" scaled="0"/>
            </a:gradFill>
            <a:ln w="9525" cap="flat">
              <a:solidFill>
                <a:srgbClr val="000000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spcBef>
                  <a:spcPts val="1000"/>
                </a:spcBef>
                <a:defRPr sz="1200"/>
              </a:pPr>
              <a:endParaRPr/>
            </a:p>
          </p:txBody>
        </p:sp>
        <p:sp>
          <p:nvSpPr>
            <p:cNvPr id="5868" name="v.s. + [u̯] voiced, bilabial-dorso, velar, oral, semivowel."/>
            <p:cNvSpPr txBox="1"/>
            <p:nvPr/>
          </p:nvSpPr>
          <p:spPr>
            <a:xfrm>
              <a:off x="0" y="-1"/>
              <a:ext cx="3768563" cy="66294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spcBef>
                  <a:spcPts val="1000"/>
                </a:spcBef>
                <a:defRPr sz="19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rPr lang="es-ES" dirty="0" err="1"/>
                <a:t>strong</a:t>
              </a:r>
              <a:r>
                <a:rPr lang="es-ES" dirty="0"/>
                <a:t> </a:t>
              </a:r>
              <a:r>
                <a:rPr dirty="0" err="1"/>
                <a:t>v.s</a:t>
              </a:r>
              <a:r>
                <a:rPr dirty="0"/>
                <a:t>. + [</a:t>
              </a:r>
              <a:r>
                <a:rPr lang="es-ES" dirty="0"/>
                <a:t>-</a:t>
              </a:r>
              <a:r>
                <a:rPr dirty="0"/>
                <a:t>u̯] voiced, bilabial-dorso, velar, oral, </a:t>
              </a:r>
              <a:r>
                <a:rPr i="1" dirty="0">
                  <a:solidFill>
                    <a:srgbClr val="FF0000"/>
                  </a:solidFill>
                </a:rPr>
                <a:t>semivowel</a:t>
              </a:r>
              <a:r>
                <a:rPr i="1" dirty="0"/>
                <a:t>.</a:t>
              </a:r>
              <a:r>
                <a:rPr lang="es-ES" i="1" dirty="0"/>
                <a:t> </a:t>
              </a:r>
              <a:r>
                <a:rPr lang="en-US" sz="1100" dirty="0"/>
                <a:t>(diphthong)</a:t>
              </a:r>
              <a:endParaRPr sz="800" i="1" dirty="0"/>
            </a:p>
          </p:txBody>
        </p:sp>
      </p:grpSp>
      <p:grpSp>
        <p:nvGrpSpPr>
          <p:cNvPr id="5872" name="Group"/>
          <p:cNvGrpSpPr/>
          <p:nvPr/>
        </p:nvGrpSpPr>
        <p:grpSpPr>
          <a:xfrm>
            <a:off x="340681" y="5890707"/>
            <a:ext cx="3871260" cy="868678"/>
            <a:chOff x="0" y="-1"/>
            <a:chExt cx="3684548" cy="770097"/>
          </a:xfrm>
        </p:grpSpPr>
        <p:sp>
          <p:nvSpPr>
            <p:cNvPr id="5870" name="Rectangle"/>
            <p:cNvSpPr/>
            <p:nvPr/>
          </p:nvSpPr>
          <p:spPr>
            <a:xfrm>
              <a:off x="0" y="-1"/>
              <a:ext cx="3684548" cy="714412"/>
            </a:xfrm>
            <a:prstGeom prst="rect">
              <a:avLst/>
            </a:prstGeom>
            <a:gradFill flip="none" rotWithShape="1">
              <a:gsLst>
                <a:gs pos="0">
                  <a:schemeClr val="accent5"/>
                </a:gs>
                <a:gs pos="35000">
                  <a:schemeClr val="accent6">
                    <a:lumOff val="26369"/>
                  </a:schemeClr>
                </a:gs>
                <a:gs pos="100000">
                  <a:schemeClr val="accent4">
                    <a:lumOff val="48879"/>
                  </a:schemeClr>
                </a:gs>
              </a:gsLst>
              <a:lin ang="16200000" scaled="0"/>
            </a:gradFill>
            <a:ln w="9525" cap="flat">
              <a:solidFill>
                <a:srgbClr val="000000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spcBef>
                  <a:spcPts val="1000"/>
                </a:spcBef>
                <a:defRPr sz="1200"/>
              </a:pPr>
              <a:endParaRPr/>
            </a:p>
          </p:txBody>
        </p:sp>
        <p:sp>
          <p:nvSpPr>
            <p:cNvPr id="5871" name="[gw] voiced, bilabial-dorso, velar, oral, approximant, colored."/>
            <p:cNvSpPr txBox="1"/>
            <p:nvPr/>
          </p:nvSpPr>
          <p:spPr>
            <a:xfrm>
              <a:off x="0" y="60994"/>
              <a:ext cx="3684548" cy="7091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spcBef>
                  <a:spcPts val="1000"/>
                </a:spcBef>
                <a:defRPr sz="19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rPr dirty="0"/>
                <a:t>[</a:t>
              </a:r>
              <a:r>
                <a:rPr baseline="31999" dirty="0" err="1"/>
                <a:t>g</a:t>
              </a:r>
              <a:r>
                <a:rPr dirty="0" err="1"/>
                <a:t>w</a:t>
              </a:r>
              <a:r>
                <a:rPr lang="es-ES" dirty="0"/>
                <a:t>-</a:t>
              </a:r>
              <a:r>
                <a:rPr dirty="0"/>
                <a:t>] voiced, bilabial-dorso, velar, oral, </a:t>
              </a:r>
              <a:r>
                <a:rPr lang="es-ES" dirty="0" err="1"/>
                <a:t>semiconsonant</a:t>
              </a:r>
              <a:r>
                <a:rPr dirty="0"/>
                <a:t>,</a:t>
              </a:r>
              <a:r>
                <a:rPr dirty="0">
                  <a:solidFill>
                    <a:srgbClr val="FF0000"/>
                  </a:solidFill>
                </a:rPr>
                <a:t> </a:t>
              </a:r>
              <a:r>
                <a:rPr lang="es-ES" dirty="0">
                  <a:solidFill>
                    <a:srgbClr val="FF0000"/>
                  </a:solidFill>
                </a:rPr>
                <a:t>G-</a:t>
              </a:r>
              <a:r>
                <a:rPr dirty="0">
                  <a:solidFill>
                    <a:srgbClr val="FF0000"/>
                  </a:solidFill>
                </a:rPr>
                <a:t>colored</a:t>
              </a:r>
              <a:r>
                <a:rPr dirty="0"/>
                <a:t>.</a:t>
              </a:r>
              <a:r>
                <a:rPr lang="en-US" sz="2000" dirty="0"/>
                <a:t> </a:t>
              </a:r>
              <a:r>
                <a:rPr lang="en-US" sz="1000" dirty="0"/>
                <a:t>(diphthong)</a:t>
              </a:r>
              <a:endParaRPr sz="1000" dirty="0"/>
            </a:p>
          </p:txBody>
        </p:sp>
      </p:grpSp>
      <p:grpSp>
        <p:nvGrpSpPr>
          <p:cNvPr id="5875" name="Group"/>
          <p:cNvGrpSpPr/>
          <p:nvPr/>
        </p:nvGrpSpPr>
        <p:grpSpPr>
          <a:xfrm>
            <a:off x="4674429" y="4308123"/>
            <a:ext cx="4075415" cy="1380929"/>
            <a:chOff x="0" y="-82987"/>
            <a:chExt cx="4075413" cy="1380928"/>
          </a:xfrm>
        </p:grpSpPr>
        <p:sp>
          <p:nvSpPr>
            <p:cNvPr id="5873" name="Rectangle"/>
            <p:cNvSpPr/>
            <p:nvPr/>
          </p:nvSpPr>
          <p:spPr>
            <a:xfrm>
              <a:off x="0" y="220345"/>
              <a:ext cx="4075414" cy="857251"/>
            </a:xfrm>
            <a:prstGeom prst="rect">
              <a:avLst/>
            </a:prstGeom>
            <a:solidFill>
              <a:srgbClr val="FADA7A"/>
            </a:solidFill>
            <a:ln w="25400" cap="flat">
              <a:solidFill>
                <a:srgbClr val="B69F59"/>
              </a:solidFill>
              <a:prstDash val="solid"/>
              <a:bevel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spcBef>
                  <a:spcPts val="1000"/>
                </a:spcBef>
                <a:defRPr sz="1200"/>
              </a:pPr>
              <a:endParaRPr/>
            </a:p>
          </p:txBody>
        </p:sp>
        <p:sp>
          <p:nvSpPr>
            <p:cNvPr id="5874" name="v.s.+[ʊ̯] voiced, bilabial-dorso, velar, oral, semivowel"/>
            <p:cNvSpPr txBox="1"/>
            <p:nvPr/>
          </p:nvSpPr>
          <p:spPr>
            <a:xfrm>
              <a:off x="-1" y="-82988"/>
              <a:ext cx="4075415" cy="13809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spcBef>
                  <a:spcPts val="1000"/>
                </a:spcBef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200" b="1" dirty="0">
                  <a:solidFill>
                    <a:srgbClr val="000000"/>
                  </a:solidFill>
                </a:rPr>
                <a:t> </a:t>
              </a:r>
            </a:p>
            <a:p>
              <a:pPr algn="ctr">
                <a:spcBef>
                  <a:spcPts val="1000"/>
                </a:spcBef>
                <a:defRPr sz="1900">
                  <a:solidFill>
                    <a:schemeClr val="accent3">
                      <a:lumOff val="44000"/>
                    </a:schemeClr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rPr lang="es-ES" dirty="0" err="1">
                  <a:solidFill>
                    <a:schemeClr val="tx1"/>
                  </a:solidFill>
                </a:rPr>
                <a:t>s</a:t>
              </a:r>
              <a:r>
                <a:rPr lang="es-ES" dirty="0" err="1">
                  <a:solidFill>
                    <a:srgbClr val="000000"/>
                  </a:solidFill>
                </a:rPr>
                <a:t>trong</a:t>
              </a:r>
              <a:r>
                <a:rPr lang="es-ES" dirty="0">
                  <a:solidFill>
                    <a:srgbClr val="000000"/>
                  </a:solidFill>
                </a:rPr>
                <a:t> </a:t>
              </a:r>
              <a:r>
                <a:rPr dirty="0" err="1">
                  <a:solidFill>
                    <a:srgbClr val="000000"/>
                  </a:solidFill>
                </a:rPr>
                <a:t>v.s</a:t>
              </a:r>
              <a:r>
                <a:rPr dirty="0">
                  <a:solidFill>
                    <a:srgbClr val="000000"/>
                  </a:solidFill>
                </a:rPr>
                <a:t>.+[</a:t>
              </a:r>
              <a:r>
                <a:rPr lang="es-ES" dirty="0">
                  <a:solidFill>
                    <a:srgbClr val="000000"/>
                  </a:solidFill>
                </a:rPr>
                <a:t>-</a:t>
              </a:r>
              <a:r>
                <a:rPr dirty="0">
                  <a:solidFill>
                    <a:srgbClr val="000000"/>
                  </a:solidFill>
                </a:rPr>
                <a:t>ʊ̯] voiced, bilabial-dorso, velar, oral, </a:t>
              </a:r>
              <a:r>
                <a:rPr dirty="0">
                  <a:solidFill>
                    <a:srgbClr val="FF0000"/>
                  </a:solidFill>
                </a:rPr>
                <a:t>semivowel</a:t>
              </a:r>
              <a:r>
                <a:rPr lang="es-ES" dirty="0">
                  <a:solidFill>
                    <a:srgbClr val="FF0000"/>
                  </a:solidFill>
                </a:rPr>
                <a:t>. </a:t>
              </a:r>
              <a:r>
                <a:rPr lang="en-US" sz="1100" dirty="0">
                  <a:solidFill>
                    <a:schemeClr val="tx1"/>
                  </a:solidFill>
                </a:rPr>
                <a:t>(diphthong)</a:t>
              </a:r>
              <a:endParaRPr sz="1100" dirty="0">
                <a:solidFill>
                  <a:srgbClr val="FF0000"/>
                </a:solidFill>
              </a:endParaRPr>
            </a:p>
          </p:txBody>
        </p:sp>
      </p:grpSp>
      <p:sp>
        <p:nvSpPr>
          <p:cNvPr id="5876" name="Line"/>
          <p:cNvSpPr/>
          <p:nvPr/>
        </p:nvSpPr>
        <p:spPr>
          <a:xfrm flipH="1">
            <a:off x="1891463" y="662450"/>
            <a:ext cx="428626" cy="7405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</a:path>
            </a:pathLst>
          </a:custGeom>
          <a:ln w="38100">
            <a:solidFill>
              <a:srgbClr val="D2DA7A"/>
            </a:solidFill>
            <a:bevel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5877" name="Line"/>
          <p:cNvSpPr/>
          <p:nvPr/>
        </p:nvSpPr>
        <p:spPr>
          <a:xfrm>
            <a:off x="6861047" y="662450"/>
            <a:ext cx="546140" cy="7405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</a:path>
            </a:pathLst>
          </a:custGeom>
          <a:ln w="38100">
            <a:solidFill>
              <a:srgbClr val="D2DA7A"/>
            </a:solidFill>
            <a:bevel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C8752BB-BDD9-8641-0CB9-C11A57C09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EC" smtClean="0"/>
              <a:t>4</a:t>
            </a:fld>
            <a:endParaRPr lang="en-EC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D87B161B-6C91-8C96-9428-8A82D607CA53}"/>
              </a:ext>
            </a:extLst>
          </p:cNvPr>
          <p:cNvCxnSpPr>
            <a:cxnSpLocks/>
          </p:cNvCxnSpPr>
          <p:nvPr/>
        </p:nvCxnSpPr>
        <p:spPr>
          <a:xfrm>
            <a:off x="4037428" y="2500948"/>
            <a:ext cx="773723" cy="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73C7CA8-4427-10AE-7F25-8802EC79E33F}"/>
              </a:ext>
            </a:extLst>
          </p:cNvPr>
          <p:cNvCxnSpPr>
            <a:cxnSpLocks/>
          </p:cNvCxnSpPr>
          <p:nvPr/>
        </p:nvCxnSpPr>
        <p:spPr>
          <a:xfrm>
            <a:off x="4160593" y="3503887"/>
            <a:ext cx="773723" cy="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2F5B589-2DE0-D87E-7319-FBAB3935B37E}"/>
              </a:ext>
            </a:extLst>
          </p:cNvPr>
          <p:cNvCxnSpPr>
            <a:cxnSpLocks/>
          </p:cNvCxnSpPr>
          <p:nvPr/>
        </p:nvCxnSpPr>
        <p:spPr>
          <a:xfrm>
            <a:off x="4041904" y="4697297"/>
            <a:ext cx="773723" cy="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FC2CA9A6-E2CC-88DC-E824-B7C1586C0DE1}"/>
              </a:ext>
            </a:extLst>
          </p:cNvPr>
          <p:cNvSpPr/>
          <p:nvPr/>
        </p:nvSpPr>
        <p:spPr>
          <a:xfrm>
            <a:off x="1634774" y="4495064"/>
            <a:ext cx="773723" cy="73755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C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BE23368-2B28-77C3-BCC1-74912CA83657}"/>
              </a:ext>
            </a:extLst>
          </p:cNvPr>
          <p:cNvSpPr/>
          <p:nvPr/>
        </p:nvSpPr>
        <p:spPr>
          <a:xfrm>
            <a:off x="5762094" y="4682526"/>
            <a:ext cx="773723" cy="73755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C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circl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76" grpId="0" animBg="1"/>
      <p:bldP spid="5877" grpId="0" animBg="1"/>
      <p:bldP spid="5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12" name="Group"/>
          <p:cNvGrpSpPr/>
          <p:nvPr/>
        </p:nvGrpSpPr>
        <p:grpSpPr>
          <a:xfrm>
            <a:off x="1904641" y="76127"/>
            <a:ext cx="4809227" cy="523241"/>
            <a:chOff x="0" y="0"/>
            <a:chExt cx="3771900" cy="523240"/>
          </a:xfrm>
        </p:grpSpPr>
        <p:sp>
          <p:nvSpPr>
            <p:cNvPr id="5810" name="Rectangle"/>
            <p:cNvSpPr/>
            <p:nvPr/>
          </p:nvSpPr>
          <p:spPr>
            <a:xfrm>
              <a:off x="0" y="0"/>
              <a:ext cx="3771900" cy="500063"/>
            </a:xfrm>
            <a:prstGeom prst="rect">
              <a:avLst/>
            </a:prstGeom>
            <a:solidFill>
              <a:srgbClr val="D2DA7A"/>
            </a:solidFill>
            <a:ln w="25400" cap="flat">
              <a:solidFill>
                <a:srgbClr val="999F59"/>
              </a:solidFill>
              <a:prstDash val="solid"/>
              <a:bevel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5811" name="PHONETIC AND PHONEMIC DISTRIBUTION"/>
            <p:cNvSpPr txBox="1"/>
            <p:nvPr/>
          </p:nvSpPr>
          <p:spPr>
            <a:xfrm>
              <a:off x="0" y="0"/>
              <a:ext cx="3771900" cy="5232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spcBef>
                  <a:spcPts val="1000"/>
                </a:spcBef>
                <a:defRPr sz="1400" b="1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 b="0">
                  <a:solidFill>
                    <a:schemeClr val="accent3">
                      <a:lumOff val="44000"/>
                    </a:schemeClr>
                  </a:solidFill>
                </a:defRPr>
              </a:pPr>
              <a:r>
                <a:rPr sz="1400" b="1">
                  <a:solidFill>
                    <a:srgbClr val="000000"/>
                  </a:solidFill>
                </a:rPr>
                <a:t>PHONETIC AND PHONEMIC DISTRIBUTION</a:t>
              </a:r>
            </a:p>
          </p:txBody>
        </p:sp>
      </p:grpSp>
      <p:grpSp>
        <p:nvGrpSpPr>
          <p:cNvPr id="5815" name="Group"/>
          <p:cNvGrpSpPr/>
          <p:nvPr/>
        </p:nvGrpSpPr>
        <p:grpSpPr>
          <a:xfrm>
            <a:off x="785785" y="1000108"/>
            <a:ext cx="1500200" cy="342901"/>
            <a:chOff x="0" y="0"/>
            <a:chExt cx="1500198" cy="342900"/>
          </a:xfrm>
        </p:grpSpPr>
        <p:sp>
          <p:nvSpPr>
            <p:cNvPr id="5813" name="Rectangle"/>
            <p:cNvSpPr/>
            <p:nvPr/>
          </p:nvSpPr>
          <p:spPr>
            <a:xfrm>
              <a:off x="-1" y="0"/>
              <a:ext cx="1500200" cy="342900"/>
            </a:xfrm>
            <a:prstGeom prst="rect">
              <a:avLst/>
            </a:prstGeom>
            <a:gradFill flip="none" rotWithShape="1">
              <a:gsLst>
                <a:gs pos="0">
                  <a:schemeClr val="accent5"/>
                </a:gs>
                <a:gs pos="35000">
                  <a:schemeClr val="accent6">
                    <a:lumOff val="26369"/>
                  </a:schemeClr>
                </a:gs>
                <a:gs pos="100000">
                  <a:schemeClr val="accent4">
                    <a:lumOff val="48879"/>
                  </a:schemeClr>
                </a:gs>
              </a:gsLst>
              <a:lin ang="16200000" scaled="0"/>
            </a:gradFill>
            <a:ln w="9525" cap="flat">
              <a:solidFill>
                <a:srgbClr val="000000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5814" name="Spanish /w/"/>
            <p:cNvSpPr txBox="1"/>
            <p:nvPr/>
          </p:nvSpPr>
          <p:spPr>
            <a:xfrm>
              <a:off x="-1" y="0"/>
              <a:ext cx="1500200" cy="3073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spcBef>
                  <a:spcPts val="1000"/>
                </a:spcBef>
                <a:defRPr sz="1400" b="1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 b="0"/>
              </a:pPr>
              <a:r>
                <a:rPr sz="1400" b="1"/>
                <a:t>Spanish /w/</a:t>
              </a:r>
            </a:p>
          </p:txBody>
        </p:sp>
      </p:grpSp>
      <p:graphicFrame>
        <p:nvGraphicFramePr>
          <p:cNvPr id="5819" name="Table"/>
          <p:cNvGraphicFramePr/>
          <p:nvPr>
            <p:extLst>
              <p:ext uri="{D42A27DB-BD31-4B8C-83A1-F6EECF244321}">
                <p14:modId xmlns:p14="http://schemas.microsoft.com/office/powerpoint/2010/main" val="3912819309"/>
              </p:ext>
            </p:extLst>
          </p:nvPr>
        </p:nvGraphicFramePr>
        <p:xfrm>
          <a:off x="500062" y="1785938"/>
          <a:ext cx="7475538" cy="1869796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16058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27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45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45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78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6009">
                <a:tc>
                  <a:txBody>
                    <a:bodyPr/>
                    <a:lstStyle/>
                    <a:p>
                      <a:pPr algn="ctr">
                        <a:defRPr sz="1800" i="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s-ES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Distribution</a:t>
                      </a:r>
                      <a:r>
                        <a:rPr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</a:t>
                      </a:r>
                    </a:p>
                  </a:txBody>
                  <a:tcPr marL="45720" marR="45720" horzOverflow="overflow">
                    <a:solidFill>
                      <a:srgbClr val="8E736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i="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sz="1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/w/                                      </a:t>
                      </a:r>
                    </a:p>
                  </a:txBody>
                  <a:tcPr marL="45720" marR="45720" horzOverflow="overflow">
                    <a:solidFill>
                      <a:srgbClr val="8E736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i="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[ </a:t>
                      </a:r>
                      <a:r>
                        <a:rPr lang="es-ES" sz="1800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r>
                        <a:rPr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 </a:t>
                      </a:r>
                      <a:r>
                        <a:rPr lang="es-E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</a:p>
                  </a:txBody>
                  <a:tcPr marL="45720" marR="45720" horzOverflow="overflow">
                    <a:solidFill>
                      <a:srgbClr val="8E736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i="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[ w </a:t>
                      </a:r>
                      <a:r>
                        <a:rPr lang="es-E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</a:p>
                  </a:txBody>
                  <a:tcPr marL="45720" marR="45720" horzOverflow="overflow">
                    <a:solidFill>
                      <a:srgbClr val="8E736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i="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[</a:t>
                      </a:r>
                      <a:r>
                        <a:rPr lang="es-E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chemeClr val="accent3">
                              <a:lumOff val="44000"/>
                            </a:schemeClr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u̯</a:t>
                      </a:r>
                      <a:r>
                        <a:rPr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]</a:t>
                      </a:r>
                    </a:p>
                  </a:txBody>
                  <a:tcPr marL="45720" marR="45720" horzOverflow="overflow">
                    <a:solidFill>
                      <a:srgbClr val="8E736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3811"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I  </a:t>
                      </a:r>
                      <a:r>
                        <a:rPr lang="es-E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</a:t>
                      </a:r>
                      <a:r>
                        <a:rPr lang="es-ES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hue</a:t>
                      </a:r>
                      <a:r>
                        <a:rPr lang="es-E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-&gt;</a:t>
                      </a:r>
                      <a:r>
                        <a:rPr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</a:t>
                      </a:r>
                    </a:p>
                  </a:txBody>
                  <a:tcPr marL="45720" marR="45720" horzOverflow="overflow">
                    <a:solidFill>
                      <a:srgbClr val="DAD4D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/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we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ɾto</a:t>
                      </a:r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/</a:t>
                      </a:r>
                      <a:endParaRPr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horzOverflow="overflow">
                    <a:solidFill>
                      <a:srgbClr val="DAD4D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[ˈ</a:t>
                      </a:r>
                      <a:r>
                        <a:rPr lang="en-US" sz="1800" b="0" i="0" u="none" strike="noStrike" cap="none" spc="0" baseline="3000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g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wɛ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ɾ̪to</a:t>
                      </a:r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]</a:t>
                      </a:r>
                      <a:endParaRPr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horzOverflow="overflow">
                    <a:solidFill>
                      <a:srgbClr val="DAD4D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[ˈ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wɛ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ɾ̪to</a:t>
                      </a:r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]</a:t>
                      </a:r>
                      <a:endParaRPr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horzOverflow="overflow">
                    <a:solidFill>
                      <a:srgbClr val="DAD4D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s-E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---</a:t>
                      </a:r>
                      <a:endParaRPr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horzOverflow="overflow">
                    <a:solidFill>
                      <a:srgbClr val="DAD4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6009"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sz="1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c+M</a:t>
                      </a:r>
                    </a:p>
                  </a:txBody>
                  <a:tcPr marL="45720" marR="45720" horzOverflow="overflow">
                    <a:solidFill>
                      <a:srgbClr val="EDEB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/ˈ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k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wa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ɾso</a:t>
                      </a:r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/</a:t>
                      </a:r>
                      <a:endParaRPr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horzOverflow="overflow">
                    <a:solidFill>
                      <a:srgbClr val="EDEB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s-E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---</a:t>
                      </a:r>
                      <a:endParaRPr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horzOverflow="overflow">
                    <a:solidFill>
                      <a:srgbClr val="EDEB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[ˈ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k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wa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ɾso</a:t>
                      </a:r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]</a:t>
                      </a:r>
                      <a:endParaRPr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horzOverflow="overflow">
                    <a:solidFill>
                      <a:srgbClr val="EDEB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s-E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---</a:t>
                      </a:r>
                      <a:endParaRPr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horzOverflow="overflow">
                    <a:solidFill>
                      <a:srgbClr val="EDEB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6009"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sz="1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V+M</a:t>
                      </a:r>
                    </a:p>
                  </a:txBody>
                  <a:tcPr marL="45720" marR="45720" horzOverflow="overflow">
                    <a:solidFill>
                      <a:srgbClr val="DAD4D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/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k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aw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ˈdal</a:t>
                      </a:r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/</a:t>
                      </a:r>
                      <a:endParaRPr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horzOverflow="overflow">
                    <a:solidFill>
                      <a:srgbClr val="DAD4D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s-E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---</a:t>
                      </a:r>
                      <a:endParaRPr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horzOverflow="overflow">
                    <a:solidFill>
                      <a:srgbClr val="DAD4D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s-E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---</a:t>
                      </a:r>
                      <a:endParaRPr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horzOverflow="overflow">
                    <a:solidFill>
                      <a:srgbClr val="DAD4D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[k</a:t>
                      </a:r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au̯</a:t>
                      </a:r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ˈ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ðal</a:t>
                      </a:r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]</a:t>
                      </a:r>
                      <a:endParaRPr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horzOverflow="overflow">
                    <a:solidFill>
                      <a:srgbClr val="DAD4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6009"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sz="1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v + F</a:t>
                      </a:r>
                    </a:p>
                  </a:txBody>
                  <a:tcPr marL="45720" marR="45720" horzOverflow="overflow">
                    <a:solidFill>
                      <a:srgbClr val="EDEB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s-E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---</a:t>
                      </a:r>
                      <a:endParaRPr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horzOverflow="overflow">
                    <a:solidFill>
                      <a:srgbClr val="EDEB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kumimoji="0" lang="es-ES" sz="1800" b="1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Verdana"/>
                          <a:cs typeface="Times New Roman" panose="02020603050405020304" pitchFamily="18" charset="0"/>
                          <a:sym typeface="Verdana"/>
                        </a:rPr>
                        <a:t>---</a:t>
                      </a:r>
                      <a:endParaRPr kumimoji="0" lang="es-ES" sz="1800" b="1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Verdana"/>
                        <a:cs typeface="Times New Roman" panose="02020603050405020304" pitchFamily="18" charset="0"/>
                        <a:sym typeface="Verdana"/>
                      </a:endParaRPr>
                    </a:p>
                  </a:txBody>
                  <a:tcPr marL="45720" marR="45720" horzOverflow="overflow">
                    <a:solidFill>
                      <a:srgbClr val="EDEB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kumimoji="0" lang="es-ES" sz="1800" b="1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Verdana"/>
                          <a:cs typeface="Times New Roman" panose="02020603050405020304" pitchFamily="18" charset="0"/>
                          <a:sym typeface="Verdana"/>
                        </a:rPr>
                        <a:t>---</a:t>
                      </a:r>
                      <a:endParaRPr kumimoji="0" lang="es-ES" sz="1800" b="1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Verdana"/>
                        <a:cs typeface="Times New Roman" panose="02020603050405020304" pitchFamily="18" charset="0"/>
                        <a:sym typeface="Verdana"/>
                      </a:endParaRPr>
                    </a:p>
                  </a:txBody>
                  <a:tcPr marL="45720" marR="45720" horzOverflow="overflow">
                    <a:solidFill>
                      <a:srgbClr val="EDEB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kumimoji="0" lang="es-ES" sz="1800" b="1" i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Verdana"/>
                          <a:cs typeface="Times New Roman" panose="02020603050405020304" pitchFamily="18" charset="0"/>
                          <a:sym typeface="Verdana"/>
                        </a:rPr>
                        <a:t>---</a:t>
                      </a:r>
                    </a:p>
                  </a:txBody>
                  <a:tcPr marL="45720" marR="45720" horzOverflow="overflow">
                    <a:solidFill>
                      <a:srgbClr val="EDEB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5823" name="Group"/>
          <p:cNvGrpSpPr/>
          <p:nvPr/>
        </p:nvGrpSpPr>
        <p:grpSpPr>
          <a:xfrm>
            <a:off x="642910" y="4000503"/>
            <a:ext cx="7332693" cy="500064"/>
            <a:chOff x="0" y="0"/>
            <a:chExt cx="2500330" cy="500063"/>
          </a:xfrm>
        </p:grpSpPr>
        <p:sp>
          <p:nvSpPr>
            <p:cNvPr id="5821" name="Rectangle"/>
            <p:cNvSpPr/>
            <p:nvPr/>
          </p:nvSpPr>
          <p:spPr>
            <a:xfrm>
              <a:off x="0" y="0"/>
              <a:ext cx="2500330" cy="500063"/>
            </a:xfrm>
            <a:prstGeom prst="rect">
              <a:avLst/>
            </a:prstGeom>
            <a:gradFill flip="none" rotWithShape="1">
              <a:gsLst>
                <a:gs pos="0">
                  <a:schemeClr val="accent5"/>
                </a:gs>
                <a:gs pos="35000">
                  <a:schemeClr val="accent6">
                    <a:lumOff val="26369"/>
                  </a:schemeClr>
                </a:gs>
                <a:gs pos="100000">
                  <a:schemeClr val="accent4">
                    <a:lumOff val="48879"/>
                  </a:schemeClr>
                </a:gs>
              </a:gsLst>
              <a:lin ang="16200000" scaled="0"/>
            </a:gradFill>
            <a:ln w="9525" cap="flat">
              <a:solidFill>
                <a:srgbClr val="000000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5822" name="Phonemic distribution is  Partial"/>
            <p:cNvSpPr txBox="1"/>
            <p:nvPr/>
          </p:nvSpPr>
          <p:spPr>
            <a:xfrm>
              <a:off x="0" y="0"/>
              <a:ext cx="2500330" cy="30777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spcBef>
                  <a:spcPts val="1000"/>
                </a:spcBef>
                <a:defRPr sz="1400" b="1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 b="0"/>
              </a:pPr>
              <a:r>
                <a:rPr lang="es-ES" sz="1400" b="1" dirty="0"/>
                <a:t>Broad</a:t>
              </a:r>
              <a:r>
                <a:rPr sz="1400" b="1" dirty="0"/>
                <a:t> distribution is  Partial</a:t>
              </a:r>
            </a:p>
          </p:txBody>
        </p:sp>
      </p:grpSp>
      <p:grpSp>
        <p:nvGrpSpPr>
          <p:cNvPr id="5826" name="Group"/>
          <p:cNvGrpSpPr/>
          <p:nvPr/>
        </p:nvGrpSpPr>
        <p:grpSpPr>
          <a:xfrm>
            <a:off x="642908" y="4929197"/>
            <a:ext cx="7332694" cy="500064"/>
            <a:chOff x="0" y="0"/>
            <a:chExt cx="2786083" cy="500063"/>
          </a:xfrm>
        </p:grpSpPr>
        <p:sp>
          <p:nvSpPr>
            <p:cNvPr id="5824" name="Rectangle"/>
            <p:cNvSpPr/>
            <p:nvPr/>
          </p:nvSpPr>
          <p:spPr>
            <a:xfrm>
              <a:off x="0" y="0"/>
              <a:ext cx="2786083" cy="500063"/>
            </a:xfrm>
            <a:prstGeom prst="rect">
              <a:avLst/>
            </a:prstGeom>
            <a:gradFill flip="none" rotWithShape="1">
              <a:gsLst>
                <a:gs pos="0">
                  <a:schemeClr val="accent5"/>
                </a:gs>
                <a:gs pos="35000">
                  <a:schemeClr val="accent6">
                    <a:lumOff val="26369"/>
                  </a:schemeClr>
                </a:gs>
                <a:gs pos="100000">
                  <a:schemeClr val="accent4">
                    <a:lumOff val="48879"/>
                  </a:schemeClr>
                </a:gs>
              </a:gsLst>
              <a:lin ang="16200000" scaled="0"/>
            </a:gradFill>
            <a:ln w="9525" cap="flat">
              <a:solidFill>
                <a:srgbClr val="000000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5825" name="Phonetic distribution is Partial free variation"/>
            <p:cNvSpPr txBox="1"/>
            <p:nvPr/>
          </p:nvSpPr>
          <p:spPr>
            <a:xfrm>
              <a:off x="0" y="0"/>
              <a:ext cx="2786083" cy="3077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spcBef>
                  <a:spcPts val="1000"/>
                </a:spcBef>
                <a:defRPr sz="1400" b="1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 b="0"/>
              </a:pPr>
              <a:r>
                <a:rPr lang="es-ES" sz="1400" b="1" dirty="0"/>
                <a:t>Narrow</a:t>
              </a:r>
              <a:r>
                <a:rPr sz="1400" b="1" dirty="0"/>
                <a:t> distribution is </a:t>
              </a:r>
              <a:r>
                <a:rPr sz="1400" b="1" dirty="0" err="1"/>
                <a:t>Parti</a:t>
              </a:r>
              <a:r>
                <a:rPr lang="es-ES" sz="1400" b="1" dirty="0"/>
                <a:t>al,  </a:t>
              </a:r>
              <a:r>
                <a:rPr lang="es-ES" sz="1400" b="1" dirty="0" err="1"/>
                <a:t>Complementary</a:t>
              </a:r>
              <a:r>
                <a:rPr lang="es-ES" sz="1400" b="1" dirty="0"/>
                <a:t> and Free </a:t>
              </a:r>
              <a:r>
                <a:rPr lang="es-ES" sz="1400" b="1" dirty="0" err="1"/>
                <a:t>variation</a:t>
              </a:r>
              <a:endParaRPr sz="1400" b="1" dirty="0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A1101E6-0A32-8343-AE1C-F076EF099A70}"/>
              </a:ext>
            </a:extLst>
          </p:cNvPr>
          <p:cNvSpPr txBox="1"/>
          <p:nvPr/>
        </p:nvSpPr>
        <p:spPr>
          <a:xfrm>
            <a:off x="4309255" y="931433"/>
            <a:ext cx="1210469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EC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diphthong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87986A7B-A7C2-724B-8BA0-B72C6ED7A7BB}"/>
              </a:ext>
            </a:extLst>
          </p:cNvPr>
          <p:cNvCxnSpPr>
            <a:cxnSpLocks/>
            <a:stCxn id="2" idx="2"/>
          </p:cNvCxnSpPr>
          <p:nvPr/>
        </p:nvCxnSpPr>
        <p:spPr>
          <a:xfrm flipH="1">
            <a:off x="3073400" y="1300763"/>
            <a:ext cx="1841090" cy="442929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beve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8AA819C-8D2A-2C4F-BD35-6558EDF51C53}"/>
              </a:ext>
            </a:extLst>
          </p:cNvPr>
          <p:cNvCxnSpPr>
            <a:cxnSpLocks/>
            <a:stCxn id="2" idx="2"/>
          </p:cNvCxnSpPr>
          <p:nvPr/>
        </p:nvCxnSpPr>
        <p:spPr>
          <a:xfrm flipH="1">
            <a:off x="4372762" y="1300763"/>
            <a:ext cx="541728" cy="405453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beve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3CE16A87-07E6-004A-B44A-C0BBBC5D0687}"/>
              </a:ext>
            </a:extLst>
          </p:cNvPr>
          <p:cNvCxnSpPr>
            <a:cxnSpLocks/>
            <a:stCxn id="2" idx="2"/>
          </p:cNvCxnSpPr>
          <p:nvPr/>
        </p:nvCxnSpPr>
        <p:spPr>
          <a:xfrm>
            <a:off x="4914490" y="1300763"/>
            <a:ext cx="668741" cy="366689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beve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0F28C953-7EA5-F64D-B861-34DD95D81319}"/>
              </a:ext>
            </a:extLst>
          </p:cNvPr>
          <p:cNvCxnSpPr>
            <a:cxnSpLocks/>
            <a:stCxn id="2" idx="2"/>
          </p:cNvCxnSpPr>
          <p:nvPr/>
        </p:nvCxnSpPr>
        <p:spPr>
          <a:xfrm>
            <a:off x="4914490" y="1300763"/>
            <a:ext cx="2139567" cy="405453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beve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F5F00F-305D-915C-31EC-70F1BE42D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EC" smtClean="0"/>
              <a:t>5</a:t>
            </a:fld>
            <a:endParaRPr lang="en-EC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circl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12" name="Group"/>
          <p:cNvGrpSpPr/>
          <p:nvPr/>
        </p:nvGrpSpPr>
        <p:grpSpPr>
          <a:xfrm>
            <a:off x="1927789" y="136524"/>
            <a:ext cx="4858787" cy="523241"/>
            <a:chOff x="0" y="0"/>
            <a:chExt cx="3771900" cy="523240"/>
          </a:xfrm>
        </p:grpSpPr>
        <p:sp>
          <p:nvSpPr>
            <p:cNvPr id="5810" name="Rectangle"/>
            <p:cNvSpPr/>
            <p:nvPr/>
          </p:nvSpPr>
          <p:spPr>
            <a:xfrm>
              <a:off x="0" y="0"/>
              <a:ext cx="3771900" cy="500063"/>
            </a:xfrm>
            <a:prstGeom prst="rect">
              <a:avLst/>
            </a:prstGeom>
            <a:solidFill>
              <a:srgbClr val="D2DA7A"/>
            </a:solidFill>
            <a:ln w="25400" cap="flat">
              <a:solidFill>
                <a:srgbClr val="999F59"/>
              </a:solidFill>
              <a:prstDash val="solid"/>
              <a:bevel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5811" name="PHONETIC AND PHONEMIC DISTRIBUTION"/>
            <p:cNvSpPr txBox="1"/>
            <p:nvPr/>
          </p:nvSpPr>
          <p:spPr>
            <a:xfrm>
              <a:off x="0" y="0"/>
              <a:ext cx="3771900" cy="5232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spcBef>
                  <a:spcPts val="1000"/>
                </a:spcBef>
                <a:defRPr sz="1400" b="1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 b="0">
                  <a:solidFill>
                    <a:schemeClr val="accent3">
                      <a:lumOff val="44000"/>
                    </a:schemeClr>
                  </a:solidFill>
                </a:defRPr>
              </a:pPr>
              <a:r>
                <a:rPr sz="1400" b="1">
                  <a:solidFill>
                    <a:srgbClr val="000000"/>
                  </a:solidFill>
                </a:rPr>
                <a:t>PHONETIC AND PHONEMIC DISTRIBUTION</a:t>
              </a:r>
            </a:p>
          </p:txBody>
        </p:sp>
      </p:grpSp>
      <p:grpSp>
        <p:nvGrpSpPr>
          <p:cNvPr id="5818" name="Group"/>
          <p:cNvGrpSpPr/>
          <p:nvPr/>
        </p:nvGrpSpPr>
        <p:grpSpPr>
          <a:xfrm>
            <a:off x="6786577" y="1071546"/>
            <a:ext cx="1500200" cy="342901"/>
            <a:chOff x="0" y="0"/>
            <a:chExt cx="1500198" cy="342900"/>
          </a:xfrm>
        </p:grpSpPr>
        <p:sp>
          <p:nvSpPr>
            <p:cNvPr id="5816" name="Rectangle"/>
            <p:cNvSpPr/>
            <p:nvPr/>
          </p:nvSpPr>
          <p:spPr>
            <a:xfrm>
              <a:off x="-1" y="0"/>
              <a:ext cx="1500200" cy="342900"/>
            </a:xfrm>
            <a:prstGeom prst="rect">
              <a:avLst/>
            </a:prstGeom>
            <a:gradFill flip="none" rotWithShape="1">
              <a:gsLst>
                <a:gs pos="0">
                  <a:srgbClr val="F8FFB8"/>
                </a:gs>
                <a:gs pos="35000">
                  <a:srgbClr val="FAFFCC"/>
                </a:gs>
                <a:gs pos="100000">
                  <a:srgbClr val="FDFFEB"/>
                </a:gs>
              </a:gsLst>
              <a:lin ang="16200000" scaled="0"/>
            </a:gradFill>
            <a:ln w="9525" cap="flat">
              <a:solidFill>
                <a:srgbClr val="CFD775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5817" name="English /w/"/>
            <p:cNvSpPr txBox="1"/>
            <p:nvPr/>
          </p:nvSpPr>
          <p:spPr>
            <a:xfrm>
              <a:off x="-1" y="0"/>
              <a:ext cx="1500200" cy="3073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spcBef>
                  <a:spcPts val="1000"/>
                </a:spcBef>
                <a:defRPr sz="1400" b="1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 b="0"/>
              </a:pPr>
              <a:r>
                <a:rPr sz="1400" b="1" dirty="0"/>
                <a:t>English /w/</a:t>
              </a:r>
            </a:p>
          </p:txBody>
        </p:sp>
      </p:grpSp>
      <p:graphicFrame>
        <p:nvGraphicFramePr>
          <p:cNvPr id="5820" name="Table"/>
          <p:cNvGraphicFramePr/>
          <p:nvPr>
            <p:extLst>
              <p:ext uri="{D42A27DB-BD31-4B8C-83A1-F6EECF244321}">
                <p14:modId xmlns:p14="http://schemas.microsoft.com/office/powerpoint/2010/main" val="700482646"/>
              </p:ext>
            </p:extLst>
          </p:nvPr>
        </p:nvGraphicFramePr>
        <p:xfrm>
          <a:off x="647700" y="1643063"/>
          <a:ext cx="8067695" cy="1956126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1714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007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6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762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2278">
                <a:tc>
                  <a:txBody>
                    <a:bodyPr/>
                    <a:lstStyle/>
                    <a:p>
                      <a:pPr algn="ctr">
                        <a:defRPr sz="1800" i="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s-ES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Distribution</a:t>
                      </a:r>
                      <a:endParaRPr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horzOverflow="overflow">
                    <a:solidFill>
                      <a:srgbClr val="FADA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i="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sz="1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/w/              </a:t>
                      </a:r>
                    </a:p>
                  </a:txBody>
                  <a:tcPr marL="45720" marR="45720" horzOverflow="overflow">
                    <a:solidFill>
                      <a:srgbClr val="FADA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i="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[w</a:t>
                      </a:r>
                      <a:r>
                        <a:rPr lang="es-ES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 </a:t>
                      </a:r>
                    </a:p>
                  </a:txBody>
                  <a:tcPr marL="45720" marR="45720" horzOverflow="overflow">
                    <a:solidFill>
                      <a:srgbClr val="FADA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i="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es-ES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ʊ̯</a:t>
                      </a:r>
                      <a:r>
                        <a:rPr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 </a:t>
                      </a:r>
                    </a:p>
                  </a:txBody>
                  <a:tcPr marL="45720" marR="45720" horzOverflow="overflow">
                    <a:solidFill>
                      <a:srgbClr val="FADA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sz="1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I</a:t>
                      </a:r>
                    </a:p>
                  </a:txBody>
                  <a:tcPr marL="45720" marR="45720" horzOverflow="overflow">
                    <a:solidFill>
                      <a:srgbClr val="FDF1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/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wej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t</a:t>
                      </a:r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/</a:t>
                      </a:r>
                      <a:endParaRPr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horzOverflow="overflow">
                    <a:solidFill>
                      <a:srgbClr val="FDF1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[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weɪ̯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t</a:t>
                      </a:r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  ̚  ]</a:t>
                      </a:r>
                      <a:endParaRPr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horzOverflow="overflow">
                    <a:solidFill>
                      <a:srgbClr val="FDF1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s-E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---</a:t>
                      </a:r>
                      <a:endParaRPr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horzOverflow="overflow">
                    <a:solidFill>
                      <a:srgbClr val="FDF1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1328"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sz="1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c+M</a:t>
                      </a:r>
                    </a:p>
                  </a:txBody>
                  <a:tcPr marL="45720" marR="45720" horzOverflow="overflow">
                    <a:solidFill>
                      <a:srgbClr val="FEF8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/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k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wj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t</a:t>
                      </a:r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/</a:t>
                      </a:r>
                      <a:endParaRPr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horzOverflow="overflow">
                    <a:solidFill>
                      <a:srgbClr val="FEF8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[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kʰ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wɪ̯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t</a:t>
                      </a:r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 ̚ ]</a:t>
                      </a:r>
                      <a:endParaRPr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horzOverflow="overflow">
                    <a:solidFill>
                      <a:srgbClr val="FEF8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s-E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---</a:t>
                      </a:r>
                      <a:endParaRPr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horzOverflow="overflow">
                    <a:solidFill>
                      <a:srgbClr val="FEF8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sz="1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V+M</a:t>
                      </a:r>
                    </a:p>
                  </a:txBody>
                  <a:tcPr marL="45720" marR="45720" horzOverflow="overflow">
                    <a:solidFill>
                      <a:srgbClr val="FDF1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/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f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jw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əɹ</a:t>
                      </a:r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/</a:t>
                      </a:r>
                      <a:endParaRPr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horzOverflow="overflow">
                    <a:solidFill>
                      <a:srgbClr val="FDF1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s-E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---</a:t>
                      </a:r>
                      <a:endParaRPr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horzOverflow="overflow">
                    <a:solidFill>
                      <a:srgbClr val="FDF1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[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f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jʊ̯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ɚ</a:t>
                      </a:r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]</a:t>
                      </a:r>
                      <a:endParaRPr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horzOverflow="overflow">
                    <a:solidFill>
                      <a:srgbClr val="FDF1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sz="1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v + F</a:t>
                      </a:r>
                    </a:p>
                  </a:txBody>
                  <a:tcPr marL="45720" marR="45720" horzOverflow="overflow">
                    <a:solidFill>
                      <a:srgbClr val="FEF8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/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k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aw</a:t>
                      </a:r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/</a:t>
                      </a:r>
                      <a:endParaRPr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horzOverflow="overflow">
                    <a:solidFill>
                      <a:srgbClr val="FEF8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s-E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---</a:t>
                      </a:r>
                      <a:endParaRPr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horzOverflow="overflow">
                    <a:solidFill>
                      <a:srgbClr val="FEF8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[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kʰ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aʊ</a:t>
                      </a:r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̯ː</a:t>
                      </a:r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]</a:t>
                      </a:r>
                      <a:endParaRPr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horzOverflow="overflow">
                    <a:solidFill>
                      <a:srgbClr val="FEF8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5829" name="Group"/>
          <p:cNvGrpSpPr/>
          <p:nvPr/>
        </p:nvGrpSpPr>
        <p:grpSpPr>
          <a:xfrm>
            <a:off x="647699" y="4000503"/>
            <a:ext cx="8067699" cy="500064"/>
            <a:chOff x="0" y="0"/>
            <a:chExt cx="2286003" cy="500063"/>
          </a:xfrm>
        </p:grpSpPr>
        <p:sp>
          <p:nvSpPr>
            <p:cNvPr id="5827" name="Rectangle"/>
            <p:cNvSpPr/>
            <p:nvPr/>
          </p:nvSpPr>
          <p:spPr>
            <a:xfrm>
              <a:off x="0" y="0"/>
              <a:ext cx="2286003" cy="500063"/>
            </a:xfrm>
            <a:prstGeom prst="rect">
              <a:avLst/>
            </a:prstGeom>
            <a:gradFill flip="none" rotWithShape="1">
              <a:gsLst>
                <a:gs pos="0">
                  <a:srgbClr val="F8FFB8"/>
                </a:gs>
                <a:gs pos="35000">
                  <a:srgbClr val="FAFFCC"/>
                </a:gs>
                <a:gs pos="100000">
                  <a:srgbClr val="FDFFEB"/>
                </a:gs>
              </a:gsLst>
              <a:lin ang="16200000" scaled="0"/>
            </a:gradFill>
            <a:ln w="9525" cap="flat">
              <a:solidFill>
                <a:srgbClr val="CFD775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5828" name="Phonemic distribution is  Total"/>
            <p:cNvSpPr txBox="1"/>
            <p:nvPr/>
          </p:nvSpPr>
          <p:spPr>
            <a:xfrm>
              <a:off x="0" y="0"/>
              <a:ext cx="2286003" cy="30777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spcBef>
                  <a:spcPts val="1000"/>
                </a:spcBef>
                <a:defRPr sz="1400" b="1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 b="0"/>
              </a:pPr>
              <a:r>
                <a:rPr lang="es-ES" sz="1400" b="1" dirty="0"/>
                <a:t>Broad</a:t>
              </a:r>
              <a:r>
                <a:rPr sz="1400" b="1" dirty="0"/>
                <a:t> distribution is  Total</a:t>
              </a:r>
            </a:p>
          </p:txBody>
        </p:sp>
      </p:grpSp>
      <p:grpSp>
        <p:nvGrpSpPr>
          <p:cNvPr id="5832" name="Group"/>
          <p:cNvGrpSpPr/>
          <p:nvPr/>
        </p:nvGrpSpPr>
        <p:grpSpPr>
          <a:xfrm>
            <a:off x="647697" y="4929196"/>
            <a:ext cx="7924816" cy="642940"/>
            <a:chOff x="-1" y="-1"/>
            <a:chExt cx="2643189" cy="642939"/>
          </a:xfrm>
        </p:grpSpPr>
        <p:sp>
          <p:nvSpPr>
            <p:cNvPr id="5830" name="Rectangle"/>
            <p:cNvSpPr/>
            <p:nvPr/>
          </p:nvSpPr>
          <p:spPr>
            <a:xfrm>
              <a:off x="-1" y="-1"/>
              <a:ext cx="2643189" cy="642939"/>
            </a:xfrm>
            <a:prstGeom prst="rect">
              <a:avLst/>
            </a:prstGeom>
            <a:gradFill flip="none" rotWithShape="1">
              <a:gsLst>
                <a:gs pos="0">
                  <a:srgbClr val="F8FFB8"/>
                </a:gs>
                <a:gs pos="35000">
                  <a:srgbClr val="FAFFCC"/>
                </a:gs>
                <a:gs pos="100000">
                  <a:srgbClr val="FDFFEB"/>
                </a:gs>
              </a:gsLst>
              <a:lin ang="16200000" scaled="0"/>
            </a:gradFill>
            <a:ln w="9525" cap="flat">
              <a:solidFill>
                <a:srgbClr val="CFD775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5831" name="Phonetic distribution is Partial, Complementary"/>
            <p:cNvSpPr txBox="1"/>
            <p:nvPr/>
          </p:nvSpPr>
          <p:spPr>
            <a:xfrm>
              <a:off x="-1" y="-1"/>
              <a:ext cx="2643189" cy="3077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spcBef>
                  <a:spcPts val="1000"/>
                </a:spcBef>
                <a:defRPr sz="1400" b="1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 b="0"/>
              </a:pPr>
              <a:r>
                <a:rPr lang="es-ES" sz="1400" b="1" dirty="0"/>
                <a:t>Narrow</a:t>
              </a:r>
              <a:r>
                <a:rPr sz="1400" b="1" dirty="0"/>
                <a:t> distribution is Partial</a:t>
              </a:r>
              <a:r>
                <a:rPr lang="es-ES" sz="1400" b="1" dirty="0"/>
                <a:t> and </a:t>
              </a:r>
              <a:r>
                <a:rPr sz="1400" b="1" dirty="0"/>
                <a:t>Complementary </a:t>
              </a:r>
            </a:p>
          </p:txBody>
        </p:sp>
      </p:grpSp>
      <p:sp>
        <p:nvSpPr>
          <p:cNvPr id="5840" name="Line"/>
          <p:cNvSpPr/>
          <p:nvPr/>
        </p:nvSpPr>
        <p:spPr>
          <a:xfrm>
            <a:off x="6786575" y="363713"/>
            <a:ext cx="657213" cy="599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0800" y="0"/>
                </a:lnTo>
                <a:lnTo>
                  <a:pt x="10800" y="21600"/>
                </a:lnTo>
                <a:lnTo>
                  <a:pt x="21600" y="21600"/>
                </a:lnTo>
              </a:path>
            </a:pathLst>
          </a:custGeom>
          <a:ln w="38100">
            <a:solidFill>
              <a:srgbClr val="D2DA7A"/>
            </a:solidFill>
            <a:bevel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9470B0C-F8EE-F1C8-16A0-F71A34D0A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EC" smtClean="0"/>
              <a:t>6</a:t>
            </a:fld>
            <a:endParaRPr lang="en-EC"/>
          </a:p>
        </p:txBody>
      </p:sp>
    </p:spTree>
    <p:extLst>
      <p:ext uri="{BB962C8B-B14F-4D97-AF65-F5344CB8AC3E}">
        <p14:creationId xmlns:p14="http://schemas.microsoft.com/office/powerpoint/2010/main" val="1678286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circl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4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92" name="Group"/>
          <p:cNvGrpSpPr/>
          <p:nvPr/>
        </p:nvGrpSpPr>
        <p:grpSpPr>
          <a:xfrm>
            <a:off x="2270125" y="378357"/>
            <a:ext cx="4832350" cy="523241"/>
            <a:chOff x="0" y="0"/>
            <a:chExt cx="3771900" cy="523240"/>
          </a:xfrm>
        </p:grpSpPr>
        <p:sp>
          <p:nvSpPr>
            <p:cNvPr id="5890" name="Rectangle"/>
            <p:cNvSpPr/>
            <p:nvPr/>
          </p:nvSpPr>
          <p:spPr>
            <a:xfrm>
              <a:off x="0" y="0"/>
              <a:ext cx="3771900" cy="500063"/>
            </a:xfrm>
            <a:prstGeom prst="rect">
              <a:avLst/>
            </a:prstGeom>
            <a:solidFill>
              <a:srgbClr val="D2DA7A"/>
            </a:solidFill>
            <a:ln w="25400" cap="flat">
              <a:solidFill>
                <a:srgbClr val="999F59"/>
              </a:solidFill>
              <a:prstDash val="solid"/>
              <a:bevel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5891" name="CONTRASTIVE  TRANSFER ANALYSIS"/>
            <p:cNvSpPr txBox="1"/>
            <p:nvPr/>
          </p:nvSpPr>
          <p:spPr>
            <a:xfrm>
              <a:off x="0" y="0"/>
              <a:ext cx="3771900" cy="5232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spcBef>
                  <a:spcPts val="1000"/>
                </a:spcBef>
                <a:defRPr sz="1400" b="1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 b="0">
                  <a:solidFill>
                    <a:schemeClr val="accent3">
                      <a:lumOff val="44000"/>
                    </a:schemeClr>
                  </a:solidFill>
                </a:defRPr>
              </a:pPr>
              <a:r>
                <a:rPr sz="1400" b="1">
                  <a:solidFill>
                    <a:srgbClr val="000000"/>
                  </a:solidFill>
                </a:rPr>
                <a:t>CONTRASTIVE  TRANSFER ANALYSIS</a:t>
              </a:r>
            </a:p>
          </p:txBody>
        </p:sp>
      </p:grpSp>
      <p:graphicFrame>
        <p:nvGraphicFramePr>
          <p:cNvPr id="5897" name="Table"/>
          <p:cNvGraphicFramePr/>
          <p:nvPr>
            <p:extLst>
              <p:ext uri="{D42A27DB-BD31-4B8C-83A1-F6EECF244321}">
                <p14:modId xmlns:p14="http://schemas.microsoft.com/office/powerpoint/2010/main" val="349003015"/>
              </p:ext>
            </p:extLst>
          </p:nvPr>
        </p:nvGraphicFramePr>
        <p:xfrm>
          <a:off x="3359518" y="1631373"/>
          <a:ext cx="2424963" cy="4112582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10264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06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78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75905">
                <a:tc>
                  <a:txBody>
                    <a:bodyPr/>
                    <a:lstStyle/>
                    <a:p>
                      <a:pPr algn="ctr" defTabSz="457200">
                        <a:defRPr sz="1800" b="0" i="0"/>
                      </a:pPr>
                      <a:r>
                        <a:rPr sz="2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Spanish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L>
                    <a:lnR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T>
                    <a:lnB w="12700">
                      <a:solidFill>
                        <a:schemeClr val="accent5">
                          <a:lumOff val="13529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2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L>
                    <a:lnR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T>
                    <a:lnB w="12700">
                      <a:solidFill>
                        <a:schemeClr val="accent5">
                          <a:lumOff val="13529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 b="0" i="0"/>
                      </a:pPr>
                      <a:r>
                        <a:rPr sz="2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English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L>
                    <a:lnR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T>
                    <a:lnB w="12700">
                      <a:solidFill>
                        <a:schemeClr val="accent5">
                          <a:lumOff val="13529"/>
                        </a:schemeClr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621">
                <a:tc>
                  <a:txBody>
                    <a:bodyPr/>
                    <a:lstStyle/>
                    <a:p>
                      <a:pPr algn="ctr" defTabSz="457200">
                        <a:defRPr sz="1900" i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/w/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chemeClr val="accent5">
                          <a:lumOff val="13529"/>
                        </a:schemeClr>
                      </a:solidFill>
                      <a:miter lim="400000"/>
                    </a:lnL>
                    <a:lnR w="12700">
                      <a:solidFill>
                        <a:schemeClr val="accent5">
                          <a:lumOff val="13529"/>
                        </a:schemeClr>
                      </a:solidFill>
                      <a:miter lim="400000"/>
                    </a:lnR>
                    <a:lnT w="12700">
                      <a:solidFill>
                        <a:schemeClr val="accent5">
                          <a:lumOff val="13529"/>
                        </a:schemeClr>
                      </a:solidFill>
                      <a:miter lim="400000"/>
                    </a:lnT>
                    <a:lnB w="12700">
                      <a:solidFill>
                        <a:schemeClr val="accent5">
                          <a:lumOff val="13529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 b="0" i="0"/>
                      </a:pPr>
                      <a:r>
                        <a:rPr sz="15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chemeClr val="accent5">
                          <a:lumOff val="13529"/>
                        </a:schemeClr>
                      </a:solidFill>
                      <a:miter lim="400000"/>
                    </a:lnL>
                    <a:lnR w="12700">
                      <a:solidFill>
                        <a:schemeClr val="accent5">
                          <a:lumOff val="13529"/>
                        </a:schemeClr>
                      </a:solidFill>
                      <a:miter lim="400000"/>
                    </a:lnR>
                    <a:lnT w="12700">
                      <a:solidFill>
                        <a:schemeClr val="accent5">
                          <a:lumOff val="13529"/>
                        </a:schemeClr>
                      </a:solidFill>
                      <a:miter lim="400000"/>
                    </a:lnT>
                    <a:lnB w="12700">
                      <a:solidFill>
                        <a:schemeClr val="accent5">
                          <a:lumOff val="13529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2100" i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/w/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chemeClr val="accent5">
                          <a:lumOff val="13529"/>
                        </a:schemeClr>
                      </a:solidFill>
                      <a:miter lim="400000"/>
                    </a:lnL>
                    <a:lnR w="12700">
                      <a:solidFill>
                        <a:schemeClr val="accent5">
                          <a:lumOff val="13529"/>
                        </a:schemeClr>
                      </a:solidFill>
                      <a:miter lim="400000"/>
                    </a:lnR>
                    <a:lnT w="12700">
                      <a:solidFill>
                        <a:schemeClr val="accent5">
                          <a:lumOff val="13529"/>
                        </a:schemeClr>
                      </a:solidFill>
                      <a:miter lim="400000"/>
                    </a:lnT>
                    <a:lnB w="12700">
                      <a:solidFill>
                        <a:schemeClr val="accent5">
                          <a:lumOff val="13529"/>
                        </a:schemeClr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8866">
                <a:tc>
                  <a:txBody>
                    <a:bodyPr/>
                    <a:lstStyle/>
                    <a:p>
                      <a:pPr algn="ctr">
                        <a:defRPr sz="1900" b="0" i="0">
                          <a:solidFill>
                            <a:schemeClr val="accent3">
                              <a:lumOff val="44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>
                          <a:solidFill>
                            <a:srgbClr val="000000"/>
                          </a:solidFill>
                        </a:rPr>
                        <a:t>[ w- ]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L>
                    <a:lnR w="12700">
                      <a:solidFill>
                        <a:schemeClr val="accent5">
                          <a:lumOff val="13529"/>
                        </a:schemeClr>
                      </a:solidFill>
                      <a:miter lim="400000"/>
                    </a:lnR>
                    <a:lnT w="12700">
                      <a:solidFill>
                        <a:schemeClr val="accent5">
                          <a:lumOff val="13529"/>
                        </a:schemeClr>
                      </a:solidFill>
                      <a:miter lim="400000"/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 b="0" i="0"/>
                      </a:pPr>
                      <a:r>
                        <a:rPr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chemeClr val="accent5">
                          <a:lumOff val="13529"/>
                        </a:schemeClr>
                      </a:solidFill>
                      <a:miter lim="400000"/>
                    </a:lnL>
                    <a:lnR w="12700">
                      <a:solidFill>
                        <a:schemeClr val="accent5">
                          <a:lumOff val="13529"/>
                        </a:schemeClr>
                      </a:solidFill>
                      <a:miter lim="400000"/>
                    </a:lnR>
                    <a:lnT w="12700">
                      <a:solidFill>
                        <a:schemeClr val="accent5">
                          <a:lumOff val="13529"/>
                        </a:schemeClr>
                      </a:solidFill>
                      <a:miter lim="400000"/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900" b="0" i="0">
                          <a:solidFill>
                            <a:schemeClr val="accent3">
                              <a:lumOff val="44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>
                          <a:solidFill>
                            <a:srgbClr val="000000"/>
                          </a:solidFill>
                        </a:rPr>
                        <a:t>[ w- ]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chemeClr val="accent5">
                          <a:lumOff val="13529"/>
                        </a:schemeClr>
                      </a:solidFill>
                      <a:miter lim="400000"/>
                    </a:lnL>
                    <a:lnR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R>
                    <a:lnT w="12700">
                      <a:solidFill>
                        <a:schemeClr val="accent5">
                          <a:lumOff val="13529"/>
                        </a:schemeClr>
                      </a:solidFill>
                      <a:miter lim="400000"/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5823">
                <a:tc>
                  <a:txBody>
                    <a:bodyPr/>
                    <a:lstStyle/>
                    <a:p>
                      <a:pPr algn="ctr">
                        <a:spcBef>
                          <a:spcPts val="1000"/>
                        </a:spcBef>
                        <a:defRPr sz="1900" b="0" i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[-u̯]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L>
                    <a:lnR w="12700">
                      <a:solidFill>
                        <a:schemeClr val="accent5">
                          <a:lumOff val="13529"/>
                        </a:schemeClr>
                      </a:solidFill>
                      <a:miter lim="400000"/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 b="0" i="0"/>
                      </a:pPr>
                      <a:r>
                        <a:rPr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Ø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chemeClr val="accent5">
                          <a:lumOff val="13529"/>
                        </a:schemeClr>
                      </a:solidFill>
                      <a:miter lim="400000"/>
                    </a:lnL>
                    <a:lnR w="12700">
                      <a:solidFill>
                        <a:schemeClr val="accent5">
                          <a:lumOff val="13529"/>
                        </a:schemeClr>
                      </a:solidFill>
                      <a:miter lim="400000"/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 b="0" i="0"/>
                      </a:pPr>
                      <a:r>
                        <a:rPr sz="2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—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chemeClr val="accent5">
                          <a:lumOff val="13529"/>
                        </a:schemeClr>
                      </a:solidFill>
                      <a:miter lim="400000"/>
                    </a:lnL>
                    <a:lnR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9184">
                <a:tc>
                  <a:txBody>
                    <a:bodyPr/>
                    <a:lstStyle/>
                    <a:p>
                      <a:pPr algn="ctr" defTabSz="457200">
                        <a:defRPr sz="1800" b="0" i="0"/>
                      </a:pPr>
                      <a:r>
                        <a:rPr sz="2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—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L>
                    <a:lnR w="12700">
                      <a:solidFill>
                        <a:schemeClr val="accent5">
                          <a:lumOff val="13529"/>
                        </a:schemeClr>
                      </a:solidFill>
                      <a:miter lim="400000"/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 b="0" i="0"/>
                      </a:pPr>
                      <a:r>
                        <a:rPr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Ø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chemeClr val="accent5">
                          <a:lumOff val="13529"/>
                        </a:schemeClr>
                      </a:solidFill>
                      <a:miter lim="400000"/>
                    </a:lnL>
                    <a:lnR w="12700">
                      <a:solidFill>
                        <a:schemeClr val="accent5">
                          <a:lumOff val="13529"/>
                        </a:schemeClr>
                      </a:solidFill>
                      <a:miter lim="400000"/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2100" b="0" i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[-ʊ̯]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chemeClr val="accent5">
                          <a:lumOff val="13529"/>
                        </a:schemeClr>
                      </a:solidFill>
                      <a:miter lim="400000"/>
                    </a:lnL>
                    <a:lnR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56183">
                <a:tc>
                  <a:txBody>
                    <a:bodyPr/>
                    <a:lstStyle/>
                    <a:p>
                      <a:pPr algn="ctr">
                        <a:spcBef>
                          <a:spcPts val="1000"/>
                        </a:spcBef>
                        <a:defRPr sz="1900" b="0" i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dirty="0"/>
                        <a:t>[</a:t>
                      </a:r>
                      <a:r>
                        <a:rPr baseline="31999" dirty="0" err="1"/>
                        <a:t>g</a:t>
                      </a:r>
                      <a:r>
                        <a:rPr dirty="0" err="1"/>
                        <a:t>w</a:t>
                      </a:r>
                      <a:r>
                        <a:rPr lang="es-ES" dirty="0"/>
                        <a:t>-</a:t>
                      </a:r>
                      <a:r>
                        <a:rPr dirty="0"/>
                        <a:t>]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L>
                    <a:lnR w="12700">
                      <a:solidFill>
                        <a:schemeClr val="accent5">
                          <a:lumOff val="13529"/>
                        </a:schemeClr>
                      </a:solidFill>
                      <a:miter lim="400000"/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 b="0" i="0"/>
                      </a:pPr>
                      <a:r>
                        <a:rPr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Ø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chemeClr val="accent5">
                          <a:lumOff val="13529"/>
                        </a:schemeClr>
                      </a:solidFill>
                      <a:miter lim="400000"/>
                    </a:lnL>
                    <a:lnR w="12700">
                      <a:solidFill>
                        <a:schemeClr val="accent5">
                          <a:lumOff val="13529"/>
                        </a:schemeClr>
                      </a:solidFill>
                      <a:miter lim="400000"/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T>
                    <a:lnB w="12700">
                      <a:solidFill>
                        <a:schemeClr val="accent5">
                          <a:lumOff val="13529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 b="0" i="0"/>
                      </a:pPr>
                      <a:r>
                        <a:rPr sz="21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—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chemeClr val="accent5">
                          <a:lumOff val="13529"/>
                        </a:schemeClr>
                      </a:solidFill>
                      <a:miter lim="400000"/>
                    </a:lnL>
                    <a:lnR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C09150CE-283B-F946-936B-6DB9CCFA67E2}"/>
              </a:ext>
            </a:extLst>
          </p:cNvPr>
          <p:cNvCxnSpPr/>
          <p:nvPr/>
        </p:nvCxnSpPr>
        <p:spPr>
          <a:xfrm>
            <a:off x="4102100" y="3822700"/>
            <a:ext cx="889000" cy="571500"/>
          </a:xfrm>
          <a:prstGeom prst="straightConnector1">
            <a:avLst/>
          </a:prstGeom>
          <a:noFill/>
          <a:ln w="25400" cap="flat">
            <a:solidFill>
              <a:srgbClr val="0070C0"/>
            </a:solidFill>
            <a:prstDash val="solid"/>
            <a:beve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B7E3FBD-361B-E843-B52A-E4EA34DB60BF}"/>
              </a:ext>
            </a:extLst>
          </p:cNvPr>
          <p:cNvCxnSpPr>
            <a:cxnSpLocks/>
          </p:cNvCxnSpPr>
          <p:nvPr/>
        </p:nvCxnSpPr>
        <p:spPr>
          <a:xfrm flipV="1">
            <a:off x="4102100" y="3263900"/>
            <a:ext cx="787400" cy="1962728"/>
          </a:xfrm>
          <a:prstGeom prst="straightConnector1">
            <a:avLst/>
          </a:prstGeom>
          <a:noFill/>
          <a:ln w="25400" cap="flat">
            <a:solidFill>
              <a:srgbClr val="0070C0"/>
            </a:solidFill>
            <a:prstDash val="solid"/>
            <a:beve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F719BE61-8FF5-C649-A408-7D184E284D2A}"/>
              </a:ext>
            </a:extLst>
          </p:cNvPr>
          <p:cNvSpPr txBox="1"/>
          <p:nvPr/>
        </p:nvSpPr>
        <p:spPr>
          <a:xfrm>
            <a:off x="6457950" y="3069748"/>
            <a:ext cx="2057399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0000"/>
                </a:solidFill>
              </a:rPr>
              <a:t>&lt;= C</a:t>
            </a:r>
            <a:r>
              <a:rPr lang="en-EC" dirty="0">
                <a:solidFill>
                  <a:srgbClr val="FF0000"/>
                </a:solidFill>
              </a:rPr>
              <a:t>ommon mistake</a:t>
            </a:r>
            <a:endParaRPr kumimoji="0" lang="en-EC" sz="18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9BF813E-AEB6-9E4B-8FA1-CCA405E96E0D}"/>
              </a:ext>
            </a:extLst>
          </p:cNvPr>
          <p:cNvCxnSpPr>
            <a:cxnSpLocks/>
            <a:stCxn id="6" idx="1"/>
          </p:cNvCxnSpPr>
          <p:nvPr/>
        </p:nvCxnSpPr>
        <p:spPr>
          <a:xfrm flipH="1">
            <a:off x="4933951" y="3254413"/>
            <a:ext cx="1523999" cy="704335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beve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5BC6350-F5EF-B082-BF38-A2677ED8C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EC" smtClean="0"/>
              <a:t>7</a:t>
            </a:fld>
            <a:endParaRPr lang="en-EC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circl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97" grpId="4" animBg="1" advAuto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9" name="Rectangle"/>
          <p:cNvSpPr/>
          <p:nvPr/>
        </p:nvSpPr>
        <p:spPr>
          <a:xfrm>
            <a:off x="1628732" y="109484"/>
            <a:ext cx="5857918" cy="928695"/>
          </a:xfrm>
          <a:prstGeom prst="rect">
            <a:avLst/>
          </a:prstGeom>
          <a:gradFill>
            <a:gsLst>
              <a:gs pos="0">
                <a:srgbClr val="F8FFB8"/>
              </a:gs>
              <a:gs pos="35000">
                <a:srgbClr val="FAFFCC"/>
              </a:gs>
              <a:gs pos="100000">
                <a:srgbClr val="FDFFEB"/>
              </a:gs>
            </a:gsLst>
            <a:lin ang="16200000"/>
          </a:gradFill>
          <a:ln>
            <a:solidFill>
              <a:srgbClr val="CFD775"/>
            </a:solidFill>
            <a:bevel/>
            <a:tailEnd type="triangle"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latin typeface="Verdana"/>
                <a:ea typeface="Verdana"/>
                <a:cs typeface="Verdana"/>
                <a:sym typeface="Verdana"/>
              </a:defRPr>
            </a:pPr>
            <a:r>
              <a:rPr lang="en-US" b="1" dirty="0">
                <a:solidFill>
                  <a:srgbClr val="373D54"/>
                </a:solidFill>
              </a:rPr>
              <a:t>/</a:t>
            </a:r>
            <a:r>
              <a:rPr lang="en-US" sz="2000" b="1" dirty="0">
                <a:solidFill>
                  <a:srgbClr val="848FBA"/>
                </a:solidFill>
                <a:sym typeface="Verdana"/>
              </a:rPr>
              <a:t>j</a:t>
            </a:r>
            <a:r>
              <a:rPr lang="en-US" b="1" dirty="0">
                <a:solidFill>
                  <a:srgbClr val="373D54"/>
                </a:solidFill>
              </a:rPr>
              <a:t>/  PRODUCTION PICTURE</a:t>
            </a:r>
            <a:br>
              <a:rPr lang="en-US" b="1" dirty="0">
                <a:solidFill>
                  <a:srgbClr val="373D54"/>
                </a:solidFill>
              </a:rPr>
            </a:br>
            <a:r>
              <a:rPr lang="en-US" b="1" dirty="0">
                <a:solidFill>
                  <a:srgbClr val="373D54"/>
                </a:solidFill>
              </a:rPr>
              <a:t>Spanish-English</a:t>
            </a:r>
            <a:endParaRPr b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B8367E0-7B3F-A214-E0D4-6F10DF0B6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5932283"/>
            <a:ext cx="2057400" cy="365125"/>
          </a:xfrm>
        </p:spPr>
        <p:txBody>
          <a:bodyPr/>
          <a:lstStyle/>
          <a:p>
            <a:fld id="{86CB4B4D-7CA3-9044-876B-883B54F8677D}" type="slidenum">
              <a:rPr lang="en-EC" smtClean="0"/>
              <a:t>8</a:t>
            </a:fld>
            <a:endParaRPr lang="en-EC"/>
          </a:p>
        </p:txBody>
      </p:sp>
      <p:pic>
        <p:nvPicPr>
          <p:cNvPr id="5905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462" y="1357274"/>
            <a:ext cx="6883856" cy="4135094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1213A03-8BE3-AA45-AEEA-157E488AE690}"/>
              </a:ext>
            </a:extLst>
          </p:cNvPr>
          <p:cNvSpPr txBox="1"/>
          <p:nvPr/>
        </p:nvSpPr>
        <p:spPr>
          <a:xfrm>
            <a:off x="948682" y="2820267"/>
            <a:ext cx="1600200" cy="369330"/>
          </a:xfrm>
          <a:prstGeom prst="rect">
            <a:avLst/>
          </a:prstGeom>
          <a:solidFill>
            <a:schemeClr val="bg1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EC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approximant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C4F91E6-1260-88FD-3E3B-779CABD412C3}"/>
              </a:ext>
            </a:extLst>
          </p:cNvPr>
          <p:cNvSpPr/>
          <p:nvPr/>
        </p:nvSpPr>
        <p:spPr>
          <a:xfrm>
            <a:off x="200706" y="6114845"/>
            <a:ext cx="35243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EC" sz="1400" dirty="0"/>
              <a:t>S: </a:t>
            </a:r>
            <a:r>
              <a:rPr lang="en-EC" sz="1400" dirty="0">
                <a:hlinkClick r:id="rId3"/>
              </a:rPr>
              <a:t>https://soundsofspeech.uiowa.edu/spanish</a:t>
            </a:r>
            <a:endParaRPr lang="en-EC" sz="1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21189C-B7AC-76CE-92AB-760125789F29}"/>
              </a:ext>
            </a:extLst>
          </p:cNvPr>
          <p:cNvSpPr txBox="1"/>
          <p:nvPr/>
        </p:nvSpPr>
        <p:spPr>
          <a:xfrm>
            <a:off x="4265278" y="6143519"/>
            <a:ext cx="467801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EC" sz="1400" dirty="0"/>
              <a:t>E: </a:t>
            </a:r>
            <a:r>
              <a:rPr lang="en-EC" sz="1400" dirty="0">
                <a:hlinkClick r:id="rId4"/>
              </a:rPr>
              <a:t>https://www.youtube.com/watch?v=1G8SCotE2yg</a:t>
            </a:r>
            <a:endParaRPr lang="en-EC" sz="1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293D8E-0AAD-518A-E4F7-39B9D386C266}"/>
              </a:ext>
            </a:extLst>
          </p:cNvPr>
          <p:cNvSpPr txBox="1"/>
          <p:nvPr/>
        </p:nvSpPr>
        <p:spPr>
          <a:xfrm>
            <a:off x="3510297" y="1365632"/>
            <a:ext cx="429544" cy="3693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EC" dirty="0"/>
              <a:t>/j/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circl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09" name="Group"/>
          <p:cNvGrpSpPr/>
          <p:nvPr/>
        </p:nvGrpSpPr>
        <p:grpSpPr>
          <a:xfrm>
            <a:off x="2203234" y="491340"/>
            <a:ext cx="5132283" cy="1151801"/>
            <a:chOff x="0" y="0"/>
            <a:chExt cx="5132281" cy="1151800"/>
          </a:xfrm>
        </p:grpSpPr>
        <p:sp>
          <p:nvSpPr>
            <p:cNvPr id="5907" name="Rectangle"/>
            <p:cNvSpPr/>
            <p:nvPr/>
          </p:nvSpPr>
          <p:spPr>
            <a:xfrm>
              <a:off x="0" y="-1"/>
              <a:ext cx="5132282" cy="496848"/>
            </a:xfrm>
            <a:prstGeom prst="rect">
              <a:avLst/>
            </a:prstGeom>
            <a:solidFill>
              <a:srgbClr val="D2DA7A"/>
            </a:solidFill>
            <a:ln w="25400" cap="flat">
              <a:solidFill>
                <a:srgbClr val="999F59"/>
              </a:solidFill>
              <a:prstDash val="solid"/>
              <a:bevel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5908" name="SPANISH and ENGLISH /y/"/>
            <p:cNvSpPr txBox="1"/>
            <p:nvPr/>
          </p:nvSpPr>
          <p:spPr>
            <a:xfrm>
              <a:off x="0" y="-1"/>
              <a:ext cx="5132282" cy="11518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ctr">
                <a:spcBef>
                  <a:spcPts val="1000"/>
                </a:spcBef>
                <a:defRPr sz="2400" b="1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b="0">
                  <a:solidFill>
                    <a:schemeClr val="accent3">
                      <a:lumOff val="44000"/>
                    </a:schemeClr>
                  </a:solidFill>
                </a:defRPr>
              </a:pPr>
              <a:r>
                <a:rPr b="1" dirty="0">
                  <a:solidFill>
                    <a:srgbClr val="000000"/>
                  </a:solidFill>
                </a:rPr>
                <a:t>SPANISH and ENGLISH /</a:t>
              </a:r>
              <a:r>
                <a:rPr lang="es-ES" b="1" dirty="0">
                  <a:solidFill>
                    <a:srgbClr val="000000"/>
                  </a:solidFill>
                </a:rPr>
                <a:t>j</a:t>
              </a:r>
              <a:r>
                <a:rPr b="1" dirty="0">
                  <a:solidFill>
                    <a:srgbClr val="000000"/>
                  </a:solidFill>
                </a:rPr>
                <a:t>/</a:t>
              </a:r>
            </a:p>
          </p:txBody>
        </p:sp>
      </p:grpSp>
      <p:grpSp>
        <p:nvGrpSpPr>
          <p:cNvPr id="5912" name="Group"/>
          <p:cNvGrpSpPr/>
          <p:nvPr/>
        </p:nvGrpSpPr>
        <p:grpSpPr>
          <a:xfrm>
            <a:off x="731187" y="1435839"/>
            <a:ext cx="2174554" cy="499915"/>
            <a:chOff x="0" y="0"/>
            <a:chExt cx="2174552" cy="499913"/>
          </a:xfrm>
        </p:grpSpPr>
        <p:sp>
          <p:nvSpPr>
            <p:cNvPr id="5910" name="Rectangle"/>
            <p:cNvSpPr/>
            <p:nvPr/>
          </p:nvSpPr>
          <p:spPr>
            <a:xfrm>
              <a:off x="0" y="0"/>
              <a:ext cx="2174553" cy="406796"/>
            </a:xfrm>
            <a:prstGeom prst="rect">
              <a:avLst/>
            </a:prstGeom>
            <a:gradFill flip="none" rotWithShape="1">
              <a:gsLst>
                <a:gs pos="0">
                  <a:schemeClr val="accent5"/>
                </a:gs>
                <a:gs pos="35000">
                  <a:schemeClr val="accent6">
                    <a:lumOff val="26369"/>
                  </a:schemeClr>
                </a:gs>
                <a:gs pos="100000">
                  <a:schemeClr val="accent4">
                    <a:lumOff val="48879"/>
                  </a:schemeClr>
                </a:gs>
              </a:gsLst>
              <a:lin ang="16200000" scaled="0"/>
            </a:gradFill>
            <a:ln w="9525" cap="flat">
              <a:solidFill>
                <a:srgbClr val="000000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5911" name="Spanish /y/"/>
            <p:cNvSpPr txBox="1"/>
            <p:nvPr/>
          </p:nvSpPr>
          <p:spPr>
            <a:xfrm>
              <a:off x="0" y="0"/>
              <a:ext cx="2174553" cy="49991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ctr">
                <a:spcBef>
                  <a:spcPts val="1000"/>
                </a:spcBef>
                <a:defRPr sz="2400" b="1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>
                <a:defRPr b="0"/>
              </a:pPr>
              <a:r>
                <a:rPr b="1" dirty="0"/>
                <a:t>Spanish /</a:t>
              </a:r>
              <a:r>
                <a:rPr lang="es-ES" b="1" dirty="0"/>
                <a:t>j</a:t>
              </a:r>
              <a:r>
                <a:rPr b="1" dirty="0"/>
                <a:t>/</a:t>
              </a:r>
            </a:p>
          </p:txBody>
        </p:sp>
      </p:grpSp>
      <p:grpSp>
        <p:nvGrpSpPr>
          <p:cNvPr id="5915" name="Group"/>
          <p:cNvGrpSpPr/>
          <p:nvPr/>
        </p:nvGrpSpPr>
        <p:grpSpPr>
          <a:xfrm>
            <a:off x="6530242" y="1421234"/>
            <a:ext cx="1958213" cy="529125"/>
            <a:chOff x="0" y="0"/>
            <a:chExt cx="1958212" cy="529124"/>
          </a:xfrm>
        </p:grpSpPr>
        <p:sp>
          <p:nvSpPr>
            <p:cNvPr id="5913" name="Rectangle"/>
            <p:cNvSpPr/>
            <p:nvPr/>
          </p:nvSpPr>
          <p:spPr>
            <a:xfrm>
              <a:off x="-1" y="0"/>
              <a:ext cx="1958214" cy="430566"/>
            </a:xfrm>
            <a:prstGeom prst="rect">
              <a:avLst/>
            </a:prstGeom>
            <a:gradFill flip="none" rotWithShape="1">
              <a:gsLst>
                <a:gs pos="0">
                  <a:srgbClr val="F8FFB8"/>
                </a:gs>
                <a:gs pos="35000">
                  <a:srgbClr val="FAFFCC"/>
                </a:gs>
                <a:gs pos="100000">
                  <a:srgbClr val="FDFFEB"/>
                </a:gs>
              </a:gsLst>
              <a:lin ang="16200000" scaled="0"/>
            </a:gradFill>
            <a:ln w="9525" cap="flat">
              <a:solidFill>
                <a:srgbClr val="CFD775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5914" name="English /y/"/>
            <p:cNvSpPr txBox="1"/>
            <p:nvPr/>
          </p:nvSpPr>
          <p:spPr>
            <a:xfrm>
              <a:off x="-1" y="0"/>
              <a:ext cx="1958214" cy="52912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ctr">
                <a:spcBef>
                  <a:spcPts val="1000"/>
                </a:spcBef>
                <a:defRPr sz="2400" b="1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>
                <a:defRPr b="0"/>
              </a:pPr>
              <a:r>
                <a:rPr b="1" dirty="0"/>
                <a:t>English /</a:t>
              </a:r>
              <a:r>
                <a:rPr lang="es-ES" b="1" dirty="0"/>
                <a:t>j</a:t>
              </a:r>
              <a:r>
                <a:rPr b="1" dirty="0"/>
                <a:t>/</a:t>
              </a:r>
            </a:p>
          </p:txBody>
        </p:sp>
      </p:grpSp>
      <p:grpSp>
        <p:nvGrpSpPr>
          <p:cNvPr id="5918" name="Group"/>
          <p:cNvGrpSpPr/>
          <p:nvPr/>
        </p:nvGrpSpPr>
        <p:grpSpPr>
          <a:xfrm>
            <a:off x="121718" y="2191901"/>
            <a:ext cx="4450281" cy="854561"/>
            <a:chOff x="0" y="0"/>
            <a:chExt cx="4494058" cy="472440"/>
          </a:xfrm>
        </p:grpSpPr>
        <p:sp>
          <p:nvSpPr>
            <p:cNvPr id="5916" name="Rectangle"/>
            <p:cNvSpPr/>
            <p:nvPr/>
          </p:nvSpPr>
          <p:spPr>
            <a:xfrm>
              <a:off x="0" y="57625"/>
              <a:ext cx="4494059" cy="357189"/>
            </a:xfrm>
            <a:prstGeom prst="rect">
              <a:avLst/>
            </a:prstGeom>
            <a:gradFill flip="none" rotWithShape="1">
              <a:gsLst>
                <a:gs pos="0">
                  <a:schemeClr val="accent5"/>
                </a:gs>
                <a:gs pos="35000">
                  <a:schemeClr val="accent6">
                    <a:lumOff val="26369"/>
                  </a:schemeClr>
                </a:gs>
                <a:gs pos="100000">
                  <a:schemeClr val="accent4">
                    <a:lumOff val="48879"/>
                  </a:schemeClr>
                </a:gs>
              </a:gsLst>
              <a:lin ang="16200000" scaled="0"/>
            </a:gradFill>
            <a:ln w="9525" cap="flat">
              <a:solidFill>
                <a:srgbClr val="000000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spcBef>
                  <a:spcPts val="1000"/>
                </a:spcBef>
                <a:defRPr sz="1200"/>
              </a:pPr>
              <a:endParaRPr/>
            </a:p>
          </p:txBody>
        </p:sp>
        <p:sp>
          <p:nvSpPr>
            <p:cNvPr id="5917" name="/y/ voiced, fronto-palatal, oral, approximant"/>
            <p:cNvSpPr txBox="1"/>
            <p:nvPr/>
          </p:nvSpPr>
          <p:spPr>
            <a:xfrm>
              <a:off x="0" y="-1"/>
              <a:ext cx="4494059" cy="472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spcBef>
                  <a:spcPts val="1000"/>
                </a:spcBef>
                <a:defRPr sz="19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rPr dirty="0"/>
                <a:t>/</a:t>
              </a:r>
              <a:r>
                <a:rPr lang="es-ES" dirty="0"/>
                <a:t>j</a:t>
              </a:r>
              <a:r>
                <a:rPr dirty="0"/>
                <a:t>/ voiced, </a:t>
              </a:r>
              <a:r>
                <a:rPr dirty="0" err="1"/>
                <a:t>fronto</a:t>
              </a:r>
              <a:r>
                <a:rPr dirty="0"/>
                <a:t>-palatal, oral, </a:t>
              </a:r>
              <a:r>
                <a:rPr i="1" dirty="0">
                  <a:solidFill>
                    <a:srgbClr val="FF0000"/>
                  </a:solidFill>
                </a:rPr>
                <a:t>approximant</a:t>
              </a:r>
            </a:p>
          </p:txBody>
        </p:sp>
      </p:grpSp>
      <p:grpSp>
        <p:nvGrpSpPr>
          <p:cNvPr id="5924" name="Group"/>
          <p:cNvGrpSpPr/>
          <p:nvPr/>
        </p:nvGrpSpPr>
        <p:grpSpPr>
          <a:xfrm>
            <a:off x="4899305" y="2279230"/>
            <a:ext cx="4567173" cy="723036"/>
            <a:chOff x="-2" y="0"/>
            <a:chExt cx="3970992" cy="723035"/>
          </a:xfrm>
        </p:grpSpPr>
        <p:sp>
          <p:nvSpPr>
            <p:cNvPr id="5922" name="Rectangle"/>
            <p:cNvSpPr/>
            <p:nvPr/>
          </p:nvSpPr>
          <p:spPr>
            <a:xfrm>
              <a:off x="0" y="31838"/>
              <a:ext cx="3483421" cy="622729"/>
            </a:xfrm>
            <a:prstGeom prst="rect">
              <a:avLst/>
            </a:prstGeom>
            <a:gradFill flip="none" rotWithShape="1">
              <a:gsLst>
                <a:gs pos="0">
                  <a:srgbClr val="F8FFB8"/>
                </a:gs>
                <a:gs pos="35000">
                  <a:srgbClr val="FAFFCC"/>
                </a:gs>
                <a:gs pos="100000">
                  <a:srgbClr val="FDFFEB"/>
                </a:gs>
              </a:gsLst>
              <a:lin ang="16200000" scaled="0"/>
            </a:gradFill>
            <a:ln w="9525" cap="flat">
              <a:solidFill>
                <a:srgbClr val="CFD775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spcBef>
                  <a:spcPts val="1000"/>
                </a:spcBef>
                <a:defRPr sz="1200"/>
              </a:pPr>
              <a:endParaRPr/>
            </a:p>
          </p:txBody>
        </p:sp>
        <p:sp>
          <p:nvSpPr>
            <p:cNvPr id="5923" name="/y/ voiced, fronto-palatal, oral, approximant."/>
            <p:cNvSpPr txBox="1"/>
            <p:nvPr/>
          </p:nvSpPr>
          <p:spPr>
            <a:xfrm>
              <a:off x="-2" y="0"/>
              <a:ext cx="3970992" cy="7230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spcBef>
                  <a:spcPts val="1000"/>
                </a:spcBef>
                <a:defRPr sz="19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rPr lang="en-US" dirty="0"/>
                <a:t>/j/ voiced, </a:t>
              </a:r>
              <a:r>
                <a:rPr lang="en-US" dirty="0" err="1"/>
                <a:t>fronto</a:t>
              </a:r>
              <a:r>
                <a:rPr lang="en-US" dirty="0"/>
                <a:t>-palatal, oral, </a:t>
              </a:r>
              <a:r>
                <a:rPr lang="en-US" i="1" dirty="0">
                  <a:solidFill>
                    <a:srgbClr val="FF0000"/>
                  </a:solidFill>
                </a:rPr>
                <a:t>approximant</a:t>
              </a:r>
              <a:r>
                <a:rPr lang="en-US" dirty="0"/>
                <a:t>. </a:t>
              </a:r>
            </a:p>
            <a:p>
              <a:pPr>
                <a:spcBef>
                  <a:spcPts val="1000"/>
                </a:spcBef>
                <a:defRPr sz="19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</p:grpSp>
      <p:grpSp>
        <p:nvGrpSpPr>
          <p:cNvPr id="5930" name="Group"/>
          <p:cNvGrpSpPr/>
          <p:nvPr/>
        </p:nvGrpSpPr>
        <p:grpSpPr>
          <a:xfrm>
            <a:off x="4899305" y="3258493"/>
            <a:ext cx="4244695" cy="885492"/>
            <a:chOff x="0" y="0"/>
            <a:chExt cx="3369053" cy="854560"/>
          </a:xfrm>
        </p:grpSpPr>
        <p:sp>
          <p:nvSpPr>
            <p:cNvPr id="5928" name="Rectangle"/>
            <p:cNvSpPr/>
            <p:nvPr/>
          </p:nvSpPr>
          <p:spPr>
            <a:xfrm>
              <a:off x="0" y="39601"/>
              <a:ext cx="3369053" cy="775357"/>
            </a:xfrm>
            <a:prstGeom prst="rect">
              <a:avLst/>
            </a:prstGeom>
            <a:gradFill flip="none" rotWithShape="1">
              <a:gsLst>
                <a:gs pos="0">
                  <a:srgbClr val="F8FFB8"/>
                </a:gs>
                <a:gs pos="35000">
                  <a:srgbClr val="FAFFCC"/>
                </a:gs>
                <a:gs pos="100000">
                  <a:srgbClr val="FDFFEB"/>
                </a:gs>
              </a:gsLst>
              <a:lin ang="16200000" scaled="0"/>
            </a:gradFill>
            <a:ln w="9525" cap="flat">
              <a:solidFill>
                <a:srgbClr val="CFD775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spcBef>
                  <a:spcPts val="1000"/>
                </a:spcBef>
                <a:defRPr sz="1200"/>
              </a:pPr>
              <a:endParaRPr/>
            </a:p>
          </p:txBody>
        </p:sp>
        <p:sp>
          <p:nvSpPr>
            <p:cNvPr id="5929" name="[j] + v.s. voiced, fronto-palatal, oral, semiconsonant (diphthongue)"/>
            <p:cNvSpPr txBox="1"/>
            <p:nvPr/>
          </p:nvSpPr>
          <p:spPr>
            <a:xfrm>
              <a:off x="0" y="0"/>
              <a:ext cx="3369053" cy="8545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spcBef>
                  <a:spcPts val="1000"/>
                </a:spcBef>
                <a:defRPr sz="19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rPr dirty="0"/>
                <a:t>[</a:t>
              </a:r>
              <a:r>
                <a:rPr lang="en-US" dirty="0"/>
                <a:t>j</a:t>
              </a:r>
              <a:r>
                <a:rPr lang="es-ES" dirty="0"/>
                <a:t>-</a:t>
              </a:r>
              <a:r>
                <a:rPr dirty="0"/>
                <a:t>] +</a:t>
              </a:r>
              <a:r>
                <a:rPr lang="es-ES" dirty="0"/>
                <a:t> </a:t>
              </a:r>
              <a:r>
                <a:rPr lang="es-ES" dirty="0" err="1"/>
                <a:t>strong</a:t>
              </a:r>
              <a:r>
                <a:rPr lang="es-ES" dirty="0"/>
                <a:t> </a:t>
              </a:r>
              <a:r>
                <a:rPr dirty="0"/>
                <a:t> </a:t>
              </a:r>
              <a:r>
                <a:rPr dirty="0" err="1"/>
                <a:t>v.s</a:t>
              </a:r>
              <a:r>
                <a:rPr dirty="0"/>
                <a:t>. voiced, </a:t>
              </a:r>
              <a:r>
                <a:rPr dirty="0" err="1"/>
                <a:t>fronto</a:t>
              </a:r>
              <a:r>
                <a:rPr dirty="0"/>
                <a:t>-palatal, oral, </a:t>
              </a:r>
              <a:r>
                <a:rPr i="1" dirty="0" err="1">
                  <a:solidFill>
                    <a:srgbClr val="FF0000"/>
                  </a:solidFill>
                </a:rPr>
                <a:t>semiconsonant</a:t>
              </a:r>
              <a:r>
                <a:rPr i="1" dirty="0"/>
                <a:t> </a:t>
              </a:r>
              <a:r>
                <a:rPr sz="1500" dirty="0"/>
                <a:t>(diphthong)</a:t>
              </a:r>
            </a:p>
          </p:txBody>
        </p:sp>
      </p:grpSp>
      <p:grpSp>
        <p:nvGrpSpPr>
          <p:cNvPr id="5933" name="Group"/>
          <p:cNvGrpSpPr/>
          <p:nvPr/>
        </p:nvGrpSpPr>
        <p:grpSpPr>
          <a:xfrm>
            <a:off x="4827317" y="4192775"/>
            <a:ext cx="4316683" cy="1439019"/>
            <a:chOff x="-35187" y="-854919"/>
            <a:chExt cx="3233752" cy="1235544"/>
          </a:xfrm>
        </p:grpSpPr>
        <p:sp>
          <p:nvSpPr>
            <p:cNvPr id="5931" name="Rectangle"/>
            <p:cNvSpPr/>
            <p:nvPr/>
          </p:nvSpPr>
          <p:spPr>
            <a:xfrm>
              <a:off x="-35187" y="-490328"/>
              <a:ext cx="3233752" cy="576019"/>
            </a:xfrm>
            <a:prstGeom prst="rect">
              <a:avLst/>
            </a:prstGeom>
            <a:gradFill flip="none" rotWithShape="1">
              <a:gsLst>
                <a:gs pos="0">
                  <a:srgbClr val="F8FFB8"/>
                </a:gs>
                <a:gs pos="35000">
                  <a:srgbClr val="FAFFCC"/>
                </a:gs>
                <a:gs pos="100000">
                  <a:srgbClr val="FDFFEB"/>
                </a:gs>
              </a:gsLst>
              <a:lin ang="16200000" scaled="0"/>
            </a:gradFill>
            <a:ln w="9525" cap="flat">
              <a:solidFill>
                <a:srgbClr val="CFD775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spcBef>
                  <a:spcPts val="1000"/>
                </a:spcBef>
                <a:defRPr sz="1200"/>
              </a:pPr>
              <a:endParaRPr/>
            </a:p>
          </p:txBody>
        </p:sp>
        <p:sp>
          <p:nvSpPr>
            <p:cNvPr id="5932" name="v.s. + [ɪ̯]  voiced, front-palatal, oral, semivowel (diphthongue)"/>
            <p:cNvSpPr txBox="1"/>
            <p:nvPr/>
          </p:nvSpPr>
          <p:spPr>
            <a:xfrm>
              <a:off x="-35187" y="-854919"/>
              <a:ext cx="3233752" cy="123554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spcBef>
                  <a:spcPts val="1000"/>
                </a:spcBef>
                <a:defRPr sz="19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rPr lang="es-ES" dirty="0" err="1"/>
                <a:t>strong</a:t>
              </a:r>
              <a:r>
                <a:rPr lang="es-ES" dirty="0"/>
                <a:t> </a:t>
              </a:r>
              <a:r>
                <a:rPr dirty="0" err="1"/>
                <a:t>v.s</a:t>
              </a:r>
              <a:r>
                <a:rPr dirty="0"/>
                <a:t>. + [</a:t>
              </a:r>
              <a:r>
                <a:rPr lang="es-ES" dirty="0"/>
                <a:t>-</a:t>
              </a:r>
              <a:r>
                <a:rPr dirty="0" err="1"/>
                <a:t>ɪ</a:t>
              </a:r>
              <a:r>
                <a:rPr dirty="0"/>
                <a:t>̯</a:t>
              </a:r>
              <a:r>
                <a:rPr sz="2000" dirty="0"/>
                <a:t>]</a:t>
              </a:r>
              <a:r>
                <a:rPr dirty="0"/>
                <a:t>  voiced, front-palatal, oral, </a:t>
              </a:r>
              <a:r>
                <a:rPr i="1" dirty="0">
                  <a:solidFill>
                    <a:srgbClr val="FF0000"/>
                  </a:solidFill>
                </a:rPr>
                <a:t>semivowel</a:t>
              </a:r>
              <a:r>
                <a:rPr i="1" dirty="0"/>
                <a:t> </a:t>
              </a:r>
              <a:r>
                <a:rPr sz="1500" dirty="0"/>
                <a:t>(diphthong)</a:t>
              </a:r>
            </a:p>
          </p:txBody>
        </p:sp>
      </p:grpSp>
      <p:grpSp>
        <p:nvGrpSpPr>
          <p:cNvPr id="5939" name="Group"/>
          <p:cNvGrpSpPr/>
          <p:nvPr/>
        </p:nvGrpSpPr>
        <p:grpSpPr>
          <a:xfrm>
            <a:off x="121719" y="3273959"/>
            <a:ext cx="4424613" cy="854560"/>
            <a:chOff x="0" y="0"/>
            <a:chExt cx="4567381" cy="854559"/>
          </a:xfrm>
        </p:grpSpPr>
        <p:sp>
          <p:nvSpPr>
            <p:cNvPr id="5937" name="Rectangle"/>
            <p:cNvSpPr/>
            <p:nvPr/>
          </p:nvSpPr>
          <p:spPr>
            <a:xfrm>
              <a:off x="0" y="0"/>
              <a:ext cx="4567382" cy="854560"/>
            </a:xfrm>
            <a:prstGeom prst="rect">
              <a:avLst/>
            </a:prstGeom>
            <a:gradFill flip="none" rotWithShape="1">
              <a:gsLst>
                <a:gs pos="0">
                  <a:schemeClr val="accent5"/>
                </a:gs>
                <a:gs pos="35000">
                  <a:schemeClr val="accent6">
                    <a:lumOff val="26369"/>
                  </a:schemeClr>
                </a:gs>
                <a:gs pos="100000">
                  <a:schemeClr val="accent4">
                    <a:lumOff val="48879"/>
                  </a:schemeClr>
                </a:gs>
              </a:gsLst>
              <a:lin ang="16200000" scaled="0"/>
            </a:gradFill>
            <a:ln w="9525" cap="flat">
              <a:solidFill>
                <a:srgbClr val="000000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spcBef>
                  <a:spcPts val="1000"/>
                </a:spcBef>
                <a:defRPr sz="1200"/>
              </a:pPr>
              <a:endParaRPr/>
            </a:p>
          </p:txBody>
        </p:sp>
        <p:sp>
          <p:nvSpPr>
            <p:cNvPr id="5938" name="[j] + v.s. voiced, fronto-palatal, oral, semiconsonant (diphthongue)"/>
            <p:cNvSpPr txBox="1"/>
            <p:nvPr/>
          </p:nvSpPr>
          <p:spPr>
            <a:xfrm>
              <a:off x="0" y="18573"/>
              <a:ext cx="4453888" cy="63535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spcBef>
                  <a:spcPts val="1000"/>
                </a:spcBef>
                <a:defRPr sz="19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rPr dirty="0"/>
                <a:t>[</a:t>
              </a:r>
              <a:r>
                <a:rPr lang="en-US" dirty="0"/>
                <a:t>j</a:t>
              </a:r>
              <a:r>
                <a:rPr lang="es-ES" dirty="0"/>
                <a:t>-</a:t>
              </a:r>
              <a:r>
                <a:rPr dirty="0"/>
                <a:t>] + </a:t>
              </a:r>
              <a:r>
                <a:rPr lang="es-ES" dirty="0" err="1"/>
                <a:t>strong</a:t>
              </a:r>
              <a:r>
                <a:rPr lang="es-ES" dirty="0"/>
                <a:t> </a:t>
              </a:r>
              <a:r>
                <a:rPr dirty="0" err="1"/>
                <a:t>v.s</a:t>
              </a:r>
              <a:r>
                <a:rPr dirty="0"/>
                <a:t>. voiced, </a:t>
              </a:r>
              <a:r>
                <a:rPr dirty="0" err="1"/>
                <a:t>fronto</a:t>
              </a:r>
              <a:r>
                <a:rPr dirty="0"/>
                <a:t>-palatal, oral, </a:t>
              </a:r>
              <a:r>
                <a:rPr i="1" dirty="0" err="1">
                  <a:solidFill>
                    <a:srgbClr val="FF0000"/>
                  </a:solidFill>
                </a:rPr>
                <a:t>semiconsonant</a:t>
              </a:r>
              <a:r>
                <a:rPr i="1" dirty="0"/>
                <a:t> </a:t>
              </a:r>
              <a:r>
                <a:rPr sz="1500" dirty="0"/>
                <a:t>(diphthong)</a:t>
              </a:r>
            </a:p>
          </p:txBody>
        </p:sp>
      </p:grpSp>
      <p:grpSp>
        <p:nvGrpSpPr>
          <p:cNvPr id="5942" name="Group"/>
          <p:cNvGrpSpPr/>
          <p:nvPr/>
        </p:nvGrpSpPr>
        <p:grpSpPr>
          <a:xfrm>
            <a:off x="119271" y="4607895"/>
            <a:ext cx="4450282" cy="698501"/>
            <a:chOff x="0" y="0"/>
            <a:chExt cx="4567381" cy="698500"/>
          </a:xfrm>
        </p:grpSpPr>
        <p:sp>
          <p:nvSpPr>
            <p:cNvPr id="5940" name="Rectangle"/>
            <p:cNvSpPr/>
            <p:nvPr/>
          </p:nvSpPr>
          <p:spPr>
            <a:xfrm>
              <a:off x="-1" y="-1"/>
              <a:ext cx="4567383" cy="698501"/>
            </a:xfrm>
            <a:prstGeom prst="rect">
              <a:avLst/>
            </a:prstGeom>
            <a:gradFill flip="none" rotWithShape="1">
              <a:gsLst>
                <a:gs pos="0">
                  <a:schemeClr val="accent5"/>
                </a:gs>
                <a:gs pos="35000">
                  <a:schemeClr val="accent6">
                    <a:lumOff val="26369"/>
                  </a:schemeClr>
                </a:gs>
                <a:gs pos="100000">
                  <a:schemeClr val="accent4">
                    <a:lumOff val="48879"/>
                  </a:schemeClr>
                </a:gs>
              </a:gsLst>
              <a:lin ang="16200000" scaled="0"/>
            </a:gradFill>
            <a:ln w="9525" cap="flat">
              <a:solidFill>
                <a:srgbClr val="000000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spcBef>
                  <a:spcPts val="1000"/>
                </a:spcBef>
                <a:defRPr sz="1200"/>
              </a:pPr>
              <a:endParaRPr/>
            </a:p>
          </p:txBody>
        </p:sp>
        <p:sp>
          <p:nvSpPr>
            <p:cNvPr id="5941" name="v.s. + [i̯] voiced, front-palate, oral, semivowel (diphthongue)"/>
            <p:cNvSpPr txBox="1"/>
            <p:nvPr/>
          </p:nvSpPr>
          <p:spPr>
            <a:xfrm>
              <a:off x="-1" y="19291"/>
              <a:ext cx="4567383" cy="6599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spcBef>
                  <a:spcPts val="1000"/>
                </a:spcBef>
                <a:defRPr sz="19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rPr lang="es-ES" dirty="0" err="1"/>
                <a:t>strong</a:t>
              </a:r>
              <a:r>
                <a:rPr lang="es-ES" dirty="0"/>
                <a:t> </a:t>
              </a:r>
              <a:r>
                <a:rPr dirty="0" err="1"/>
                <a:t>v.s</a:t>
              </a:r>
              <a:r>
                <a:rPr dirty="0"/>
                <a:t>. + [</a:t>
              </a:r>
              <a:r>
                <a:rPr lang="es-ES" dirty="0"/>
                <a:t>-</a:t>
              </a:r>
              <a:r>
                <a:rPr dirty="0" err="1"/>
                <a:t>i</a:t>
              </a:r>
              <a:r>
                <a:rPr dirty="0"/>
                <a:t>̯] voiced, front-</a:t>
              </a:r>
              <a:r>
                <a:rPr dirty="0" err="1"/>
                <a:t>palat</a:t>
              </a:r>
              <a:r>
                <a:rPr lang="es-ES" dirty="0"/>
                <a:t>al</a:t>
              </a:r>
              <a:r>
                <a:rPr dirty="0"/>
                <a:t>, oral, </a:t>
              </a:r>
              <a:r>
                <a:rPr i="1" dirty="0">
                  <a:solidFill>
                    <a:srgbClr val="FF0000"/>
                  </a:solidFill>
                </a:rPr>
                <a:t>semivowel</a:t>
              </a:r>
              <a:r>
                <a:rPr i="1" dirty="0"/>
                <a:t> </a:t>
              </a:r>
              <a:r>
                <a:rPr sz="1500" dirty="0"/>
                <a:t>(diphthong)</a:t>
              </a:r>
            </a:p>
          </p:txBody>
        </p:sp>
      </p:grpSp>
      <p:sp>
        <p:nvSpPr>
          <p:cNvPr id="5943" name="Line"/>
          <p:cNvSpPr/>
          <p:nvPr/>
        </p:nvSpPr>
        <p:spPr>
          <a:xfrm flipH="1">
            <a:off x="1865613" y="677940"/>
            <a:ext cx="242887" cy="6794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</a:path>
            </a:pathLst>
          </a:custGeom>
          <a:ln w="38100">
            <a:solidFill>
              <a:srgbClr val="D2DA7A"/>
            </a:solidFill>
            <a:bevel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5944" name="Line"/>
          <p:cNvSpPr/>
          <p:nvPr/>
        </p:nvSpPr>
        <p:spPr>
          <a:xfrm>
            <a:off x="7335516" y="677940"/>
            <a:ext cx="242887" cy="6794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</a:path>
            </a:pathLst>
          </a:custGeom>
          <a:ln w="38100">
            <a:solidFill>
              <a:srgbClr val="D2DA7A"/>
            </a:solidFill>
            <a:bevel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D673C20-E5A6-E832-F6FD-97588CFF6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EC" smtClean="0"/>
              <a:t>9</a:t>
            </a:fld>
            <a:endParaRPr lang="en-EC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AD5FAF1D-9A0B-A578-AC77-A562F2E8A08F}"/>
              </a:ext>
            </a:extLst>
          </p:cNvPr>
          <p:cNvCxnSpPr>
            <a:cxnSpLocks/>
          </p:cNvCxnSpPr>
          <p:nvPr/>
        </p:nvCxnSpPr>
        <p:spPr>
          <a:xfrm>
            <a:off x="4125582" y="2447160"/>
            <a:ext cx="773723" cy="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27C1C386-7022-3C3F-BA12-98B17B2BE481}"/>
              </a:ext>
            </a:extLst>
          </p:cNvPr>
          <p:cNvCxnSpPr>
            <a:cxnSpLocks/>
          </p:cNvCxnSpPr>
          <p:nvPr/>
        </p:nvCxnSpPr>
        <p:spPr>
          <a:xfrm>
            <a:off x="4182692" y="3429000"/>
            <a:ext cx="773723" cy="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4905D4D-4A65-028C-270D-7B48D6335042}"/>
              </a:ext>
            </a:extLst>
          </p:cNvPr>
          <p:cNvCxnSpPr>
            <a:cxnSpLocks/>
          </p:cNvCxnSpPr>
          <p:nvPr/>
        </p:nvCxnSpPr>
        <p:spPr>
          <a:xfrm>
            <a:off x="4159471" y="5141055"/>
            <a:ext cx="773723" cy="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circl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3" grpId="0" animBg="1"/>
      <p:bldP spid="594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6E6E6E"/>
      </a:accent1>
      <a:accent2>
        <a:srgbClr val="9B9B9B"/>
      </a:accent2>
      <a:accent3>
        <a:srgbClr val="8F8F8F"/>
      </a:accent3>
      <a:accent4>
        <a:srgbClr val="707070"/>
      </a:accent4>
      <a:accent5>
        <a:srgbClr val="BABABA"/>
      </a:accent5>
      <a:accent6>
        <a:srgbClr val="8C8C8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25400" cap="flat">
          <a:solidFill>
            <a:schemeClr val="accent1"/>
          </a:solidFill>
          <a:prstDash val="solid"/>
          <a:bevel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310807</TotalTime>
  <Words>851</Words>
  <Application>Microsoft Macintosh PowerPoint</Application>
  <PresentationFormat>On-screen Show (4:3)</PresentationFormat>
  <Paragraphs>192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Charis SIL</vt:lpstr>
      <vt:lpstr>Helvetica Neue</vt:lpstr>
      <vt:lpstr>Times New Roman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MSc. Pablo Mejía Maldonado</cp:lastModifiedBy>
  <cp:revision>486</cp:revision>
  <dcterms:modified xsi:type="dcterms:W3CDTF">2022-08-03T13:06:48Z</dcterms:modified>
</cp:coreProperties>
</file>