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3" r:id="rId3"/>
    <p:sldId id="257" r:id="rId4"/>
    <p:sldId id="265" r:id="rId5"/>
    <p:sldId id="266" r:id="rId6"/>
    <p:sldId id="268" r:id="rId7"/>
    <p:sldId id="258" r:id="rId8"/>
    <p:sldId id="259" r:id="rId9"/>
    <p:sldId id="260" r:id="rId10"/>
    <p:sldId id="262" r:id="rId11"/>
    <p:sldId id="264" r:id="rId12"/>
    <p:sldId id="28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22"/>
    <p:restoredTop sz="93631"/>
  </p:normalViewPr>
  <p:slideViewPr>
    <p:cSldViewPr snapToGrid="0" snapToObjects="1">
      <p:cViewPr varScale="1">
        <p:scale>
          <a:sx n="101" d="100"/>
          <a:sy n="101" d="100"/>
        </p:scale>
        <p:origin x="8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6B0963-DC14-704A-A168-D761AC572365}" type="doc">
      <dgm:prSet loTypeId="urn:microsoft.com/office/officeart/2005/8/layout/vList3" loCatId="" qsTypeId="urn:microsoft.com/office/officeart/2005/8/quickstyle/simple1" qsCatId="simple" csTypeId="urn:microsoft.com/office/officeart/2005/8/colors/colorful4" csCatId="colorful" phldr="1"/>
      <dgm:spPr/>
    </dgm:pt>
    <dgm:pt modelId="{5BD70BA6-A4DA-574E-AFC6-2F4F088435B6}">
      <dgm:prSet phldrT="[Text]" custT="1"/>
      <dgm:spPr/>
      <dgm:t>
        <a:bodyPr/>
        <a:lstStyle/>
        <a:p>
          <a:r>
            <a:rPr lang="en-US" sz="4400" dirty="0">
              <a:solidFill>
                <a:schemeClr val="tx1"/>
              </a:solidFill>
            </a:rPr>
            <a:t>El </a:t>
          </a:r>
          <a:r>
            <a:rPr lang="en-US" sz="4400" dirty="0" err="1">
              <a:solidFill>
                <a:schemeClr val="tx1"/>
              </a:solidFill>
            </a:rPr>
            <a:t>verbo</a:t>
          </a:r>
          <a:r>
            <a:rPr lang="en-US" sz="4400" dirty="0">
              <a:solidFill>
                <a:schemeClr val="tx1"/>
              </a:solidFill>
            </a:rPr>
            <a:t> </a:t>
          </a:r>
          <a:r>
            <a:rPr lang="en-US" sz="4400" dirty="0" err="1">
              <a:solidFill>
                <a:schemeClr val="tx1"/>
              </a:solidFill>
            </a:rPr>
            <a:t>es</a:t>
          </a:r>
          <a:r>
            <a:rPr lang="en-US" sz="4400" dirty="0">
              <a:solidFill>
                <a:schemeClr val="tx1"/>
              </a:solidFill>
            </a:rPr>
            <a:t> el </a:t>
          </a:r>
          <a:r>
            <a:rPr lang="en-US" sz="4400" dirty="0" err="1">
              <a:solidFill>
                <a:schemeClr val="tx1"/>
              </a:solidFill>
            </a:rPr>
            <a:t>núcleo</a:t>
          </a:r>
          <a:r>
            <a:rPr lang="en-US" sz="4400" dirty="0">
              <a:solidFill>
                <a:schemeClr val="tx1"/>
              </a:solidFill>
            </a:rPr>
            <a:t> del </a:t>
          </a:r>
          <a:r>
            <a:rPr lang="en-US" sz="4400" dirty="0" err="1">
              <a:solidFill>
                <a:schemeClr val="tx1"/>
              </a:solidFill>
            </a:rPr>
            <a:t>Sintagma</a:t>
          </a:r>
          <a:r>
            <a:rPr lang="en-US" sz="4400" dirty="0">
              <a:solidFill>
                <a:schemeClr val="tx1"/>
              </a:solidFill>
            </a:rPr>
            <a:t> Verbal y del </a:t>
          </a:r>
          <a:r>
            <a:rPr lang="en-US" sz="4400" dirty="0" err="1">
              <a:solidFill>
                <a:schemeClr val="tx1"/>
              </a:solidFill>
            </a:rPr>
            <a:t>Predicado</a:t>
          </a:r>
          <a:endParaRPr lang="en-US" sz="4400" dirty="0">
            <a:solidFill>
              <a:schemeClr val="tx1"/>
            </a:solidFill>
          </a:endParaRPr>
        </a:p>
        <a:p>
          <a:r>
            <a:rPr lang="en-US" sz="2400" dirty="0">
              <a:solidFill>
                <a:schemeClr val="tx1"/>
              </a:solidFill>
            </a:rPr>
            <a:t>(Revilla 1980)</a:t>
          </a:r>
          <a:endParaRPr lang="en-US" sz="4700" dirty="0">
            <a:solidFill>
              <a:schemeClr val="tx1"/>
            </a:solidFill>
          </a:endParaRPr>
        </a:p>
      </dgm:t>
    </dgm:pt>
    <dgm:pt modelId="{01090FA7-E5F7-8347-9361-3E5400474FE7}" type="parTrans" cxnId="{33B76489-1714-A147-8CEB-D9EB79F54795}">
      <dgm:prSet/>
      <dgm:spPr/>
      <dgm:t>
        <a:bodyPr/>
        <a:lstStyle/>
        <a:p>
          <a:endParaRPr lang="en-US"/>
        </a:p>
      </dgm:t>
    </dgm:pt>
    <dgm:pt modelId="{CA226678-887B-F649-8848-19D13E7F647A}" type="sibTrans" cxnId="{33B76489-1714-A147-8CEB-D9EB79F54795}">
      <dgm:prSet/>
      <dgm:spPr/>
      <dgm:t>
        <a:bodyPr/>
        <a:lstStyle/>
        <a:p>
          <a:endParaRPr lang="en-US"/>
        </a:p>
      </dgm:t>
    </dgm:pt>
    <dgm:pt modelId="{C33B0CEC-86AE-4246-9479-AF75EC1E2F57}">
      <dgm:prSet custT="1"/>
      <dgm:spPr/>
      <dgm:t>
        <a:bodyPr/>
        <a:lstStyle/>
        <a:p>
          <a:r>
            <a:rPr lang="en-US" sz="3400" dirty="0">
              <a:solidFill>
                <a:schemeClr val="tx1"/>
              </a:solidFill>
            </a:rPr>
            <a:t>A word, the </a:t>
          </a:r>
          <a:r>
            <a:rPr lang="en-US" sz="3400" b="1" dirty="0">
              <a:solidFill>
                <a:schemeClr val="tx1"/>
              </a:solidFill>
            </a:rPr>
            <a:t>head</a:t>
          </a:r>
          <a:r>
            <a:rPr lang="en-US" sz="3400" dirty="0">
              <a:solidFill>
                <a:schemeClr val="tx1"/>
              </a:solidFill>
            </a:rPr>
            <a:t>, which controls the other words, the </a:t>
          </a:r>
          <a:r>
            <a:rPr lang="en-US" sz="3400" b="1" dirty="0">
              <a:solidFill>
                <a:schemeClr val="tx1"/>
              </a:solidFill>
            </a:rPr>
            <a:t>modifiers</a:t>
          </a:r>
          <a:r>
            <a:rPr lang="en-US" sz="3400" dirty="0">
              <a:solidFill>
                <a:schemeClr val="tx1"/>
              </a:solidFill>
            </a:rPr>
            <a:t>. </a:t>
          </a:r>
        </a:p>
        <a:p>
          <a:r>
            <a:rPr lang="en-US" sz="2400" dirty="0">
              <a:solidFill>
                <a:schemeClr val="tx1"/>
              </a:solidFill>
            </a:rPr>
            <a:t>(Miller 2002)</a:t>
          </a:r>
        </a:p>
      </dgm:t>
    </dgm:pt>
    <dgm:pt modelId="{D967D4AF-D1F7-8E48-B8B3-1E9D4358F707}" type="parTrans" cxnId="{2AF01210-B4AC-5648-94C6-07656942A0BE}">
      <dgm:prSet/>
      <dgm:spPr/>
      <dgm:t>
        <a:bodyPr/>
        <a:lstStyle/>
        <a:p>
          <a:endParaRPr lang="en-US"/>
        </a:p>
      </dgm:t>
    </dgm:pt>
    <dgm:pt modelId="{A5DDF056-CF43-4B40-9E73-9069C9E7CC09}" type="sibTrans" cxnId="{2AF01210-B4AC-5648-94C6-07656942A0BE}">
      <dgm:prSet/>
      <dgm:spPr/>
      <dgm:t>
        <a:bodyPr/>
        <a:lstStyle/>
        <a:p>
          <a:endParaRPr lang="en-US"/>
        </a:p>
      </dgm:t>
    </dgm:pt>
    <dgm:pt modelId="{B2957CE4-5527-9E43-A69A-4E15A536800E}" type="pres">
      <dgm:prSet presAssocID="{056B0963-DC14-704A-A168-D761AC572365}" presName="linearFlow" presStyleCnt="0">
        <dgm:presLayoutVars>
          <dgm:dir/>
          <dgm:resizeHandles val="exact"/>
        </dgm:presLayoutVars>
      </dgm:prSet>
      <dgm:spPr/>
    </dgm:pt>
    <dgm:pt modelId="{1733EB82-25F4-0048-8410-E7C74FB7E7C7}" type="pres">
      <dgm:prSet presAssocID="{5BD70BA6-A4DA-574E-AFC6-2F4F088435B6}" presName="composite" presStyleCnt="0"/>
      <dgm:spPr/>
    </dgm:pt>
    <dgm:pt modelId="{A615A499-2010-7E46-8C85-28B40C6DAFBE}" type="pres">
      <dgm:prSet presAssocID="{5BD70BA6-A4DA-574E-AFC6-2F4F088435B6}" presName="imgShp" presStyleLbl="fgImgPlace1" presStyleIdx="0" presStyleCnt="2" custLinFactNeighborX="-41391" custLinFactNeighborY="1293"/>
      <dgm:spPr/>
    </dgm:pt>
    <dgm:pt modelId="{77096914-7C93-A84B-A00C-E52627CFAD56}" type="pres">
      <dgm:prSet presAssocID="{5BD70BA6-A4DA-574E-AFC6-2F4F088435B6}" presName="txShp" presStyleLbl="node1" presStyleIdx="0" presStyleCnt="2" custScaleX="131837" custLinFactNeighborX="10079" custLinFactNeighborY="-647">
        <dgm:presLayoutVars>
          <dgm:bulletEnabled val="1"/>
        </dgm:presLayoutVars>
      </dgm:prSet>
      <dgm:spPr/>
    </dgm:pt>
    <dgm:pt modelId="{3F2D97AC-20CE-6A4C-ADA6-4DC3B090476E}" type="pres">
      <dgm:prSet presAssocID="{CA226678-887B-F649-8848-19D13E7F647A}" presName="spacing" presStyleCnt="0"/>
      <dgm:spPr/>
    </dgm:pt>
    <dgm:pt modelId="{BC46A898-1E30-E24E-A808-432EDFA1E71C}" type="pres">
      <dgm:prSet presAssocID="{C33B0CEC-86AE-4246-9479-AF75EC1E2F57}" presName="composite" presStyleCnt="0"/>
      <dgm:spPr/>
    </dgm:pt>
    <dgm:pt modelId="{B38851D9-5CB4-A14B-AA14-017E5BDA4705}" type="pres">
      <dgm:prSet presAssocID="{C33B0CEC-86AE-4246-9479-AF75EC1E2F57}" presName="imgShp" presStyleLbl="fgImgPlace1" presStyleIdx="1" presStyleCnt="2" custLinFactNeighborX="-43331" custLinFactNeighborY="-1940"/>
      <dgm:spPr/>
    </dgm:pt>
    <dgm:pt modelId="{0F416ADA-7657-594F-BECE-D1D336ADAAE0}" type="pres">
      <dgm:prSet presAssocID="{C33B0CEC-86AE-4246-9479-AF75EC1E2F57}" presName="txShp" presStyleLbl="node1" presStyleIdx="1" presStyleCnt="2" custScaleX="133999" custLinFactNeighborX="8466" custLinFactNeighborY="647">
        <dgm:presLayoutVars>
          <dgm:bulletEnabled val="1"/>
        </dgm:presLayoutVars>
      </dgm:prSet>
      <dgm:spPr/>
    </dgm:pt>
  </dgm:ptLst>
  <dgm:cxnLst>
    <dgm:cxn modelId="{2AF01210-B4AC-5648-94C6-07656942A0BE}" srcId="{056B0963-DC14-704A-A168-D761AC572365}" destId="{C33B0CEC-86AE-4246-9479-AF75EC1E2F57}" srcOrd="1" destOrd="0" parTransId="{D967D4AF-D1F7-8E48-B8B3-1E9D4358F707}" sibTransId="{A5DDF056-CF43-4B40-9E73-9069C9E7CC09}"/>
    <dgm:cxn modelId="{CC238E4E-5115-7F4E-A910-D3C40228B754}" type="presOf" srcId="{056B0963-DC14-704A-A168-D761AC572365}" destId="{B2957CE4-5527-9E43-A69A-4E15A536800E}" srcOrd="0" destOrd="0" presId="urn:microsoft.com/office/officeart/2005/8/layout/vList3"/>
    <dgm:cxn modelId="{7A13EF7D-1B6C-D946-9972-F5958BA53B95}" type="presOf" srcId="{C33B0CEC-86AE-4246-9479-AF75EC1E2F57}" destId="{0F416ADA-7657-594F-BECE-D1D336ADAAE0}" srcOrd="0" destOrd="0" presId="urn:microsoft.com/office/officeart/2005/8/layout/vList3"/>
    <dgm:cxn modelId="{33B76489-1714-A147-8CEB-D9EB79F54795}" srcId="{056B0963-DC14-704A-A168-D761AC572365}" destId="{5BD70BA6-A4DA-574E-AFC6-2F4F088435B6}" srcOrd="0" destOrd="0" parTransId="{01090FA7-E5F7-8347-9361-3E5400474FE7}" sibTransId="{CA226678-887B-F649-8848-19D13E7F647A}"/>
    <dgm:cxn modelId="{A9BB688E-929D-8A44-83EC-260073431481}" type="presOf" srcId="{5BD70BA6-A4DA-574E-AFC6-2F4F088435B6}" destId="{77096914-7C93-A84B-A00C-E52627CFAD56}" srcOrd="0" destOrd="0" presId="urn:microsoft.com/office/officeart/2005/8/layout/vList3"/>
    <dgm:cxn modelId="{6DCC8955-189D-A349-AF44-3B89352E799B}" type="presParOf" srcId="{B2957CE4-5527-9E43-A69A-4E15A536800E}" destId="{1733EB82-25F4-0048-8410-E7C74FB7E7C7}" srcOrd="0" destOrd="0" presId="urn:microsoft.com/office/officeart/2005/8/layout/vList3"/>
    <dgm:cxn modelId="{26042F2A-A6B3-ED49-BF3A-A298C77E9601}" type="presParOf" srcId="{1733EB82-25F4-0048-8410-E7C74FB7E7C7}" destId="{A615A499-2010-7E46-8C85-28B40C6DAFBE}" srcOrd="0" destOrd="0" presId="urn:microsoft.com/office/officeart/2005/8/layout/vList3"/>
    <dgm:cxn modelId="{58B7925C-23A1-BA4A-8FF4-FA5D591C55FD}" type="presParOf" srcId="{1733EB82-25F4-0048-8410-E7C74FB7E7C7}" destId="{77096914-7C93-A84B-A00C-E52627CFAD56}" srcOrd="1" destOrd="0" presId="urn:microsoft.com/office/officeart/2005/8/layout/vList3"/>
    <dgm:cxn modelId="{9845A5A6-61C4-D944-B1D2-70532B7498E4}" type="presParOf" srcId="{B2957CE4-5527-9E43-A69A-4E15A536800E}" destId="{3F2D97AC-20CE-6A4C-ADA6-4DC3B090476E}" srcOrd="1" destOrd="0" presId="urn:microsoft.com/office/officeart/2005/8/layout/vList3"/>
    <dgm:cxn modelId="{F1CD808A-2A4F-3540-8000-8F840C4FC6F9}" type="presParOf" srcId="{B2957CE4-5527-9E43-A69A-4E15A536800E}" destId="{BC46A898-1E30-E24E-A808-432EDFA1E71C}" srcOrd="2" destOrd="0" presId="urn:microsoft.com/office/officeart/2005/8/layout/vList3"/>
    <dgm:cxn modelId="{4EC6431D-5A80-E74C-BF0B-69690020B96B}" type="presParOf" srcId="{BC46A898-1E30-E24E-A808-432EDFA1E71C}" destId="{B38851D9-5CB4-A14B-AA14-017E5BDA4705}" srcOrd="0" destOrd="0" presId="urn:microsoft.com/office/officeart/2005/8/layout/vList3"/>
    <dgm:cxn modelId="{F047A624-204B-204F-9EA1-DA6F1ECC94F6}" type="presParOf" srcId="{BC46A898-1E30-E24E-A808-432EDFA1E71C}" destId="{0F416ADA-7657-594F-BECE-D1D336ADAAE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96914-7C93-A84B-A00C-E52627CFAD56}">
      <dsp:nvSpPr>
        <dsp:cNvPr id="0" name=""/>
        <dsp:cNvSpPr/>
      </dsp:nvSpPr>
      <dsp:spPr>
        <a:xfrm rot="10800000">
          <a:off x="1401620" y="0"/>
          <a:ext cx="9967419" cy="2354357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206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chemeClr val="tx1"/>
              </a:solidFill>
            </a:rPr>
            <a:t>El </a:t>
          </a:r>
          <a:r>
            <a:rPr lang="en-US" sz="4400" kern="1200" dirty="0" err="1">
              <a:solidFill>
                <a:schemeClr val="tx1"/>
              </a:solidFill>
            </a:rPr>
            <a:t>verbo</a:t>
          </a:r>
          <a:r>
            <a:rPr lang="en-US" sz="4400" kern="1200" dirty="0">
              <a:solidFill>
                <a:schemeClr val="tx1"/>
              </a:solidFill>
            </a:rPr>
            <a:t> </a:t>
          </a:r>
          <a:r>
            <a:rPr lang="en-US" sz="4400" kern="1200" dirty="0" err="1">
              <a:solidFill>
                <a:schemeClr val="tx1"/>
              </a:solidFill>
            </a:rPr>
            <a:t>es</a:t>
          </a:r>
          <a:r>
            <a:rPr lang="en-US" sz="4400" kern="1200" dirty="0">
              <a:solidFill>
                <a:schemeClr val="tx1"/>
              </a:solidFill>
            </a:rPr>
            <a:t> el </a:t>
          </a:r>
          <a:r>
            <a:rPr lang="en-US" sz="4400" kern="1200" dirty="0" err="1">
              <a:solidFill>
                <a:schemeClr val="tx1"/>
              </a:solidFill>
            </a:rPr>
            <a:t>núcleo</a:t>
          </a:r>
          <a:r>
            <a:rPr lang="en-US" sz="4400" kern="1200" dirty="0">
              <a:solidFill>
                <a:schemeClr val="tx1"/>
              </a:solidFill>
            </a:rPr>
            <a:t> del </a:t>
          </a:r>
          <a:r>
            <a:rPr lang="en-US" sz="4400" kern="1200" dirty="0" err="1">
              <a:solidFill>
                <a:schemeClr val="tx1"/>
              </a:solidFill>
            </a:rPr>
            <a:t>Sintagma</a:t>
          </a:r>
          <a:r>
            <a:rPr lang="en-US" sz="4400" kern="1200" dirty="0">
              <a:solidFill>
                <a:schemeClr val="tx1"/>
              </a:solidFill>
            </a:rPr>
            <a:t> Verbal y del </a:t>
          </a:r>
          <a:r>
            <a:rPr lang="en-US" sz="4400" kern="1200" dirty="0" err="1">
              <a:solidFill>
                <a:schemeClr val="tx1"/>
              </a:solidFill>
            </a:rPr>
            <a:t>Predicado</a:t>
          </a:r>
          <a:endParaRPr lang="en-US" sz="4400" kern="1200" dirty="0">
            <a:solidFill>
              <a:schemeClr val="tx1"/>
            </a:solidFill>
          </a:endParaRP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(Revilla 1980)</a:t>
          </a:r>
          <a:endParaRPr lang="en-US" sz="4700" kern="1200" dirty="0">
            <a:solidFill>
              <a:schemeClr val="tx1"/>
            </a:solidFill>
          </a:endParaRPr>
        </a:p>
      </dsp:txBody>
      <dsp:txXfrm rot="10800000">
        <a:off x="1990209" y="0"/>
        <a:ext cx="9378830" cy="2354357"/>
      </dsp:txXfrm>
    </dsp:sp>
    <dsp:sp modelId="{A615A499-2010-7E46-8C85-28B40C6DAFBE}">
      <dsp:nvSpPr>
        <dsp:cNvPr id="0" name=""/>
        <dsp:cNvSpPr/>
      </dsp:nvSpPr>
      <dsp:spPr>
        <a:xfrm>
          <a:off x="0" y="34021"/>
          <a:ext cx="2354357" cy="2354357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16ADA-7657-594F-BECE-D1D336ADAAE0}">
      <dsp:nvSpPr>
        <dsp:cNvPr id="0" name=""/>
        <dsp:cNvSpPr/>
      </dsp:nvSpPr>
      <dsp:spPr>
        <a:xfrm rot="10800000">
          <a:off x="1238164" y="3064309"/>
          <a:ext cx="10130875" cy="2354357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8206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A word, the </a:t>
          </a:r>
          <a:r>
            <a:rPr lang="en-US" sz="3400" b="1" kern="1200" dirty="0">
              <a:solidFill>
                <a:schemeClr val="tx1"/>
              </a:solidFill>
            </a:rPr>
            <a:t>head</a:t>
          </a:r>
          <a:r>
            <a:rPr lang="en-US" sz="3400" kern="1200" dirty="0">
              <a:solidFill>
                <a:schemeClr val="tx1"/>
              </a:solidFill>
            </a:rPr>
            <a:t>, which controls the other words, the </a:t>
          </a:r>
          <a:r>
            <a:rPr lang="en-US" sz="3400" b="1" kern="1200" dirty="0">
              <a:solidFill>
                <a:schemeClr val="tx1"/>
              </a:solidFill>
            </a:rPr>
            <a:t>modifiers</a:t>
          </a:r>
          <a:r>
            <a:rPr lang="en-US" sz="3400" kern="1200" dirty="0">
              <a:solidFill>
                <a:schemeClr val="tx1"/>
              </a:solidFill>
            </a:rPr>
            <a:t>. 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(Miller 2002)</a:t>
          </a:r>
        </a:p>
      </dsp:txBody>
      <dsp:txXfrm rot="10800000">
        <a:off x="1826753" y="3064309"/>
        <a:ext cx="9542286" cy="2354357"/>
      </dsp:txXfrm>
    </dsp:sp>
    <dsp:sp modelId="{B38851D9-5CB4-A14B-AA14-017E5BDA4705}">
      <dsp:nvSpPr>
        <dsp:cNvPr id="0" name=""/>
        <dsp:cNvSpPr/>
      </dsp:nvSpPr>
      <dsp:spPr>
        <a:xfrm>
          <a:off x="0" y="3015055"/>
          <a:ext cx="2354357" cy="2354357"/>
        </a:xfrm>
        <a:prstGeom prst="ellipse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C3FA1-723D-1346-8ED7-B70A00144FC6}" type="datetimeFigureOut">
              <a:rPr lang="en-US" smtClean="0"/>
              <a:t>1/4/21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894C5-B338-2544-9708-BF6EE5E33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515B8-6F24-994E-A0BD-6DEB74BD0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BCF74-B858-4341-AB07-B75CD1719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532B3-BBC0-7842-8D42-3B06CA4DC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8168E-CF1F-DD47-A45B-27BBA8D7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2810F-7D41-494C-AB17-3FEC1519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6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341AD-E1C9-E849-98E6-867A918E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6C2432-53D7-F940-8E11-8C33AB25A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02B73-1364-764B-92E4-A362D740C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A9C06-77AD-F848-9350-C931C7554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60CD7-19B2-8E4F-BA3A-EC2175AD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9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8578DE-7E62-3D4A-8D3F-52BC3BF12D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23C6DE-C0EE-A14B-92B8-44E0D1B54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C7647-47FD-2540-B635-39AE3D8C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2ADD6-297A-1A4B-856F-4D618A6F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1EA14-899E-C247-9F7A-278DFDB4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57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97B4-A8E3-3246-9604-762C2E5F6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4E495-8F9E-3748-97D7-3310A5C73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266A8-DB29-3C43-A5BF-83307A517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40EF8-84B5-2C40-9779-68D34F58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047EB-8724-6445-81C8-62C416553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6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B241-8D28-9843-A698-A8F9B8B8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E675C-A933-D545-A1D6-0AE5C80DF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58D11-B12D-A142-B3B0-4F804ED1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608E8-A211-6744-8F1E-78F103FA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91201-0490-7C4A-B8A5-0FAFD0B4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34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0679-7CC6-3346-9F27-CDE705C61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FF26D-70E9-474D-8C52-A6FBE2A74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705430-CC91-1644-8A31-04CEA6EB0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6AC74-2770-B54E-8531-EC641D8C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AF2E2-5CBE-2B4F-8E89-8CF748B56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831F7-D6CD-0943-B833-A75A146F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9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5FE4D-9E5F-B542-B0F3-6C411D91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FA13F-2317-7D45-AF00-B551A028D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36B78-7C71-9942-AEC4-5E4FA58CA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6B79C4-06F5-6540-BD16-85D648021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AED61-E3EB-6941-BD7B-43A0CD5F3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B973D2-2BF0-B740-9A8F-DD58D321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A0760A-6A40-D749-A124-DAE18F6A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2C6BAC-9793-B64D-AF00-FECC4D2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1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7F9F2-D2D6-2945-9723-A2EE07F3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5DF2E4-6E18-3B4B-B681-10084676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85EED8-A668-4C4E-B48F-A81D474F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0150E-26FB-F94C-A700-CA8E21EA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0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AAA6F-98EE-E842-8181-307DB7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44AF1-CDF5-F941-BF03-9F073CB54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35ADA-B9B0-7A45-AFBC-02781F84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92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452A8-14B5-934B-9630-4088A72D8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7414-72BC-794A-AD22-BACA314A1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C08A7-EEDA-FB4A-9E0C-7A1625483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CF10A-A8B6-0947-AEB2-6E13C398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7358-EF56-2E41-AD56-E47FD1B3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5468BF-A0AE-764B-A8AA-CCD15CD29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2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1958B-416A-0645-9584-1DEE07E9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4EAA4D-0521-5F49-BC2D-1CFF99E3E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340DA-0465-8A4D-8260-630729528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5ED64-76C4-5748-A87F-EB19B33D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10CB9-4679-4F46-90FE-D86E7F90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2E0FB-6C90-1347-9F95-DE3C4C66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7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786B9A-5142-5D48-82EA-F05649F6F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A2797-40A8-EA47-A755-CF0CA5FD0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54D7E-AD2C-774B-A9FC-9E363677F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5CD41-C3F4-9F47-97EE-38893FD70B8D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3F9E6-F192-F746-BE13-C7DFE24C9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18A92-28E1-6346-833A-895033304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5EDCC-3DB0-5D41-92D5-26007231D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4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tif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890813-114F-D143-A283-6438817D1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241300"/>
            <a:ext cx="7670800" cy="293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FA488-748D-7D48-94BE-3057BFCF8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1" t="20901" r="16285" b="31951"/>
          <a:stretch/>
        </p:blipFill>
        <p:spPr>
          <a:xfrm>
            <a:off x="2057400" y="3530599"/>
            <a:ext cx="7772400" cy="295597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EF132C3-74C9-5345-B08E-5ACEF1F34054}"/>
              </a:ext>
            </a:extLst>
          </p:cNvPr>
          <p:cNvSpPr/>
          <p:nvPr/>
        </p:nvSpPr>
        <p:spPr>
          <a:xfrm>
            <a:off x="2108200" y="3911600"/>
            <a:ext cx="2527300" cy="1498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3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212C-193D-C04B-BD00-2B66C05E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FINITE VERB – SYNTACTIC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61C7C-0D58-0645-85FC-6AAA14079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43606"/>
            <a:ext cx="5157787" cy="436183"/>
          </a:xfrm>
        </p:spPr>
        <p:txBody>
          <a:bodyPr/>
          <a:lstStyle/>
          <a:p>
            <a:pPr algn="ctr"/>
            <a:r>
              <a:rPr lang="en-US" dirty="0"/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40B65-3D39-EA40-BBA8-72E14B7E6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35292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ES_tradnl" dirty="0"/>
              <a:t>VERBO COPULATIVO: </a:t>
            </a:r>
            <a:r>
              <a:rPr lang="es-ES_tradnl" dirty="0">
                <a:solidFill>
                  <a:srgbClr val="FF0000"/>
                </a:solidFill>
              </a:rPr>
              <a:t>Ser - Estar</a:t>
            </a:r>
            <a:endParaRPr lang="es-ES_tradnl" dirty="0"/>
          </a:p>
          <a:p>
            <a:pPr lvl="1"/>
            <a:r>
              <a:rPr lang="es-ES_tradnl" dirty="0"/>
              <a:t>La situación </a:t>
            </a:r>
            <a:r>
              <a:rPr lang="es-ES_tradnl" dirty="0">
                <a:solidFill>
                  <a:srgbClr val="FF0000"/>
                </a:solidFill>
              </a:rPr>
              <a:t>estuvo</a:t>
            </a:r>
            <a:r>
              <a:rPr lang="es-ES_tradnl" dirty="0"/>
              <a:t> </a:t>
            </a:r>
            <a:r>
              <a:rPr lang="es-ES_tradnl" sz="2000" dirty="0">
                <a:solidFill>
                  <a:srgbClr val="FF0000"/>
                </a:solidFill>
              </a:rPr>
              <a:t>(VC) </a:t>
            </a:r>
            <a:r>
              <a:rPr lang="es-ES_tradnl" dirty="0"/>
              <a:t>muy difícil</a:t>
            </a:r>
          </a:p>
          <a:p>
            <a:pPr marL="0" indent="0">
              <a:buNone/>
            </a:pPr>
            <a:r>
              <a:rPr lang="es-ES_tradnl" dirty="0"/>
              <a:t>VERBO TRANSITIVO:</a:t>
            </a:r>
          </a:p>
          <a:p>
            <a:pPr lvl="1"/>
            <a:r>
              <a:rPr lang="es-ES_tradnl" dirty="0"/>
              <a:t>La lluvia </a:t>
            </a:r>
            <a:r>
              <a:rPr lang="es-ES_tradnl" dirty="0">
                <a:solidFill>
                  <a:srgbClr val="FF0000"/>
                </a:solidFill>
              </a:rPr>
              <a:t>inundó </a:t>
            </a:r>
            <a:r>
              <a:rPr lang="es-ES_tradnl" sz="2000" dirty="0">
                <a:solidFill>
                  <a:srgbClr val="FF0000"/>
                </a:solidFill>
              </a:rPr>
              <a:t>(VT)</a:t>
            </a:r>
            <a:r>
              <a:rPr lang="es-ES_tradnl" sz="2000" dirty="0"/>
              <a:t> </a:t>
            </a:r>
            <a:r>
              <a:rPr lang="es-ES_tradnl" dirty="0">
                <a:solidFill>
                  <a:srgbClr val="0070C0"/>
                </a:solidFill>
              </a:rPr>
              <a:t>las calles </a:t>
            </a:r>
            <a:r>
              <a:rPr lang="es-ES_tradnl" sz="2000" dirty="0">
                <a:solidFill>
                  <a:srgbClr val="0070C0"/>
                </a:solidFill>
              </a:rPr>
              <a:t>(OD)</a:t>
            </a:r>
          </a:p>
          <a:p>
            <a:pPr marL="0" indent="0">
              <a:buNone/>
            </a:pPr>
            <a:r>
              <a:rPr lang="es-ES_tradnl" dirty="0"/>
              <a:t>VERBO INTRANSITIVO:</a:t>
            </a:r>
          </a:p>
          <a:p>
            <a:pPr lvl="1"/>
            <a:r>
              <a:rPr lang="es-ES_tradnl" dirty="0"/>
              <a:t>El agente </a:t>
            </a:r>
            <a:r>
              <a:rPr lang="es-ES_tradnl" dirty="0">
                <a:solidFill>
                  <a:srgbClr val="FF0000"/>
                </a:solidFill>
              </a:rPr>
              <a:t>cruzó </a:t>
            </a:r>
            <a:r>
              <a:rPr lang="es-ES_tradnl" sz="2000" dirty="0">
                <a:solidFill>
                  <a:srgbClr val="FF0000"/>
                </a:solidFill>
              </a:rPr>
              <a:t>(VI)</a:t>
            </a:r>
            <a:r>
              <a:rPr lang="es-ES_tradnl" dirty="0"/>
              <a:t> </a:t>
            </a:r>
            <a:r>
              <a:rPr lang="es-ES_tradnl" dirty="0">
                <a:solidFill>
                  <a:srgbClr val="0070C0"/>
                </a:solidFill>
              </a:rPr>
              <a:t>de pronto </a:t>
            </a:r>
            <a:r>
              <a:rPr lang="es-ES_tradnl" sz="2000" dirty="0">
                <a:solidFill>
                  <a:srgbClr val="0070C0"/>
                </a:solidFill>
              </a:rPr>
              <a:t>(CC-M)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BC5-CCB0-0F4A-B8EF-BE02CC99E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9054"/>
            <a:ext cx="5183188" cy="625286"/>
          </a:xfrm>
        </p:spPr>
        <p:txBody>
          <a:bodyPr/>
          <a:lstStyle/>
          <a:p>
            <a:pPr algn="ctr"/>
            <a:r>
              <a:rPr lang="en-US" dirty="0"/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D5461-E989-A44C-9F3E-E28218931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829300" cy="410908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LINKING VERB: </a:t>
            </a:r>
            <a:r>
              <a:rPr lang="en-US" dirty="0">
                <a:solidFill>
                  <a:srgbClr val="FF0000"/>
                </a:solidFill>
              </a:rPr>
              <a:t>Be</a:t>
            </a:r>
            <a:endParaRPr lang="en-US" dirty="0"/>
          </a:p>
          <a:p>
            <a:pPr lvl="1"/>
            <a:r>
              <a:rPr lang="en-US" dirty="0"/>
              <a:t>The political situation </a:t>
            </a:r>
            <a:r>
              <a:rPr lang="en-US" b="1" dirty="0">
                <a:solidFill>
                  <a:srgbClr val="FF0000"/>
                </a:solidFill>
              </a:rPr>
              <a:t>is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(LV)</a:t>
            </a:r>
            <a:r>
              <a:rPr lang="en-US" sz="2000" dirty="0"/>
              <a:t> </a:t>
            </a:r>
            <a:r>
              <a:rPr lang="en-US" dirty="0"/>
              <a:t>quite serious</a:t>
            </a:r>
          </a:p>
          <a:p>
            <a:r>
              <a:rPr lang="en-US" dirty="0"/>
              <a:t>TRANSITIVE VERB:</a:t>
            </a:r>
          </a:p>
          <a:p>
            <a:pPr lvl="1"/>
            <a:r>
              <a:rPr lang="en-US" i="1" dirty="0"/>
              <a:t>We need to </a:t>
            </a:r>
            <a:r>
              <a:rPr lang="en-US" b="1" i="1" dirty="0">
                <a:solidFill>
                  <a:srgbClr val="FF0000"/>
                </a:solidFill>
              </a:rPr>
              <a:t>maintain</a:t>
            </a:r>
            <a:r>
              <a:rPr lang="en-US" i="1" dirty="0"/>
              <a:t> </a:t>
            </a:r>
            <a:r>
              <a:rPr lang="en-US" sz="1800" i="1" dirty="0">
                <a:solidFill>
                  <a:srgbClr val="FF0000"/>
                </a:solidFill>
              </a:rPr>
              <a:t>(TV) </a:t>
            </a:r>
            <a:r>
              <a:rPr lang="en-US" i="1" dirty="0">
                <a:solidFill>
                  <a:srgbClr val="0070C0"/>
                </a:solidFill>
              </a:rPr>
              <a:t>product quality </a:t>
            </a:r>
            <a:r>
              <a:rPr lang="en-US" sz="1800" i="1" dirty="0">
                <a:solidFill>
                  <a:srgbClr val="0070C0"/>
                </a:solidFill>
              </a:rPr>
              <a:t>(DO).</a:t>
            </a:r>
          </a:p>
          <a:p>
            <a:pPr lvl="1"/>
            <a:r>
              <a:rPr lang="en-US" i="1" dirty="0"/>
              <a:t>We </a:t>
            </a:r>
            <a:r>
              <a:rPr lang="en-US" b="1" i="1" dirty="0">
                <a:solidFill>
                  <a:srgbClr val="FF0000"/>
                </a:solidFill>
              </a:rPr>
              <a:t>took</a:t>
            </a:r>
            <a:r>
              <a:rPr lang="en-US" i="1" dirty="0"/>
              <a:t> 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sz="1800" i="1" dirty="0">
                <a:solidFill>
                  <a:srgbClr val="FF0000"/>
                </a:solidFill>
              </a:rPr>
              <a:t>(TV) </a:t>
            </a:r>
            <a:r>
              <a:rPr lang="en-US" i="1" dirty="0">
                <a:solidFill>
                  <a:srgbClr val="0070C0"/>
                </a:solidFill>
              </a:rPr>
              <a:t>Maria some flowers and wine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0070C0"/>
                </a:solidFill>
              </a:rPr>
              <a:t>(IO + DO).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US" dirty="0"/>
              <a:t>INTRANSITIVE VERB: </a:t>
            </a:r>
          </a:p>
          <a:p>
            <a:pPr lvl="1"/>
            <a:r>
              <a:rPr lang="en-US" i="1" dirty="0"/>
              <a:t>They </a:t>
            </a:r>
            <a:r>
              <a:rPr lang="en-US" b="1" i="1" dirty="0">
                <a:solidFill>
                  <a:srgbClr val="FF0000"/>
                </a:solidFill>
              </a:rPr>
              <a:t>laughed</a:t>
            </a:r>
            <a:r>
              <a:rPr lang="en-US" i="1" dirty="0"/>
              <a:t> 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(IV) </a:t>
            </a:r>
            <a:r>
              <a:rPr lang="en-US" i="1" dirty="0">
                <a:solidFill>
                  <a:srgbClr val="0070C0"/>
                </a:solidFill>
              </a:rPr>
              <a:t>uncontrollably</a:t>
            </a:r>
            <a:r>
              <a:rPr lang="en-US" i="1" dirty="0"/>
              <a:t>. </a:t>
            </a:r>
            <a:r>
              <a:rPr lang="en-US" sz="2000" i="1" dirty="0"/>
              <a:t>(CC.M)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212C-193D-C04B-BD00-2B66C05E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82391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FINITE VERB – </a:t>
            </a:r>
            <a:r>
              <a:rPr lang="en-US" sz="4800" b="1" dirty="0">
                <a:solidFill>
                  <a:srgbClr val="0070C0"/>
                </a:solidFill>
              </a:rPr>
              <a:t>SYNTACTIC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61C7C-0D58-0645-85FC-6AAA14079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188" y="555229"/>
            <a:ext cx="5157787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40B65-3D39-EA40-BBA8-72E14B7E6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32719"/>
            <a:ext cx="5157787" cy="51814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400" dirty="0"/>
              <a:t>VERBO PRONOMINAL: </a:t>
            </a:r>
          </a:p>
          <a:p>
            <a:pPr marL="0" indent="0">
              <a:buNone/>
            </a:pPr>
            <a:r>
              <a:rPr lang="es-ES_tradnl" sz="2400" dirty="0">
                <a:solidFill>
                  <a:srgbClr val="FF0000"/>
                </a:solidFill>
              </a:rPr>
              <a:t>Pronombre Reflexivo</a:t>
            </a:r>
            <a:endParaRPr lang="es-ES_tradnl" sz="2400" dirty="0"/>
          </a:p>
          <a:p>
            <a:pPr lvl="1"/>
            <a:r>
              <a:rPr lang="es-ES_tradnl" dirty="0">
                <a:solidFill>
                  <a:srgbClr val="0070C0"/>
                </a:solidFill>
              </a:rPr>
              <a:t>Reflejo</a:t>
            </a:r>
            <a:r>
              <a:rPr lang="es-ES_tradnl" dirty="0"/>
              <a:t>: Tuvo que </a:t>
            </a:r>
            <a:r>
              <a:rPr lang="es-ES_tradnl" dirty="0">
                <a:solidFill>
                  <a:srgbClr val="FF0000"/>
                </a:solidFill>
              </a:rPr>
              <a:t>peinar</a:t>
            </a:r>
            <a:r>
              <a:rPr lang="es-ES_tradnl" dirty="0">
                <a:solidFill>
                  <a:srgbClr val="0070C0"/>
                </a:solidFill>
              </a:rPr>
              <a:t>se</a:t>
            </a:r>
          </a:p>
          <a:p>
            <a:pPr lvl="1"/>
            <a:r>
              <a:rPr lang="es-ES_tradnl" dirty="0">
                <a:solidFill>
                  <a:srgbClr val="0070C0"/>
                </a:solidFill>
              </a:rPr>
              <a:t>Cuasi-reflejo</a:t>
            </a:r>
            <a:r>
              <a:rPr lang="es-ES_tradnl" dirty="0"/>
              <a:t>: </a:t>
            </a:r>
            <a:r>
              <a:rPr lang="es-ES_tradnl" dirty="0">
                <a:solidFill>
                  <a:srgbClr val="0070C0"/>
                </a:solidFill>
              </a:rPr>
              <a:t>se </a:t>
            </a:r>
            <a:r>
              <a:rPr lang="es-ES_tradnl" dirty="0">
                <a:solidFill>
                  <a:srgbClr val="FF0000"/>
                </a:solidFill>
              </a:rPr>
              <a:t>vino </a:t>
            </a:r>
            <a:r>
              <a:rPr lang="es-ES_tradnl" dirty="0"/>
              <a:t>temprano = </a:t>
            </a:r>
            <a:r>
              <a:rPr lang="es-ES_tradnl" dirty="0">
                <a:solidFill>
                  <a:srgbClr val="FF0000"/>
                </a:solidFill>
              </a:rPr>
              <a:t>vino </a:t>
            </a:r>
            <a:r>
              <a:rPr lang="es-ES_tradnl" dirty="0"/>
              <a:t>temprano </a:t>
            </a:r>
          </a:p>
          <a:p>
            <a:pPr lvl="1"/>
            <a:r>
              <a:rPr lang="es-ES_tradnl" dirty="0">
                <a:solidFill>
                  <a:srgbClr val="0070C0"/>
                </a:solidFill>
              </a:rPr>
              <a:t>Recíproco</a:t>
            </a:r>
            <a:r>
              <a:rPr lang="es-ES_tradnl" dirty="0"/>
              <a:t>: </a:t>
            </a:r>
            <a:r>
              <a:rPr lang="es-ES_tradnl" i="1" dirty="0"/>
              <a:t>Estudiantes y maestros </a:t>
            </a:r>
            <a:r>
              <a:rPr lang="es-ES_tradnl" dirty="0">
                <a:solidFill>
                  <a:srgbClr val="0070C0"/>
                </a:solidFill>
              </a:rPr>
              <a:t>se</a:t>
            </a:r>
            <a:r>
              <a:rPr lang="es-ES_tradnl" dirty="0"/>
              <a:t> </a:t>
            </a:r>
            <a:r>
              <a:rPr lang="es-ES_tradnl" dirty="0">
                <a:solidFill>
                  <a:srgbClr val="FF0000"/>
                </a:solidFill>
              </a:rPr>
              <a:t>marcharon</a:t>
            </a:r>
            <a:r>
              <a:rPr lang="es-ES_tradnl" dirty="0"/>
              <a:t> juntos.</a:t>
            </a:r>
          </a:p>
          <a:p>
            <a:pPr marL="0" indent="0">
              <a:buNone/>
            </a:pPr>
            <a:r>
              <a:rPr lang="es-ES_tradnl" sz="2400" dirty="0"/>
              <a:t>VERBO AUXILIAR: </a:t>
            </a:r>
            <a:r>
              <a:rPr lang="es-ES_tradnl" sz="2400" dirty="0">
                <a:solidFill>
                  <a:srgbClr val="FF0000"/>
                </a:solidFill>
              </a:rPr>
              <a:t>haber - ser</a:t>
            </a:r>
            <a:endParaRPr lang="es-ES_tradnl" sz="2400" dirty="0"/>
          </a:p>
          <a:p>
            <a:pPr lvl="1"/>
            <a:r>
              <a:rPr lang="es-ES_tradnl" dirty="0"/>
              <a:t>No se </a:t>
            </a:r>
            <a:r>
              <a:rPr lang="es-ES_tradnl" dirty="0">
                <a:solidFill>
                  <a:srgbClr val="FF0000"/>
                </a:solidFill>
              </a:rPr>
              <a:t>ha</a:t>
            </a:r>
            <a:r>
              <a:rPr lang="es-ES_tradnl" dirty="0"/>
              <a:t> sabido nada de ellos</a:t>
            </a:r>
          </a:p>
          <a:p>
            <a:pPr marL="0" indent="0">
              <a:buNone/>
            </a:pPr>
            <a:r>
              <a:rPr lang="es-ES_tradnl" sz="2400" dirty="0"/>
              <a:t>VERBO IMPERSONAL: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Dicen </a:t>
            </a:r>
            <a:r>
              <a:rPr lang="es-ES_tradnl" dirty="0"/>
              <a:t>cosas sin saber.</a:t>
            </a:r>
            <a:endParaRPr lang="es-ES_tradnl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_tradnl" sz="2400" dirty="0"/>
              <a:t>VERBO UNIPERSONAL: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Llovió</a:t>
            </a:r>
            <a:r>
              <a:rPr lang="es-ES_tradnl" dirty="0"/>
              <a:t> estruendosamente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BC5-CCB0-0F4A-B8EF-BE02CC99E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4087" y="528440"/>
            <a:ext cx="5183188" cy="82391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D5461-E989-A44C-9F3E-E28218931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37519"/>
            <a:ext cx="5183188" cy="4876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400" dirty="0"/>
              <a:t>Verbo Pronominal: </a:t>
            </a:r>
            <a:r>
              <a:rPr lang="es-ES_tradnl" sz="2400" dirty="0">
                <a:solidFill>
                  <a:srgbClr val="FF0000"/>
                </a:solidFill>
              </a:rPr>
              <a:t>Pronombre Reflexivo</a:t>
            </a:r>
            <a:endParaRPr lang="es-ES_tradnl" sz="2400" dirty="0"/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r>
              <a:rPr lang="es-ES_tradnl" sz="2400" dirty="0" err="1"/>
              <a:t>AuXILIARY</a:t>
            </a:r>
            <a:r>
              <a:rPr lang="es-ES_tradnl" sz="2400" dirty="0"/>
              <a:t> VERB: </a:t>
            </a:r>
            <a:r>
              <a:rPr lang="es-ES_tradnl" sz="2400" dirty="0" err="1">
                <a:solidFill>
                  <a:srgbClr val="FF0000"/>
                </a:solidFill>
              </a:rPr>
              <a:t>have</a:t>
            </a:r>
            <a:r>
              <a:rPr lang="es-ES_tradnl" sz="2400" dirty="0">
                <a:solidFill>
                  <a:srgbClr val="FF0000"/>
                </a:solidFill>
              </a:rPr>
              <a:t> - be</a:t>
            </a:r>
            <a:endParaRPr lang="es-ES_tradnl" sz="2400" dirty="0"/>
          </a:p>
          <a:p>
            <a:pPr lvl="1"/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>
                <a:solidFill>
                  <a:srgbClr val="FF0000"/>
                </a:solidFill>
              </a:rPr>
              <a:t>has</a:t>
            </a:r>
            <a:r>
              <a:rPr lang="es-ES_tradnl" dirty="0"/>
              <a:t> </a:t>
            </a:r>
            <a:r>
              <a:rPr lang="es-ES_tradnl" dirty="0" err="1">
                <a:solidFill>
                  <a:srgbClr val="FF0000"/>
                </a:solidFill>
              </a:rPr>
              <a:t>been</a:t>
            </a:r>
            <a:r>
              <a:rPr lang="es-ES_tradnl" dirty="0"/>
              <a:t> </a:t>
            </a:r>
            <a:r>
              <a:rPr lang="es-ES_tradnl" dirty="0" err="1"/>
              <a:t>said</a:t>
            </a:r>
            <a:endParaRPr lang="es-ES_tradnl" dirty="0"/>
          </a:p>
          <a:p>
            <a:pPr marL="0" indent="0">
              <a:buNone/>
            </a:pPr>
            <a:r>
              <a:rPr lang="es-ES_tradnl" sz="2400" dirty="0"/>
              <a:t>IMPERSONAL VERB:</a:t>
            </a:r>
          </a:p>
          <a:p>
            <a:pPr lvl="1"/>
            <a:r>
              <a:rPr lang="en-US" dirty="0"/>
              <a:t>it </a:t>
            </a:r>
            <a:r>
              <a:rPr lang="en-US" dirty="0">
                <a:solidFill>
                  <a:srgbClr val="FF0000"/>
                </a:solidFill>
              </a:rPr>
              <a:t>is growing </a:t>
            </a:r>
            <a:r>
              <a:rPr lang="en-US" dirty="0"/>
              <a:t>dark </a:t>
            </a:r>
            <a:r>
              <a:rPr lang="en-US" sz="1800" dirty="0">
                <a:solidFill>
                  <a:srgbClr val="0070C0"/>
                </a:solidFill>
              </a:rPr>
              <a:t>(Subject is unknown)</a:t>
            </a:r>
            <a:endParaRPr lang="es-ES_tradnl" sz="2000" dirty="0"/>
          </a:p>
          <a:p>
            <a:pPr lvl="1"/>
            <a:r>
              <a:rPr lang="es-ES_tradnl" dirty="0" err="1"/>
              <a:t>It</a:t>
            </a:r>
            <a:r>
              <a:rPr lang="es-ES_tradnl" dirty="0">
                <a:solidFill>
                  <a:srgbClr val="FF0000"/>
                </a:solidFill>
              </a:rPr>
              <a:t> </a:t>
            </a:r>
            <a:r>
              <a:rPr lang="es-ES_tradnl" dirty="0" err="1">
                <a:solidFill>
                  <a:srgbClr val="FF0000"/>
                </a:solidFill>
              </a:rPr>
              <a:t>snowed</a:t>
            </a:r>
            <a:r>
              <a:rPr lang="es-ES_tradnl" dirty="0"/>
              <a:t> </a:t>
            </a:r>
            <a:r>
              <a:rPr lang="es-ES_tradnl" dirty="0" err="1"/>
              <a:t>intensively</a:t>
            </a:r>
            <a:endParaRPr lang="es-ES_tradnl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6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042A1-BFD9-DA48-80A2-2753F1096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5" y="0"/>
            <a:ext cx="12210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22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CB54-D4EA-8F4A-A14C-10DE803C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9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FINITE &amp; NON-FINITE VERBS</a:t>
            </a:r>
            <a:br>
              <a:rPr lang="en-US" sz="600" b="1" dirty="0">
                <a:solidFill>
                  <a:srgbClr val="FF0000"/>
                </a:solidFill>
              </a:rPr>
            </a:br>
            <a:r>
              <a:rPr lang="en-US" sz="2400" b="1" dirty="0"/>
              <a:t>Watch the video and take notes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🔖 What is Finite Verb  📘 Learn English Grammar  📙 Basic English Grammar.mp4">
            <a:hlinkClick r:id="" action="ppaction://media"/>
            <a:extLst>
              <a:ext uri="{FF2B5EF4-FFF2-40B4-BE49-F238E27FC236}">
                <a16:creationId xmlns:a16="http://schemas.microsoft.com/office/drawing/2014/main" id="{5267456A-8E43-E94E-BF36-A737CEAE5B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6200" y="1114424"/>
            <a:ext cx="9715500" cy="5095875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3476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A7F36E-305F-104C-BE99-B6320AB448FE}"/>
              </a:ext>
            </a:extLst>
          </p:cNvPr>
          <p:cNvSpPr/>
          <p:nvPr/>
        </p:nvSpPr>
        <p:spPr>
          <a:xfrm>
            <a:off x="2692796" y="147935"/>
            <a:ext cx="6806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SYNTACTIC DEFINITION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279906-1E26-5742-A155-DAEB31655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336514"/>
              </p:ext>
            </p:extLst>
          </p:nvPr>
        </p:nvGraphicFramePr>
        <p:xfrm>
          <a:off x="304800" y="1207346"/>
          <a:ext cx="113690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EE0AF6-39DC-714C-B328-BE0204415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750" y="1207346"/>
            <a:ext cx="2387996" cy="235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726BC-DF51-954E-87F7-BCCBD4F59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1" y="4242216"/>
            <a:ext cx="2387995" cy="23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1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B9F8AD-26B4-174D-92F2-AD75D2DCC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18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530950-A845-F24F-A6B3-3F6B8A5756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15" b="22114"/>
          <a:stretch/>
        </p:blipFill>
        <p:spPr>
          <a:xfrm>
            <a:off x="2995855" y="6385810"/>
            <a:ext cx="6200290" cy="80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ACFFC-7F5E-9947-A5B1-A103ADAA6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33"/>
          <a:stretch/>
        </p:blipFill>
        <p:spPr>
          <a:xfrm>
            <a:off x="6183041" y="-241300"/>
            <a:ext cx="5994400" cy="695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E932F1-F303-A34B-BDE5-5E45C4CA8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904" y="0"/>
            <a:ext cx="1622096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DA4558-6021-4241-98CD-92F56F46B2B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1839855" y="0"/>
            <a:ext cx="434318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3E671-E80D-A14E-9710-E6BA4E41E0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9" t="35374" r="8610" b="35546"/>
          <a:stretch/>
        </p:blipFill>
        <p:spPr>
          <a:xfrm>
            <a:off x="355829" y="1022260"/>
            <a:ext cx="1813810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99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ACFFC-7F5E-9947-A5B1-A103ADAA6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33"/>
          <a:stretch/>
        </p:blipFill>
        <p:spPr>
          <a:xfrm>
            <a:off x="6197600" y="0"/>
            <a:ext cx="5994400" cy="695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E932F1-F303-A34B-BDE5-5E45C4CA8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904" y="0"/>
            <a:ext cx="1622096" cy="876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4EA1EE-3E62-D44E-857D-B592A95C79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</a:blip>
          <a:srcRect t="4265"/>
          <a:stretch/>
        </p:blipFill>
        <p:spPr>
          <a:xfrm>
            <a:off x="44970" y="1319134"/>
            <a:ext cx="6086007" cy="4522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311958-1D98-5843-AAA8-9D9D8C97B6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9" t="35374" r="8610" b="35546"/>
          <a:stretch/>
        </p:blipFill>
        <p:spPr>
          <a:xfrm>
            <a:off x="0" y="0"/>
            <a:ext cx="1813810" cy="4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C1FC7-9896-2F4B-A32A-4B2F7DA30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</a:rPr>
              <a:t>Finite Verb &amp; Verb Phrases</a:t>
            </a:r>
            <a:br>
              <a:rPr lang="en-US" sz="5400" b="1" dirty="0">
                <a:solidFill>
                  <a:schemeClr val="accent2"/>
                </a:solidFill>
              </a:rPr>
            </a:br>
            <a:r>
              <a:rPr lang="en-US" sz="2400" b="1" dirty="0">
                <a:solidFill>
                  <a:schemeClr val="accent2"/>
                </a:solidFill>
                <a:latin typeface="+mn-lt"/>
              </a:rPr>
              <a:t>Head                              Head &amp; Modifiers </a:t>
            </a:r>
            <a:br>
              <a:rPr lang="en-US" sz="2400" b="1" dirty="0">
                <a:solidFill>
                  <a:schemeClr val="accent2"/>
                </a:solidFill>
                <a:latin typeface="+mn-lt"/>
              </a:rPr>
            </a:br>
            <a:r>
              <a:rPr lang="en-US" sz="2700" dirty="0"/>
              <a:t>Verbs first function as heads of verb phrases.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519CE-7600-1441-A19D-49E59EBDC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80A1A7-6BF0-B04F-A4F5-C5D6A64D72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s-ES_tradnl" dirty="0"/>
              <a:t>El alfarero 	</a:t>
            </a:r>
            <a:endParaRPr lang="es-ES_tradnl" dirty="0">
              <a:solidFill>
                <a:srgbClr val="0070C0"/>
              </a:solidFill>
            </a:endParaRP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trabaja</a:t>
            </a:r>
            <a:r>
              <a:rPr lang="es-ES_tradnl" sz="2800" dirty="0">
                <a:solidFill>
                  <a:srgbClr val="0070C0"/>
                </a:solidFill>
              </a:rPr>
              <a:t>…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había recogido…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debía haber seleccionado…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labora</a:t>
            </a:r>
            <a:r>
              <a:rPr lang="es-ES_tradnl" sz="2800" dirty="0">
                <a:solidFill>
                  <a:srgbClr val="0070C0"/>
                </a:solidFill>
              </a:rPr>
              <a:t> desde muy temprano.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elabora</a:t>
            </a:r>
            <a:r>
              <a:rPr lang="es-ES_tradnl" sz="2800" dirty="0">
                <a:solidFill>
                  <a:srgbClr val="0070C0"/>
                </a:solidFill>
              </a:rPr>
              <a:t> un jarrón con sus manos.</a:t>
            </a:r>
          </a:p>
          <a:p>
            <a:pPr lvl="1"/>
            <a:r>
              <a:rPr lang="es-ES_tradnl" sz="2800" dirty="0">
                <a:solidFill>
                  <a:srgbClr val="FF0000"/>
                </a:solidFill>
              </a:rPr>
              <a:t>moldea</a:t>
            </a:r>
            <a:r>
              <a:rPr lang="es-ES_tradnl" sz="2800" dirty="0">
                <a:solidFill>
                  <a:srgbClr val="0070C0"/>
                </a:solidFill>
              </a:rPr>
              <a:t> el barro con sus manos y agua permanentemente.</a:t>
            </a:r>
          </a:p>
          <a:p>
            <a:pPr lvl="4"/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7C41C5-1CD3-2644-9087-C068F2536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12C18C-D318-244D-9E77-4930521D07D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ballet teacher: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attends…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must grade…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had been meeting…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trains </a:t>
            </a:r>
            <a:r>
              <a:rPr lang="en-US" sz="2800" dirty="0">
                <a:solidFill>
                  <a:srgbClr val="0070C0"/>
                </a:solidFill>
              </a:rPr>
              <a:t>students.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hang out </a:t>
            </a:r>
            <a:r>
              <a:rPr lang="en-US" sz="2800" dirty="0">
                <a:solidFill>
                  <a:srgbClr val="0070C0"/>
                </a:solidFill>
              </a:rPr>
              <a:t>the phone.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will be explaining </a:t>
            </a:r>
            <a:r>
              <a:rPr lang="en-US" sz="2800" dirty="0">
                <a:solidFill>
                  <a:srgbClr val="0070C0"/>
                </a:solidFill>
              </a:rPr>
              <a:t>the techniques to her pupils next session.</a:t>
            </a:r>
          </a:p>
          <a:p>
            <a:pPr lvl="1"/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5FF104B7-F46D-5744-BF89-6561D3C35273}"/>
              </a:ext>
            </a:extLst>
          </p:cNvPr>
          <p:cNvSpPr/>
          <p:nvPr/>
        </p:nvSpPr>
        <p:spPr>
          <a:xfrm rot="20694570">
            <a:off x="2362200" y="725964"/>
            <a:ext cx="350520" cy="594360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DAA51AAC-063B-A84E-B232-A1197B794789}"/>
              </a:ext>
            </a:extLst>
          </p:cNvPr>
          <p:cNvSpPr/>
          <p:nvPr/>
        </p:nvSpPr>
        <p:spPr>
          <a:xfrm rot="1028888" flipH="1">
            <a:off x="9467795" y="731125"/>
            <a:ext cx="344092" cy="586898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D1570-D199-CE49-BA63-BACB277A5C7A}"/>
              </a:ext>
            </a:extLst>
          </p:cNvPr>
          <p:cNvSpPr txBox="1"/>
          <p:nvPr/>
        </p:nvSpPr>
        <p:spPr>
          <a:xfrm rot="16200000">
            <a:off x="8966525" y="3159371"/>
            <a:ext cx="577331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SYNTACTIC    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6C48F-AF7A-E946-A6DD-6FBDCB699F28}"/>
              </a:ext>
            </a:extLst>
          </p:cNvPr>
          <p:cNvSpPr txBox="1"/>
          <p:nvPr/>
        </p:nvSpPr>
        <p:spPr>
          <a:xfrm rot="16200000">
            <a:off x="-2709030" y="3231486"/>
            <a:ext cx="610205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wordArtVert"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SYNTACTIC STRUCTURE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091A42-4891-044D-AF6F-D1F33A1F81A9}"/>
              </a:ext>
            </a:extLst>
          </p:cNvPr>
          <p:cNvCxnSpPr/>
          <p:nvPr/>
        </p:nvCxnSpPr>
        <p:spPr>
          <a:xfrm>
            <a:off x="526664" y="492645"/>
            <a:ext cx="2257382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0EF863-F108-5A47-B811-616BCABBBF4F}"/>
              </a:ext>
            </a:extLst>
          </p:cNvPr>
          <p:cNvCxnSpPr>
            <a:cxnSpLocks/>
          </p:cNvCxnSpPr>
          <p:nvPr/>
        </p:nvCxnSpPr>
        <p:spPr>
          <a:xfrm flipH="1">
            <a:off x="8488680" y="1224165"/>
            <a:ext cx="317983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CC67A81-4903-614D-B6E2-FDA277B73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" t="11971" r="45355" b="75486"/>
          <a:stretch/>
        </p:blipFill>
        <p:spPr>
          <a:xfrm>
            <a:off x="4574547" y="6230693"/>
            <a:ext cx="3472304" cy="6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5" grpId="0" build="p"/>
      <p:bldP spid="6" grpId="0" build="p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212C-193D-C04B-BD00-2B66C05E1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FINITE VERB - MODIFIERS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61C7C-0D58-0645-85FC-6AAA14079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1215000"/>
            <a:ext cx="5157787" cy="466163"/>
          </a:xfrm>
        </p:spPr>
        <p:txBody>
          <a:bodyPr/>
          <a:lstStyle/>
          <a:p>
            <a:pPr algn="ctr"/>
            <a:r>
              <a:rPr lang="en-US" dirty="0"/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40B65-3D39-EA40-BBA8-72E14B7E61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/>
              <a:t>Objeto Directo: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Arregló</a:t>
            </a:r>
            <a:r>
              <a:rPr lang="es-ES_tradnl" dirty="0"/>
              <a:t> </a:t>
            </a:r>
            <a:r>
              <a:rPr lang="es-ES_tradnl" dirty="0">
                <a:solidFill>
                  <a:srgbClr val="00B0F0"/>
                </a:solidFill>
              </a:rPr>
              <a:t>las teclas del piano.</a:t>
            </a:r>
          </a:p>
          <a:p>
            <a:r>
              <a:rPr lang="es-ES_tradnl" dirty="0"/>
              <a:t>Objeto Indirecto: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Envíe</a:t>
            </a:r>
            <a:r>
              <a:rPr lang="es-ES_tradnl" dirty="0">
                <a:solidFill>
                  <a:srgbClr val="00B0F0"/>
                </a:solidFill>
              </a:rPr>
              <a:t> </a:t>
            </a:r>
            <a:r>
              <a:rPr lang="es-ES_tradnl" dirty="0"/>
              <a:t>mis saludos </a:t>
            </a:r>
            <a:r>
              <a:rPr lang="es-ES_tradnl" dirty="0">
                <a:solidFill>
                  <a:srgbClr val="00B0F0"/>
                </a:solidFill>
              </a:rPr>
              <a:t>a su hermana.</a:t>
            </a:r>
          </a:p>
          <a:p>
            <a:r>
              <a:rPr lang="es-ES_tradnl" dirty="0"/>
              <a:t>Complemento Circunstancial: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visitarán</a:t>
            </a:r>
            <a:r>
              <a:rPr lang="es-ES_tradnl" dirty="0">
                <a:solidFill>
                  <a:srgbClr val="00B0F0"/>
                </a:solidFill>
              </a:rPr>
              <a:t> </a:t>
            </a:r>
            <a:r>
              <a:rPr lang="es-ES_tradnl" dirty="0"/>
              <a:t>el centro </a:t>
            </a:r>
            <a:r>
              <a:rPr lang="es-ES_tradnl" dirty="0">
                <a:solidFill>
                  <a:srgbClr val="00B0F0"/>
                </a:solidFill>
              </a:rPr>
              <a:t>el Viernes próximo.</a:t>
            </a:r>
          </a:p>
          <a:p>
            <a:r>
              <a:rPr lang="es-ES_tradnl" dirty="0"/>
              <a:t>Agente:</a:t>
            </a:r>
          </a:p>
          <a:p>
            <a:pPr lvl="1"/>
            <a:r>
              <a:rPr lang="es-ES_tradnl" dirty="0">
                <a:solidFill>
                  <a:srgbClr val="FF0000"/>
                </a:solidFill>
              </a:rPr>
              <a:t>Había sido analizado</a:t>
            </a:r>
            <a:r>
              <a:rPr lang="es-ES_tradnl" dirty="0">
                <a:solidFill>
                  <a:srgbClr val="00B0F0"/>
                </a:solidFill>
              </a:rPr>
              <a:t> </a:t>
            </a:r>
            <a:r>
              <a:rPr lang="es-ES_tradnl" dirty="0"/>
              <a:t>el documento </a:t>
            </a:r>
            <a:r>
              <a:rPr lang="es-ES_tradnl" dirty="0">
                <a:solidFill>
                  <a:srgbClr val="00B0F0"/>
                </a:solidFill>
              </a:rPr>
              <a:t>por el experto.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BC5-CCB0-0F4A-B8EF-BE02CC99E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15000"/>
            <a:ext cx="5183188" cy="481403"/>
          </a:xfrm>
        </p:spPr>
        <p:txBody>
          <a:bodyPr/>
          <a:lstStyle/>
          <a:p>
            <a:pPr algn="ctr"/>
            <a:r>
              <a:rPr lang="en-US" dirty="0"/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D5461-E989-A44C-9F3E-E282189316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Direct Object</a:t>
            </a:r>
          </a:p>
          <a:p>
            <a:pPr lvl="1"/>
            <a:r>
              <a:rPr lang="en-US" dirty="0"/>
              <a:t>Donald </a:t>
            </a:r>
            <a:r>
              <a:rPr lang="en-US" dirty="0">
                <a:solidFill>
                  <a:srgbClr val="FF0000"/>
                </a:solidFill>
              </a:rPr>
              <a:t>ate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the sour cookies.</a:t>
            </a:r>
          </a:p>
          <a:p>
            <a:r>
              <a:rPr lang="en-US" dirty="0"/>
              <a:t>Indirect Object: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Tune in 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the radio station </a:t>
            </a:r>
            <a:r>
              <a:rPr lang="en-US" dirty="0">
                <a:solidFill>
                  <a:srgbClr val="00B0F0"/>
                </a:solidFill>
              </a:rPr>
              <a:t>for me</a:t>
            </a:r>
          </a:p>
          <a:p>
            <a:r>
              <a:rPr lang="en-US" dirty="0"/>
              <a:t>Circumstantial Complement:</a:t>
            </a:r>
          </a:p>
          <a:p>
            <a:pPr lvl="1"/>
            <a:r>
              <a:rPr lang="en-US" dirty="0"/>
              <a:t>Sandy</a:t>
            </a:r>
            <a:r>
              <a:rPr lang="en-US" dirty="0">
                <a:solidFill>
                  <a:srgbClr val="FF0000"/>
                </a:solidFill>
              </a:rPr>
              <a:t> should have been talking </a:t>
            </a:r>
            <a:r>
              <a:rPr lang="en-US" dirty="0"/>
              <a:t>to you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right away</a:t>
            </a:r>
          </a:p>
          <a:p>
            <a:r>
              <a:rPr lang="en-US" dirty="0"/>
              <a:t>Agent:</a:t>
            </a:r>
          </a:p>
          <a:p>
            <a:r>
              <a:rPr lang="en-US" sz="2400" dirty="0"/>
              <a:t> These works of art</a:t>
            </a:r>
            <a:r>
              <a:rPr lang="en-US" sz="2400" dirty="0">
                <a:solidFill>
                  <a:srgbClr val="FF0000"/>
                </a:solidFill>
              </a:rPr>
              <a:t> </a:t>
            </a:r>
            <a:r>
              <a:rPr lang="en-US" sz="2400" b="1" dirty="0">
                <a:solidFill>
                  <a:srgbClr val="FF0000"/>
                </a:solidFill>
              </a:rPr>
              <a:t>were</a:t>
            </a:r>
            <a:r>
              <a:rPr lang="en-US" sz="2400" b="1" dirty="0"/>
              <a:t> </a:t>
            </a:r>
            <a:r>
              <a:rPr lang="en-US" sz="2400" dirty="0"/>
              <a:t>all </a:t>
            </a:r>
            <a:r>
              <a:rPr lang="en-US" sz="2400" b="1" dirty="0">
                <a:solidFill>
                  <a:srgbClr val="FF0000"/>
                </a:solidFill>
              </a:rPr>
              <a:t>produced</a:t>
            </a:r>
            <a:r>
              <a:rPr lang="en-US" sz="2400" b="1" dirty="0"/>
              <a:t> </a:t>
            </a:r>
            <a:r>
              <a:rPr lang="en-US" sz="2400" i="1" dirty="0">
                <a:solidFill>
                  <a:srgbClr val="0070C0"/>
                </a:solidFill>
              </a:rPr>
              <a:t>by a woman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14350F-0B30-8246-AF16-F064DDE18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" t="11971" r="45355" b="75486"/>
          <a:stretch/>
        </p:blipFill>
        <p:spPr>
          <a:xfrm>
            <a:off x="4574547" y="6230693"/>
            <a:ext cx="3472304" cy="6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212C-193D-C04B-BD00-2B66C05E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FINITE VERB - MODIFIERS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61C7C-0D58-0645-85FC-6AAA14079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65923"/>
            <a:ext cx="5157787" cy="823912"/>
          </a:xfrm>
        </p:spPr>
        <p:txBody>
          <a:bodyPr/>
          <a:lstStyle/>
          <a:p>
            <a:r>
              <a:rPr lang="en-US" dirty="0"/>
              <a:t>Spanish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D40B65-3D39-EA40-BBA8-72E14B7E61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Verbo Copulativo:</a:t>
            </a:r>
          </a:p>
          <a:p>
            <a:pPr marL="0" indent="0">
              <a:buNone/>
            </a:pPr>
            <a:r>
              <a:rPr lang="es-ES_tradnl" dirty="0"/>
              <a:t> </a:t>
            </a:r>
          </a:p>
          <a:p>
            <a:pPr marL="0" indent="0">
              <a:buNone/>
            </a:pPr>
            <a:endParaRPr lang="es-ES_tradnl" dirty="0"/>
          </a:p>
          <a:p>
            <a:pPr marL="0" indent="0">
              <a:buNone/>
            </a:pPr>
            <a:r>
              <a:rPr lang="es-ES_tradnl" dirty="0"/>
              <a:t>La imagen </a:t>
            </a:r>
            <a:r>
              <a:rPr lang="es-ES_tradnl" dirty="0">
                <a:solidFill>
                  <a:srgbClr val="FF0000"/>
                </a:solidFill>
              </a:rPr>
              <a:t>es</a:t>
            </a:r>
            <a:r>
              <a:rPr lang="es-ES_tradnl" dirty="0"/>
              <a:t> fantasmagórica</a:t>
            </a:r>
          </a:p>
          <a:p>
            <a:pPr marL="0" indent="0">
              <a:buNone/>
            </a:pPr>
            <a:endParaRPr lang="es-ES_trad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BC5-CCB0-0F4A-B8EF-BE02CC99E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English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D5461-E989-A44C-9F3E-E282189316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Linking Verb: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Instructions </a:t>
            </a:r>
            <a:r>
              <a:rPr lang="en-US" dirty="0">
                <a:solidFill>
                  <a:srgbClr val="FF0000"/>
                </a:solidFill>
              </a:rPr>
              <a:t>were</a:t>
            </a:r>
            <a:r>
              <a:rPr lang="en-US" dirty="0"/>
              <a:t> quite effective</a:t>
            </a: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4A7DAC20-91D4-2F4D-BA83-FCA99F487481}"/>
              </a:ext>
            </a:extLst>
          </p:cNvPr>
          <p:cNvSpPr/>
          <p:nvPr/>
        </p:nvSpPr>
        <p:spPr>
          <a:xfrm rot="5400000">
            <a:off x="1927654" y="3512612"/>
            <a:ext cx="335694" cy="929641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C8BA7505-C6AB-C74E-AE28-E4B715243630}"/>
              </a:ext>
            </a:extLst>
          </p:cNvPr>
          <p:cNvSpPr/>
          <p:nvPr/>
        </p:nvSpPr>
        <p:spPr>
          <a:xfrm rot="5400000" flipV="1">
            <a:off x="3001750" y="3523830"/>
            <a:ext cx="319830" cy="853436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>
            <a:extLst>
              <a:ext uri="{FF2B5EF4-FFF2-40B4-BE49-F238E27FC236}">
                <a16:creationId xmlns:a16="http://schemas.microsoft.com/office/drawing/2014/main" id="{016F9C14-8CE1-BD48-B779-5FFE6E8FCD9B}"/>
              </a:ext>
            </a:extLst>
          </p:cNvPr>
          <p:cNvSpPr/>
          <p:nvPr/>
        </p:nvSpPr>
        <p:spPr>
          <a:xfrm rot="5400000">
            <a:off x="7886494" y="3512611"/>
            <a:ext cx="335694" cy="929641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FEA3EC90-7B9D-7047-9230-A5F7289F81EE}"/>
              </a:ext>
            </a:extLst>
          </p:cNvPr>
          <p:cNvSpPr/>
          <p:nvPr/>
        </p:nvSpPr>
        <p:spPr>
          <a:xfrm rot="5400000" flipV="1">
            <a:off x="8960590" y="3523829"/>
            <a:ext cx="319830" cy="853436"/>
          </a:xfrm>
          <a:prstGeom prst="curv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3E6613-F3D3-DD44-B826-DAD0DA8AE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6" t="11971" r="45355" b="75486"/>
          <a:stretch/>
        </p:blipFill>
        <p:spPr>
          <a:xfrm>
            <a:off x="4574547" y="6230693"/>
            <a:ext cx="3472304" cy="6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24819</TotalTime>
  <Words>447</Words>
  <Application>Microsoft Macintosh PowerPoint</Application>
  <PresentationFormat>Widescreen</PresentationFormat>
  <Paragraphs>95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FINITE &amp; NON-FINITE VERBS Watch the video and take notes</vt:lpstr>
      <vt:lpstr>PowerPoint Presentation</vt:lpstr>
      <vt:lpstr>PowerPoint Presentation</vt:lpstr>
      <vt:lpstr>PowerPoint Presentation</vt:lpstr>
      <vt:lpstr>PowerPoint Presentation</vt:lpstr>
      <vt:lpstr>Finite Verb &amp; Verb Phrases Head                              Head &amp; Modifiers  Verbs first function as heads of verb phrases. </vt:lpstr>
      <vt:lpstr>FINITE VERB - MODIFIERS</vt:lpstr>
      <vt:lpstr>FINITE VERB - MODIFIERS</vt:lpstr>
      <vt:lpstr>FINITE VERB – SYNTACTIC CLASSIFICATION</vt:lpstr>
      <vt:lpstr>FINITE VERB – SYNTACTIC CLASSIFICATION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VERB</dc:title>
  <dc:creator>PABLO AMILCAR MEJIA MALDONADO</dc:creator>
  <cp:lastModifiedBy>PABLO AMILCAR MEJIA MALDONADO</cp:lastModifiedBy>
  <cp:revision>64</cp:revision>
  <dcterms:created xsi:type="dcterms:W3CDTF">2018-05-15T18:36:49Z</dcterms:created>
  <dcterms:modified xsi:type="dcterms:W3CDTF">2021-01-05T00:28:19Z</dcterms:modified>
</cp:coreProperties>
</file>