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7" r:id="rId10"/>
    <p:sldId id="266" r:id="rId11"/>
    <p:sldId id="268" r:id="rId12"/>
    <p:sldId id="270" r:id="rId13"/>
    <p:sldId id="272" r:id="rId14"/>
    <p:sldId id="273" r:id="rId15"/>
    <p:sldId id="277" r:id="rId16"/>
    <p:sldId id="279" r:id="rId17"/>
    <p:sldId id="280" r:id="rId18"/>
    <p:sldId id="281" r:id="rId19"/>
    <p:sldId id="286" r:id="rId20"/>
    <p:sldId id="287" r:id="rId21"/>
    <p:sldId id="288" r:id="rId22"/>
    <p:sldId id="289" r:id="rId2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Nunito" pitchFamily="2" charset="77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87EA45-1E90-4245-9D0E-C24707D0DA9E}">
  <a:tblStyle styleId="{5C87EA45-1E90-4245-9D0E-C24707D0DA9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586"/>
  </p:normalViewPr>
  <p:slideViewPr>
    <p:cSldViewPr snapToGrid="0" snapToObjects="1">
      <p:cViewPr varScale="1">
        <p:scale>
          <a:sx n="136" d="100"/>
          <a:sy n="136" d="100"/>
        </p:scale>
        <p:origin x="4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Shape 3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Shape 3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Shape 1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Shape 13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Shape 14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Shape 15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Shape 16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Shape 17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Shape 18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Shape 19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Shape 21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Shape 2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Shape 2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Shape 26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Shape 27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Shape 2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Shape 29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Shape 30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Shape 3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Shape 34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Shape 39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Shape 40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Shape 4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Shape 4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Shape 4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Shape 44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Shape 45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Shape 46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Shape 51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Shape 52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Shape 58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Shape 5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Shape 7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Shape 73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Shape 79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Shape 80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Shape 81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Shape 82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Shape 83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Shape 8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Shape 85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Shape 86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Shape 87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Shape 8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Shape 89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Shape 90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Shape 9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Shape 9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Shape 9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Shape 9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Shape 10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Shape 10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Shape 1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Shape 11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Shape 11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Shape 114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Shape 115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Shape 116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Shape 11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spcBef>
                <a:spcPts val="0"/>
              </a:spcBef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amaticas.net/2011/05/las-interjecciones-ejemplos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ctrTitle"/>
          </p:nvPr>
        </p:nvSpPr>
        <p:spPr>
          <a:xfrm>
            <a:off x="150350" y="738975"/>
            <a:ext cx="8658900" cy="3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7200" b="1">
                <a:latin typeface="Times New Roman"/>
                <a:ea typeface="Times New Roman"/>
                <a:cs typeface="Times New Roman"/>
                <a:sym typeface="Times New Roman"/>
              </a:rPr>
              <a:t>INTERJECCIÓN / </a:t>
            </a:r>
            <a:endParaRPr sz="72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7200" b="1">
                <a:latin typeface="Times New Roman"/>
                <a:ea typeface="Times New Roman"/>
                <a:cs typeface="Times New Roman"/>
                <a:sym typeface="Times New Roman"/>
              </a:rPr>
              <a:t>INTERJECTION</a:t>
            </a:r>
            <a:endParaRPr sz="72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242953" y="213896"/>
            <a:ext cx="8612948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latin typeface="Times New Roman"/>
                <a:ea typeface="Times New Roman"/>
                <a:cs typeface="Times New Roman"/>
                <a:sym typeface="Times New Roman"/>
              </a:rPr>
              <a:t>3.- NÚCLEO DE COMPLEMENTO PREPOSICIONAL /</a:t>
            </a:r>
            <a:r>
              <a:rPr lang="es" sz="2400" dirty="0">
                <a:latin typeface="Times New Roman"/>
                <a:ea typeface="Times New Roman"/>
                <a:cs typeface="Times New Roman"/>
                <a:sym typeface="Times New Roman"/>
              </a:rPr>
              <a:t>Head of prepositional phrase</a:t>
            </a: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242953" y="1390726"/>
            <a:ext cx="8612948" cy="2109600"/>
          </a:xfrm>
          <a:prstGeom prst="rect">
            <a:avLst/>
          </a:prstGeom>
          <a:noFill/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s" sz="2800" dirty="0">
                <a:latin typeface="Times New Roman"/>
                <a:ea typeface="Times New Roman"/>
                <a:cs typeface="Times New Roman"/>
                <a:sym typeface="Times New Roman"/>
              </a:rPr>
              <a:t>¡</a:t>
            </a:r>
            <a:r>
              <a:rPr lang="es" sz="2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Oh</a:t>
            </a:r>
            <a:r>
              <a:rPr lang="es" sz="2800" dirty="0">
                <a:latin typeface="Times New Roman"/>
                <a:ea typeface="Times New Roman"/>
                <a:cs typeface="Times New Roman"/>
                <a:sym typeface="Times New Roman"/>
              </a:rPr>
              <a:t>! </a:t>
            </a:r>
            <a:r>
              <a:rPr lang="es" sz="2800" dirty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por</a:t>
            </a:r>
            <a:r>
              <a:rPr lang="e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todos los diablos, te volviste a caer.</a:t>
            </a:r>
          </a:p>
          <a:p>
            <a:pPr marL="114300" lvl="0" indent="0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8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s" sz="2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Thanks</a:t>
            </a:r>
            <a:r>
              <a:rPr lang="e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 </a:t>
            </a:r>
            <a:r>
              <a:rPr lang="es" sz="2800" dirty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</a:t>
            </a:r>
            <a:r>
              <a:rPr lang="e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your help!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endParaRPr sz="18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  <p:bldP spid="19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title"/>
          </p:nvPr>
        </p:nvSpPr>
        <p:spPr>
          <a:xfrm>
            <a:off x="255478" y="211923"/>
            <a:ext cx="8675579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latin typeface="Times New Roman"/>
                <a:ea typeface="Times New Roman"/>
                <a:cs typeface="Times New Roman"/>
                <a:sym typeface="Times New Roman"/>
              </a:rPr>
              <a:t>4.- ÍNDICE DE ACTITUD INTERROGATIVA O EXCLAMATIVA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255478" y="1166523"/>
            <a:ext cx="8675578" cy="37650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>
                <a:latin typeface="Times New Roman"/>
                <a:ea typeface="Times New Roman"/>
                <a:cs typeface="Times New Roman"/>
                <a:sym typeface="Times New Roman"/>
              </a:rPr>
              <a:t>INTERROGATIVA: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indent="-285750">
              <a:spcBef>
                <a:spcPts val="1600"/>
              </a:spcBef>
            </a:pPr>
            <a:r>
              <a:rPr lang="es" sz="1800" dirty="0">
                <a:latin typeface="Times New Roman"/>
                <a:ea typeface="Times New Roman"/>
                <a:cs typeface="Times New Roman"/>
                <a:sym typeface="Times New Roman"/>
              </a:rPr>
              <a:t>Te crees muy listo, ¿</a:t>
            </a:r>
            <a:r>
              <a:rPr lang="es" sz="1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eh</a:t>
            </a:r>
            <a:r>
              <a:rPr lang="es" sz="1800" dirty="0">
                <a:latin typeface="Times New Roman"/>
                <a:ea typeface="Times New Roman"/>
                <a:cs typeface="Times New Roman"/>
                <a:sym typeface="Times New Roman"/>
              </a:rPr>
              <a:t>?	- </a:t>
            </a:r>
            <a:r>
              <a:rPr lang="en-US" b="1" i="1" dirty="0"/>
              <a:t> 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Oh, really?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You killed a rattlesnake with a salad fork? </a:t>
            </a:r>
            <a:r>
              <a:rPr lang="es" sz="1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	</a:t>
            </a:r>
            <a:endParaRPr sz="18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285750" indent="-285750">
              <a:spcBef>
                <a:spcPts val="1600"/>
              </a:spcBef>
            </a:pPr>
            <a:r>
              <a:rPr lang="es" sz="1800" dirty="0">
                <a:latin typeface="Times New Roman"/>
                <a:ea typeface="Times New Roman"/>
                <a:cs typeface="Times New Roman"/>
                <a:sym typeface="Times New Roman"/>
              </a:rPr>
              <a:t>Ojala que no llueva, ¿</a:t>
            </a:r>
            <a:r>
              <a:rPr lang="es" sz="1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eh</a:t>
            </a:r>
            <a:r>
              <a:rPr lang="es" sz="1800" dirty="0">
                <a:latin typeface="Times New Roman"/>
                <a:ea typeface="Times New Roman"/>
                <a:cs typeface="Times New Roman"/>
                <a:sym typeface="Times New Roman"/>
              </a:rPr>
              <a:t>? 	</a:t>
            </a:r>
            <a:r>
              <a:rPr lang="es" sz="1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- 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Huh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You want me—the person with a 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average—to help with your calculus homework?</a:t>
            </a:r>
            <a:endParaRPr sz="20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800" dirty="0">
                <a:latin typeface="Times New Roman"/>
                <a:ea typeface="Times New Roman"/>
                <a:cs typeface="Times New Roman"/>
                <a:sym typeface="Times New Roman"/>
              </a:rPr>
              <a:t>EXCLAMATIVA: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spcBef>
                <a:spcPts val="1600"/>
              </a:spcBef>
              <a:buNone/>
            </a:pPr>
            <a:r>
              <a:rPr lang="es" sz="1800" dirty="0">
                <a:latin typeface="Times New Roman"/>
                <a:ea typeface="Times New Roman"/>
                <a:cs typeface="Times New Roman"/>
                <a:sym typeface="Times New Roman"/>
              </a:rPr>
              <a:t>¡</a:t>
            </a:r>
            <a:r>
              <a:rPr lang="es" sz="1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Eh</a:t>
            </a:r>
            <a:r>
              <a:rPr lang="es" sz="1800" dirty="0">
                <a:latin typeface="Times New Roman"/>
                <a:ea typeface="Times New Roman"/>
                <a:cs typeface="Times New Roman"/>
                <a:sym typeface="Times New Roman"/>
              </a:rPr>
              <a:t>!, ya llegué.  - 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Ugh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I cannot believe we are eating leftover vegan burritos for a third night. 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s" sz="1800" dirty="0">
                <a:latin typeface="Times New Roman"/>
                <a:ea typeface="Times New Roman"/>
                <a:cs typeface="Times New Roman"/>
                <a:sym typeface="Times New Roman"/>
              </a:rPr>
              <a:t>¡</a:t>
            </a:r>
            <a:r>
              <a:rPr lang="es" sz="1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Ah</a:t>
            </a:r>
            <a:r>
              <a:rPr lang="es" sz="1800" dirty="0">
                <a:latin typeface="Times New Roman"/>
                <a:ea typeface="Times New Roman"/>
                <a:cs typeface="Times New Roman"/>
                <a:sym typeface="Times New Roman"/>
              </a:rPr>
              <a:t>!, si pudiéramos contar nuestros días como contamos el dinero. </a:t>
            </a:r>
            <a:r>
              <a:rPr lang="es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- 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Sweet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Emily has switched her major to chemistry.</a:t>
            </a:r>
            <a:endParaRPr sz="20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2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2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title"/>
          </p:nvPr>
        </p:nvSpPr>
        <p:spPr>
          <a:xfrm>
            <a:off x="878550" y="534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EXERCISES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263047" y="1347750"/>
            <a:ext cx="8630432" cy="34121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>
                <a:latin typeface="Times New Roman"/>
                <a:ea typeface="Times New Roman"/>
                <a:cs typeface="Times New Roman"/>
                <a:sym typeface="Times New Roman"/>
              </a:rPr>
              <a:t>Ouch! I hit my finger with the sofa.   </a:t>
            </a:r>
            <a:r>
              <a:rPr lang="es" sz="1600" dirty="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s" sz="16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Ouch</a:t>
            </a:r>
            <a:r>
              <a:rPr lang="es" sz="1600" dirty="0">
                <a:latin typeface="Times New Roman"/>
                <a:ea typeface="Times New Roman"/>
                <a:cs typeface="Times New Roman"/>
                <a:sym typeface="Times New Roman"/>
              </a:rPr>
              <a:t>! = </a:t>
            </a:r>
            <a:r>
              <a:rPr lang="es" sz="16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pain</a:t>
            </a:r>
            <a:r>
              <a:rPr lang="es" sz="1600" dirty="0"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r>
              <a:rPr lang="es" sz="2000" dirty="0"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>
                <a:latin typeface="Times New Roman"/>
                <a:ea typeface="Times New Roman"/>
                <a:cs typeface="Times New Roman"/>
                <a:sym typeface="Times New Roman"/>
              </a:rPr>
              <a:t>			</a:t>
            </a:r>
            <a:endParaRPr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2000" dirty="0">
                <a:latin typeface="Times New Roman"/>
                <a:ea typeface="Times New Roman"/>
                <a:cs typeface="Times New Roman"/>
                <a:sym typeface="Times New Roman"/>
              </a:rPr>
              <a:t>I crashed your car again. Oops¡ 	</a:t>
            </a:r>
            <a:r>
              <a:rPr lang="es" sz="1600" dirty="0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s" sz="16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Oops</a:t>
            </a:r>
            <a:r>
              <a:rPr lang="es" sz="1600" dirty="0">
                <a:latin typeface="Times New Roman"/>
                <a:ea typeface="Times New Roman"/>
                <a:cs typeface="Times New Roman"/>
                <a:sym typeface="Times New Roman"/>
              </a:rPr>
              <a:t>¡ = surprise or feeling sorry about a slight mistake)</a:t>
            </a: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2000" dirty="0">
                <a:latin typeface="Times New Roman"/>
                <a:ea typeface="Times New Roman"/>
                <a:cs typeface="Times New Roman"/>
                <a:sym typeface="Times New Roman"/>
              </a:rPr>
              <a:t>So, it’s raining again, huh?		(</a:t>
            </a:r>
            <a:r>
              <a:rPr lang="es" sz="16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Huh</a:t>
            </a:r>
            <a:r>
              <a:rPr lang="es" sz="1600" dirty="0">
                <a:latin typeface="Times New Roman"/>
                <a:ea typeface="Times New Roman"/>
                <a:cs typeface="Times New Roman"/>
                <a:sym typeface="Times New Roman"/>
              </a:rPr>
              <a:t>?  =  not heard or understood something).</a:t>
            </a:r>
            <a:endParaRPr sz="2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title"/>
          </p:nvPr>
        </p:nvSpPr>
        <p:spPr>
          <a:xfrm>
            <a:off x="949825" y="895750"/>
            <a:ext cx="3484388" cy="4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latin typeface="Times New Roman"/>
                <a:ea typeface="Times New Roman"/>
                <a:cs typeface="Times New Roman"/>
                <a:sym typeface="Times New Roman"/>
              </a:rPr>
              <a:t>SUJETO/ SUBJECT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300625" y="1799750"/>
            <a:ext cx="7829224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s" sz="2800" dirty="0">
                <a:solidFill>
                  <a:srgbClr val="233A4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" sz="28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Psst</a:t>
            </a:r>
            <a:r>
              <a:rPr lang="es" sz="2800" dirty="0">
                <a:solidFill>
                  <a:srgbClr val="233A44"/>
                </a:solidFill>
                <a:latin typeface="Arial"/>
                <a:ea typeface="Arial"/>
                <a:cs typeface="Arial"/>
                <a:sym typeface="Arial"/>
              </a:rPr>
              <a:t>! </a:t>
            </a:r>
            <a:r>
              <a:rPr lang="en-US" sz="2800" dirty="0">
                <a:solidFill>
                  <a:srgbClr val="233A44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s" sz="2800" dirty="0">
                <a:solidFill>
                  <a:srgbClr val="233A44"/>
                </a:solidFill>
                <a:latin typeface="Arial"/>
                <a:ea typeface="Arial"/>
                <a:cs typeface="Arial"/>
                <a:sym typeface="Arial"/>
              </a:rPr>
              <a:t>ue pronunciada por el vecino.</a:t>
            </a:r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233A4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" sz="2800" dirty="0">
                <a:solidFill>
                  <a:srgbClr val="233A44"/>
                </a:solidFill>
                <a:latin typeface="Arial"/>
                <a:ea typeface="Arial"/>
                <a:cs typeface="Arial"/>
                <a:sym typeface="Arial"/>
              </a:rPr>
              <a:t>• A</a:t>
            </a:r>
            <a:r>
              <a:rPr lang="es" sz="28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Wow </a:t>
            </a:r>
            <a:r>
              <a:rPr lang="es" sz="2800" dirty="0">
                <a:solidFill>
                  <a:srgbClr val="233A44"/>
                </a:solidFill>
                <a:latin typeface="Arial"/>
                <a:ea typeface="Arial"/>
                <a:cs typeface="Arial"/>
                <a:sym typeface="Arial"/>
              </a:rPr>
              <a:t>came by there ! </a:t>
            </a:r>
            <a:r>
              <a:rPr lang="es" sz="1800" dirty="0">
                <a:latin typeface="Times New Roman"/>
                <a:ea typeface="Times New Roman"/>
                <a:cs typeface="Times New Roman"/>
                <a:sym typeface="Times New Roman"/>
              </a:rPr>
              <a:t>				 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Shape 237">
            <a:extLst>
              <a:ext uri="{FF2B5EF4-FFF2-40B4-BE49-F238E27FC236}">
                <a16:creationId xmlns:a16="http://schemas.microsoft.com/office/drawing/2014/main" id="{59199D11-4838-BF45-B5FB-478D5070AF19}"/>
              </a:ext>
            </a:extLst>
          </p:cNvPr>
          <p:cNvSpPr txBox="1">
            <a:spLocks/>
          </p:cNvSpPr>
          <p:nvPr/>
        </p:nvSpPr>
        <p:spPr>
          <a:xfrm>
            <a:off x="212877" y="221424"/>
            <a:ext cx="8655550" cy="67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5.- An interjection might become a Noun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title"/>
          </p:nvPr>
        </p:nvSpPr>
        <p:spPr>
          <a:xfrm>
            <a:off x="819150" y="499225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latin typeface="Times New Roman"/>
                <a:ea typeface="Times New Roman"/>
                <a:cs typeface="Times New Roman"/>
                <a:sym typeface="Times New Roman"/>
              </a:rPr>
              <a:t>OBJETO DIRECTO/ DIRECT OBJECT</a:t>
            </a:r>
            <a:endParaRPr dirty="0"/>
          </a:p>
        </p:txBody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250520" y="1300475"/>
            <a:ext cx="8705589" cy="35345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</a:pPr>
            <a:r>
              <a:rPr lang="e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Paúl exclamó un ¡</a:t>
            </a:r>
            <a:r>
              <a:rPr lang="e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uf</a:t>
            </a:r>
            <a:r>
              <a:rPr lang="e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! al terminar la carrera.</a:t>
            </a:r>
            <a:endParaRPr sz="2400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342900" indent="-342900" algn="r">
              <a:lnSpc>
                <a:spcPct val="90000"/>
              </a:lnSpc>
              <a:spcBef>
                <a:spcPts val="1000"/>
              </a:spcBef>
            </a:pPr>
            <a:r>
              <a:rPr lang="e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¿Qué exclamó Paúl al terminar la carrera?    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U</a:t>
            </a:r>
            <a:r>
              <a:rPr lang="e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 ¡</a:t>
            </a:r>
            <a:r>
              <a:rPr lang="e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uf</a:t>
            </a:r>
            <a:r>
              <a:rPr lang="e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!</a:t>
            </a:r>
            <a:endParaRPr sz="2400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</a:pPr>
            <a:endParaRPr lang="es" sz="2400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</a:pPr>
            <a:endParaRPr lang="es" sz="2400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</a:pPr>
            <a:r>
              <a:rPr lang="e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The child said </a:t>
            </a:r>
            <a:r>
              <a:rPr lang="e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Oops</a:t>
            </a:r>
            <a:r>
              <a:rPr lang="e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!, after he dropped the milk.</a:t>
            </a:r>
            <a:endParaRPr sz="2400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342900" indent="-342900" algn="r">
              <a:lnSpc>
                <a:spcPct val="90000"/>
              </a:lnSpc>
              <a:spcBef>
                <a:spcPts val="1000"/>
              </a:spcBef>
            </a:pPr>
            <a:r>
              <a:rPr lang="e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What did the child say? 	</a:t>
            </a:r>
            <a:r>
              <a:rPr lang="e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Oops</a:t>
            </a:r>
            <a:r>
              <a:rPr lang="e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!</a:t>
            </a:r>
            <a:endParaRPr sz="2400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285750" indent="-285750">
              <a:spcAft>
                <a:spcPts val="1600"/>
              </a:spcAft>
            </a:pP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title"/>
          </p:nvPr>
        </p:nvSpPr>
        <p:spPr>
          <a:xfrm>
            <a:off x="819150" y="402400"/>
            <a:ext cx="7505700" cy="5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 b="1">
                <a:latin typeface="Times New Roman"/>
                <a:ea typeface="Times New Roman"/>
                <a:cs typeface="Times New Roman"/>
                <a:sym typeface="Times New Roman"/>
              </a:rPr>
              <a:t>AGENT</a:t>
            </a:r>
            <a:endParaRPr sz="48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313150" y="1549400"/>
            <a:ext cx="8099382" cy="31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Times New Roman"/>
              <a:buChar char="●"/>
            </a:pPr>
            <a:r>
              <a:rPr lang="es" sz="2400" dirty="0">
                <a:latin typeface="Times New Roman"/>
                <a:ea typeface="Times New Roman"/>
                <a:cs typeface="Times New Roman"/>
                <a:sym typeface="Times New Roman"/>
              </a:rPr>
              <a:t>Susana fué asustada por el ¡</a:t>
            </a:r>
            <a:r>
              <a:rPr lang="e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Bumm</a:t>
            </a:r>
            <a:r>
              <a:rPr lang="es" sz="2400" dirty="0">
                <a:latin typeface="Times New Roman"/>
                <a:ea typeface="Times New Roman"/>
                <a:cs typeface="Times New Roman"/>
                <a:sym typeface="Times New Roman"/>
              </a:rPr>
              <a:t>! 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lang="es" sz="2400" dirty="0">
                <a:latin typeface="Times New Roman"/>
                <a:ea typeface="Times New Roman"/>
                <a:cs typeface="Times New Roman"/>
                <a:sym typeface="Times New Roman"/>
              </a:rPr>
              <a:t>e la bomba</a:t>
            </a: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Times New Roman"/>
              <a:buChar char="●"/>
            </a:pPr>
            <a:endParaRPr lang="es" sz="2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Times New Roman"/>
              <a:buChar char="●"/>
            </a:pPr>
            <a:endParaRPr lang="es" sz="2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Times New Roman"/>
              <a:buChar char="●"/>
            </a:pPr>
            <a:r>
              <a:rPr lang="es" sz="2400" dirty="0">
                <a:latin typeface="Times New Roman"/>
                <a:ea typeface="Times New Roman"/>
                <a:cs typeface="Times New Roman"/>
                <a:sym typeface="Times New Roman"/>
              </a:rPr>
              <a:t>Susan was shocked by the </a:t>
            </a:r>
            <a:r>
              <a:rPr lang="e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Boommm</a:t>
            </a:r>
            <a:r>
              <a:rPr lang="es" sz="2400" dirty="0">
                <a:latin typeface="Times New Roman"/>
                <a:ea typeface="Times New Roman"/>
                <a:cs typeface="Times New Roman"/>
                <a:sym typeface="Times New Roman"/>
              </a:rPr>
              <a:t>!</a:t>
            </a:r>
            <a:endParaRPr sz="24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66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>
            <a:spLocks noGrp="1"/>
          </p:cNvSpPr>
          <p:nvPr>
            <p:ph type="title"/>
          </p:nvPr>
        </p:nvSpPr>
        <p:spPr>
          <a:xfrm>
            <a:off x="255478" y="227375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latin typeface="Times New Roman"/>
                <a:ea typeface="Times New Roman"/>
                <a:cs typeface="Times New Roman"/>
                <a:sym typeface="Times New Roman"/>
              </a:rPr>
              <a:t>Vocativo (vocative) 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 definido como Caso de la declinación, que sirve únicamente para invocar, llamar o nombrar, con más o menos énfasis, a una persona o cosa personificada, y a veces va precedido de las interjecciones ¡ah! u ¡oh!, etc.</a:t>
            </a:r>
            <a:endParaRPr sz="18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050" i="1" dirty="0">
              <a:solidFill>
                <a:srgbClr val="0000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819150" y="3134325"/>
            <a:ext cx="3686100" cy="1304100"/>
          </a:xfrm>
          <a:prstGeom prst="rect">
            <a:avLst/>
          </a:prstGeom>
          <a:solidFill>
            <a:srgbClr val="CCCCCC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>
                <a:latin typeface="Times New Roman"/>
                <a:ea typeface="Times New Roman"/>
                <a:cs typeface="Times New Roman"/>
                <a:sym typeface="Times New Roman"/>
              </a:rPr>
              <a:t>¡</a:t>
            </a:r>
            <a:r>
              <a:rPr lang="es" sz="1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Hey</a:t>
            </a:r>
            <a:r>
              <a:rPr lang="es" sz="1800" dirty="0">
                <a:latin typeface="Times New Roman"/>
                <a:ea typeface="Times New Roman"/>
                <a:cs typeface="Times New Roman"/>
                <a:sym typeface="Times New Roman"/>
              </a:rPr>
              <a:t>! apresúrate.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800" dirty="0">
                <a:latin typeface="Times New Roman"/>
                <a:ea typeface="Times New Roman"/>
                <a:cs typeface="Times New Roman"/>
                <a:sym typeface="Times New Roman"/>
              </a:rPr>
              <a:t>!</a:t>
            </a:r>
            <a:r>
              <a:rPr lang="es" sz="1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Oh</a:t>
            </a:r>
            <a:r>
              <a:rPr lang="es" sz="1800" dirty="0">
                <a:latin typeface="Times New Roman"/>
                <a:ea typeface="Times New Roman"/>
                <a:cs typeface="Times New Roman"/>
                <a:sym typeface="Times New Roman"/>
              </a:rPr>
              <a:t>¡ que adorable regalo!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285" name="Shape 285"/>
          <p:cNvSpPr txBox="1">
            <a:spLocks noGrp="1"/>
          </p:cNvSpPr>
          <p:nvPr>
            <p:ph type="body" idx="2"/>
          </p:nvPr>
        </p:nvSpPr>
        <p:spPr>
          <a:xfrm>
            <a:off x="4638675" y="3191725"/>
            <a:ext cx="3686100" cy="1247100"/>
          </a:xfrm>
          <a:prstGeom prst="rect">
            <a:avLst/>
          </a:prstGeom>
          <a:solidFill>
            <a:srgbClr val="CCCCCC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Hey</a:t>
            </a:r>
            <a:r>
              <a:rPr lang="es" sz="1800" dirty="0">
                <a:latin typeface="Times New Roman"/>
                <a:ea typeface="Times New Roman"/>
                <a:cs typeface="Times New Roman"/>
                <a:sym typeface="Times New Roman"/>
              </a:rPr>
              <a:t>! Hurry up in there.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Oh</a:t>
            </a:r>
            <a:r>
              <a:rPr lang="es" sz="1800" dirty="0">
                <a:solidFill>
                  <a:srgbClr val="43434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what a pretty sound it made!</a:t>
            </a:r>
            <a:endParaRPr sz="1800" dirty="0">
              <a:solidFill>
                <a:srgbClr val="43434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>
            <a:spLocks noGrp="1"/>
          </p:cNvSpPr>
          <p:nvPr>
            <p:ph type="title"/>
          </p:nvPr>
        </p:nvSpPr>
        <p:spPr>
          <a:xfrm>
            <a:off x="255479" y="227475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latin typeface="Times New Roman"/>
                <a:ea typeface="Times New Roman"/>
                <a:cs typeface="Times New Roman"/>
                <a:sym typeface="Times New Roman"/>
              </a:rPr>
              <a:t>Adjetivo (Adjective)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Sirve como acompañante modificador de un sustantivo, expresa una cualidad, determina o limita la extension de este.</a:t>
            </a:r>
            <a:endParaRPr sz="18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  <a:solidFill>
            <a:srgbClr val="B7B7B7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>
                <a:latin typeface="Times New Roman"/>
                <a:ea typeface="Times New Roman"/>
                <a:cs typeface="Times New Roman"/>
                <a:sym typeface="Times New Roman"/>
              </a:rPr>
              <a:t>Tu fiesta estuvo, ¡</a:t>
            </a:r>
            <a:r>
              <a:rPr lang="es" sz="1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guau</a:t>
            </a:r>
            <a:r>
              <a:rPr lang="es" sz="1800" dirty="0">
                <a:latin typeface="Times New Roman"/>
                <a:ea typeface="Times New Roman"/>
                <a:cs typeface="Times New Roman"/>
                <a:sym typeface="Times New Roman"/>
              </a:rPr>
              <a:t>!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s" sz="1800" dirty="0">
                <a:latin typeface="Times New Roman"/>
                <a:ea typeface="Times New Roman"/>
                <a:cs typeface="Times New Roman"/>
                <a:sym typeface="Times New Roman"/>
              </a:rPr>
              <a:t>Es ¡</a:t>
            </a:r>
            <a:r>
              <a:rPr lang="es" sz="1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genial</a:t>
            </a:r>
            <a:r>
              <a:rPr lang="es" sz="1800" dirty="0">
                <a:latin typeface="Times New Roman"/>
                <a:ea typeface="Times New Roman"/>
                <a:cs typeface="Times New Roman"/>
                <a:sym typeface="Times New Roman"/>
              </a:rPr>
              <a:t>!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2" name="Shape 292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  <a:solidFill>
            <a:srgbClr val="CCCCCC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>
                <a:latin typeface="Times New Roman"/>
                <a:ea typeface="Times New Roman"/>
                <a:cs typeface="Times New Roman"/>
                <a:sym typeface="Times New Roman"/>
              </a:rPr>
              <a:t>Let's go to get some of that </a:t>
            </a:r>
            <a:r>
              <a:rPr lang="es" sz="1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yummy</a:t>
            </a:r>
            <a:r>
              <a:rPr lang="es" sz="1800" dirty="0">
                <a:latin typeface="Times New Roman"/>
                <a:ea typeface="Times New Roman"/>
                <a:cs typeface="Times New Roman"/>
                <a:sym typeface="Times New Roman"/>
              </a:rPr>
              <a:t> Thai food.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s" sz="1800" dirty="0">
                <a:latin typeface="Times New Roman"/>
                <a:ea typeface="Times New Roman"/>
                <a:cs typeface="Times New Roman"/>
                <a:sym typeface="Times New Roman"/>
              </a:rPr>
              <a:t>That´s </a:t>
            </a:r>
            <a:r>
              <a:rPr lang="es" sz="1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great</a:t>
            </a:r>
            <a:r>
              <a:rPr lang="es" sz="1800" dirty="0">
                <a:latin typeface="Times New Roman"/>
                <a:ea typeface="Times New Roman"/>
                <a:cs typeface="Times New Roman"/>
                <a:sym typeface="Times New Roman"/>
              </a:rPr>
              <a:t>!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>
            <a:spLocks noGrp="1"/>
          </p:cNvSpPr>
          <p:nvPr>
            <p:ph type="ctrTitle"/>
          </p:nvPr>
        </p:nvSpPr>
        <p:spPr>
          <a:xfrm>
            <a:off x="256784" y="1283599"/>
            <a:ext cx="8630432" cy="174439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6000" dirty="0">
                <a:solidFill>
                  <a:srgbClr val="A64D7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Syntactic Classification </a:t>
            </a:r>
            <a:endParaRPr sz="6000" dirty="0">
              <a:solidFill>
                <a:srgbClr val="A64D7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6000" dirty="0">
                <a:solidFill>
                  <a:srgbClr val="A64D7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     Interjection </a:t>
            </a:r>
            <a:endParaRPr sz="6000" dirty="0">
              <a:solidFill>
                <a:srgbClr val="A64D7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98" name="Shape 2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7725" y="3555975"/>
            <a:ext cx="2611900" cy="117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 txBox="1"/>
          <p:nvPr/>
        </p:nvSpPr>
        <p:spPr>
          <a:xfrm>
            <a:off x="2689323" y="267275"/>
            <a:ext cx="3925752" cy="6507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 dirty="0">
                <a:solidFill>
                  <a:srgbClr val="996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SPANISH - ENGLISH</a:t>
            </a:r>
            <a:endParaRPr sz="2400" b="1" dirty="0">
              <a:solidFill>
                <a:srgbClr val="9966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5" name="Shape 335"/>
          <p:cNvSpPr txBox="1"/>
          <p:nvPr/>
        </p:nvSpPr>
        <p:spPr>
          <a:xfrm>
            <a:off x="263047" y="1319075"/>
            <a:ext cx="3925751" cy="8823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" sz="1800" b="1" dirty="0">
                <a:solidFill>
                  <a:srgbClr val="C55A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INTERJECCIONES PROPIAS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" sz="1800" b="1" dirty="0">
                <a:solidFill>
                  <a:srgbClr val="C55A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PRIMARY INTERJECTIONS</a:t>
            </a:r>
            <a:endParaRPr sz="1800" b="1" dirty="0">
              <a:solidFill>
                <a:srgbClr val="C55A1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6" name="Shape 336"/>
          <p:cNvSpPr txBox="1"/>
          <p:nvPr/>
        </p:nvSpPr>
        <p:spPr>
          <a:xfrm>
            <a:off x="4652199" y="1319075"/>
            <a:ext cx="4079991" cy="8823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 b="1" dirty="0">
              <a:solidFill>
                <a:srgbClr val="C55A1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 b="1" dirty="0">
              <a:solidFill>
                <a:srgbClr val="C55A1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" sz="1800" b="1" dirty="0">
                <a:solidFill>
                  <a:srgbClr val="C55A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INTERJECCIONES IMPROPIAS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" sz="1800" b="1" dirty="0">
                <a:solidFill>
                  <a:srgbClr val="C55A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SECONDARY INTERJECTIONS</a:t>
            </a:r>
            <a:endParaRPr sz="1800" b="1" dirty="0">
              <a:solidFill>
                <a:srgbClr val="C55A1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 b="1" dirty="0">
              <a:solidFill>
                <a:srgbClr val="C55A1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 b="1" dirty="0">
              <a:solidFill>
                <a:srgbClr val="C55A1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1" name="Shape 341"/>
          <p:cNvSpPr txBox="1"/>
          <p:nvPr/>
        </p:nvSpPr>
        <p:spPr>
          <a:xfrm>
            <a:off x="263047" y="2450875"/>
            <a:ext cx="3925753" cy="23796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" sz="1800" dirty="0">
                <a:latin typeface="Times New Roman"/>
                <a:ea typeface="Times New Roman"/>
                <a:cs typeface="Times New Roman"/>
                <a:sym typeface="Times New Roman"/>
              </a:rPr>
              <a:t>They are those that do not derive from other words and express a pure emotion.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" sz="1800" b="1" dirty="0">
                <a:latin typeface="Times New Roman"/>
                <a:ea typeface="Times New Roman"/>
                <a:cs typeface="Times New Roman"/>
                <a:sym typeface="Times New Roman"/>
              </a:rPr>
              <a:t>       </a:t>
            </a:r>
            <a:r>
              <a:rPr lang="es" sz="1800" b="1" i="1" dirty="0">
                <a:latin typeface="Times New Roman"/>
                <a:ea typeface="Times New Roman"/>
                <a:cs typeface="Times New Roman"/>
                <a:sym typeface="Times New Roman"/>
              </a:rPr>
              <a:t>Examples.</a:t>
            </a:r>
            <a:endParaRPr sz="1800" b="1" i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es" sz="1800" b="1" dirty="0">
                <a:latin typeface="Times New Roman"/>
                <a:ea typeface="Times New Roman"/>
                <a:cs typeface="Times New Roman"/>
                <a:sym typeface="Times New Roman"/>
              </a:rPr>
              <a:t>¡ </a:t>
            </a:r>
            <a:r>
              <a:rPr lang="es" sz="1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Ay</a:t>
            </a:r>
            <a:r>
              <a:rPr lang="es" sz="1800" b="1" dirty="0">
                <a:latin typeface="Times New Roman"/>
                <a:ea typeface="Times New Roman"/>
                <a:cs typeface="Times New Roman"/>
                <a:sym typeface="Times New Roman"/>
              </a:rPr>
              <a:t> !</a:t>
            </a:r>
            <a:r>
              <a:rPr lang="es" sz="1800" dirty="0">
                <a:latin typeface="Times New Roman"/>
                <a:ea typeface="Times New Roman"/>
                <a:cs typeface="Times New Roman"/>
                <a:sym typeface="Times New Roman"/>
              </a:rPr>
              <a:t> me duele .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s" sz="1800" b="1" dirty="0">
                <a:latin typeface="Times New Roman"/>
                <a:ea typeface="Times New Roman"/>
                <a:cs typeface="Times New Roman"/>
                <a:sym typeface="Times New Roman"/>
              </a:rPr>
              <a:t>¡</a:t>
            </a:r>
            <a:r>
              <a:rPr lang="es" sz="1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Ey</a:t>
            </a:r>
            <a:r>
              <a:rPr lang="es" sz="1800" b="1" dirty="0">
                <a:latin typeface="Times New Roman"/>
                <a:ea typeface="Times New Roman"/>
                <a:cs typeface="Times New Roman"/>
                <a:sym typeface="Times New Roman"/>
              </a:rPr>
              <a:t> ! </a:t>
            </a:r>
            <a:r>
              <a:rPr lang="es" sz="1800" dirty="0">
                <a:latin typeface="Times New Roman"/>
                <a:ea typeface="Times New Roman"/>
                <a:cs typeface="Times New Roman"/>
                <a:sym typeface="Times New Roman"/>
              </a:rPr>
              <a:t>como estas.   </a:t>
            </a:r>
            <a:r>
              <a:rPr lang="es" sz="2800" dirty="0">
                <a:latin typeface="Calibri"/>
                <a:ea typeface="Calibri"/>
                <a:cs typeface="Calibri"/>
                <a:sym typeface="Calibri"/>
              </a:rPr>
              <a:t>  </a:t>
            </a:r>
            <a:endParaRPr sz="1800" dirty="0"/>
          </a:p>
        </p:txBody>
      </p:sp>
      <p:sp>
        <p:nvSpPr>
          <p:cNvPr id="343" name="Shape 343"/>
          <p:cNvSpPr txBox="1"/>
          <p:nvPr/>
        </p:nvSpPr>
        <p:spPr>
          <a:xfrm>
            <a:off x="4652200" y="2450850"/>
            <a:ext cx="4080000" cy="23796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" sz="1800" dirty="0">
                <a:latin typeface="Times New Roman"/>
                <a:ea typeface="Times New Roman"/>
                <a:cs typeface="Times New Roman"/>
                <a:sym typeface="Times New Roman"/>
              </a:rPr>
              <a:t>They are those that come from other words, verbs, adjectives, nouns, etc: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" sz="1800" b="1" dirty="0">
                <a:latin typeface="Times New Roman"/>
                <a:ea typeface="Times New Roman"/>
                <a:cs typeface="Times New Roman"/>
                <a:sym typeface="Times New Roman"/>
              </a:rPr>
              <a:t>       </a:t>
            </a:r>
            <a:r>
              <a:rPr lang="es" sz="1800" b="1" i="1" dirty="0">
                <a:latin typeface="Times New Roman"/>
                <a:ea typeface="Times New Roman"/>
                <a:cs typeface="Times New Roman"/>
                <a:sym typeface="Times New Roman"/>
              </a:rPr>
              <a:t>Examples.</a:t>
            </a:r>
            <a:endParaRPr sz="1800" b="1" i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" sz="1800" b="1" i="1" dirty="0"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es" sz="1800" dirty="0"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s" sz="1800" b="1" dirty="0"/>
              <a:t>¡</a:t>
            </a:r>
            <a:r>
              <a:rPr lang="es" sz="1800" b="1" dirty="0">
                <a:solidFill>
                  <a:srgbClr val="FF0000"/>
                </a:solidFill>
              </a:rPr>
              <a:t>Oiga</a:t>
            </a:r>
            <a:r>
              <a:rPr lang="es" sz="1800" b="1" dirty="0"/>
              <a:t>!  </a:t>
            </a:r>
            <a:r>
              <a:rPr lang="es" sz="1800" dirty="0">
                <a:latin typeface="Calibri"/>
                <a:ea typeface="Calibri"/>
                <a:cs typeface="Calibri"/>
                <a:sym typeface="Calibri"/>
              </a:rPr>
              <a:t>lo estoy escuchando.  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" sz="1800" b="1" dirty="0">
                <a:latin typeface="Calibri"/>
                <a:ea typeface="Calibri"/>
                <a:cs typeface="Calibri"/>
                <a:sym typeface="Calibri"/>
              </a:rPr>
              <a:t>-    ¡</a:t>
            </a:r>
            <a:r>
              <a:rPr lang="e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Estupendo</a:t>
            </a:r>
            <a:r>
              <a:rPr lang="es" sz="1800" b="1" dirty="0">
                <a:latin typeface="Calibri"/>
                <a:ea typeface="Calibri"/>
                <a:cs typeface="Calibri"/>
                <a:sym typeface="Calibri"/>
              </a:rPr>
              <a:t>!</a:t>
            </a:r>
            <a:r>
              <a:rPr lang="es" sz="1800" dirty="0">
                <a:latin typeface="Calibri"/>
                <a:ea typeface="Calibri"/>
                <a:cs typeface="Calibri"/>
                <a:sym typeface="Calibri"/>
              </a:rPr>
              <a:t>  en la mañana saldremos de viaje.</a:t>
            </a:r>
            <a:endParaRPr sz="1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807200" y="427525"/>
            <a:ext cx="7505700" cy="6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INTERJECTION </a:t>
            </a:r>
            <a:endParaRPr sz="4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557900" y="1218300"/>
            <a:ext cx="8004300" cy="35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600"/>
              </a:spcBef>
              <a:spcAft>
                <a:spcPts val="0"/>
              </a:spcAft>
              <a:buClr>
                <a:srgbClr val="FF5050"/>
              </a:buClr>
              <a:buSzPts val="2400"/>
              <a:buFont typeface="Times New Roman"/>
              <a:buChar char="●"/>
            </a:pPr>
            <a:r>
              <a:rPr lang="es" sz="2400" b="1" dirty="0">
                <a:solidFill>
                  <a:srgbClr val="FF5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SYNTACTIC DEFINITION.</a:t>
            </a:r>
            <a:endParaRPr sz="2400" b="1" dirty="0">
              <a:solidFill>
                <a:srgbClr val="FF505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3200" b="1" dirty="0">
              <a:solidFill>
                <a:srgbClr val="FF505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3200" b="1" dirty="0">
              <a:solidFill>
                <a:srgbClr val="FF505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43" name="Shape 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14245">
            <a:off x="5970604" y="588220"/>
            <a:ext cx="2208692" cy="1699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Shape 1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455119">
            <a:off x="4716848" y="2151723"/>
            <a:ext cx="2333575" cy="214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Shape 1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08300">
            <a:off x="7218966" y="3344450"/>
            <a:ext cx="1554465" cy="13857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0AC49A-D98F-1B4F-B2D7-6C55EE41FAA1}"/>
              </a:ext>
            </a:extLst>
          </p:cNvPr>
          <p:cNvSpPr txBox="1"/>
          <p:nvPr/>
        </p:nvSpPr>
        <p:spPr>
          <a:xfrm>
            <a:off x="807200" y="1925044"/>
            <a:ext cx="3859068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sz="2000" dirty="0">
                <a:solidFill>
                  <a:schemeClr val="bg2"/>
                </a:solidFill>
              </a:rPr>
              <a:t>Una interjección es un elemento incidental dentro de la oración.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BC284B-7270-D543-A8B7-E15BB0E50BAD}"/>
              </a:ext>
            </a:extLst>
          </p:cNvPr>
          <p:cNvSpPr txBox="1"/>
          <p:nvPr/>
        </p:nvSpPr>
        <p:spPr>
          <a:xfrm>
            <a:off x="782984" y="3076685"/>
            <a:ext cx="3859068" cy="92333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/>
                </a:solidFill>
              </a:rPr>
              <a:t>Interjections perform only one grammatical or syntactic function in English grammar: </a:t>
            </a:r>
            <a:r>
              <a:rPr lang="en-US" sz="1800" b="1" dirty="0">
                <a:solidFill>
                  <a:schemeClr val="bg2"/>
                </a:solidFill>
              </a:rPr>
              <a:t>interjector</a:t>
            </a:r>
            <a:r>
              <a:rPr lang="en-US" sz="1800" dirty="0">
                <a:solidFill>
                  <a:schemeClr val="bg2"/>
                </a:solidFill>
              </a:rPr>
              <a:t>. </a:t>
            </a:r>
            <a:endParaRPr lang="es-ES_tradnl" sz="18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/>
          <p:nvPr/>
        </p:nvSpPr>
        <p:spPr>
          <a:xfrm>
            <a:off x="730800" y="1764625"/>
            <a:ext cx="2557800" cy="12567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C55A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INTERJECCIONES</a:t>
            </a:r>
            <a:endParaRPr sz="1800">
              <a:solidFill>
                <a:srgbClr val="C55A1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C55A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PROPIAS</a:t>
            </a:r>
            <a:endParaRPr sz="1800">
              <a:solidFill>
                <a:srgbClr val="C55A1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0" name="Shape 350"/>
          <p:cNvSpPr txBox="1"/>
          <p:nvPr/>
        </p:nvSpPr>
        <p:spPr>
          <a:xfrm>
            <a:off x="3573800" y="427800"/>
            <a:ext cx="5008800" cy="4171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/>
              <a:t>•</a:t>
            </a:r>
            <a:r>
              <a:rPr lang="es" sz="1800" b="1" dirty="0"/>
              <a:t>¡ah! :  </a:t>
            </a:r>
            <a:r>
              <a:rPr lang="es" sz="1800" dirty="0"/>
              <a:t>amazement, surprise, pleasure</a:t>
            </a:r>
            <a:endParaRPr sz="1800" dirty="0"/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/>
              <a:t>•</a:t>
            </a:r>
            <a:r>
              <a:rPr lang="es" sz="1800" b="1" dirty="0"/>
              <a:t>¡oh! :  </a:t>
            </a:r>
            <a:r>
              <a:rPr lang="es" sz="1800" dirty="0"/>
              <a:t>amazement, admiration</a:t>
            </a:r>
            <a:endParaRPr sz="1800" dirty="0"/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/>
              <a:t>•</a:t>
            </a:r>
            <a:r>
              <a:rPr lang="es" sz="1800" b="1" dirty="0"/>
              <a:t>¡ay! :   </a:t>
            </a:r>
            <a:r>
              <a:rPr lang="es" sz="1800" dirty="0"/>
              <a:t>pain</a:t>
            </a:r>
            <a:endParaRPr sz="1800" dirty="0"/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/>
              <a:t>•</a:t>
            </a:r>
            <a:r>
              <a:rPr lang="es" sz="1800" b="1" dirty="0"/>
              <a:t>¡eh! :   </a:t>
            </a:r>
            <a:r>
              <a:rPr lang="es" sz="1800" dirty="0"/>
              <a:t>rejection, disapproval, surprise</a:t>
            </a:r>
            <a:endParaRPr sz="1800" dirty="0"/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/>
              <a:t>•</a:t>
            </a:r>
            <a:r>
              <a:rPr lang="es" sz="1800" b="1" dirty="0"/>
              <a:t>¡hey! : </a:t>
            </a:r>
            <a:r>
              <a:rPr lang="es" sz="1800" dirty="0"/>
              <a:t>warning, greeting</a:t>
            </a:r>
            <a:endParaRPr sz="1800" dirty="0"/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/>
              <a:t>•</a:t>
            </a:r>
            <a:r>
              <a:rPr lang="es" sz="1800" b="1" dirty="0"/>
              <a:t>¡uy!:  </a:t>
            </a:r>
            <a:r>
              <a:rPr lang="es" sz="1800" dirty="0"/>
              <a:t>amazement, surprise</a:t>
            </a:r>
            <a:endParaRPr sz="1800" dirty="0"/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/>
              <a:t>•</a:t>
            </a:r>
            <a:r>
              <a:rPr lang="es" sz="1800" b="1" dirty="0"/>
              <a:t>¡puaj!: </a:t>
            </a:r>
            <a:r>
              <a:rPr lang="es" sz="1800" dirty="0"/>
              <a:t>disgust, </a:t>
            </a:r>
            <a:endParaRPr sz="1800" dirty="0"/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/>
              <a:t>•</a:t>
            </a:r>
            <a:r>
              <a:rPr lang="es" sz="1800" b="1" dirty="0"/>
              <a:t>¡ojalá!: </a:t>
            </a:r>
            <a:r>
              <a:rPr lang="es" sz="1800" dirty="0"/>
              <a:t>wish</a:t>
            </a:r>
            <a:endParaRPr sz="1800" dirty="0"/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/>
              <a:t>•</a:t>
            </a:r>
            <a:r>
              <a:rPr lang="es" sz="1800" b="1" dirty="0"/>
              <a:t>¿eh? : s</a:t>
            </a:r>
            <a:r>
              <a:rPr lang="es" sz="1800" dirty="0"/>
              <a:t>urprise, question</a:t>
            </a:r>
            <a:endParaRPr sz="1800" dirty="0"/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cxnSp>
        <p:nvCxnSpPr>
          <p:cNvPr id="351" name="Shape 351"/>
          <p:cNvCxnSpPr/>
          <p:nvPr/>
        </p:nvCxnSpPr>
        <p:spPr>
          <a:xfrm>
            <a:off x="3288600" y="2332825"/>
            <a:ext cx="240600" cy="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/>
          <p:nvPr/>
        </p:nvSpPr>
        <p:spPr>
          <a:xfrm>
            <a:off x="730800" y="1764625"/>
            <a:ext cx="2557800" cy="12567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C55A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INTERJECCIONES</a:t>
            </a:r>
            <a:endParaRPr sz="1800">
              <a:solidFill>
                <a:srgbClr val="C55A1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C55A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IMPROPIAS</a:t>
            </a:r>
            <a:endParaRPr sz="1800">
              <a:solidFill>
                <a:srgbClr val="C55A1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7" name="Shape 357"/>
          <p:cNvSpPr txBox="1"/>
          <p:nvPr/>
        </p:nvSpPr>
        <p:spPr>
          <a:xfrm>
            <a:off x="3680750" y="730800"/>
            <a:ext cx="4179900" cy="29676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latin typeface="Times New Roman"/>
                <a:ea typeface="Times New Roman"/>
                <a:cs typeface="Times New Roman"/>
                <a:sym typeface="Times New Roman"/>
              </a:rPr>
              <a:t>¡ojo!,  ¡narices! , ¡estupendo!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latin typeface="Times New Roman"/>
                <a:ea typeface="Times New Roman"/>
                <a:cs typeface="Times New Roman"/>
                <a:sym typeface="Times New Roman"/>
              </a:rPr>
              <a:t>¡cuidado!,¡formidable!, ¡caracoles¡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latin typeface="Times New Roman"/>
                <a:ea typeface="Times New Roman"/>
                <a:cs typeface="Times New Roman"/>
                <a:sym typeface="Times New Roman"/>
              </a:rPr>
              <a:t>¡bravo! , ¡diablos!, ¡magnífico!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latin typeface="Times New Roman"/>
                <a:ea typeface="Times New Roman"/>
                <a:cs typeface="Times New Roman"/>
                <a:sym typeface="Times New Roman"/>
              </a:rPr>
              <a:t>¡oiga!, ¡vaya!, ¡caramba!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latin typeface="Times New Roman"/>
                <a:ea typeface="Times New Roman"/>
                <a:cs typeface="Times New Roman"/>
                <a:sym typeface="Times New Roman"/>
              </a:rPr>
              <a:t>¡recórcholis!, ¡bravo!, ¡hombre!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latin typeface="Times New Roman"/>
                <a:ea typeface="Times New Roman"/>
                <a:cs typeface="Times New Roman"/>
                <a:sym typeface="Times New Roman"/>
              </a:rPr>
              <a:t>¡anda!, ¡dale!.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cxnSp>
        <p:nvCxnSpPr>
          <p:cNvPr id="358" name="Shape 358"/>
          <p:cNvCxnSpPr/>
          <p:nvPr/>
        </p:nvCxnSpPr>
        <p:spPr>
          <a:xfrm>
            <a:off x="3288600" y="2332825"/>
            <a:ext cx="240600" cy="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706817-C35E-464E-9301-A3F12893C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06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2393677" y="291098"/>
            <a:ext cx="4356645" cy="5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dirty="0">
                <a:latin typeface="Times New Roman"/>
                <a:ea typeface="Times New Roman"/>
                <a:cs typeface="Times New Roman"/>
                <a:sym typeface="Times New Roman"/>
              </a:rPr>
              <a:t>Examples of Interjections</a:t>
            </a:r>
            <a:endParaRPr dirty="0"/>
          </a:p>
        </p:txBody>
      </p:sp>
      <p:graphicFrame>
        <p:nvGraphicFramePr>
          <p:cNvPr id="152" name="Shape 152"/>
          <p:cNvGraphicFramePr/>
          <p:nvPr>
            <p:extLst>
              <p:ext uri="{D42A27DB-BD31-4B8C-83A1-F6EECF244321}">
                <p14:modId xmlns:p14="http://schemas.microsoft.com/office/powerpoint/2010/main" val="1588619657"/>
              </p:ext>
            </p:extLst>
          </p:nvPr>
        </p:nvGraphicFramePr>
        <p:xfrm>
          <a:off x="283425" y="1258850"/>
          <a:ext cx="8577150" cy="3011552"/>
        </p:xfrm>
        <a:graphic>
          <a:graphicData uri="http://schemas.openxmlformats.org/drawingml/2006/table">
            <a:tbl>
              <a:tblPr>
                <a:noFill/>
                <a:tableStyleId>{5C87EA45-1E90-4245-9D0E-C24707D0DA9E}</a:tableStyleId>
              </a:tblPr>
              <a:tblGrid>
                <a:gridCol w="1429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9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9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9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295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1425">
                <a:tc gridSpan="3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2400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Spanish</a:t>
                      </a:r>
                      <a:endParaRPr sz="2400"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2400" b="1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English</a:t>
                      </a:r>
                      <a:endParaRPr sz="2400"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7A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14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¡Diablos!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¡Ups! </a:t>
                      </a:r>
                      <a:endParaRPr sz="18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¿Emm..?</a:t>
                      </a:r>
                      <a:endParaRPr sz="18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54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Shit! </a:t>
                      </a:r>
                      <a:endParaRPr sz="18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Oops! </a:t>
                      </a:r>
                      <a:endParaRPr sz="18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Humm? </a:t>
                      </a:r>
                      <a:endParaRPr sz="18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14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s"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¡Rayos!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¡Guau! </a:t>
                      </a:r>
                      <a:endParaRPr sz="18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Perdón </a:t>
                      </a:r>
                      <a:endParaRPr sz="18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s"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Fuck!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Wow!</a:t>
                      </a:r>
                      <a:endParaRPr sz="18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Sorry</a:t>
                      </a:r>
                      <a:endParaRPr sz="18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4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s"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¡Buu!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¡Genial! </a:t>
                      </a:r>
                      <a:endParaRPr sz="18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¿qué? </a:t>
                      </a:r>
                      <a:endParaRPr sz="18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Boo! 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Great! </a:t>
                      </a:r>
                      <a:endParaRPr sz="18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What? </a:t>
                      </a:r>
                      <a:endParaRPr sz="18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4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¡Bum! </a:t>
                      </a:r>
                      <a:endParaRPr sz="18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¡Hola! </a:t>
                      </a:r>
                      <a:endParaRPr sz="18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¡huy! </a:t>
                      </a:r>
                      <a:endParaRPr sz="18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Boom! </a:t>
                      </a:r>
                      <a:endParaRPr sz="18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Hey! </a:t>
                      </a:r>
                      <a:endParaRPr sz="18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¡Uy! </a:t>
                      </a:r>
                      <a:endParaRPr sz="18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24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¡Ooo!</a:t>
                      </a:r>
                      <a:endParaRPr sz="18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¡Vamos! </a:t>
                      </a:r>
                      <a:endParaRPr sz="18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¡ya! </a:t>
                      </a:r>
                      <a:endParaRPr sz="18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¡Oh!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¡Go! </a:t>
                      </a:r>
                      <a:r>
                        <a:rPr lang="es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8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¡Ok!</a:t>
                      </a:r>
                      <a:endParaRPr sz="18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 Media 5" descr="Nivel De Inglés - (Vida pública Show) Trineo.Tv">
            <a:hlinkClick r:id="" action="ppaction://media"/>
            <a:extLst>
              <a:ext uri="{FF2B5EF4-FFF2-40B4-BE49-F238E27FC236}">
                <a16:creationId xmlns:a16="http://schemas.microsoft.com/office/drawing/2014/main" id="{16E7C460-FB69-4146-9D90-D3B7DA9847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9DC835-80C7-1240-B4F9-107BCC732AED}"/>
              </a:ext>
            </a:extLst>
          </p:cNvPr>
          <p:cNvSpPr txBox="1"/>
          <p:nvPr/>
        </p:nvSpPr>
        <p:spPr>
          <a:xfrm>
            <a:off x="1338606" y="0"/>
            <a:ext cx="58728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Watch the video. </a:t>
            </a:r>
            <a:r>
              <a:rPr lang="en-US" sz="1600" dirty="0" err="1">
                <a:solidFill>
                  <a:schemeClr val="tx1"/>
                </a:solidFill>
              </a:rPr>
              <a:t>Identifiy</a:t>
            </a:r>
            <a:r>
              <a:rPr lang="en-US" sz="1600" dirty="0">
                <a:solidFill>
                  <a:schemeClr val="tx1"/>
                </a:solidFill>
              </a:rPr>
              <a:t> the interjections and their context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ctrTitle"/>
          </p:nvPr>
        </p:nvSpPr>
        <p:spPr>
          <a:xfrm>
            <a:off x="313151" y="607050"/>
            <a:ext cx="8342333" cy="170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0" dirty="0">
                <a:solidFill>
                  <a:srgbClr val="A64D7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Syntactic Structure &amp; Function</a:t>
            </a:r>
            <a:endParaRPr sz="6000" dirty="0">
              <a:solidFill>
                <a:srgbClr val="A64D7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6" name="Shape 166"/>
          <p:cNvSpPr txBox="1">
            <a:spLocks noGrp="1"/>
          </p:cNvSpPr>
          <p:nvPr>
            <p:ph type="subTitle" idx="1"/>
          </p:nvPr>
        </p:nvSpPr>
        <p:spPr>
          <a:xfrm>
            <a:off x="3084225" y="3418600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dirty="0">
                <a:latin typeface="Times New Roman"/>
                <a:ea typeface="Times New Roman"/>
                <a:cs typeface="Times New Roman"/>
                <a:sym typeface="Times New Roman"/>
              </a:rPr>
              <a:t>Estructura Sintáctica </a:t>
            </a:r>
            <a:endParaRPr sz="3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7" name="Shape 167"/>
          <p:cNvPicPr preferRelativeResize="0"/>
          <p:nvPr/>
        </p:nvPicPr>
        <p:blipFill rotWithShape="1">
          <a:blip r:embed="rId3">
            <a:alphaModFix/>
          </a:blip>
          <a:srcRect l="-148860" t="8890" r="148860" b="-8889"/>
          <a:stretch/>
        </p:blipFill>
        <p:spPr>
          <a:xfrm>
            <a:off x="3601875" y="3089500"/>
            <a:ext cx="1940250" cy="170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Shape 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475" y="2145725"/>
            <a:ext cx="1940250" cy="1795475"/>
          </a:xfrm>
          <a:prstGeom prst="rect">
            <a:avLst/>
          </a:prstGeom>
          <a:noFill/>
          <a:ln>
            <a:noFill/>
          </a:ln>
          <a:effectLst>
            <a:outerShdw blurRad="128588" dist="114300" dir="5400000" algn="bl" rotWithShape="0">
              <a:srgbClr val="000000">
                <a:alpha val="50000"/>
              </a:srgbClr>
            </a:outerShdw>
            <a:reflection endPos="25000" dist="38100" dir="5400000" fadeDir="5400012" sy="-100000" algn="bl" rotWithShape="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2090928" y="616725"/>
            <a:ext cx="6364139" cy="6563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dirty="0">
                <a:latin typeface="Times New Roman"/>
                <a:ea typeface="Times New Roman"/>
                <a:cs typeface="Times New Roman"/>
                <a:sym typeface="Times New Roman"/>
              </a:rPr>
              <a:t>1.- Sentence </a:t>
            </a:r>
            <a:endParaRPr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311700" y="1144736"/>
            <a:ext cx="8520600" cy="3782871"/>
          </a:xfrm>
          <a:prstGeom prst="rect">
            <a:avLst/>
          </a:prstGeom>
          <a:noFill/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Cuando van en posición independiente 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¡</a:t>
            </a:r>
            <a:r>
              <a:rPr lang="es" sz="2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Bravo</a:t>
            </a:r>
            <a:r>
              <a:rPr lang="e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 Así se hacen las cosas </a:t>
            </a:r>
          </a:p>
          <a:p>
            <a:pPr marL="114300" lvl="0" indent="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endParaRPr sz="20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They appear at the beginning of sentences and work independently by their own.</a:t>
            </a:r>
            <a:endParaRPr sz="20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s" sz="2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Hurray</a:t>
            </a:r>
            <a:r>
              <a:rPr lang="e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 It is a snow day and school is cancelled.</a:t>
            </a:r>
            <a:endParaRPr sz="20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C7FDC1-58D3-4645-BAAB-D118CD5FA4C6}"/>
              </a:ext>
            </a:extLst>
          </p:cNvPr>
          <p:cNvSpPr txBox="1"/>
          <p:nvPr/>
        </p:nvSpPr>
        <p:spPr>
          <a:xfrm>
            <a:off x="461914" y="1791559"/>
            <a:ext cx="1932495" cy="3077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/>
              <a:t>Interjección</a:t>
            </a:r>
            <a:r>
              <a:rPr lang="en-US" dirty="0"/>
              <a:t> </a:t>
            </a:r>
            <a:r>
              <a:rPr lang="en-US" dirty="0" err="1"/>
              <a:t>Impropia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E2AF3D-C2DA-3644-926A-81D12BE44509}"/>
              </a:ext>
            </a:extLst>
          </p:cNvPr>
          <p:cNvSpPr txBox="1"/>
          <p:nvPr/>
        </p:nvSpPr>
        <p:spPr>
          <a:xfrm>
            <a:off x="461913" y="4347328"/>
            <a:ext cx="1932495" cy="3077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/>
              <a:t>Interjección</a:t>
            </a:r>
            <a:r>
              <a:rPr lang="en-US" dirty="0"/>
              <a:t> </a:t>
            </a:r>
            <a:r>
              <a:rPr lang="en-US" dirty="0" err="1"/>
              <a:t>Propia</a:t>
            </a:r>
            <a:endParaRPr lang="en-US" dirty="0"/>
          </a:p>
        </p:txBody>
      </p:sp>
      <p:sp>
        <p:nvSpPr>
          <p:cNvPr id="7" name="Shape 173">
            <a:extLst>
              <a:ext uri="{FF2B5EF4-FFF2-40B4-BE49-F238E27FC236}">
                <a16:creationId xmlns:a16="http://schemas.microsoft.com/office/drawing/2014/main" id="{5C865515-8455-014C-96AB-39C271A1A28E}"/>
              </a:ext>
            </a:extLst>
          </p:cNvPr>
          <p:cNvSpPr txBox="1">
            <a:spLocks/>
          </p:cNvSpPr>
          <p:nvPr/>
        </p:nvSpPr>
        <p:spPr>
          <a:xfrm>
            <a:off x="311700" y="160224"/>
            <a:ext cx="5214600" cy="656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 b="1" dirty="0">
                <a:latin typeface="Times New Roman"/>
                <a:ea typeface="Times New Roman"/>
                <a:cs typeface="Times New Roman"/>
                <a:sym typeface="Times New Roman"/>
              </a:rPr>
              <a:t>Syntactic Function: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/>
      <p:bldP spid="174" grpId="0" build="p"/>
      <p:bldP spid="2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206408" y="82028"/>
            <a:ext cx="2385963" cy="5118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latin typeface="Times New Roman"/>
                <a:ea typeface="Times New Roman"/>
                <a:cs typeface="Times New Roman"/>
                <a:sym typeface="Times New Roman"/>
              </a:rPr>
              <a:t>EXERCISES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291248" y="593890"/>
            <a:ext cx="8646343" cy="24603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In the following sentences, write an appropriate interjection in the space provided.</a:t>
            </a:r>
            <a:endParaRPr sz="1800" dirty="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Times New Roman"/>
              <a:buChar char="●"/>
            </a:pPr>
            <a:r>
              <a:rPr lang="es" sz="1800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_______ ! You look great tonight.</a:t>
            </a:r>
            <a:endParaRPr sz="1800" dirty="0"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800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	a. Yeah  			b. Bah  			c. Wow</a:t>
            </a:r>
            <a:endParaRPr sz="1800" dirty="0"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Times New Roman"/>
              <a:buChar char="●"/>
            </a:pPr>
            <a:r>
              <a:rPr lang="es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_______! You should always wear a helmet when riding a bike.</a:t>
            </a:r>
            <a:endParaRPr sz="18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2" indent="-3429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800"/>
              <a:buFont typeface="Times New Roman"/>
              <a:buAutoNum type="alphaLcPeriod"/>
            </a:pPr>
            <a:r>
              <a:rPr lang="es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Great   		b.Stop  		c. Hey</a:t>
            </a:r>
            <a:endParaRPr sz="16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50" dirty="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1150" dirty="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1150" dirty="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Shape 186">
            <a:extLst>
              <a:ext uri="{FF2B5EF4-FFF2-40B4-BE49-F238E27FC236}">
                <a16:creationId xmlns:a16="http://schemas.microsoft.com/office/drawing/2014/main" id="{1FDA6324-1F7D-7F45-BD78-DD8DE885A7B4}"/>
              </a:ext>
            </a:extLst>
          </p:cNvPr>
          <p:cNvSpPr txBox="1">
            <a:spLocks/>
          </p:cNvSpPr>
          <p:nvPr/>
        </p:nvSpPr>
        <p:spPr>
          <a:xfrm>
            <a:off x="291247" y="2950230"/>
            <a:ext cx="8646343" cy="2193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-342900">
              <a:lnSpc>
                <a:spcPct val="100000"/>
              </a:lnSpc>
              <a:buSzPts val="1800"/>
              <a:buFont typeface="Times New Roman"/>
              <a:buChar char="●"/>
            </a:pPr>
            <a:r>
              <a:rPr lang="es-ES_tradnl" sz="1800" dirty="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¡ _____ ! Otra vez me he olvidado las llaves en casa.</a:t>
            </a:r>
          </a:p>
          <a:p>
            <a:pPr lvl="2" indent="-342900">
              <a:lnSpc>
                <a:spcPct val="100000"/>
              </a:lnSpc>
              <a:buClr>
                <a:srgbClr val="000000"/>
              </a:buClr>
              <a:buSzPts val="1800"/>
              <a:buFont typeface="Times New Roman"/>
              <a:buAutoNum type="alphaLcPeriod"/>
            </a:pPr>
            <a:r>
              <a:rPr lang="es-ES_tradnl" sz="1600" dirty="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Ajá   			b. Vaya  			c. Ay</a:t>
            </a:r>
          </a:p>
          <a:p>
            <a:pPr indent="-342900">
              <a:lnSpc>
                <a:spcPct val="100000"/>
              </a:lnSpc>
              <a:buClr>
                <a:srgbClr val="000000"/>
              </a:buClr>
              <a:buSzPts val="1800"/>
              <a:buFont typeface="Times New Roman"/>
              <a:buAutoNum type="alphaLcPeriod"/>
            </a:pPr>
            <a:endParaRPr lang="es-ES_tradnl" sz="1800" dirty="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38100" indent="-342900">
              <a:lnSpc>
                <a:spcPct val="100000"/>
              </a:lnSpc>
              <a:buClr>
                <a:srgbClr val="222222"/>
              </a:buClr>
              <a:buSzPts val="1800"/>
              <a:buFont typeface="Arial"/>
              <a:buChar char="●"/>
            </a:pPr>
            <a:r>
              <a:rPr lang="es-ES_tradnl" sz="1800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¡______!</a:t>
            </a:r>
            <a:r>
              <a:rPr lang="es-ES_tradnl" sz="1800" b="1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_tradnl" sz="1800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 suspendido el examen de Matemática.</a:t>
            </a:r>
          </a:p>
          <a:p>
            <a:pPr marR="38100" lvl="1" indent="-342900">
              <a:lnSpc>
                <a:spcPct val="100000"/>
              </a:lnSpc>
              <a:buClr>
                <a:srgbClr val="222222"/>
              </a:buClr>
              <a:buSzPts val="1800"/>
              <a:buFont typeface="Times New Roman"/>
              <a:buAutoNum type="alphaLcPeriod"/>
            </a:pPr>
            <a:r>
              <a:rPr lang="es-ES_tradnl" sz="1600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Oh  			b. Uy  			c. Que horror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 build="p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242952" y="227475"/>
            <a:ext cx="5631755" cy="5992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latin typeface="Times New Roman"/>
                <a:ea typeface="Times New Roman"/>
                <a:cs typeface="Times New Roman"/>
                <a:sym typeface="Times New Roman"/>
              </a:rPr>
              <a:t>LOCUCIONES INTERJECTIVAS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242952" y="826717"/>
            <a:ext cx="8575371" cy="40893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>
                <a:latin typeface="Times New Roman"/>
                <a:ea typeface="Times New Roman"/>
                <a:cs typeface="Times New Roman"/>
                <a:sym typeface="Times New Roman"/>
              </a:rPr>
              <a:t>Las Locuciones Interjectivas son grupos de palabras que funcionan como </a:t>
            </a:r>
            <a:r>
              <a:rPr lang="es" sz="2000" u="sng" dirty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Interjecciones</a:t>
            </a:r>
            <a:r>
              <a:rPr lang="es" sz="2000" dirty="0"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s" sz="2000" dirty="0">
                <a:latin typeface="Times New Roman"/>
                <a:ea typeface="Times New Roman"/>
                <a:cs typeface="Times New Roman"/>
                <a:sym typeface="Times New Roman"/>
              </a:rPr>
              <a:t>¡</a:t>
            </a:r>
            <a:r>
              <a:rPr lang="es" sz="2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Dios mío</a:t>
            </a:r>
            <a:r>
              <a:rPr lang="es" sz="2000" dirty="0">
                <a:latin typeface="Times New Roman"/>
                <a:ea typeface="Times New Roman"/>
                <a:cs typeface="Times New Roman"/>
                <a:sym typeface="Times New Roman"/>
              </a:rPr>
              <a:t>! no me lo puedo creer</a:t>
            </a:r>
            <a:endParaRPr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s" sz="2000" dirty="0">
                <a:latin typeface="Times New Roman"/>
                <a:ea typeface="Times New Roman"/>
                <a:cs typeface="Times New Roman"/>
                <a:sym typeface="Times New Roman"/>
              </a:rPr>
              <a:t>¡</a:t>
            </a:r>
            <a:r>
              <a:rPr lang="es" sz="2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Maldita sea</a:t>
            </a:r>
            <a:r>
              <a:rPr lang="es" sz="2000" dirty="0">
                <a:latin typeface="Times New Roman"/>
                <a:ea typeface="Times New Roman"/>
                <a:cs typeface="Times New Roman"/>
                <a:sym typeface="Times New Roman"/>
              </a:rPr>
              <a:t>! ya estoy castigado otra vez</a:t>
            </a:r>
            <a:endParaRPr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s" sz="2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Holy cow</a:t>
            </a:r>
            <a:r>
              <a:rPr lang="es" sz="2000" dirty="0">
                <a:latin typeface="Times New Roman"/>
                <a:ea typeface="Times New Roman"/>
                <a:cs typeface="Times New Roman"/>
                <a:sym typeface="Times New Roman"/>
              </a:rPr>
              <a:t>! I forgot my keys!</a:t>
            </a:r>
          </a:p>
          <a:p>
            <a:pPr lvl="0" indent="-342900">
              <a:spcBef>
                <a:spcPts val="1600"/>
              </a:spcBef>
              <a:buSzPts val="1800"/>
              <a:buFont typeface="Times New Roman"/>
              <a:buChar char="●"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the heck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What happened here?</a:t>
            </a:r>
          </a:p>
          <a:p>
            <a:pPr lvl="0" indent="-342900">
              <a:spcBef>
                <a:spcPts val="1600"/>
              </a:spcBef>
              <a:buSzPts val="1800"/>
              <a:buFont typeface="Times New Roman"/>
              <a:buChar char="●"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Thanks God, </a:t>
            </a:r>
            <a:r>
              <a:rPr lang="en-US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She forgave me !</a:t>
            </a:r>
          </a:p>
          <a:p>
            <a:pPr lvl="0" indent="-342900">
              <a:spcBef>
                <a:spcPts val="1600"/>
              </a:spcBef>
              <a:buSzPts val="1800"/>
              <a:buFont typeface="Times New Roman"/>
              <a:buChar char="●"/>
            </a:pPr>
            <a:endParaRPr sz="20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258212" y="221891"/>
            <a:ext cx="768858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latin typeface="Times New Roman"/>
                <a:ea typeface="Times New Roman"/>
                <a:cs typeface="Times New Roman"/>
                <a:sym typeface="Times New Roman"/>
              </a:rPr>
              <a:t>2.- PROPOSICIÓN/ PROPOSITION/CLAUSE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258212" y="948587"/>
            <a:ext cx="8710424" cy="41949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s" sz="2000" dirty="0">
                <a:latin typeface="Times New Roman"/>
                <a:ea typeface="Times New Roman"/>
                <a:cs typeface="Times New Roman"/>
                <a:sym typeface="Times New Roman"/>
              </a:rPr>
              <a:t>Intercalada en la oración / </a:t>
            </a:r>
            <a:r>
              <a:rPr lang="en-US" sz="2000" dirty="0">
                <a:latin typeface="Times New Roman"/>
                <a:ea typeface="Times New Roman"/>
                <a:cs typeface="Times New Roman"/>
                <a:sym typeface="Times New Roman"/>
              </a:rPr>
              <a:t>Interleaved in the sentence.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s"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indent="-285750"/>
            <a:r>
              <a:rPr lang="es" sz="2000" dirty="0">
                <a:latin typeface="Times New Roman"/>
                <a:ea typeface="Times New Roman"/>
                <a:cs typeface="Times New Roman"/>
                <a:sym typeface="Times New Roman"/>
              </a:rPr>
              <a:t>Aquellos años, ¡</a:t>
            </a:r>
            <a:r>
              <a:rPr lang="es" sz="2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ay</a:t>
            </a:r>
            <a:r>
              <a:rPr lang="es" sz="2000" dirty="0">
                <a:latin typeface="Times New Roman"/>
                <a:ea typeface="Times New Roman"/>
                <a:cs typeface="Times New Roman"/>
                <a:sym typeface="Times New Roman"/>
              </a:rPr>
              <a:t>!, no volverán. </a:t>
            </a:r>
          </a:p>
          <a:p>
            <a:pPr marL="285750" indent="-285750"/>
            <a:r>
              <a:rPr lang="es" sz="2000" dirty="0">
                <a:latin typeface="Times New Roman"/>
                <a:ea typeface="Times New Roman"/>
                <a:cs typeface="Times New Roman"/>
                <a:sym typeface="Times New Roman"/>
              </a:rPr>
              <a:t>Aquí estoy, ¡</a:t>
            </a:r>
            <a:r>
              <a:rPr lang="es" sz="20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Ay de mi</a:t>
            </a:r>
            <a:r>
              <a:rPr lang="es" sz="2000" dirty="0">
                <a:latin typeface="Times New Roman"/>
                <a:ea typeface="Times New Roman"/>
                <a:cs typeface="Times New Roman"/>
                <a:sym typeface="Times New Roman"/>
              </a:rPr>
              <a:t>! </a:t>
            </a:r>
            <a:r>
              <a:rPr lang="en-US" sz="2000" dirty="0"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lang="es" sz="2000" dirty="0">
                <a:latin typeface="Times New Roman"/>
                <a:ea typeface="Times New Roman"/>
                <a:cs typeface="Times New Roman"/>
                <a:sym typeface="Times New Roman"/>
              </a:rPr>
              <a:t>ufriendo las consecuencias.</a:t>
            </a:r>
          </a:p>
          <a:p>
            <a:pPr marL="0" lvl="0" indent="457200" algn="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2000" dirty="0">
                <a:latin typeface="Times New Roman"/>
                <a:ea typeface="Times New Roman"/>
                <a:cs typeface="Times New Roman"/>
                <a:sym typeface="Times New Roman"/>
              </a:rPr>
              <a:t>(¡ay! es la interjección, referida a situaciones emotivas)</a:t>
            </a:r>
            <a:r>
              <a:rPr lang="es" sz="2000" dirty="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es" sz="2000" dirty="0">
              <a:latin typeface="Times New Roman"/>
              <a:ea typeface="Arial"/>
              <a:cs typeface="Times New Roman"/>
              <a:sym typeface="Times New Roman"/>
            </a:endParaRPr>
          </a:p>
          <a:p>
            <a:pPr marL="285750" indent="-285750">
              <a:spcBef>
                <a:spcPts val="1600"/>
              </a:spcBef>
            </a:pPr>
            <a:r>
              <a:rPr lang="es" sz="2000" dirty="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It is so exciting, </a:t>
            </a:r>
            <a:r>
              <a:rPr lang="es" sz="2000" dirty="0">
                <a:solidFill>
                  <a:srgbClr val="FF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my goodness</a:t>
            </a:r>
            <a:r>
              <a:rPr lang="es" sz="2000" dirty="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I just can’t believe it.</a:t>
            </a:r>
          </a:p>
          <a:p>
            <a:pPr marL="285750" indent="-285750">
              <a:spcBef>
                <a:spcPts val="1600"/>
              </a:spcBef>
            </a:pPr>
            <a:r>
              <a:rPr lang="en-US" sz="20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We’ve had some success and</a:t>
            </a:r>
            <a:r>
              <a:rPr lang="en-US" sz="2000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0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thank god,</a:t>
            </a:r>
            <a:r>
              <a:rPr lang="en-US" sz="20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a little bit of growth.</a:t>
            </a:r>
            <a:endParaRPr sz="2000" dirty="0">
              <a:highlight>
                <a:srgbClr val="FFFFFF"/>
              </a:highlight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lvl="0" indent="457200" algn="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2000" dirty="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(My goodness is the interjection here, expressing excitement. </a:t>
            </a:r>
          </a:p>
          <a:p>
            <a:pPr marL="0" lvl="0" indent="457200" algn="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2000" dirty="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lang="es" sz="12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 is </a:t>
            </a:r>
            <a:r>
              <a:rPr lang="en-US" sz="12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also sometimes used in the middles of sentences. In such a case, set apart the interjection with commas</a:t>
            </a:r>
            <a:endParaRPr lang="es" sz="1200" dirty="0">
              <a:highlight>
                <a:srgbClr val="FFFFFF"/>
              </a:highlight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lvl="0" indent="457200" algn="r" rtl="0">
              <a:spcBef>
                <a:spcPts val="160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/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/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0"/>
                                        <p:tgtEl>
                                          <p:spTgt spid="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0"/>
                                        <p:tgtEl>
                                          <p:spTgt spid="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0"/>
                                        <p:tgtEl>
                                          <p:spTgt spid="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0"/>
                                        <p:tgtEl>
                                          <p:spTgt spid="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0"/>
                                        <p:tgtEl>
                                          <p:spTgt spid="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0"/>
                                        <p:tgtEl>
                                          <p:spTgt spid="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0"/>
                                        <p:tgtEl>
                                          <p:spTgt spid="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0"/>
                                        <p:tgtEl>
                                          <p:spTgt spid="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0"/>
                                        <p:tgtEl>
                                          <p:spTgt spid="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0"/>
                                        <p:tgtEl>
                                          <p:spTgt spid="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0"/>
                                        <p:tgtEl>
                                          <p:spTgt spid="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0"/>
                                        <p:tgtEl>
                                          <p:spTgt spid="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0"/>
                                        <p:tgtEl>
                                          <p:spTgt spid="2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0"/>
                                        <p:tgtEl>
                                          <p:spTgt spid="2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7754</TotalTime>
  <Words>1108</Words>
  <Application>Microsoft Macintosh PowerPoint</Application>
  <PresentationFormat>On-screen Show (16:9)</PresentationFormat>
  <Paragraphs>173</Paragraphs>
  <Slides>22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Nunito</vt:lpstr>
      <vt:lpstr>Calibri</vt:lpstr>
      <vt:lpstr>Arial</vt:lpstr>
      <vt:lpstr>Times New Roman</vt:lpstr>
      <vt:lpstr>Shift</vt:lpstr>
      <vt:lpstr>INTERJECCIÓN /  INTERJECTION</vt:lpstr>
      <vt:lpstr>INTERJECTION </vt:lpstr>
      <vt:lpstr>Examples of Interjections</vt:lpstr>
      <vt:lpstr>PowerPoint Presentation</vt:lpstr>
      <vt:lpstr>Syntactic Structure &amp; Function</vt:lpstr>
      <vt:lpstr>1.- Sentence </vt:lpstr>
      <vt:lpstr>EXERCISES</vt:lpstr>
      <vt:lpstr>LOCUCIONES INTERJECTIVAS</vt:lpstr>
      <vt:lpstr>2.- PROPOSICIÓN/ PROPOSITION/CLAUSE</vt:lpstr>
      <vt:lpstr>3.- NÚCLEO DE COMPLEMENTO PREPOSICIONAL /Head of prepositional phrase</vt:lpstr>
      <vt:lpstr>4.- ÍNDICE DE ACTITUD INTERROGATIVA O EXCLAMATIVA</vt:lpstr>
      <vt:lpstr>EXERCISES</vt:lpstr>
      <vt:lpstr>SUJETO/ SUBJECT</vt:lpstr>
      <vt:lpstr>OBJETO DIRECTO/ DIRECT OBJECT</vt:lpstr>
      <vt:lpstr>AGENT</vt:lpstr>
      <vt:lpstr>Vocativo (vocative)    Es definido como Caso de la declinación, que sirve únicamente para invocar, llamar o nombrar, con más o menos énfasis, a una persona o cosa personificada, y a veces va precedido de las interjecciones ¡ah! u ¡oh!, etc.  </vt:lpstr>
      <vt:lpstr>Adjetivo (Adjective) Sirve como acompañante modificador de un sustantivo, expresa una cualidad, determina o limita la extension de este.</vt:lpstr>
      <vt:lpstr>Syntactic Classification  of     Interjection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INTERJECCIÓN /  INTERJECTION</dc:title>
  <cp:lastModifiedBy>PABLO AMILCAR MEJIA MALDONADO</cp:lastModifiedBy>
  <cp:revision>21</cp:revision>
  <dcterms:modified xsi:type="dcterms:W3CDTF">2021-02-09T12:20:13Z</dcterms:modified>
</cp:coreProperties>
</file>