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19" r:id="rId2"/>
    <p:sldId id="320" r:id="rId3"/>
    <p:sldId id="273" r:id="rId4"/>
    <p:sldId id="318" r:id="rId5"/>
    <p:sldId id="274" r:id="rId6"/>
    <p:sldId id="276" r:id="rId7"/>
    <p:sldId id="277" r:id="rId8"/>
    <p:sldId id="278" r:id="rId9"/>
    <p:sldId id="279" r:id="rId10"/>
    <p:sldId id="280" r:id="rId11"/>
    <p:sldId id="281" r:id="rId12"/>
    <p:sldId id="282" r:id="rId13"/>
    <p:sldId id="310" r:id="rId14"/>
    <p:sldId id="311" r:id="rId15"/>
    <p:sldId id="308" r:id="rId16"/>
    <p:sldId id="283" r:id="rId17"/>
    <p:sldId id="284" r:id="rId18"/>
    <p:sldId id="285" r:id="rId19"/>
    <p:sldId id="286" r:id="rId20"/>
    <p:sldId id="287" r:id="rId21"/>
    <p:sldId id="309" r:id="rId22"/>
    <p:sldId id="288" r:id="rId23"/>
    <p:sldId id="289" r:id="rId24"/>
    <p:sldId id="290" r:id="rId25"/>
    <p:sldId id="292" r:id="rId26"/>
    <p:sldId id="293" r:id="rId27"/>
    <p:sldId id="294" r:id="rId28"/>
    <p:sldId id="295" r:id="rId29"/>
    <p:sldId id="297" r:id="rId30"/>
    <p:sldId id="298" r:id="rId31"/>
    <p:sldId id="299" r:id="rId32"/>
    <p:sldId id="316" r:id="rId33"/>
    <p:sldId id="260" r:id="rId34"/>
    <p:sldId id="263" r:id="rId35"/>
    <p:sldId id="261" r:id="rId36"/>
    <p:sldId id="262" r:id="rId37"/>
    <p:sldId id="267" r:id="rId38"/>
    <p:sldId id="315" r:id="rId39"/>
    <p:sldId id="268" r:id="rId40"/>
    <p:sldId id="270" r:id="rId41"/>
    <p:sldId id="265" r:id="rId42"/>
    <p:sldId id="312" r:id="rId43"/>
    <p:sldId id="301" r:id="rId44"/>
    <p:sldId id="304" r:id="rId45"/>
    <p:sldId id="314" r:id="rId46"/>
    <p:sldId id="305" r:id="rId47"/>
    <p:sldId id="306" r:id="rId4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108" d="100"/>
          <a:sy n="108" d="100"/>
        </p:scale>
        <p:origin x="224"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AAEB9-A1DF-4846-B5A9-0F7FF259DB62}" type="doc">
      <dgm:prSet loTypeId="urn:microsoft.com/office/officeart/2008/layout/NameandTitleOrganizationalChart" loCatId="hierarchy" qsTypeId="urn:microsoft.com/office/officeart/2005/8/quickstyle/simple1" qsCatId="simple" csTypeId="urn:microsoft.com/office/officeart/2005/8/colors/colorful5" csCatId="colorful" phldr="1"/>
      <dgm:spPr/>
      <dgm:t>
        <a:bodyPr/>
        <a:lstStyle/>
        <a:p>
          <a:endParaRPr lang="es-EC"/>
        </a:p>
      </dgm:t>
    </dgm:pt>
    <dgm:pt modelId="{0A6DE1CF-3F2E-4662-8D4A-711240175371}">
      <dgm:prSet phldrT="[Texto]">
        <dgm:style>
          <a:lnRef idx="1">
            <a:schemeClr val="accent3"/>
          </a:lnRef>
          <a:fillRef idx="2">
            <a:schemeClr val="accent3"/>
          </a:fillRef>
          <a:effectRef idx="1">
            <a:schemeClr val="accent3"/>
          </a:effectRef>
          <a:fontRef idx="minor">
            <a:schemeClr val="dk1"/>
          </a:fontRef>
        </dgm:style>
      </dgm:prSet>
      <dgm:spPr/>
      <dgm:t>
        <a:bodyPr/>
        <a:lstStyle/>
        <a:p>
          <a:r>
            <a:rPr lang="es-EC" dirty="0">
              <a:solidFill>
                <a:schemeClr val="tx1">
                  <a:lumMod val="85000"/>
                  <a:lumOff val="15000"/>
                </a:schemeClr>
              </a:solidFill>
            </a:rPr>
            <a:t>Oraciones Pasivas </a:t>
          </a:r>
        </a:p>
      </dgm:t>
    </dgm:pt>
    <dgm:pt modelId="{5B37CFC4-86B9-46EC-91C3-9ACFF21C3760}" type="parTrans" cxnId="{AF174A65-4AA7-4A64-B35F-D225729C2009}">
      <dgm:prSet/>
      <dgm:spPr/>
      <dgm:t>
        <a:bodyPr/>
        <a:lstStyle/>
        <a:p>
          <a:endParaRPr lang="es-EC"/>
        </a:p>
      </dgm:t>
    </dgm:pt>
    <dgm:pt modelId="{879E338A-F9E4-4829-92BB-17255B970A9C}" type="sibTrans" cxnId="{AF174A65-4AA7-4A64-B35F-D225729C2009}">
      <dgm:prSet/>
      <dgm:spPr/>
      <dgm:t>
        <a:bodyPr/>
        <a:lstStyle/>
        <a:p>
          <a:r>
            <a:rPr lang="es-EC" dirty="0" err="1">
              <a:solidFill>
                <a:srgbClr val="7030A0"/>
              </a:solidFill>
            </a:rPr>
            <a:t>Elements</a:t>
          </a:r>
          <a:r>
            <a:rPr lang="es-EC" dirty="0">
              <a:solidFill>
                <a:srgbClr val="7030A0"/>
              </a:solidFill>
            </a:rPr>
            <a:t> are </a:t>
          </a:r>
        </a:p>
      </dgm:t>
    </dgm:pt>
    <dgm:pt modelId="{DA8962C3-A051-4D27-9979-F4CD4CA1600A}">
      <dgm:prSet phldrT="[Texto]"/>
      <dgm:spPr/>
      <dgm:t>
        <a:bodyPr/>
        <a:lstStyle/>
        <a:p>
          <a:r>
            <a:rPr lang="es-EC" dirty="0">
              <a:solidFill>
                <a:schemeClr val="bg1"/>
              </a:solidFill>
            </a:rPr>
            <a:t>Sujeto Paciente </a:t>
          </a:r>
        </a:p>
      </dgm:t>
    </dgm:pt>
    <dgm:pt modelId="{BFDA59F0-A076-4B15-851D-116422B49601}" type="parTrans" cxnId="{C57C3848-9984-4ACB-AC8E-3A2086560CB2}">
      <dgm:prSet/>
      <dgm:spPr/>
      <dgm:t>
        <a:bodyPr/>
        <a:lstStyle/>
        <a:p>
          <a:endParaRPr lang="es-EC"/>
        </a:p>
      </dgm:t>
    </dgm:pt>
    <dgm:pt modelId="{5D0C614B-A1CA-47B9-B2BB-13F583FD4D5D}" type="sibTrans" cxnId="{C57C3848-9984-4ACB-AC8E-3A2086560CB2}">
      <dgm:prSet/>
      <dgm:spPr/>
      <dgm:t>
        <a:bodyPr/>
        <a:lstStyle/>
        <a:p>
          <a:r>
            <a:rPr lang="es-EC" dirty="0" err="1">
              <a:solidFill>
                <a:srgbClr val="7030A0"/>
              </a:solidFill>
            </a:rPr>
            <a:t>The</a:t>
          </a:r>
          <a:r>
            <a:rPr lang="es-EC" dirty="0">
              <a:solidFill>
                <a:srgbClr val="7030A0"/>
              </a:solidFill>
            </a:rPr>
            <a:t> </a:t>
          </a:r>
          <a:r>
            <a:rPr lang="es-EC" dirty="0" err="1">
              <a:solidFill>
                <a:srgbClr val="7030A0"/>
              </a:solidFill>
            </a:rPr>
            <a:t>one</a:t>
          </a:r>
          <a:r>
            <a:rPr lang="es-EC" dirty="0">
              <a:solidFill>
                <a:srgbClr val="7030A0"/>
              </a:solidFill>
            </a:rPr>
            <a:t> </a:t>
          </a:r>
          <a:r>
            <a:rPr lang="es-EC" dirty="0" err="1">
              <a:solidFill>
                <a:srgbClr val="7030A0"/>
              </a:solidFill>
            </a:rPr>
            <a:t>that</a:t>
          </a:r>
          <a:r>
            <a:rPr lang="es-EC" dirty="0">
              <a:solidFill>
                <a:srgbClr val="7030A0"/>
              </a:solidFill>
            </a:rPr>
            <a:t> </a:t>
          </a:r>
          <a:r>
            <a:rPr lang="es-EC" dirty="0" err="1">
              <a:solidFill>
                <a:srgbClr val="7030A0"/>
              </a:solidFill>
            </a:rPr>
            <a:t>takes</a:t>
          </a:r>
          <a:r>
            <a:rPr lang="es-EC" dirty="0">
              <a:solidFill>
                <a:srgbClr val="7030A0"/>
              </a:solidFill>
            </a:rPr>
            <a:t> </a:t>
          </a:r>
          <a:r>
            <a:rPr lang="es-EC" dirty="0" err="1">
              <a:solidFill>
                <a:srgbClr val="7030A0"/>
              </a:solidFill>
            </a:rPr>
            <a:t>the</a:t>
          </a:r>
          <a:r>
            <a:rPr lang="es-EC" dirty="0">
              <a:solidFill>
                <a:srgbClr val="7030A0"/>
              </a:solidFill>
            </a:rPr>
            <a:t> </a:t>
          </a:r>
          <a:r>
            <a:rPr lang="es-EC" dirty="0" err="1">
              <a:solidFill>
                <a:srgbClr val="7030A0"/>
              </a:solidFill>
            </a:rPr>
            <a:t>action</a:t>
          </a:r>
          <a:r>
            <a:rPr lang="es-EC" dirty="0">
              <a:solidFill>
                <a:srgbClr val="7030A0"/>
              </a:solidFill>
            </a:rPr>
            <a:t> </a:t>
          </a:r>
          <a:r>
            <a:rPr lang="es-EC" dirty="0" err="1">
              <a:solidFill>
                <a:srgbClr val="7030A0"/>
              </a:solidFill>
            </a:rPr>
            <a:t>from</a:t>
          </a:r>
          <a:r>
            <a:rPr lang="es-EC" dirty="0">
              <a:solidFill>
                <a:srgbClr val="7030A0"/>
              </a:solidFill>
            </a:rPr>
            <a:t> </a:t>
          </a:r>
          <a:r>
            <a:rPr lang="es-EC" dirty="0" err="1">
              <a:solidFill>
                <a:srgbClr val="7030A0"/>
              </a:solidFill>
            </a:rPr>
            <a:t>the</a:t>
          </a:r>
          <a:r>
            <a:rPr lang="es-EC" dirty="0">
              <a:solidFill>
                <a:srgbClr val="7030A0"/>
              </a:solidFill>
            </a:rPr>
            <a:t> </a:t>
          </a:r>
          <a:r>
            <a:rPr lang="es-EC" dirty="0" err="1">
              <a:solidFill>
                <a:srgbClr val="7030A0"/>
              </a:solidFill>
            </a:rPr>
            <a:t>verb</a:t>
          </a:r>
          <a:r>
            <a:rPr lang="es-EC" dirty="0">
              <a:solidFill>
                <a:srgbClr val="7030A0"/>
              </a:solidFill>
            </a:rPr>
            <a:t> </a:t>
          </a:r>
        </a:p>
      </dgm:t>
    </dgm:pt>
    <dgm:pt modelId="{D7BC553A-E5B4-493D-A1CC-676CAFB1EB95}">
      <dgm:prSet phldrT="[Texto]"/>
      <dgm:spPr/>
      <dgm:t>
        <a:bodyPr/>
        <a:lstStyle/>
        <a:p>
          <a:r>
            <a:rPr lang="es-EC" dirty="0">
              <a:solidFill>
                <a:schemeClr val="bg1"/>
              </a:solidFill>
            </a:rPr>
            <a:t>Verbo en voz pasiva </a:t>
          </a:r>
        </a:p>
      </dgm:t>
    </dgm:pt>
    <dgm:pt modelId="{3225353F-62B8-4542-9C27-ED2BE725FC11}" type="parTrans" cxnId="{681E1649-7274-48F1-9AE7-59E9B266511C}">
      <dgm:prSet/>
      <dgm:spPr/>
      <dgm:t>
        <a:bodyPr/>
        <a:lstStyle/>
        <a:p>
          <a:endParaRPr lang="es-EC"/>
        </a:p>
      </dgm:t>
    </dgm:pt>
    <dgm:pt modelId="{C2C6A796-644C-441F-9167-311B74856828}" type="sibTrans" cxnId="{681E1649-7274-48F1-9AE7-59E9B266511C}">
      <dgm:prSet custT="1"/>
      <dgm:spPr/>
      <dgm:t>
        <a:bodyPr/>
        <a:lstStyle/>
        <a:p>
          <a:r>
            <a:rPr lang="es-EC" sz="1050" dirty="0" err="1">
              <a:solidFill>
                <a:srgbClr val="7030A0"/>
              </a:solidFill>
            </a:rPr>
            <a:t>It</a:t>
          </a:r>
          <a:r>
            <a:rPr lang="es-EC" sz="1050" dirty="0">
              <a:solidFill>
                <a:srgbClr val="7030A0"/>
              </a:solidFill>
            </a:rPr>
            <a:t> </a:t>
          </a:r>
          <a:r>
            <a:rPr lang="es-EC" sz="1050" dirty="0" err="1">
              <a:solidFill>
                <a:srgbClr val="7030A0"/>
              </a:solidFill>
            </a:rPr>
            <a:t>is</a:t>
          </a:r>
          <a:r>
            <a:rPr lang="es-EC" sz="1050" dirty="0">
              <a:solidFill>
                <a:srgbClr val="7030A0"/>
              </a:solidFill>
            </a:rPr>
            <a:t> </a:t>
          </a:r>
          <a:r>
            <a:rPr lang="es-EC" sz="1050" dirty="0" err="1">
              <a:solidFill>
                <a:srgbClr val="7030A0"/>
              </a:solidFill>
            </a:rPr>
            <a:t>an</a:t>
          </a:r>
          <a:r>
            <a:rPr lang="es-EC" sz="1050" dirty="0">
              <a:solidFill>
                <a:srgbClr val="7030A0"/>
              </a:solidFill>
            </a:rPr>
            <a:t>  Auxiliar ( SER + </a:t>
          </a:r>
          <a:r>
            <a:rPr lang="es-EC" sz="1050" dirty="0" err="1">
              <a:solidFill>
                <a:srgbClr val="7030A0"/>
              </a:solidFill>
            </a:rPr>
            <a:t>Participle</a:t>
          </a:r>
          <a:r>
            <a:rPr lang="es-EC" sz="1050" dirty="0">
              <a:solidFill>
                <a:srgbClr val="7030A0"/>
              </a:solidFill>
            </a:rPr>
            <a:t> )</a:t>
          </a:r>
        </a:p>
        <a:p>
          <a:endParaRPr lang="es-EC" sz="1050" dirty="0">
            <a:solidFill>
              <a:srgbClr val="7030A0"/>
            </a:solidFill>
          </a:endParaRPr>
        </a:p>
        <a:p>
          <a:r>
            <a:rPr lang="es-EC" sz="1050" dirty="0">
              <a:solidFill>
                <a:srgbClr val="7030A0"/>
              </a:solidFill>
            </a:rPr>
            <a:t>Se + active </a:t>
          </a:r>
          <a:r>
            <a:rPr lang="es-EC" sz="1050" dirty="0" err="1">
              <a:solidFill>
                <a:srgbClr val="7030A0"/>
              </a:solidFill>
            </a:rPr>
            <a:t>form</a:t>
          </a:r>
          <a:r>
            <a:rPr lang="es-EC" sz="1050" dirty="0">
              <a:solidFill>
                <a:srgbClr val="7030A0"/>
              </a:solidFill>
            </a:rPr>
            <a:t> // 3 </a:t>
          </a:r>
          <a:r>
            <a:rPr lang="es-EC" sz="1050" dirty="0" err="1">
              <a:solidFill>
                <a:srgbClr val="7030A0"/>
              </a:solidFill>
            </a:rPr>
            <a:t>person</a:t>
          </a:r>
          <a:r>
            <a:rPr lang="es-EC" sz="1050" dirty="0">
              <a:solidFill>
                <a:srgbClr val="7030A0"/>
              </a:solidFill>
            </a:rPr>
            <a:t> singular </a:t>
          </a:r>
          <a:r>
            <a:rPr lang="es-EC" sz="1050" dirty="0" err="1">
              <a:solidFill>
                <a:srgbClr val="7030A0"/>
              </a:solidFill>
            </a:rPr>
            <a:t>or</a:t>
          </a:r>
          <a:r>
            <a:rPr lang="es-EC" sz="1050" dirty="0">
              <a:solidFill>
                <a:srgbClr val="7030A0"/>
              </a:solidFill>
            </a:rPr>
            <a:t> plural  </a:t>
          </a:r>
        </a:p>
      </dgm:t>
    </dgm:pt>
    <dgm:pt modelId="{D0B2ABD8-C32B-4351-9148-00F0A83DB512}">
      <dgm:prSet phldrT="[Texto]"/>
      <dgm:spPr/>
      <dgm:t>
        <a:bodyPr/>
        <a:lstStyle/>
        <a:p>
          <a:r>
            <a:rPr lang="es-EC" dirty="0">
              <a:solidFill>
                <a:schemeClr val="bg1"/>
              </a:solidFill>
            </a:rPr>
            <a:t>Complejo agente </a:t>
          </a:r>
        </a:p>
      </dgm:t>
    </dgm:pt>
    <dgm:pt modelId="{6D79B882-C048-4E00-A426-3E7D8992BA4C}" type="parTrans" cxnId="{49AAE9B6-4B13-4ACE-872D-EBF9869C9A74}">
      <dgm:prSet/>
      <dgm:spPr/>
      <dgm:t>
        <a:bodyPr/>
        <a:lstStyle/>
        <a:p>
          <a:endParaRPr lang="es-EC"/>
        </a:p>
      </dgm:t>
    </dgm:pt>
    <dgm:pt modelId="{D6FBC735-CAAC-41AA-8401-087C3EF0EE6D}" type="sibTrans" cxnId="{49AAE9B6-4B13-4ACE-872D-EBF9869C9A74}">
      <dgm:prSet/>
      <dgm:spPr/>
      <dgm:t>
        <a:bodyPr/>
        <a:lstStyle/>
        <a:p>
          <a:r>
            <a:rPr lang="en-US" dirty="0">
              <a:solidFill>
                <a:srgbClr val="7030A0"/>
              </a:solidFill>
            </a:rPr>
            <a:t>The sentences could have  </a:t>
          </a:r>
          <a:r>
            <a:rPr lang="en-US" dirty="0" err="1">
              <a:solidFill>
                <a:srgbClr val="7030A0"/>
              </a:solidFill>
            </a:rPr>
            <a:t>Complejo</a:t>
          </a:r>
          <a:r>
            <a:rPr lang="en-US" dirty="0">
              <a:solidFill>
                <a:srgbClr val="7030A0"/>
              </a:solidFill>
            </a:rPr>
            <a:t> </a:t>
          </a:r>
          <a:r>
            <a:rPr lang="en-US" dirty="0" err="1">
              <a:solidFill>
                <a:srgbClr val="7030A0"/>
              </a:solidFill>
            </a:rPr>
            <a:t>agente</a:t>
          </a:r>
          <a:r>
            <a:rPr lang="en-US" dirty="0">
              <a:solidFill>
                <a:srgbClr val="7030A0"/>
              </a:solidFill>
            </a:rPr>
            <a:t> or it has not </a:t>
          </a:r>
          <a:endParaRPr lang="es-EC" dirty="0">
            <a:solidFill>
              <a:srgbClr val="7030A0"/>
            </a:solidFill>
          </a:endParaRPr>
        </a:p>
      </dgm:t>
    </dgm:pt>
    <dgm:pt modelId="{CF74D00E-7FF8-4B50-B00C-8A0C40CE74A3}" type="pres">
      <dgm:prSet presAssocID="{9A5AAEB9-A1DF-4846-B5A9-0F7FF259DB62}" presName="hierChild1" presStyleCnt="0">
        <dgm:presLayoutVars>
          <dgm:orgChart val="1"/>
          <dgm:chPref val="1"/>
          <dgm:dir/>
          <dgm:animOne val="branch"/>
          <dgm:animLvl val="lvl"/>
          <dgm:resizeHandles/>
        </dgm:presLayoutVars>
      </dgm:prSet>
      <dgm:spPr/>
    </dgm:pt>
    <dgm:pt modelId="{508F7E3B-E7B6-4FD4-B6A0-51F60D0E5970}" type="pres">
      <dgm:prSet presAssocID="{0A6DE1CF-3F2E-4662-8D4A-711240175371}" presName="hierRoot1" presStyleCnt="0">
        <dgm:presLayoutVars>
          <dgm:hierBranch val="init"/>
        </dgm:presLayoutVars>
      </dgm:prSet>
      <dgm:spPr/>
    </dgm:pt>
    <dgm:pt modelId="{24223F15-6929-48B1-9B3B-F13AB1330D73}" type="pres">
      <dgm:prSet presAssocID="{0A6DE1CF-3F2E-4662-8D4A-711240175371}" presName="rootComposite1" presStyleCnt="0"/>
      <dgm:spPr/>
    </dgm:pt>
    <dgm:pt modelId="{FBEAC79A-E900-463C-91AE-401E5EFDE86E}" type="pres">
      <dgm:prSet presAssocID="{0A6DE1CF-3F2E-4662-8D4A-711240175371}" presName="rootText1" presStyleLbl="node0" presStyleIdx="0" presStyleCnt="1">
        <dgm:presLayoutVars>
          <dgm:chMax/>
          <dgm:chPref val="3"/>
        </dgm:presLayoutVars>
      </dgm:prSet>
      <dgm:spPr/>
    </dgm:pt>
    <dgm:pt modelId="{56C2D57E-BC59-43DD-8AF9-AC56E4CB234D}" type="pres">
      <dgm:prSet presAssocID="{0A6DE1CF-3F2E-4662-8D4A-711240175371}" presName="titleText1" presStyleLbl="fgAcc0" presStyleIdx="0" presStyleCnt="1" custLinFactY="11137" custLinFactNeighborX="-20321" custLinFactNeighborY="100000">
        <dgm:presLayoutVars>
          <dgm:chMax val="0"/>
          <dgm:chPref val="0"/>
        </dgm:presLayoutVars>
      </dgm:prSet>
      <dgm:spPr/>
    </dgm:pt>
    <dgm:pt modelId="{2D5A84A5-87BC-4329-8C9E-55EB9C7F6D31}" type="pres">
      <dgm:prSet presAssocID="{0A6DE1CF-3F2E-4662-8D4A-711240175371}" presName="rootConnector1" presStyleLbl="node1" presStyleIdx="0" presStyleCnt="3"/>
      <dgm:spPr/>
    </dgm:pt>
    <dgm:pt modelId="{15F72731-3C6B-41D3-8F0F-2E006C0EB3C3}" type="pres">
      <dgm:prSet presAssocID="{0A6DE1CF-3F2E-4662-8D4A-711240175371}" presName="hierChild2" presStyleCnt="0"/>
      <dgm:spPr/>
    </dgm:pt>
    <dgm:pt modelId="{48B9A669-67AD-413C-B869-826A003CCA97}" type="pres">
      <dgm:prSet presAssocID="{BFDA59F0-A076-4B15-851D-116422B49601}" presName="Name37" presStyleLbl="parChTrans1D2" presStyleIdx="0" presStyleCnt="3"/>
      <dgm:spPr/>
    </dgm:pt>
    <dgm:pt modelId="{D5B43E31-1CDC-4DB9-9B6B-7D32D3885DB8}" type="pres">
      <dgm:prSet presAssocID="{DA8962C3-A051-4D27-9979-F4CD4CA1600A}" presName="hierRoot2" presStyleCnt="0">
        <dgm:presLayoutVars>
          <dgm:hierBranch val="init"/>
        </dgm:presLayoutVars>
      </dgm:prSet>
      <dgm:spPr/>
    </dgm:pt>
    <dgm:pt modelId="{37BD8BB0-7E5A-4554-AD18-C1C79AB281C4}" type="pres">
      <dgm:prSet presAssocID="{DA8962C3-A051-4D27-9979-F4CD4CA1600A}" presName="rootComposite" presStyleCnt="0"/>
      <dgm:spPr/>
    </dgm:pt>
    <dgm:pt modelId="{6703F045-29D6-4C0C-B069-0B6E3946408A}" type="pres">
      <dgm:prSet presAssocID="{DA8962C3-A051-4D27-9979-F4CD4CA1600A}" presName="rootText" presStyleLbl="node1" presStyleIdx="0" presStyleCnt="3">
        <dgm:presLayoutVars>
          <dgm:chMax/>
          <dgm:chPref val="3"/>
        </dgm:presLayoutVars>
      </dgm:prSet>
      <dgm:spPr/>
    </dgm:pt>
    <dgm:pt modelId="{7A64B34A-923E-40ED-9027-1B1827A72078}" type="pres">
      <dgm:prSet presAssocID="{DA8962C3-A051-4D27-9979-F4CD4CA1600A}" presName="titleText2" presStyleLbl="fgAcc1" presStyleIdx="0" presStyleCnt="3" custLinFactY="18891" custLinFactNeighborX="-13878" custLinFactNeighborY="100000">
        <dgm:presLayoutVars>
          <dgm:chMax val="0"/>
          <dgm:chPref val="0"/>
        </dgm:presLayoutVars>
      </dgm:prSet>
      <dgm:spPr/>
    </dgm:pt>
    <dgm:pt modelId="{F484FC69-878B-4BF0-A4CC-8AD1D189C5D1}" type="pres">
      <dgm:prSet presAssocID="{DA8962C3-A051-4D27-9979-F4CD4CA1600A}" presName="rootConnector" presStyleLbl="node2" presStyleIdx="0" presStyleCnt="0"/>
      <dgm:spPr/>
    </dgm:pt>
    <dgm:pt modelId="{CBDEE0AF-03BB-4461-BFD5-B1EDBCE775D9}" type="pres">
      <dgm:prSet presAssocID="{DA8962C3-A051-4D27-9979-F4CD4CA1600A}" presName="hierChild4" presStyleCnt="0"/>
      <dgm:spPr/>
    </dgm:pt>
    <dgm:pt modelId="{31BB40F3-6C5A-4DC3-B034-4F651B3A24AF}" type="pres">
      <dgm:prSet presAssocID="{DA8962C3-A051-4D27-9979-F4CD4CA1600A}" presName="hierChild5" presStyleCnt="0"/>
      <dgm:spPr/>
    </dgm:pt>
    <dgm:pt modelId="{2991F164-5C2B-437B-99EC-EE9FA08BA61E}" type="pres">
      <dgm:prSet presAssocID="{3225353F-62B8-4542-9C27-ED2BE725FC11}" presName="Name37" presStyleLbl="parChTrans1D2" presStyleIdx="1" presStyleCnt="3"/>
      <dgm:spPr/>
    </dgm:pt>
    <dgm:pt modelId="{765B09E1-9487-460E-B41D-699A1C4BAC1D}" type="pres">
      <dgm:prSet presAssocID="{D7BC553A-E5B4-493D-A1CC-676CAFB1EB95}" presName="hierRoot2" presStyleCnt="0">
        <dgm:presLayoutVars>
          <dgm:hierBranch val="init"/>
        </dgm:presLayoutVars>
      </dgm:prSet>
      <dgm:spPr/>
    </dgm:pt>
    <dgm:pt modelId="{D10064D6-0F9A-4879-BFD5-6C49ACCBAED5}" type="pres">
      <dgm:prSet presAssocID="{D7BC553A-E5B4-493D-A1CC-676CAFB1EB95}" presName="rootComposite" presStyleCnt="0"/>
      <dgm:spPr/>
    </dgm:pt>
    <dgm:pt modelId="{EE81240A-7086-48E1-B440-168DD5085889}" type="pres">
      <dgm:prSet presAssocID="{D7BC553A-E5B4-493D-A1CC-676CAFB1EB95}" presName="rootText" presStyleLbl="node1" presStyleIdx="1" presStyleCnt="3">
        <dgm:presLayoutVars>
          <dgm:chMax/>
          <dgm:chPref val="3"/>
        </dgm:presLayoutVars>
      </dgm:prSet>
      <dgm:spPr/>
    </dgm:pt>
    <dgm:pt modelId="{577EF9E7-E26F-44CD-8B91-CDF9F1FED46D}" type="pres">
      <dgm:prSet presAssocID="{D7BC553A-E5B4-493D-A1CC-676CAFB1EB95}" presName="titleText2" presStyleLbl="fgAcc1" presStyleIdx="1" presStyleCnt="3" custScaleX="115637" custScaleY="161308" custLinFactY="35162" custLinFactNeighborX="-14317" custLinFactNeighborY="100000">
        <dgm:presLayoutVars>
          <dgm:chMax val="0"/>
          <dgm:chPref val="0"/>
        </dgm:presLayoutVars>
      </dgm:prSet>
      <dgm:spPr/>
    </dgm:pt>
    <dgm:pt modelId="{BAA4603F-6071-4A9F-9EC1-5A63C8689802}" type="pres">
      <dgm:prSet presAssocID="{D7BC553A-E5B4-493D-A1CC-676CAFB1EB95}" presName="rootConnector" presStyleLbl="node2" presStyleIdx="0" presStyleCnt="0"/>
      <dgm:spPr/>
    </dgm:pt>
    <dgm:pt modelId="{B95F160E-EA8F-4C66-8479-3C9887211196}" type="pres">
      <dgm:prSet presAssocID="{D7BC553A-E5B4-493D-A1CC-676CAFB1EB95}" presName="hierChild4" presStyleCnt="0"/>
      <dgm:spPr/>
    </dgm:pt>
    <dgm:pt modelId="{743EBC48-4C1F-4F45-94A6-8362B8A734E3}" type="pres">
      <dgm:prSet presAssocID="{D7BC553A-E5B4-493D-A1CC-676CAFB1EB95}" presName="hierChild5" presStyleCnt="0"/>
      <dgm:spPr/>
    </dgm:pt>
    <dgm:pt modelId="{2A141AD1-7F9B-4ADC-A3F6-9F7523CE6AA2}" type="pres">
      <dgm:prSet presAssocID="{6D79B882-C048-4E00-A426-3E7D8992BA4C}" presName="Name37" presStyleLbl="parChTrans1D2" presStyleIdx="2" presStyleCnt="3"/>
      <dgm:spPr/>
    </dgm:pt>
    <dgm:pt modelId="{FF33521A-8403-466C-8A44-E291BFC0FD6E}" type="pres">
      <dgm:prSet presAssocID="{D0B2ABD8-C32B-4351-9148-00F0A83DB512}" presName="hierRoot2" presStyleCnt="0">
        <dgm:presLayoutVars>
          <dgm:hierBranch val="init"/>
        </dgm:presLayoutVars>
      </dgm:prSet>
      <dgm:spPr/>
    </dgm:pt>
    <dgm:pt modelId="{4E61BB49-2EF1-45FF-8D43-F8029390F143}" type="pres">
      <dgm:prSet presAssocID="{D0B2ABD8-C32B-4351-9148-00F0A83DB512}" presName="rootComposite" presStyleCnt="0"/>
      <dgm:spPr/>
    </dgm:pt>
    <dgm:pt modelId="{DAD70A4C-55F7-4316-9C1F-373AFB69A985}" type="pres">
      <dgm:prSet presAssocID="{D0B2ABD8-C32B-4351-9148-00F0A83DB512}" presName="rootText" presStyleLbl="node1" presStyleIdx="2" presStyleCnt="3">
        <dgm:presLayoutVars>
          <dgm:chMax/>
          <dgm:chPref val="3"/>
        </dgm:presLayoutVars>
      </dgm:prSet>
      <dgm:spPr/>
    </dgm:pt>
    <dgm:pt modelId="{0C7A8789-0736-47B4-91FF-C9F34A319B67}" type="pres">
      <dgm:prSet presAssocID="{D0B2ABD8-C32B-4351-9148-00F0A83DB512}" presName="titleText2" presStyleLbl="fgAcc1" presStyleIdx="2" presStyleCnt="3" custLinFactY="11137" custLinFactNeighborX="-20816" custLinFactNeighborY="100000">
        <dgm:presLayoutVars>
          <dgm:chMax val="0"/>
          <dgm:chPref val="0"/>
        </dgm:presLayoutVars>
      </dgm:prSet>
      <dgm:spPr/>
    </dgm:pt>
    <dgm:pt modelId="{364CD535-0BD4-4745-8D28-DCFE65FD142E}" type="pres">
      <dgm:prSet presAssocID="{D0B2ABD8-C32B-4351-9148-00F0A83DB512}" presName="rootConnector" presStyleLbl="node2" presStyleIdx="0" presStyleCnt="0"/>
      <dgm:spPr/>
    </dgm:pt>
    <dgm:pt modelId="{7C1C7C1A-2531-4FF0-8ABD-394311371F12}" type="pres">
      <dgm:prSet presAssocID="{D0B2ABD8-C32B-4351-9148-00F0A83DB512}" presName="hierChild4" presStyleCnt="0"/>
      <dgm:spPr/>
    </dgm:pt>
    <dgm:pt modelId="{6D6617B4-36AA-4D99-ADA0-B9F83C42B868}" type="pres">
      <dgm:prSet presAssocID="{D0B2ABD8-C32B-4351-9148-00F0A83DB512}" presName="hierChild5" presStyleCnt="0"/>
      <dgm:spPr/>
    </dgm:pt>
    <dgm:pt modelId="{72E40DBA-2AE5-4033-817A-DCD614673728}" type="pres">
      <dgm:prSet presAssocID="{0A6DE1CF-3F2E-4662-8D4A-711240175371}" presName="hierChild3" presStyleCnt="0"/>
      <dgm:spPr/>
    </dgm:pt>
  </dgm:ptLst>
  <dgm:cxnLst>
    <dgm:cxn modelId="{EEC42419-44E3-4AD6-8E3D-832594914816}" type="presOf" srcId="{6D79B882-C048-4E00-A426-3E7D8992BA4C}" destId="{2A141AD1-7F9B-4ADC-A3F6-9F7523CE6AA2}" srcOrd="0" destOrd="0" presId="urn:microsoft.com/office/officeart/2008/layout/NameandTitleOrganizationalChart"/>
    <dgm:cxn modelId="{8E1A0D2B-0202-48EB-9E11-B055C302007E}" type="presOf" srcId="{9A5AAEB9-A1DF-4846-B5A9-0F7FF259DB62}" destId="{CF74D00E-7FF8-4B50-B00C-8A0C40CE74A3}" srcOrd="0" destOrd="0" presId="urn:microsoft.com/office/officeart/2008/layout/NameandTitleOrganizationalChart"/>
    <dgm:cxn modelId="{C3980F2C-9521-412E-ACB3-40872A94EE8F}" type="presOf" srcId="{3225353F-62B8-4542-9C27-ED2BE725FC11}" destId="{2991F164-5C2B-437B-99EC-EE9FA08BA61E}" srcOrd="0" destOrd="0" presId="urn:microsoft.com/office/officeart/2008/layout/NameandTitleOrganizationalChart"/>
    <dgm:cxn modelId="{0C50EC33-EBE4-423F-9978-B4A51BD3D04B}" type="presOf" srcId="{5D0C614B-A1CA-47B9-B2BB-13F583FD4D5D}" destId="{7A64B34A-923E-40ED-9027-1B1827A72078}" srcOrd="0" destOrd="0" presId="urn:microsoft.com/office/officeart/2008/layout/NameandTitleOrganizationalChart"/>
    <dgm:cxn modelId="{CBB3D338-4EB2-4C0F-B4CA-14B6D767232E}" type="presOf" srcId="{BFDA59F0-A076-4B15-851D-116422B49601}" destId="{48B9A669-67AD-413C-B869-826A003CCA97}" srcOrd="0" destOrd="0" presId="urn:microsoft.com/office/officeart/2008/layout/NameandTitleOrganizationalChart"/>
    <dgm:cxn modelId="{C57C3848-9984-4ACB-AC8E-3A2086560CB2}" srcId="{0A6DE1CF-3F2E-4662-8D4A-711240175371}" destId="{DA8962C3-A051-4D27-9979-F4CD4CA1600A}" srcOrd="0" destOrd="0" parTransId="{BFDA59F0-A076-4B15-851D-116422B49601}" sibTransId="{5D0C614B-A1CA-47B9-B2BB-13F583FD4D5D}"/>
    <dgm:cxn modelId="{681E1649-7274-48F1-9AE7-59E9B266511C}" srcId="{0A6DE1CF-3F2E-4662-8D4A-711240175371}" destId="{D7BC553A-E5B4-493D-A1CC-676CAFB1EB95}" srcOrd="1" destOrd="0" parTransId="{3225353F-62B8-4542-9C27-ED2BE725FC11}" sibTransId="{C2C6A796-644C-441F-9167-311B74856828}"/>
    <dgm:cxn modelId="{AF174A65-4AA7-4A64-B35F-D225729C2009}" srcId="{9A5AAEB9-A1DF-4846-B5A9-0F7FF259DB62}" destId="{0A6DE1CF-3F2E-4662-8D4A-711240175371}" srcOrd="0" destOrd="0" parTransId="{5B37CFC4-86B9-46EC-91C3-9ACFF21C3760}" sibTransId="{879E338A-F9E4-4829-92BB-17255B970A9C}"/>
    <dgm:cxn modelId="{10D47568-CF10-41DB-A5E9-1FB646F341AF}" type="presOf" srcId="{D0B2ABD8-C32B-4351-9148-00F0A83DB512}" destId="{DAD70A4C-55F7-4316-9C1F-373AFB69A985}" srcOrd="0" destOrd="0" presId="urn:microsoft.com/office/officeart/2008/layout/NameandTitleOrganizationalChart"/>
    <dgm:cxn modelId="{27CDF36F-AD40-48C1-9161-31394B95349D}" type="presOf" srcId="{C2C6A796-644C-441F-9167-311B74856828}" destId="{577EF9E7-E26F-44CD-8B91-CDF9F1FED46D}" srcOrd="0" destOrd="0" presId="urn:microsoft.com/office/officeart/2008/layout/NameandTitleOrganizationalChart"/>
    <dgm:cxn modelId="{0D4AFE75-B674-4E3E-BD58-11C0D83283FA}" type="presOf" srcId="{D7BC553A-E5B4-493D-A1CC-676CAFB1EB95}" destId="{BAA4603F-6071-4A9F-9EC1-5A63C8689802}" srcOrd="1" destOrd="0" presId="urn:microsoft.com/office/officeart/2008/layout/NameandTitleOrganizationalChart"/>
    <dgm:cxn modelId="{EE4FF777-0203-42EB-81FF-17FAAF7DE43C}" type="presOf" srcId="{DA8962C3-A051-4D27-9979-F4CD4CA1600A}" destId="{6703F045-29D6-4C0C-B069-0B6E3946408A}" srcOrd="0" destOrd="0" presId="urn:microsoft.com/office/officeart/2008/layout/NameandTitleOrganizationalChart"/>
    <dgm:cxn modelId="{752D6985-7941-4197-9D38-DD2A3B49DF59}" type="presOf" srcId="{D0B2ABD8-C32B-4351-9148-00F0A83DB512}" destId="{364CD535-0BD4-4745-8D28-DCFE65FD142E}" srcOrd="1" destOrd="0" presId="urn:microsoft.com/office/officeart/2008/layout/NameandTitleOrganizationalChart"/>
    <dgm:cxn modelId="{DEF42693-9A4C-4294-B7E6-1F5E18ED2791}" type="presOf" srcId="{DA8962C3-A051-4D27-9979-F4CD4CA1600A}" destId="{F484FC69-878B-4BF0-A4CC-8AD1D189C5D1}" srcOrd="1" destOrd="0" presId="urn:microsoft.com/office/officeart/2008/layout/NameandTitleOrganizationalChart"/>
    <dgm:cxn modelId="{D0F815A1-DDC1-468F-8D96-EC9C2477F04F}" type="presOf" srcId="{879E338A-F9E4-4829-92BB-17255B970A9C}" destId="{56C2D57E-BC59-43DD-8AF9-AC56E4CB234D}" srcOrd="0" destOrd="0" presId="urn:microsoft.com/office/officeart/2008/layout/NameandTitleOrganizationalChart"/>
    <dgm:cxn modelId="{421B10A2-B23A-40AF-9E52-40A5A3DA3277}" type="presOf" srcId="{D6FBC735-CAAC-41AA-8401-087C3EF0EE6D}" destId="{0C7A8789-0736-47B4-91FF-C9F34A319B67}" srcOrd="0" destOrd="0" presId="urn:microsoft.com/office/officeart/2008/layout/NameandTitleOrganizationalChart"/>
    <dgm:cxn modelId="{49AAE9B6-4B13-4ACE-872D-EBF9869C9A74}" srcId="{0A6DE1CF-3F2E-4662-8D4A-711240175371}" destId="{D0B2ABD8-C32B-4351-9148-00F0A83DB512}" srcOrd="2" destOrd="0" parTransId="{6D79B882-C048-4E00-A426-3E7D8992BA4C}" sibTransId="{D6FBC735-CAAC-41AA-8401-087C3EF0EE6D}"/>
    <dgm:cxn modelId="{94F31ED4-60BD-4557-AFF2-751221FD1285}" type="presOf" srcId="{0A6DE1CF-3F2E-4662-8D4A-711240175371}" destId="{FBEAC79A-E900-463C-91AE-401E5EFDE86E}" srcOrd="0" destOrd="0" presId="urn:microsoft.com/office/officeart/2008/layout/NameandTitleOrganizationalChart"/>
    <dgm:cxn modelId="{19D5A3D7-3D62-4B4C-83AE-C8A12B781044}" type="presOf" srcId="{0A6DE1CF-3F2E-4662-8D4A-711240175371}" destId="{2D5A84A5-87BC-4329-8C9E-55EB9C7F6D31}" srcOrd="1" destOrd="0" presId="urn:microsoft.com/office/officeart/2008/layout/NameandTitleOrganizationalChart"/>
    <dgm:cxn modelId="{F529C4DF-DE71-4CAF-98E8-BDA2FD0D1390}" type="presOf" srcId="{D7BC553A-E5B4-493D-A1CC-676CAFB1EB95}" destId="{EE81240A-7086-48E1-B440-168DD5085889}" srcOrd="0" destOrd="0" presId="urn:microsoft.com/office/officeart/2008/layout/NameandTitleOrganizationalChart"/>
    <dgm:cxn modelId="{3B69B16E-8C09-43E4-8D13-1D91CEC93AD5}" type="presParOf" srcId="{CF74D00E-7FF8-4B50-B00C-8A0C40CE74A3}" destId="{508F7E3B-E7B6-4FD4-B6A0-51F60D0E5970}" srcOrd="0" destOrd="0" presId="urn:microsoft.com/office/officeart/2008/layout/NameandTitleOrganizationalChart"/>
    <dgm:cxn modelId="{801A1080-4C35-450E-A3B0-13C8A6A92C5E}" type="presParOf" srcId="{508F7E3B-E7B6-4FD4-B6A0-51F60D0E5970}" destId="{24223F15-6929-48B1-9B3B-F13AB1330D73}" srcOrd="0" destOrd="0" presId="urn:microsoft.com/office/officeart/2008/layout/NameandTitleOrganizationalChart"/>
    <dgm:cxn modelId="{16CCAEF1-484D-42EA-AA03-4DD9128067D9}" type="presParOf" srcId="{24223F15-6929-48B1-9B3B-F13AB1330D73}" destId="{FBEAC79A-E900-463C-91AE-401E5EFDE86E}" srcOrd="0" destOrd="0" presId="urn:microsoft.com/office/officeart/2008/layout/NameandTitleOrganizationalChart"/>
    <dgm:cxn modelId="{5D2EC171-3529-4816-AEEA-2D25CF280F96}" type="presParOf" srcId="{24223F15-6929-48B1-9B3B-F13AB1330D73}" destId="{56C2D57E-BC59-43DD-8AF9-AC56E4CB234D}" srcOrd="1" destOrd="0" presId="urn:microsoft.com/office/officeart/2008/layout/NameandTitleOrganizationalChart"/>
    <dgm:cxn modelId="{C07FA2E3-CF52-4DFC-AC40-DCBFA18C441D}" type="presParOf" srcId="{24223F15-6929-48B1-9B3B-F13AB1330D73}" destId="{2D5A84A5-87BC-4329-8C9E-55EB9C7F6D31}" srcOrd="2" destOrd="0" presId="urn:microsoft.com/office/officeart/2008/layout/NameandTitleOrganizationalChart"/>
    <dgm:cxn modelId="{D138239F-6428-4829-B853-17BF3FA76BEC}" type="presParOf" srcId="{508F7E3B-E7B6-4FD4-B6A0-51F60D0E5970}" destId="{15F72731-3C6B-41D3-8F0F-2E006C0EB3C3}" srcOrd="1" destOrd="0" presId="urn:microsoft.com/office/officeart/2008/layout/NameandTitleOrganizationalChart"/>
    <dgm:cxn modelId="{62D959E3-4E82-4BDD-A0EC-F106258AEA62}" type="presParOf" srcId="{15F72731-3C6B-41D3-8F0F-2E006C0EB3C3}" destId="{48B9A669-67AD-413C-B869-826A003CCA97}" srcOrd="0" destOrd="0" presId="urn:microsoft.com/office/officeart/2008/layout/NameandTitleOrganizationalChart"/>
    <dgm:cxn modelId="{58ACFDE7-C993-4B37-8A3C-FC8B1087F026}" type="presParOf" srcId="{15F72731-3C6B-41D3-8F0F-2E006C0EB3C3}" destId="{D5B43E31-1CDC-4DB9-9B6B-7D32D3885DB8}" srcOrd="1" destOrd="0" presId="urn:microsoft.com/office/officeart/2008/layout/NameandTitleOrganizationalChart"/>
    <dgm:cxn modelId="{11895F4D-6192-4554-882F-968109AB72B0}" type="presParOf" srcId="{D5B43E31-1CDC-4DB9-9B6B-7D32D3885DB8}" destId="{37BD8BB0-7E5A-4554-AD18-C1C79AB281C4}" srcOrd="0" destOrd="0" presId="urn:microsoft.com/office/officeart/2008/layout/NameandTitleOrganizationalChart"/>
    <dgm:cxn modelId="{902DA5BA-0C5B-4878-960D-46DD8825511D}" type="presParOf" srcId="{37BD8BB0-7E5A-4554-AD18-C1C79AB281C4}" destId="{6703F045-29D6-4C0C-B069-0B6E3946408A}" srcOrd="0" destOrd="0" presId="urn:microsoft.com/office/officeart/2008/layout/NameandTitleOrganizationalChart"/>
    <dgm:cxn modelId="{923F3FFA-C521-4C6D-9D75-3AF7CCC500CD}" type="presParOf" srcId="{37BD8BB0-7E5A-4554-AD18-C1C79AB281C4}" destId="{7A64B34A-923E-40ED-9027-1B1827A72078}" srcOrd="1" destOrd="0" presId="urn:microsoft.com/office/officeart/2008/layout/NameandTitleOrganizationalChart"/>
    <dgm:cxn modelId="{F0A6EF99-CA05-4D40-AFCA-316FC74E3DF5}" type="presParOf" srcId="{37BD8BB0-7E5A-4554-AD18-C1C79AB281C4}" destId="{F484FC69-878B-4BF0-A4CC-8AD1D189C5D1}" srcOrd="2" destOrd="0" presId="urn:microsoft.com/office/officeart/2008/layout/NameandTitleOrganizationalChart"/>
    <dgm:cxn modelId="{3148045B-9366-4789-BFAA-2EC7D859B2C8}" type="presParOf" srcId="{D5B43E31-1CDC-4DB9-9B6B-7D32D3885DB8}" destId="{CBDEE0AF-03BB-4461-BFD5-B1EDBCE775D9}" srcOrd="1" destOrd="0" presId="urn:microsoft.com/office/officeart/2008/layout/NameandTitleOrganizationalChart"/>
    <dgm:cxn modelId="{F916B13C-D83D-42D6-8846-01339684D886}" type="presParOf" srcId="{D5B43E31-1CDC-4DB9-9B6B-7D32D3885DB8}" destId="{31BB40F3-6C5A-4DC3-B034-4F651B3A24AF}" srcOrd="2" destOrd="0" presId="urn:microsoft.com/office/officeart/2008/layout/NameandTitleOrganizationalChart"/>
    <dgm:cxn modelId="{4FE3EB36-384E-4E67-B2E6-672C7FE35856}" type="presParOf" srcId="{15F72731-3C6B-41D3-8F0F-2E006C0EB3C3}" destId="{2991F164-5C2B-437B-99EC-EE9FA08BA61E}" srcOrd="2" destOrd="0" presId="urn:microsoft.com/office/officeart/2008/layout/NameandTitleOrganizationalChart"/>
    <dgm:cxn modelId="{64E4C7CD-7998-4361-A445-9A23B5AB8818}" type="presParOf" srcId="{15F72731-3C6B-41D3-8F0F-2E006C0EB3C3}" destId="{765B09E1-9487-460E-B41D-699A1C4BAC1D}" srcOrd="3" destOrd="0" presId="urn:microsoft.com/office/officeart/2008/layout/NameandTitleOrganizationalChart"/>
    <dgm:cxn modelId="{2EECF01A-DA90-439B-AC8E-820F69FE2A80}" type="presParOf" srcId="{765B09E1-9487-460E-B41D-699A1C4BAC1D}" destId="{D10064D6-0F9A-4879-BFD5-6C49ACCBAED5}" srcOrd="0" destOrd="0" presId="urn:microsoft.com/office/officeart/2008/layout/NameandTitleOrganizationalChart"/>
    <dgm:cxn modelId="{3B4F9127-F510-46C5-BEEC-738C602951C7}" type="presParOf" srcId="{D10064D6-0F9A-4879-BFD5-6C49ACCBAED5}" destId="{EE81240A-7086-48E1-B440-168DD5085889}" srcOrd="0" destOrd="0" presId="urn:microsoft.com/office/officeart/2008/layout/NameandTitleOrganizationalChart"/>
    <dgm:cxn modelId="{9981304E-1FD7-44E1-8045-056FBA64FDC0}" type="presParOf" srcId="{D10064D6-0F9A-4879-BFD5-6C49ACCBAED5}" destId="{577EF9E7-E26F-44CD-8B91-CDF9F1FED46D}" srcOrd="1" destOrd="0" presId="urn:microsoft.com/office/officeart/2008/layout/NameandTitleOrganizationalChart"/>
    <dgm:cxn modelId="{D8642249-E5DA-4CD1-9196-58D5EAEEA853}" type="presParOf" srcId="{D10064D6-0F9A-4879-BFD5-6C49ACCBAED5}" destId="{BAA4603F-6071-4A9F-9EC1-5A63C8689802}" srcOrd="2" destOrd="0" presId="urn:microsoft.com/office/officeart/2008/layout/NameandTitleOrganizationalChart"/>
    <dgm:cxn modelId="{5820BF6B-236F-416D-B1FD-283BA3AC86EB}" type="presParOf" srcId="{765B09E1-9487-460E-B41D-699A1C4BAC1D}" destId="{B95F160E-EA8F-4C66-8479-3C9887211196}" srcOrd="1" destOrd="0" presId="urn:microsoft.com/office/officeart/2008/layout/NameandTitleOrganizationalChart"/>
    <dgm:cxn modelId="{1E674094-DA5B-4FA2-BEB6-65D8D437DE67}" type="presParOf" srcId="{765B09E1-9487-460E-B41D-699A1C4BAC1D}" destId="{743EBC48-4C1F-4F45-94A6-8362B8A734E3}" srcOrd="2" destOrd="0" presId="urn:microsoft.com/office/officeart/2008/layout/NameandTitleOrganizationalChart"/>
    <dgm:cxn modelId="{14CC47ED-13BC-4DD4-9D4D-3E5484BCACF8}" type="presParOf" srcId="{15F72731-3C6B-41D3-8F0F-2E006C0EB3C3}" destId="{2A141AD1-7F9B-4ADC-A3F6-9F7523CE6AA2}" srcOrd="4" destOrd="0" presId="urn:microsoft.com/office/officeart/2008/layout/NameandTitleOrganizationalChart"/>
    <dgm:cxn modelId="{72439FB7-641C-488A-BACF-F59552733C06}" type="presParOf" srcId="{15F72731-3C6B-41D3-8F0F-2E006C0EB3C3}" destId="{FF33521A-8403-466C-8A44-E291BFC0FD6E}" srcOrd="5" destOrd="0" presId="urn:microsoft.com/office/officeart/2008/layout/NameandTitleOrganizationalChart"/>
    <dgm:cxn modelId="{3F6E85E4-0D7A-4C64-82F1-CC4F19E61B06}" type="presParOf" srcId="{FF33521A-8403-466C-8A44-E291BFC0FD6E}" destId="{4E61BB49-2EF1-45FF-8D43-F8029390F143}" srcOrd="0" destOrd="0" presId="urn:microsoft.com/office/officeart/2008/layout/NameandTitleOrganizationalChart"/>
    <dgm:cxn modelId="{F4CA0F88-8A80-4E79-A53E-DDFC11A2DB82}" type="presParOf" srcId="{4E61BB49-2EF1-45FF-8D43-F8029390F143}" destId="{DAD70A4C-55F7-4316-9C1F-373AFB69A985}" srcOrd="0" destOrd="0" presId="urn:microsoft.com/office/officeart/2008/layout/NameandTitleOrganizationalChart"/>
    <dgm:cxn modelId="{BA24D1CB-71ED-4859-AA58-56CB786D50D9}" type="presParOf" srcId="{4E61BB49-2EF1-45FF-8D43-F8029390F143}" destId="{0C7A8789-0736-47B4-91FF-C9F34A319B67}" srcOrd="1" destOrd="0" presId="urn:microsoft.com/office/officeart/2008/layout/NameandTitleOrganizationalChart"/>
    <dgm:cxn modelId="{6B030973-5AC2-4C96-B7DE-9B941E9EA068}" type="presParOf" srcId="{4E61BB49-2EF1-45FF-8D43-F8029390F143}" destId="{364CD535-0BD4-4745-8D28-DCFE65FD142E}" srcOrd="2" destOrd="0" presId="urn:microsoft.com/office/officeart/2008/layout/NameandTitleOrganizationalChart"/>
    <dgm:cxn modelId="{22A60643-32A1-4DC7-8512-69DC253950A3}" type="presParOf" srcId="{FF33521A-8403-466C-8A44-E291BFC0FD6E}" destId="{7C1C7C1A-2531-4FF0-8ABD-394311371F12}" srcOrd="1" destOrd="0" presId="urn:microsoft.com/office/officeart/2008/layout/NameandTitleOrganizationalChart"/>
    <dgm:cxn modelId="{26D06715-6ED6-45E0-AA93-FCA44174CC30}" type="presParOf" srcId="{FF33521A-8403-466C-8A44-E291BFC0FD6E}" destId="{6D6617B4-36AA-4D99-ADA0-B9F83C42B868}" srcOrd="2" destOrd="0" presId="urn:microsoft.com/office/officeart/2008/layout/NameandTitleOrganizationalChart"/>
    <dgm:cxn modelId="{A30DB824-F13B-4D0F-A5CB-BF2892DBE3C0}" type="presParOf" srcId="{508F7E3B-E7B6-4FD4-B6A0-51F60D0E5970}" destId="{72E40DBA-2AE5-4033-817A-DCD61467372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41AD1-7F9B-4ADC-A3F6-9F7523CE6AA2}">
      <dsp:nvSpPr>
        <dsp:cNvPr id="0" name=""/>
        <dsp:cNvSpPr/>
      </dsp:nvSpPr>
      <dsp:spPr>
        <a:xfrm>
          <a:off x="4731373" y="2117036"/>
          <a:ext cx="3400439" cy="738837"/>
        </a:xfrm>
        <a:custGeom>
          <a:avLst/>
          <a:gdLst/>
          <a:ahLst/>
          <a:cxnLst/>
          <a:rect l="0" t="0" r="0" b="0"/>
          <a:pathLst>
            <a:path>
              <a:moveTo>
                <a:pt x="0" y="0"/>
              </a:moveTo>
              <a:lnTo>
                <a:pt x="0" y="440460"/>
              </a:lnTo>
              <a:lnTo>
                <a:pt x="3400439" y="440460"/>
              </a:lnTo>
              <a:lnTo>
                <a:pt x="3400439" y="738837"/>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1F164-5C2B-437B-99EC-EE9FA08BA61E}">
      <dsp:nvSpPr>
        <dsp:cNvPr id="0" name=""/>
        <dsp:cNvSpPr/>
      </dsp:nvSpPr>
      <dsp:spPr>
        <a:xfrm>
          <a:off x="4598757" y="2117036"/>
          <a:ext cx="91440" cy="738837"/>
        </a:xfrm>
        <a:custGeom>
          <a:avLst/>
          <a:gdLst/>
          <a:ahLst/>
          <a:cxnLst/>
          <a:rect l="0" t="0" r="0" b="0"/>
          <a:pathLst>
            <a:path>
              <a:moveTo>
                <a:pt x="132615" y="0"/>
              </a:moveTo>
              <a:lnTo>
                <a:pt x="132615" y="440460"/>
              </a:lnTo>
              <a:lnTo>
                <a:pt x="45720" y="440460"/>
              </a:lnTo>
              <a:lnTo>
                <a:pt x="45720" y="738837"/>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B9A669-67AD-413C-B869-826A003CCA97}">
      <dsp:nvSpPr>
        <dsp:cNvPr id="0" name=""/>
        <dsp:cNvSpPr/>
      </dsp:nvSpPr>
      <dsp:spPr>
        <a:xfrm>
          <a:off x="1330934" y="2117036"/>
          <a:ext cx="3400439" cy="738837"/>
        </a:xfrm>
        <a:custGeom>
          <a:avLst/>
          <a:gdLst/>
          <a:ahLst/>
          <a:cxnLst/>
          <a:rect l="0" t="0" r="0" b="0"/>
          <a:pathLst>
            <a:path>
              <a:moveTo>
                <a:pt x="3400439" y="0"/>
              </a:moveTo>
              <a:lnTo>
                <a:pt x="3400439" y="440460"/>
              </a:lnTo>
              <a:lnTo>
                <a:pt x="0" y="440460"/>
              </a:lnTo>
              <a:lnTo>
                <a:pt x="0" y="738837"/>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AC79A-E900-463C-91AE-401E5EFDE86E}">
      <dsp:nvSpPr>
        <dsp:cNvPr id="0" name=""/>
        <dsp:cNvSpPr/>
      </dsp:nvSpPr>
      <dsp:spPr>
        <a:xfrm>
          <a:off x="3496469" y="838278"/>
          <a:ext cx="2469809" cy="1278757"/>
        </a:xfrm>
        <a:prstGeom prst="rect">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5400" tIns="25400" rIns="25400" bIns="180447" numCol="1" spcCol="1270" anchor="ctr" anchorCtr="0">
          <a:noAutofit/>
        </a:bodyPr>
        <a:lstStyle/>
        <a:p>
          <a:pPr marL="0" lvl="0" indent="0" algn="ctr" defTabSz="1778000">
            <a:lnSpc>
              <a:spcPct val="90000"/>
            </a:lnSpc>
            <a:spcBef>
              <a:spcPct val="0"/>
            </a:spcBef>
            <a:spcAft>
              <a:spcPct val="35000"/>
            </a:spcAft>
            <a:buNone/>
          </a:pPr>
          <a:r>
            <a:rPr lang="es-EC" sz="4000" kern="1200" dirty="0">
              <a:solidFill>
                <a:schemeClr val="tx1">
                  <a:lumMod val="85000"/>
                  <a:lumOff val="15000"/>
                </a:schemeClr>
              </a:solidFill>
            </a:rPr>
            <a:t>Oraciones Pasivas </a:t>
          </a:r>
        </a:p>
      </dsp:txBody>
      <dsp:txXfrm>
        <a:off x="3496469" y="838278"/>
        <a:ext cx="2469809" cy="1278757"/>
      </dsp:txXfrm>
    </dsp:sp>
    <dsp:sp modelId="{56C2D57E-BC59-43DD-8AF9-AC56E4CB234D}">
      <dsp:nvSpPr>
        <dsp:cNvPr id="0" name=""/>
        <dsp:cNvSpPr/>
      </dsp:nvSpPr>
      <dsp:spPr>
        <a:xfrm>
          <a:off x="3538729" y="2306592"/>
          <a:ext cx="2222828" cy="426252"/>
        </a:xfrm>
        <a:prstGeom prst="rect">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a:lnSpc>
              <a:spcPct val="90000"/>
            </a:lnSpc>
            <a:spcBef>
              <a:spcPct val="0"/>
            </a:spcBef>
            <a:spcAft>
              <a:spcPct val="35000"/>
            </a:spcAft>
            <a:buNone/>
          </a:pPr>
          <a:r>
            <a:rPr lang="es-EC" sz="2700" kern="1200" dirty="0" err="1">
              <a:solidFill>
                <a:srgbClr val="7030A0"/>
              </a:solidFill>
            </a:rPr>
            <a:t>Elements</a:t>
          </a:r>
          <a:r>
            <a:rPr lang="es-EC" sz="2700" kern="1200" dirty="0">
              <a:solidFill>
                <a:srgbClr val="7030A0"/>
              </a:solidFill>
            </a:rPr>
            <a:t> are </a:t>
          </a:r>
        </a:p>
      </dsp:txBody>
      <dsp:txXfrm>
        <a:off x="3538729" y="2306592"/>
        <a:ext cx="2222828" cy="426252"/>
      </dsp:txXfrm>
    </dsp:sp>
    <dsp:sp modelId="{6703F045-29D6-4C0C-B069-0B6E3946408A}">
      <dsp:nvSpPr>
        <dsp:cNvPr id="0" name=""/>
        <dsp:cNvSpPr/>
      </dsp:nvSpPr>
      <dsp:spPr>
        <a:xfrm>
          <a:off x="96029" y="2855874"/>
          <a:ext cx="2469809" cy="1278757"/>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180447" numCol="1" spcCol="1270" anchor="ctr" anchorCtr="0">
          <a:noAutofit/>
        </a:bodyPr>
        <a:lstStyle/>
        <a:p>
          <a:pPr marL="0" lvl="0" indent="0" algn="ctr" defTabSz="1778000">
            <a:lnSpc>
              <a:spcPct val="90000"/>
            </a:lnSpc>
            <a:spcBef>
              <a:spcPct val="0"/>
            </a:spcBef>
            <a:spcAft>
              <a:spcPct val="35000"/>
            </a:spcAft>
            <a:buNone/>
          </a:pPr>
          <a:r>
            <a:rPr lang="es-EC" sz="4000" kern="1200" dirty="0">
              <a:solidFill>
                <a:schemeClr val="bg1"/>
              </a:solidFill>
            </a:rPr>
            <a:t>Sujeto Paciente </a:t>
          </a:r>
        </a:p>
      </dsp:txBody>
      <dsp:txXfrm>
        <a:off x="96029" y="2855874"/>
        <a:ext cx="2469809" cy="1278757"/>
      </dsp:txXfrm>
    </dsp:sp>
    <dsp:sp modelId="{7A64B34A-923E-40ED-9027-1B1827A72078}">
      <dsp:nvSpPr>
        <dsp:cNvPr id="0" name=""/>
        <dsp:cNvSpPr/>
      </dsp:nvSpPr>
      <dsp:spPr>
        <a:xfrm>
          <a:off x="281507" y="4357239"/>
          <a:ext cx="2222828" cy="426252"/>
        </a:xfrm>
        <a:prstGeom prst="rect">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s-EC" sz="1500" kern="1200" dirty="0" err="1">
              <a:solidFill>
                <a:srgbClr val="7030A0"/>
              </a:solidFill>
            </a:rPr>
            <a:t>The</a:t>
          </a:r>
          <a:r>
            <a:rPr lang="es-EC" sz="1500" kern="1200" dirty="0">
              <a:solidFill>
                <a:srgbClr val="7030A0"/>
              </a:solidFill>
            </a:rPr>
            <a:t> </a:t>
          </a:r>
          <a:r>
            <a:rPr lang="es-EC" sz="1500" kern="1200" dirty="0" err="1">
              <a:solidFill>
                <a:srgbClr val="7030A0"/>
              </a:solidFill>
            </a:rPr>
            <a:t>one</a:t>
          </a:r>
          <a:r>
            <a:rPr lang="es-EC" sz="1500" kern="1200" dirty="0">
              <a:solidFill>
                <a:srgbClr val="7030A0"/>
              </a:solidFill>
            </a:rPr>
            <a:t> </a:t>
          </a:r>
          <a:r>
            <a:rPr lang="es-EC" sz="1500" kern="1200" dirty="0" err="1">
              <a:solidFill>
                <a:srgbClr val="7030A0"/>
              </a:solidFill>
            </a:rPr>
            <a:t>that</a:t>
          </a:r>
          <a:r>
            <a:rPr lang="es-EC" sz="1500" kern="1200" dirty="0">
              <a:solidFill>
                <a:srgbClr val="7030A0"/>
              </a:solidFill>
            </a:rPr>
            <a:t> </a:t>
          </a:r>
          <a:r>
            <a:rPr lang="es-EC" sz="1500" kern="1200" dirty="0" err="1">
              <a:solidFill>
                <a:srgbClr val="7030A0"/>
              </a:solidFill>
            </a:rPr>
            <a:t>takes</a:t>
          </a:r>
          <a:r>
            <a:rPr lang="es-EC" sz="1500" kern="1200" dirty="0">
              <a:solidFill>
                <a:srgbClr val="7030A0"/>
              </a:solidFill>
            </a:rPr>
            <a:t> </a:t>
          </a:r>
          <a:r>
            <a:rPr lang="es-EC" sz="1500" kern="1200" dirty="0" err="1">
              <a:solidFill>
                <a:srgbClr val="7030A0"/>
              </a:solidFill>
            </a:rPr>
            <a:t>the</a:t>
          </a:r>
          <a:r>
            <a:rPr lang="es-EC" sz="1500" kern="1200" dirty="0">
              <a:solidFill>
                <a:srgbClr val="7030A0"/>
              </a:solidFill>
            </a:rPr>
            <a:t> </a:t>
          </a:r>
          <a:r>
            <a:rPr lang="es-EC" sz="1500" kern="1200" dirty="0" err="1">
              <a:solidFill>
                <a:srgbClr val="7030A0"/>
              </a:solidFill>
            </a:rPr>
            <a:t>action</a:t>
          </a:r>
          <a:r>
            <a:rPr lang="es-EC" sz="1500" kern="1200" dirty="0">
              <a:solidFill>
                <a:srgbClr val="7030A0"/>
              </a:solidFill>
            </a:rPr>
            <a:t> </a:t>
          </a:r>
          <a:r>
            <a:rPr lang="es-EC" sz="1500" kern="1200" dirty="0" err="1">
              <a:solidFill>
                <a:srgbClr val="7030A0"/>
              </a:solidFill>
            </a:rPr>
            <a:t>from</a:t>
          </a:r>
          <a:r>
            <a:rPr lang="es-EC" sz="1500" kern="1200" dirty="0">
              <a:solidFill>
                <a:srgbClr val="7030A0"/>
              </a:solidFill>
            </a:rPr>
            <a:t> </a:t>
          </a:r>
          <a:r>
            <a:rPr lang="es-EC" sz="1500" kern="1200" dirty="0" err="1">
              <a:solidFill>
                <a:srgbClr val="7030A0"/>
              </a:solidFill>
            </a:rPr>
            <a:t>the</a:t>
          </a:r>
          <a:r>
            <a:rPr lang="es-EC" sz="1500" kern="1200" dirty="0">
              <a:solidFill>
                <a:srgbClr val="7030A0"/>
              </a:solidFill>
            </a:rPr>
            <a:t> </a:t>
          </a:r>
          <a:r>
            <a:rPr lang="es-EC" sz="1500" kern="1200" dirty="0" err="1">
              <a:solidFill>
                <a:srgbClr val="7030A0"/>
              </a:solidFill>
            </a:rPr>
            <a:t>verb</a:t>
          </a:r>
          <a:r>
            <a:rPr lang="es-EC" sz="1500" kern="1200" dirty="0">
              <a:solidFill>
                <a:srgbClr val="7030A0"/>
              </a:solidFill>
            </a:rPr>
            <a:t> </a:t>
          </a:r>
        </a:p>
      </dsp:txBody>
      <dsp:txXfrm>
        <a:off x="281507" y="4357239"/>
        <a:ext cx="2222828" cy="426252"/>
      </dsp:txXfrm>
    </dsp:sp>
    <dsp:sp modelId="{EE81240A-7086-48E1-B440-168DD5085889}">
      <dsp:nvSpPr>
        <dsp:cNvPr id="0" name=""/>
        <dsp:cNvSpPr/>
      </dsp:nvSpPr>
      <dsp:spPr>
        <a:xfrm>
          <a:off x="3409573" y="2855874"/>
          <a:ext cx="2469809" cy="1278757"/>
        </a:xfrm>
        <a:prstGeom prst="rect">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180447" numCol="1" spcCol="1270" anchor="ctr" anchorCtr="0">
          <a:noAutofit/>
        </a:bodyPr>
        <a:lstStyle/>
        <a:p>
          <a:pPr marL="0" lvl="0" indent="0" algn="ctr" defTabSz="1778000">
            <a:lnSpc>
              <a:spcPct val="90000"/>
            </a:lnSpc>
            <a:spcBef>
              <a:spcPct val="0"/>
            </a:spcBef>
            <a:spcAft>
              <a:spcPct val="35000"/>
            </a:spcAft>
            <a:buNone/>
          </a:pPr>
          <a:r>
            <a:rPr lang="es-EC" sz="4000" kern="1200" dirty="0">
              <a:solidFill>
                <a:schemeClr val="bg1"/>
              </a:solidFill>
            </a:rPr>
            <a:t>Verbo en voz pasiva </a:t>
          </a:r>
        </a:p>
      </dsp:txBody>
      <dsp:txXfrm>
        <a:off x="3409573" y="2855874"/>
        <a:ext cx="2469809" cy="1278757"/>
      </dsp:txXfrm>
    </dsp:sp>
    <dsp:sp modelId="{577EF9E7-E26F-44CD-8B91-CDF9F1FED46D}">
      <dsp:nvSpPr>
        <dsp:cNvPr id="0" name=""/>
        <dsp:cNvSpPr/>
      </dsp:nvSpPr>
      <dsp:spPr>
        <a:xfrm>
          <a:off x="3411500" y="4295931"/>
          <a:ext cx="2570411" cy="687579"/>
        </a:xfrm>
        <a:prstGeom prst="rect">
          <a:avLst/>
        </a:prstGeom>
        <a:solidFill>
          <a:schemeClr val="lt1">
            <a:alpha val="90000"/>
            <a:hueOff val="0"/>
            <a:satOff val="0"/>
            <a:lumOff val="0"/>
            <a:alphaOff val="0"/>
          </a:schemeClr>
        </a:solidFill>
        <a:ln w="26425" cap="flat" cmpd="sng" algn="ctr">
          <a:solidFill>
            <a:schemeClr val="accent5">
              <a:hueOff val="-6198687"/>
              <a:satOff val="9275"/>
              <a:lumOff val="-10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r>
            <a:rPr lang="es-EC" sz="1050" kern="1200" dirty="0" err="1">
              <a:solidFill>
                <a:srgbClr val="7030A0"/>
              </a:solidFill>
            </a:rPr>
            <a:t>It</a:t>
          </a:r>
          <a:r>
            <a:rPr lang="es-EC" sz="1050" kern="1200" dirty="0">
              <a:solidFill>
                <a:srgbClr val="7030A0"/>
              </a:solidFill>
            </a:rPr>
            <a:t> </a:t>
          </a:r>
          <a:r>
            <a:rPr lang="es-EC" sz="1050" kern="1200" dirty="0" err="1">
              <a:solidFill>
                <a:srgbClr val="7030A0"/>
              </a:solidFill>
            </a:rPr>
            <a:t>is</a:t>
          </a:r>
          <a:r>
            <a:rPr lang="es-EC" sz="1050" kern="1200" dirty="0">
              <a:solidFill>
                <a:srgbClr val="7030A0"/>
              </a:solidFill>
            </a:rPr>
            <a:t> </a:t>
          </a:r>
          <a:r>
            <a:rPr lang="es-EC" sz="1050" kern="1200" dirty="0" err="1">
              <a:solidFill>
                <a:srgbClr val="7030A0"/>
              </a:solidFill>
            </a:rPr>
            <a:t>an</a:t>
          </a:r>
          <a:r>
            <a:rPr lang="es-EC" sz="1050" kern="1200" dirty="0">
              <a:solidFill>
                <a:srgbClr val="7030A0"/>
              </a:solidFill>
            </a:rPr>
            <a:t>  Auxiliar ( SER + </a:t>
          </a:r>
          <a:r>
            <a:rPr lang="es-EC" sz="1050" kern="1200" dirty="0" err="1">
              <a:solidFill>
                <a:srgbClr val="7030A0"/>
              </a:solidFill>
            </a:rPr>
            <a:t>Participle</a:t>
          </a:r>
          <a:r>
            <a:rPr lang="es-EC" sz="1050" kern="1200" dirty="0">
              <a:solidFill>
                <a:srgbClr val="7030A0"/>
              </a:solidFill>
            </a:rPr>
            <a:t> )</a:t>
          </a:r>
        </a:p>
        <a:p>
          <a:pPr marL="0" lvl="0" indent="0" algn="r" defTabSz="466725">
            <a:lnSpc>
              <a:spcPct val="90000"/>
            </a:lnSpc>
            <a:spcBef>
              <a:spcPct val="0"/>
            </a:spcBef>
            <a:spcAft>
              <a:spcPct val="35000"/>
            </a:spcAft>
            <a:buNone/>
          </a:pPr>
          <a:endParaRPr lang="es-EC" sz="1050" kern="1200" dirty="0">
            <a:solidFill>
              <a:srgbClr val="7030A0"/>
            </a:solidFill>
          </a:endParaRPr>
        </a:p>
        <a:p>
          <a:pPr marL="0" lvl="0" indent="0" algn="r" defTabSz="466725">
            <a:lnSpc>
              <a:spcPct val="90000"/>
            </a:lnSpc>
            <a:spcBef>
              <a:spcPct val="0"/>
            </a:spcBef>
            <a:spcAft>
              <a:spcPct val="35000"/>
            </a:spcAft>
            <a:buNone/>
          </a:pPr>
          <a:r>
            <a:rPr lang="es-EC" sz="1050" kern="1200" dirty="0">
              <a:solidFill>
                <a:srgbClr val="7030A0"/>
              </a:solidFill>
            </a:rPr>
            <a:t>Se + active </a:t>
          </a:r>
          <a:r>
            <a:rPr lang="es-EC" sz="1050" kern="1200" dirty="0" err="1">
              <a:solidFill>
                <a:srgbClr val="7030A0"/>
              </a:solidFill>
            </a:rPr>
            <a:t>form</a:t>
          </a:r>
          <a:r>
            <a:rPr lang="es-EC" sz="1050" kern="1200" dirty="0">
              <a:solidFill>
                <a:srgbClr val="7030A0"/>
              </a:solidFill>
            </a:rPr>
            <a:t> // 3 </a:t>
          </a:r>
          <a:r>
            <a:rPr lang="es-EC" sz="1050" kern="1200" dirty="0" err="1">
              <a:solidFill>
                <a:srgbClr val="7030A0"/>
              </a:solidFill>
            </a:rPr>
            <a:t>person</a:t>
          </a:r>
          <a:r>
            <a:rPr lang="es-EC" sz="1050" kern="1200" dirty="0">
              <a:solidFill>
                <a:srgbClr val="7030A0"/>
              </a:solidFill>
            </a:rPr>
            <a:t> singular </a:t>
          </a:r>
          <a:r>
            <a:rPr lang="es-EC" sz="1050" kern="1200" dirty="0" err="1">
              <a:solidFill>
                <a:srgbClr val="7030A0"/>
              </a:solidFill>
            </a:rPr>
            <a:t>or</a:t>
          </a:r>
          <a:r>
            <a:rPr lang="es-EC" sz="1050" kern="1200" dirty="0">
              <a:solidFill>
                <a:srgbClr val="7030A0"/>
              </a:solidFill>
            </a:rPr>
            <a:t> plural  </a:t>
          </a:r>
        </a:p>
      </dsp:txBody>
      <dsp:txXfrm>
        <a:off x="3411500" y="4295931"/>
        <a:ext cx="2570411" cy="687579"/>
      </dsp:txXfrm>
    </dsp:sp>
    <dsp:sp modelId="{DAD70A4C-55F7-4316-9C1F-373AFB69A985}">
      <dsp:nvSpPr>
        <dsp:cNvPr id="0" name=""/>
        <dsp:cNvSpPr/>
      </dsp:nvSpPr>
      <dsp:spPr>
        <a:xfrm>
          <a:off x="6896908" y="2855874"/>
          <a:ext cx="2469809" cy="1278757"/>
        </a:xfrm>
        <a:prstGeom prst="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180447" numCol="1" spcCol="1270" anchor="ctr" anchorCtr="0">
          <a:noAutofit/>
        </a:bodyPr>
        <a:lstStyle/>
        <a:p>
          <a:pPr marL="0" lvl="0" indent="0" algn="ctr" defTabSz="1778000">
            <a:lnSpc>
              <a:spcPct val="90000"/>
            </a:lnSpc>
            <a:spcBef>
              <a:spcPct val="0"/>
            </a:spcBef>
            <a:spcAft>
              <a:spcPct val="35000"/>
            </a:spcAft>
            <a:buNone/>
          </a:pPr>
          <a:r>
            <a:rPr lang="es-EC" sz="4000" kern="1200" dirty="0">
              <a:solidFill>
                <a:schemeClr val="bg1"/>
              </a:solidFill>
            </a:rPr>
            <a:t>Complejo agente </a:t>
          </a:r>
        </a:p>
      </dsp:txBody>
      <dsp:txXfrm>
        <a:off x="6896908" y="2855874"/>
        <a:ext cx="2469809" cy="1278757"/>
      </dsp:txXfrm>
    </dsp:sp>
    <dsp:sp modelId="{0C7A8789-0736-47B4-91FF-C9F34A319B67}">
      <dsp:nvSpPr>
        <dsp:cNvPr id="0" name=""/>
        <dsp:cNvSpPr/>
      </dsp:nvSpPr>
      <dsp:spPr>
        <a:xfrm>
          <a:off x="6928166" y="4324187"/>
          <a:ext cx="2222828" cy="426252"/>
        </a:xfrm>
        <a:prstGeom prst="rect">
          <a:avLst/>
        </a:prstGeom>
        <a:solidFill>
          <a:schemeClr val="lt1">
            <a:alpha val="90000"/>
            <a:hueOff val="0"/>
            <a:satOff val="0"/>
            <a:lumOff val="0"/>
            <a:alphaOff val="0"/>
          </a:schemeClr>
        </a:solidFill>
        <a:ln w="26425" cap="flat" cmpd="sng" algn="ctr">
          <a:solidFill>
            <a:schemeClr val="accent5">
              <a:hueOff val="-12397374"/>
              <a:satOff val="18550"/>
              <a:lumOff val="-20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300" kern="1200" dirty="0">
              <a:solidFill>
                <a:srgbClr val="7030A0"/>
              </a:solidFill>
            </a:rPr>
            <a:t>The sentences could have  </a:t>
          </a:r>
          <a:r>
            <a:rPr lang="en-US" sz="1300" kern="1200" dirty="0" err="1">
              <a:solidFill>
                <a:srgbClr val="7030A0"/>
              </a:solidFill>
            </a:rPr>
            <a:t>Complejo</a:t>
          </a:r>
          <a:r>
            <a:rPr lang="en-US" sz="1300" kern="1200" dirty="0">
              <a:solidFill>
                <a:srgbClr val="7030A0"/>
              </a:solidFill>
            </a:rPr>
            <a:t> </a:t>
          </a:r>
          <a:r>
            <a:rPr lang="en-US" sz="1300" kern="1200" dirty="0" err="1">
              <a:solidFill>
                <a:srgbClr val="7030A0"/>
              </a:solidFill>
            </a:rPr>
            <a:t>agente</a:t>
          </a:r>
          <a:r>
            <a:rPr lang="en-US" sz="1300" kern="1200" dirty="0">
              <a:solidFill>
                <a:srgbClr val="7030A0"/>
              </a:solidFill>
            </a:rPr>
            <a:t> or it has not </a:t>
          </a:r>
          <a:endParaRPr lang="es-EC" sz="1300" kern="1200" dirty="0">
            <a:solidFill>
              <a:srgbClr val="7030A0"/>
            </a:solidFill>
          </a:endParaRPr>
        </a:p>
      </dsp:txBody>
      <dsp:txXfrm>
        <a:off x="6928166" y="4324187"/>
        <a:ext cx="2222828" cy="42625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CF65D1-9F67-420B-BED5-1D0CBCFA92EC}" type="datetimeFigureOut">
              <a:rPr lang="es-EC" smtClean="0"/>
              <a:t>22/2/21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38A6D0-278B-49EB-9108-E6E58DFB53D5}" type="slidenum">
              <a:rPr lang="es-EC" smtClean="0"/>
              <a:t>‹#›</a:t>
            </a:fld>
            <a:endParaRPr lang="es-EC"/>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CCF65D1-9F67-420B-BED5-1D0CBCFA92EC}" type="datetimeFigureOut">
              <a:rPr lang="es-EC" smtClean="0"/>
              <a:t>22/2/21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38A6D0-278B-49EB-9108-E6E58DFB53D5}" type="slidenum">
              <a:rPr lang="es-EC" smtClean="0"/>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CF65D1-9F67-420B-BED5-1D0CBCFA92EC}" type="datetimeFigureOut">
              <a:rPr lang="es-EC" smtClean="0"/>
              <a:t>22/2/21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38A6D0-278B-49EB-9108-E6E58DFB53D5}" type="slidenum">
              <a:rPr lang="es-EC" smtClean="0"/>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CCF65D1-9F67-420B-BED5-1D0CBCFA92EC}" type="datetimeFigureOut">
              <a:rPr lang="es-EC" smtClean="0"/>
              <a:t>22/2/21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38A6D0-278B-49EB-9108-E6E58DFB53D5}" type="slidenum">
              <a:rPr lang="es-EC" smtClean="0"/>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CCF65D1-9F67-420B-BED5-1D0CBCFA92EC}" type="datetimeFigureOut">
              <a:rPr lang="es-EC" smtClean="0"/>
              <a:t>22/2/21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638A6D0-278B-49EB-9108-E6E58DFB53D5}" type="slidenum">
              <a:rPr lang="es-EC" smtClean="0"/>
              <a:t>‹#›</a:t>
            </a:fld>
            <a:endParaRPr lang="es-EC"/>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CF65D1-9F67-420B-BED5-1D0CBCFA92EC}" type="datetimeFigureOut">
              <a:rPr lang="es-EC" smtClean="0"/>
              <a:t>22/2/21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38A6D0-278B-49EB-9108-E6E58DFB53D5}" type="slidenum">
              <a:rPr lang="es-EC" smtClean="0"/>
              <a:t>‹#›</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CF65D1-9F67-420B-BED5-1D0CBCFA92EC}" type="datetimeFigureOut">
              <a:rPr lang="es-EC" smtClean="0"/>
              <a:t>22/2/21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638A6D0-278B-49EB-9108-E6E58DFB53D5}" type="slidenum">
              <a:rPr lang="es-EC" smtClean="0"/>
              <a:t>‹#›</a:t>
            </a:fld>
            <a:endParaRPr lang="es-EC"/>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9CCF65D1-9F67-420B-BED5-1D0CBCFA92EC}" type="datetimeFigureOut">
              <a:rPr lang="es-EC" smtClean="0"/>
              <a:t>22/2/21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638A6D0-278B-49EB-9108-E6E58DFB53D5}" type="slidenum">
              <a:rPr lang="es-EC" smtClean="0"/>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F65D1-9F67-420B-BED5-1D0CBCFA92EC}" type="datetimeFigureOut">
              <a:rPr lang="es-EC" smtClean="0"/>
              <a:t>22/2/21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638A6D0-278B-49EB-9108-E6E58DFB53D5}" type="slidenum">
              <a:rPr lang="es-EC" smtClean="0"/>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CCF65D1-9F67-420B-BED5-1D0CBCFA92EC}" type="datetimeFigureOut">
              <a:rPr lang="es-EC" smtClean="0"/>
              <a:t>22/2/21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38A6D0-278B-49EB-9108-E6E58DFB53D5}" type="slidenum">
              <a:rPr lang="es-EC" smtClean="0"/>
              <a:t>‹#›</a:t>
            </a:fld>
            <a:endParaRPr lang="es-EC"/>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CCF65D1-9F67-420B-BED5-1D0CBCFA92EC}" type="datetimeFigureOut">
              <a:rPr lang="es-EC" smtClean="0"/>
              <a:t>22/2/21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638A6D0-278B-49EB-9108-E6E58DFB53D5}" type="slidenum">
              <a:rPr lang="es-EC" smtClean="0"/>
              <a:t>‹#›</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CCF65D1-9F67-420B-BED5-1D0CBCFA92EC}" type="datetimeFigureOut">
              <a:rPr lang="es-EC" smtClean="0"/>
              <a:t>22/2/21</a:t>
            </a:fld>
            <a:endParaRPr lang="es-EC"/>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D638A6D0-278B-49EB-9108-E6E58DFB53D5}" type="slidenum">
              <a:rPr lang="es-EC" smtClean="0"/>
              <a:t>‹#›</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UGek2ueMjiM"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thefreedictionary.com/Major-and-Minor-Sentences-Regular-and-Irregular-Sentences.htm" TargetMode="External"/><Relationship Id="rId4" Type="http://schemas.openxmlformats.org/officeDocument/2006/relationships/hyperlink" Target="https://www.youtube.com/watch?v=hWmKnrtlTH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passive_active_3.jpg" TargetMode="External"/><Relationship Id="rId2" Type="http://schemas.openxmlformats.org/officeDocument/2006/relationships/hyperlink" Target="Pasiva%20de%20proceso.docx"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estructura.png"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Presentaci&#243;n1.pptx"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643998" y="676284"/>
            <a:ext cx="8924610" cy="747690"/>
          </a:xfrm>
        </p:spPr>
        <p:txBody>
          <a:bodyPr>
            <a:noAutofit/>
          </a:bodyPr>
          <a:lstStyle/>
          <a:p>
            <a:pPr algn="ctr"/>
            <a:r>
              <a:rPr lang="es-EC" sz="5400" b="1" dirty="0">
                <a:latin typeface="Times New Roman" panose="02020603050405020304" pitchFamily="18" charset="0"/>
                <a:cs typeface="Times New Roman" panose="02020603050405020304" pitchFamily="18" charset="0"/>
              </a:rPr>
              <a:t>Oración / Sentence</a:t>
            </a:r>
          </a:p>
        </p:txBody>
      </p:sp>
      <p:sp>
        <p:nvSpPr>
          <p:cNvPr id="6" name="Título 3"/>
          <p:cNvSpPr txBox="1">
            <a:spLocks/>
          </p:cNvSpPr>
          <p:nvPr/>
        </p:nvSpPr>
        <p:spPr>
          <a:xfrm>
            <a:off x="1703512" y="820301"/>
            <a:ext cx="9865096" cy="603673"/>
          </a:xfrm>
          <a:prstGeom prst="rect">
            <a:avLst/>
          </a:prstGeom>
          <a:effectLst/>
        </p:spPr>
        <p:txBody>
          <a:bodyPr vert="horz" lIns="91440" tIns="45720" rIns="91440" bIns="45720" rtlCol="0" anchor="b">
            <a:normAutofit fontScale="70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dirty="0"/>
          </a:p>
        </p:txBody>
      </p:sp>
      <p:sp>
        <p:nvSpPr>
          <p:cNvPr id="10" name="Rectangle 9">
            <a:extLst>
              <a:ext uri="{FF2B5EF4-FFF2-40B4-BE49-F238E27FC236}">
                <a16:creationId xmlns:a16="http://schemas.microsoft.com/office/drawing/2014/main" id="{04797B6A-53F0-5242-B286-D2CD736786E6}"/>
              </a:ext>
            </a:extLst>
          </p:cNvPr>
          <p:cNvSpPr/>
          <p:nvPr/>
        </p:nvSpPr>
        <p:spPr>
          <a:xfrm>
            <a:off x="1199456" y="2722700"/>
            <a:ext cx="6213560" cy="707886"/>
          </a:xfrm>
          <a:prstGeom prst="rect">
            <a:avLst/>
          </a:prstGeom>
        </p:spPr>
        <p:txBody>
          <a:bodyPr wrap="none">
            <a:spAutoFit/>
          </a:bodyPr>
          <a:lstStyle/>
          <a:p>
            <a:r>
              <a:rPr lang="es-EC" sz="4000" dirty="0">
                <a:latin typeface="Times New Roman" panose="02020603050405020304" pitchFamily="18" charset="0"/>
                <a:cs typeface="Times New Roman" panose="02020603050405020304" pitchFamily="18" charset="0"/>
              </a:rPr>
              <a:t>Unimembre / Minor sentence</a:t>
            </a:r>
            <a:endParaRPr lang="en-US" sz="4000" dirty="0"/>
          </a:p>
        </p:txBody>
      </p:sp>
      <p:sp>
        <p:nvSpPr>
          <p:cNvPr id="12" name="Rectangle 11">
            <a:extLst>
              <a:ext uri="{FF2B5EF4-FFF2-40B4-BE49-F238E27FC236}">
                <a16:creationId xmlns:a16="http://schemas.microsoft.com/office/drawing/2014/main" id="{62D69F4A-940E-BE43-8040-25FCA45C8C36}"/>
              </a:ext>
            </a:extLst>
          </p:cNvPr>
          <p:cNvSpPr/>
          <p:nvPr/>
        </p:nvSpPr>
        <p:spPr>
          <a:xfrm>
            <a:off x="5187714" y="4569307"/>
            <a:ext cx="5984331" cy="707886"/>
          </a:xfrm>
          <a:prstGeom prst="rect">
            <a:avLst/>
          </a:prstGeom>
        </p:spPr>
        <p:txBody>
          <a:bodyPr wrap="none">
            <a:spAutoFit/>
          </a:bodyPr>
          <a:lstStyle/>
          <a:p>
            <a:r>
              <a:rPr lang="es-EC" sz="4000" dirty="0">
                <a:latin typeface="Times New Roman" panose="02020603050405020304" pitchFamily="18" charset="0"/>
                <a:cs typeface="Times New Roman" panose="02020603050405020304" pitchFamily="18" charset="0"/>
              </a:rPr>
              <a:t>Bimembre / Major Sentence</a:t>
            </a:r>
            <a:endParaRPr lang="en-US" sz="4000" dirty="0"/>
          </a:p>
        </p:txBody>
      </p:sp>
      <p:sp>
        <p:nvSpPr>
          <p:cNvPr id="13" name="Down Arrow 12">
            <a:extLst>
              <a:ext uri="{FF2B5EF4-FFF2-40B4-BE49-F238E27FC236}">
                <a16:creationId xmlns:a16="http://schemas.microsoft.com/office/drawing/2014/main" id="{03740661-8DAF-5D40-96AC-1B0F36FE50EB}"/>
              </a:ext>
            </a:extLst>
          </p:cNvPr>
          <p:cNvSpPr/>
          <p:nvPr/>
        </p:nvSpPr>
        <p:spPr>
          <a:xfrm rot="2227552">
            <a:off x="5591945" y="1393642"/>
            <a:ext cx="432048" cy="148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FD33E90E-43CB-5E48-A299-0FCA0CCCDB9F}"/>
              </a:ext>
            </a:extLst>
          </p:cNvPr>
          <p:cNvSpPr/>
          <p:nvPr/>
        </p:nvSpPr>
        <p:spPr>
          <a:xfrm rot="19309491">
            <a:off x="7209043" y="1049255"/>
            <a:ext cx="432048" cy="3998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 Steps to Create a Camera-Ready Video Production Logo • Online Logo  Maker's Blog">
            <a:hlinkClick r:id="rId2"/>
            <a:extLst>
              <a:ext uri="{FF2B5EF4-FFF2-40B4-BE49-F238E27FC236}">
                <a16:creationId xmlns:a16="http://schemas.microsoft.com/office/drawing/2014/main" id="{2F124526-4D57-CF49-9054-740BC4FB4D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51" t="21790" r="26335" b="25810"/>
          <a:stretch/>
        </p:blipFill>
        <p:spPr bwMode="auto">
          <a:xfrm>
            <a:off x="286352" y="2722700"/>
            <a:ext cx="497156" cy="5698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5 Steps to Create a Camera-Ready Video Production Logo • Online Logo  Maker's Blog">
            <a:hlinkClick r:id="rId4"/>
            <a:extLst>
              <a:ext uri="{FF2B5EF4-FFF2-40B4-BE49-F238E27FC236}">
                <a16:creationId xmlns:a16="http://schemas.microsoft.com/office/drawing/2014/main" id="{C2B5A6D0-E451-7B48-97C5-B778E932C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51" t="21790" r="26335" b="25810"/>
          <a:stretch/>
        </p:blipFill>
        <p:spPr bwMode="auto">
          <a:xfrm>
            <a:off x="11305281" y="4605715"/>
            <a:ext cx="526654" cy="6036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riting Hand With Pencil Illustration">
            <a:hlinkClick r:id="rId5"/>
            <a:extLst>
              <a:ext uri="{FF2B5EF4-FFF2-40B4-BE49-F238E27FC236}">
                <a16:creationId xmlns:a16="http://schemas.microsoft.com/office/drawing/2014/main" id="{D3C9F312-0671-344E-9D78-AB7CBDCB5B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0425" y="2522055"/>
            <a:ext cx="732005" cy="55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7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INTERROGATIVE SENTENCES</a:t>
            </a:r>
          </a:p>
        </p:txBody>
      </p:sp>
      <p:sp>
        <p:nvSpPr>
          <p:cNvPr id="3" name="2 Marcador de contenido"/>
          <p:cNvSpPr>
            <a:spLocks noGrp="1"/>
          </p:cNvSpPr>
          <p:nvPr>
            <p:ph idx="1"/>
          </p:nvPr>
        </p:nvSpPr>
        <p:spPr>
          <a:xfrm>
            <a:off x="2291938" y="1484784"/>
            <a:ext cx="7457703" cy="864096"/>
          </a:xfrm>
        </p:spPr>
        <p:txBody>
          <a:bodyPr>
            <a:normAutofit/>
          </a:bodyPr>
          <a:lstStyle/>
          <a:p>
            <a:pPr marL="0" indent="0" algn="just">
              <a:buNone/>
            </a:pPr>
            <a:r>
              <a:rPr lang="en-US" sz="2400" dirty="0"/>
              <a:t>Interrogative sentences are used in asking questions: </a:t>
            </a:r>
            <a:endParaRPr lang="es-EC" sz="2400" dirty="0"/>
          </a:p>
        </p:txBody>
      </p:sp>
      <p:sp>
        <p:nvSpPr>
          <p:cNvPr id="4" name="3 CuadroTexto"/>
          <p:cNvSpPr txBox="1"/>
          <p:nvPr/>
        </p:nvSpPr>
        <p:spPr>
          <a:xfrm>
            <a:off x="4559829" y="2700399"/>
            <a:ext cx="2592288" cy="646331"/>
          </a:xfrm>
          <a:prstGeom prst="rect">
            <a:avLst/>
          </a:prstGeom>
          <a:noFill/>
        </p:spPr>
        <p:txBody>
          <a:bodyPr wrap="square" rtlCol="0">
            <a:spAutoFit/>
          </a:bodyPr>
          <a:lstStyle/>
          <a:p>
            <a:pPr algn="ctr"/>
            <a:r>
              <a:rPr lang="es-EC" b="1" dirty="0"/>
              <a:t>YES/NO </a:t>
            </a:r>
            <a:r>
              <a:rPr lang="es-EC" b="1" dirty="0" err="1"/>
              <a:t>Questions</a:t>
            </a:r>
            <a:endParaRPr lang="es-EC" b="1" dirty="0"/>
          </a:p>
          <a:p>
            <a:pPr algn="ctr"/>
            <a:r>
              <a:rPr lang="es-EC" b="1" dirty="0"/>
              <a:t>WH </a:t>
            </a:r>
            <a:r>
              <a:rPr lang="es-EC" b="1" dirty="0" err="1"/>
              <a:t>Questions</a:t>
            </a:r>
            <a:endParaRPr lang="es-EC" b="1" dirty="0"/>
          </a:p>
        </p:txBody>
      </p:sp>
      <p:sp>
        <p:nvSpPr>
          <p:cNvPr id="5" name="4 CuadroTexto"/>
          <p:cNvSpPr txBox="1"/>
          <p:nvPr/>
        </p:nvSpPr>
        <p:spPr>
          <a:xfrm>
            <a:off x="1966684" y="5243179"/>
            <a:ext cx="2688299" cy="646331"/>
          </a:xfrm>
          <a:prstGeom prst="rect">
            <a:avLst/>
          </a:prstGeom>
          <a:noFill/>
        </p:spPr>
        <p:txBody>
          <a:bodyPr wrap="square" rtlCol="0">
            <a:spAutoFit/>
          </a:bodyPr>
          <a:lstStyle/>
          <a:p>
            <a:pPr marL="285750" indent="-285750">
              <a:buFont typeface="Arial" pitchFamily="34" charset="0"/>
              <a:buChar char="•"/>
            </a:pPr>
            <a:r>
              <a:rPr lang="es-EC" dirty="0"/>
              <a:t>¿Sabes algo?</a:t>
            </a:r>
          </a:p>
          <a:p>
            <a:pPr marL="285750" indent="-285750">
              <a:buFont typeface="Arial" pitchFamily="34" charset="0"/>
              <a:buChar char="•"/>
            </a:pPr>
            <a:r>
              <a:rPr lang="es-EC" dirty="0"/>
              <a:t>¿Dónde vives?</a:t>
            </a:r>
          </a:p>
        </p:txBody>
      </p:sp>
      <p:sp>
        <p:nvSpPr>
          <p:cNvPr id="6" name="5 CuadroTexto"/>
          <p:cNvSpPr txBox="1"/>
          <p:nvPr/>
        </p:nvSpPr>
        <p:spPr>
          <a:xfrm>
            <a:off x="6768075" y="5243178"/>
            <a:ext cx="3456384" cy="646331"/>
          </a:xfrm>
          <a:prstGeom prst="rect">
            <a:avLst/>
          </a:prstGeom>
          <a:noFill/>
        </p:spPr>
        <p:txBody>
          <a:bodyPr wrap="square" rtlCol="0">
            <a:spAutoFit/>
          </a:bodyPr>
          <a:lstStyle/>
          <a:p>
            <a:pPr marL="285750" indent="-285750">
              <a:buFont typeface="Arial" pitchFamily="34" charset="0"/>
              <a:buChar char="•"/>
            </a:pPr>
            <a:r>
              <a:rPr lang="es-EC" dirty="0" err="1"/>
              <a:t>Is</a:t>
            </a:r>
            <a:r>
              <a:rPr lang="es-EC" dirty="0"/>
              <a:t> </a:t>
            </a:r>
            <a:r>
              <a:rPr lang="es-EC" dirty="0" err="1"/>
              <a:t>this</a:t>
            </a:r>
            <a:r>
              <a:rPr lang="es-EC" dirty="0"/>
              <a:t> </a:t>
            </a:r>
            <a:r>
              <a:rPr lang="es-EC" dirty="0" err="1"/>
              <a:t>your</a:t>
            </a:r>
            <a:r>
              <a:rPr lang="es-EC" dirty="0"/>
              <a:t> book?</a:t>
            </a:r>
          </a:p>
          <a:p>
            <a:pPr marL="285750" indent="-285750">
              <a:buFont typeface="Arial" pitchFamily="34" charset="0"/>
              <a:buChar char="•"/>
            </a:pPr>
            <a:r>
              <a:rPr lang="es-EC" dirty="0" err="1"/>
              <a:t>Where</a:t>
            </a:r>
            <a:r>
              <a:rPr lang="es-EC" dirty="0"/>
              <a:t> do </a:t>
            </a:r>
            <a:r>
              <a:rPr lang="es-EC" dirty="0" err="1"/>
              <a:t>you</a:t>
            </a:r>
            <a:r>
              <a:rPr lang="es-EC" dirty="0"/>
              <a:t> </a:t>
            </a:r>
            <a:r>
              <a:rPr lang="es-EC" dirty="0" err="1"/>
              <a:t>work</a:t>
            </a:r>
            <a:r>
              <a:rPr lang="es-EC" dirty="0"/>
              <a:t>?</a:t>
            </a:r>
          </a:p>
        </p:txBody>
      </p:sp>
      <p:sp>
        <p:nvSpPr>
          <p:cNvPr id="7" name="6 CuadroTexto"/>
          <p:cNvSpPr txBox="1"/>
          <p:nvPr/>
        </p:nvSpPr>
        <p:spPr>
          <a:xfrm>
            <a:off x="7631512" y="4798442"/>
            <a:ext cx="134414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dirty="0"/>
              <a:t>ENGLISH</a:t>
            </a:r>
          </a:p>
        </p:txBody>
      </p:sp>
      <p:sp>
        <p:nvSpPr>
          <p:cNvPr id="8" name="7 CuadroTexto"/>
          <p:cNvSpPr txBox="1"/>
          <p:nvPr/>
        </p:nvSpPr>
        <p:spPr>
          <a:xfrm>
            <a:off x="2831638" y="4798442"/>
            <a:ext cx="134414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dirty="0"/>
              <a:t>SPANISH</a:t>
            </a:r>
          </a:p>
        </p:txBody>
      </p:sp>
      <p:cxnSp>
        <p:nvCxnSpPr>
          <p:cNvPr id="10" name="Straight Arrow Connector 9">
            <a:extLst>
              <a:ext uri="{FF2B5EF4-FFF2-40B4-BE49-F238E27FC236}">
                <a16:creationId xmlns:a16="http://schemas.microsoft.com/office/drawing/2014/main" id="{49C93589-A171-F64A-AE69-FFEC0DE4EC1E}"/>
              </a:ext>
            </a:extLst>
          </p:cNvPr>
          <p:cNvCxnSpPr>
            <a:stCxn id="4" idx="2"/>
          </p:cNvCxnSpPr>
          <p:nvPr/>
        </p:nvCxnSpPr>
        <p:spPr>
          <a:xfrm flipH="1">
            <a:off x="4175787" y="3346730"/>
            <a:ext cx="1680186" cy="14517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9D1A2E-7B50-7342-B396-621CC22578A9}"/>
              </a:ext>
            </a:extLst>
          </p:cNvPr>
          <p:cNvCxnSpPr>
            <a:cxnSpLocks/>
            <a:stCxn id="4" idx="2"/>
          </p:cNvCxnSpPr>
          <p:nvPr/>
        </p:nvCxnSpPr>
        <p:spPr>
          <a:xfrm>
            <a:off x="5855973" y="3346730"/>
            <a:ext cx="1775539" cy="14517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110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IMPERATIVE SENTENCES</a:t>
            </a:r>
          </a:p>
        </p:txBody>
      </p:sp>
      <p:sp>
        <p:nvSpPr>
          <p:cNvPr id="3" name="2 Marcador de contenido"/>
          <p:cNvSpPr>
            <a:spLocks noGrp="1"/>
          </p:cNvSpPr>
          <p:nvPr>
            <p:ph idx="1"/>
          </p:nvPr>
        </p:nvSpPr>
        <p:spPr>
          <a:xfrm>
            <a:off x="3407702" y="1484784"/>
            <a:ext cx="5376597" cy="936104"/>
          </a:xfrm>
        </p:spPr>
        <p:txBody>
          <a:bodyPr>
            <a:normAutofit/>
          </a:bodyPr>
          <a:lstStyle/>
          <a:p>
            <a:pPr marL="0" indent="0" algn="just">
              <a:buNone/>
            </a:pPr>
            <a:r>
              <a:rPr lang="en-US" sz="2400" dirty="0"/>
              <a:t>Imperative sentences are used in issuing orders or directives.</a:t>
            </a:r>
            <a:endParaRPr lang="es-EC" sz="2400" dirty="0"/>
          </a:p>
        </p:txBody>
      </p:sp>
      <p:sp>
        <p:nvSpPr>
          <p:cNvPr id="4" name="3 CuadroTexto"/>
          <p:cNvSpPr txBox="1"/>
          <p:nvPr/>
        </p:nvSpPr>
        <p:spPr>
          <a:xfrm>
            <a:off x="6849487" y="3448119"/>
            <a:ext cx="3840427" cy="646331"/>
          </a:xfrm>
          <a:prstGeom prst="rect">
            <a:avLst/>
          </a:prstGeom>
          <a:noFill/>
        </p:spPr>
        <p:txBody>
          <a:bodyPr wrap="square" rtlCol="0">
            <a:spAutoFit/>
          </a:bodyPr>
          <a:lstStyle/>
          <a:p>
            <a:pPr algn="just"/>
            <a:r>
              <a:rPr lang="en-US" dirty="0"/>
              <a:t>In an imperative sentence, the main verb is in its base form.</a:t>
            </a:r>
            <a:endParaRPr lang="es-EC" dirty="0"/>
          </a:p>
        </p:txBody>
      </p:sp>
      <p:sp>
        <p:nvSpPr>
          <p:cNvPr id="6" name="5 CuadroTexto"/>
          <p:cNvSpPr txBox="1"/>
          <p:nvPr/>
        </p:nvSpPr>
        <p:spPr>
          <a:xfrm>
            <a:off x="2077593" y="4902492"/>
            <a:ext cx="2968353" cy="923330"/>
          </a:xfrm>
          <a:prstGeom prst="rect">
            <a:avLst/>
          </a:prstGeom>
          <a:noFill/>
        </p:spPr>
        <p:txBody>
          <a:bodyPr wrap="square" rtlCol="0">
            <a:spAutoFit/>
          </a:bodyPr>
          <a:lstStyle/>
          <a:p>
            <a:pPr marL="285750" indent="-285750">
              <a:buFont typeface="Arial" pitchFamily="34" charset="0"/>
              <a:buChar char="•"/>
            </a:pPr>
            <a:r>
              <a:rPr lang="es-EC" dirty="0"/>
              <a:t>Siéntate, por favor</a:t>
            </a:r>
          </a:p>
          <a:p>
            <a:pPr marL="285750" indent="-285750">
              <a:buFont typeface="Arial" pitchFamily="34" charset="0"/>
              <a:buChar char="•"/>
            </a:pPr>
            <a:r>
              <a:rPr lang="es-EC" dirty="0"/>
              <a:t>¡Arriba, todos!</a:t>
            </a:r>
          </a:p>
          <a:p>
            <a:pPr marL="285750" indent="-285750">
              <a:buFont typeface="Arial" pitchFamily="34" charset="0"/>
              <a:buChar char="•"/>
            </a:pPr>
            <a:r>
              <a:rPr lang="es-EC" dirty="0"/>
              <a:t>No saldrás más</a:t>
            </a:r>
          </a:p>
        </p:txBody>
      </p:sp>
      <p:sp>
        <p:nvSpPr>
          <p:cNvPr id="7" name="6 CuadroTexto"/>
          <p:cNvSpPr txBox="1"/>
          <p:nvPr/>
        </p:nvSpPr>
        <p:spPr>
          <a:xfrm>
            <a:off x="6878984" y="4902491"/>
            <a:ext cx="4401593" cy="923330"/>
          </a:xfrm>
          <a:prstGeom prst="rect">
            <a:avLst/>
          </a:prstGeom>
          <a:noFill/>
        </p:spPr>
        <p:txBody>
          <a:bodyPr wrap="square" rtlCol="0">
            <a:spAutoFit/>
          </a:bodyPr>
          <a:lstStyle/>
          <a:p>
            <a:pPr marL="285750" indent="-285750">
              <a:buFont typeface="Arial" pitchFamily="34" charset="0"/>
              <a:buChar char="•"/>
            </a:pPr>
            <a:r>
              <a:rPr lang="en-US" dirty="0"/>
              <a:t>Leave your coat in the hall</a:t>
            </a:r>
          </a:p>
          <a:p>
            <a:pPr marL="285750" indent="-285750">
              <a:buFont typeface="Arial" pitchFamily="34" charset="0"/>
              <a:buChar char="•"/>
            </a:pPr>
            <a:r>
              <a:rPr lang="en-US" dirty="0"/>
              <a:t>Give me your phone number</a:t>
            </a:r>
          </a:p>
          <a:p>
            <a:pPr marL="285750" indent="-285750">
              <a:buFont typeface="Arial" pitchFamily="34" charset="0"/>
              <a:buChar char="•"/>
            </a:pPr>
            <a:r>
              <a:rPr lang="en-US" dirty="0"/>
              <a:t>Stop!</a:t>
            </a:r>
            <a:endParaRPr lang="es-EC" dirty="0"/>
          </a:p>
        </p:txBody>
      </p:sp>
      <p:sp>
        <p:nvSpPr>
          <p:cNvPr id="8" name="7 CuadroTexto"/>
          <p:cNvSpPr txBox="1"/>
          <p:nvPr/>
        </p:nvSpPr>
        <p:spPr>
          <a:xfrm>
            <a:off x="2070474" y="3309620"/>
            <a:ext cx="2975473" cy="1200329"/>
          </a:xfrm>
          <a:prstGeom prst="rect">
            <a:avLst/>
          </a:prstGeom>
          <a:noFill/>
        </p:spPr>
        <p:txBody>
          <a:bodyPr wrap="square" rtlCol="0">
            <a:spAutoFit/>
          </a:bodyPr>
          <a:lstStyle/>
          <a:p>
            <a:r>
              <a:rPr lang="es-EC" b="1" dirty="0"/>
              <a:t>EXHORTATIVAS:</a:t>
            </a:r>
          </a:p>
          <a:p>
            <a:pPr marL="285750" indent="-285750">
              <a:buFont typeface="Arial" pitchFamily="34" charset="0"/>
              <a:buChar char="•"/>
            </a:pPr>
            <a:r>
              <a:rPr lang="es-EC" dirty="0"/>
              <a:t>Imperativo</a:t>
            </a:r>
          </a:p>
          <a:p>
            <a:pPr marL="285750" indent="-285750">
              <a:buFont typeface="Arial" pitchFamily="34" charset="0"/>
              <a:buChar char="•"/>
            </a:pPr>
            <a:r>
              <a:rPr lang="es-EC" dirty="0"/>
              <a:t>Subjuntivo</a:t>
            </a:r>
          </a:p>
          <a:p>
            <a:pPr marL="285750" indent="-285750">
              <a:buFont typeface="Arial" pitchFamily="34" charset="0"/>
              <a:buChar char="•"/>
            </a:pPr>
            <a:r>
              <a:rPr lang="es-EC" dirty="0"/>
              <a:t>Indicativo</a:t>
            </a:r>
          </a:p>
        </p:txBody>
      </p:sp>
      <p:sp>
        <p:nvSpPr>
          <p:cNvPr id="9" name="8 CuadroTexto"/>
          <p:cNvSpPr txBox="1"/>
          <p:nvPr/>
        </p:nvSpPr>
        <p:spPr>
          <a:xfrm>
            <a:off x="2927650" y="2852936"/>
            <a:ext cx="1344149"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C" dirty="0"/>
              <a:t>SPANISH</a:t>
            </a:r>
          </a:p>
        </p:txBody>
      </p:sp>
      <p:sp>
        <p:nvSpPr>
          <p:cNvPr id="10" name="9 CuadroTexto"/>
          <p:cNvSpPr txBox="1"/>
          <p:nvPr/>
        </p:nvSpPr>
        <p:spPr>
          <a:xfrm>
            <a:off x="7632171" y="2852936"/>
            <a:ext cx="1344149"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C" dirty="0"/>
              <a:t>ENGLISH</a:t>
            </a:r>
          </a:p>
        </p:txBody>
      </p:sp>
      <p:cxnSp>
        <p:nvCxnSpPr>
          <p:cNvPr id="11" name="Straight Arrow Connector 10">
            <a:extLst>
              <a:ext uri="{FF2B5EF4-FFF2-40B4-BE49-F238E27FC236}">
                <a16:creationId xmlns:a16="http://schemas.microsoft.com/office/drawing/2014/main" id="{D1FE2618-AC75-F04C-B70D-26182498EA3A}"/>
              </a:ext>
            </a:extLst>
          </p:cNvPr>
          <p:cNvCxnSpPr>
            <a:stCxn id="3" idx="2"/>
          </p:cNvCxnSpPr>
          <p:nvPr/>
        </p:nvCxnSpPr>
        <p:spPr>
          <a:xfrm flipH="1">
            <a:off x="4405745" y="2420888"/>
            <a:ext cx="1690256" cy="24816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DBD8A3F-B76D-1B4D-8047-9E513A126635}"/>
              </a:ext>
            </a:extLst>
          </p:cNvPr>
          <p:cNvCxnSpPr>
            <a:cxnSpLocks/>
            <a:stCxn id="3" idx="2"/>
          </p:cNvCxnSpPr>
          <p:nvPr/>
        </p:nvCxnSpPr>
        <p:spPr>
          <a:xfrm>
            <a:off x="6096001" y="2420888"/>
            <a:ext cx="1195448" cy="24816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330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DESIDERATIVE SENTENCES</a:t>
            </a:r>
          </a:p>
        </p:txBody>
      </p:sp>
      <p:sp>
        <p:nvSpPr>
          <p:cNvPr id="3" name="2 Marcador de contenido"/>
          <p:cNvSpPr>
            <a:spLocks noGrp="1"/>
          </p:cNvSpPr>
          <p:nvPr>
            <p:ph idx="1"/>
          </p:nvPr>
        </p:nvSpPr>
        <p:spPr>
          <a:xfrm>
            <a:off x="3154497" y="1567149"/>
            <a:ext cx="4953917" cy="2244687"/>
          </a:xfrm>
        </p:spPr>
        <p:txBody>
          <a:bodyPr/>
          <a:lstStyle/>
          <a:p>
            <a:pPr marL="0" indent="0">
              <a:buNone/>
            </a:pPr>
            <a:r>
              <a:rPr lang="en-US" dirty="0"/>
              <a:t>This kind of sentences expresses:</a:t>
            </a:r>
          </a:p>
          <a:p>
            <a:pPr lvl="1"/>
            <a:r>
              <a:rPr lang="en-US" sz="2400" dirty="0"/>
              <a:t>Desire</a:t>
            </a:r>
          </a:p>
          <a:p>
            <a:pPr lvl="1"/>
            <a:r>
              <a:rPr lang="en-US" sz="2400" dirty="0"/>
              <a:t>Regret</a:t>
            </a:r>
          </a:p>
          <a:p>
            <a:pPr marL="0" indent="0" algn="just">
              <a:buNone/>
            </a:pPr>
            <a:r>
              <a:rPr lang="en-US" dirty="0"/>
              <a:t>Also refers to a present situation that the speaker is unhappy about.</a:t>
            </a:r>
          </a:p>
        </p:txBody>
      </p:sp>
      <p:sp>
        <p:nvSpPr>
          <p:cNvPr id="4" name="3 CuadroTexto"/>
          <p:cNvSpPr txBox="1"/>
          <p:nvPr/>
        </p:nvSpPr>
        <p:spPr>
          <a:xfrm>
            <a:off x="1402331" y="4942416"/>
            <a:ext cx="4951910" cy="646331"/>
          </a:xfrm>
          <a:prstGeom prst="rect">
            <a:avLst/>
          </a:prstGeom>
          <a:noFill/>
        </p:spPr>
        <p:txBody>
          <a:bodyPr wrap="square" rtlCol="0">
            <a:spAutoFit/>
          </a:bodyPr>
          <a:lstStyle/>
          <a:p>
            <a:pPr marL="285750" indent="-285750">
              <a:buFont typeface="Arial" pitchFamily="34" charset="0"/>
              <a:buChar char="•"/>
            </a:pPr>
            <a:r>
              <a:rPr lang="es-EC" dirty="0"/>
              <a:t>¡Ojalá comiences muy bien el año!</a:t>
            </a:r>
          </a:p>
          <a:p>
            <a:pPr marL="285750" indent="-285750">
              <a:buFont typeface="Arial" pitchFamily="34" charset="0"/>
              <a:buChar char="•"/>
            </a:pPr>
            <a:r>
              <a:rPr lang="es-EC" dirty="0"/>
              <a:t>Espero que mañana sea un día soleado.</a:t>
            </a:r>
          </a:p>
        </p:txBody>
      </p:sp>
      <p:sp>
        <p:nvSpPr>
          <p:cNvPr id="5" name="4 CuadroTexto"/>
          <p:cNvSpPr txBox="1"/>
          <p:nvPr/>
        </p:nvSpPr>
        <p:spPr>
          <a:xfrm>
            <a:off x="6768075" y="4955511"/>
            <a:ext cx="4039472" cy="923330"/>
          </a:xfrm>
          <a:prstGeom prst="rect">
            <a:avLst/>
          </a:prstGeom>
          <a:noFill/>
        </p:spPr>
        <p:txBody>
          <a:bodyPr wrap="square" rtlCol="0">
            <a:spAutoFit/>
          </a:bodyPr>
          <a:lstStyle/>
          <a:p>
            <a:pPr marL="285750" indent="-285750">
              <a:buFont typeface="Arial" pitchFamily="34" charset="0"/>
              <a:buChar char="•"/>
            </a:pPr>
            <a:r>
              <a:rPr lang="en-US" dirty="0">
                <a:solidFill>
                  <a:srgbClr val="FF0000"/>
                </a:solidFill>
              </a:rPr>
              <a:t>If only </a:t>
            </a:r>
            <a:r>
              <a:rPr lang="en-US" dirty="0"/>
              <a:t>I had a computer.</a:t>
            </a:r>
            <a:endParaRPr lang="es-EC" dirty="0"/>
          </a:p>
          <a:p>
            <a:pPr marL="285750" indent="-285750">
              <a:buFont typeface="Arial" pitchFamily="34" charset="0"/>
              <a:buChar char="•"/>
            </a:pPr>
            <a:r>
              <a:rPr lang="en-US" dirty="0"/>
              <a:t>I </a:t>
            </a:r>
            <a:r>
              <a:rPr lang="en-US" dirty="0">
                <a:solidFill>
                  <a:srgbClr val="FF0000"/>
                </a:solidFill>
              </a:rPr>
              <a:t>wish</a:t>
            </a:r>
            <a:r>
              <a:rPr lang="en-US" dirty="0"/>
              <a:t> I could go to university.</a:t>
            </a:r>
          </a:p>
          <a:p>
            <a:pPr marL="285750" indent="-285750">
              <a:buFont typeface="Arial" pitchFamily="34" charset="0"/>
              <a:buChar char="•"/>
            </a:pPr>
            <a:r>
              <a:rPr lang="en-US" dirty="0"/>
              <a:t>I </a:t>
            </a:r>
            <a:r>
              <a:rPr lang="en-US" dirty="0">
                <a:solidFill>
                  <a:srgbClr val="FF0000"/>
                </a:solidFill>
              </a:rPr>
              <a:t>wish</a:t>
            </a:r>
            <a:r>
              <a:rPr lang="en-US" dirty="0"/>
              <a:t> he had called me.</a:t>
            </a:r>
            <a:endParaRPr lang="es-EC" dirty="0"/>
          </a:p>
        </p:txBody>
      </p:sp>
      <p:sp>
        <p:nvSpPr>
          <p:cNvPr id="6" name="5 CuadroTexto"/>
          <p:cNvSpPr txBox="1"/>
          <p:nvPr/>
        </p:nvSpPr>
        <p:spPr>
          <a:xfrm>
            <a:off x="7631512" y="4510775"/>
            <a:ext cx="134414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dirty="0"/>
              <a:t>ENGLISH</a:t>
            </a:r>
          </a:p>
        </p:txBody>
      </p:sp>
      <p:sp>
        <p:nvSpPr>
          <p:cNvPr id="7" name="6 CuadroTexto"/>
          <p:cNvSpPr txBox="1"/>
          <p:nvPr/>
        </p:nvSpPr>
        <p:spPr>
          <a:xfrm>
            <a:off x="2831638" y="4510775"/>
            <a:ext cx="134414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EC" dirty="0"/>
              <a:t>SPANISH</a:t>
            </a:r>
          </a:p>
        </p:txBody>
      </p:sp>
    </p:spTree>
    <p:extLst>
      <p:ext uri="{BB962C8B-B14F-4D97-AF65-F5344CB8AC3E}">
        <p14:creationId xmlns:p14="http://schemas.microsoft.com/office/powerpoint/2010/main" val="19976059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003" y="387299"/>
            <a:ext cx="12096997" cy="990600"/>
          </a:xfrm>
        </p:spPr>
        <p:txBody>
          <a:bodyPr>
            <a:normAutofit fontScale="90000"/>
          </a:bodyPr>
          <a:lstStyle/>
          <a:p>
            <a:pPr algn="ctr"/>
            <a:r>
              <a:rPr lang="es-EC" dirty="0"/>
              <a:t>SENTENCES EXPRESSING POSSIBILITY AND DOUBT</a:t>
            </a:r>
          </a:p>
        </p:txBody>
      </p:sp>
      <p:sp>
        <p:nvSpPr>
          <p:cNvPr id="3" name="2 Marcador de contenido"/>
          <p:cNvSpPr>
            <a:spLocks noGrp="1"/>
          </p:cNvSpPr>
          <p:nvPr>
            <p:ph idx="1"/>
          </p:nvPr>
        </p:nvSpPr>
        <p:spPr>
          <a:xfrm>
            <a:off x="1484415" y="1417687"/>
            <a:ext cx="8755729" cy="900629"/>
          </a:xfrm>
        </p:spPr>
        <p:txBody>
          <a:bodyPr>
            <a:noAutofit/>
          </a:bodyPr>
          <a:lstStyle/>
          <a:p>
            <a:pPr marL="0" indent="0" algn="just">
              <a:buNone/>
            </a:pPr>
            <a:r>
              <a:rPr lang="en-US" sz="2000" dirty="0"/>
              <a:t>Possibility is when there is a chance that something may happen or be true.</a:t>
            </a:r>
            <a:endParaRPr lang="es-EC" sz="2000" dirty="0"/>
          </a:p>
        </p:txBody>
      </p:sp>
      <p:sp>
        <p:nvSpPr>
          <p:cNvPr id="4" name="2 Marcador de contenido"/>
          <p:cNvSpPr txBox="1">
            <a:spLocks/>
          </p:cNvSpPr>
          <p:nvPr/>
        </p:nvSpPr>
        <p:spPr>
          <a:xfrm>
            <a:off x="3292401" y="2602275"/>
            <a:ext cx="4625248" cy="116549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r>
              <a:rPr lang="en-US" sz="2000" dirty="0"/>
              <a:t>To doubt or deny something is to question its connection with reality or to express that it is hypothetical</a:t>
            </a:r>
            <a:endParaRPr lang="es-EC" sz="2000" dirty="0"/>
          </a:p>
        </p:txBody>
      </p:sp>
      <p:sp>
        <p:nvSpPr>
          <p:cNvPr id="5" name="4 CuadroTexto"/>
          <p:cNvSpPr txBox="1"/>
          <p:nvPr/>
        </p:nvSpPr>
        <p:spPr>
          <a:xfrm>
            <a:off x="6699792" y="4860556"/>
            <a:ext cx="4460295" cy="923330"/>
          </a:xfrm>
          <a:prstGeom prst="rect">
            <a:avLst/>
          </a:prstGeom>
          <a:noFill/>
        </p:spPr>
        <p:txBody>
          <a:bodyPr wrap="square" rtlCol="0">
            <a:spAutoFit/>
          </a:bodyPr>
          <a:lstStyle/>
          <a:p>
            <a:pPr marL="285750" indent="-285750">
              <a:buFont typeface="Arial" pitchFamily="34" charset="0"/>
              <a:buChar char="•"/>
            </a:pPr>
            <a:r>
              <a:rPr lang="en-US" dirty="0"/>
              <a:t>My grandmother </a:t>
            </a:r>
            <a:r>
              <a:rPr lang="en-US" b="1" dirty="0"/>
              <a:t>may</a:t>
            </a:r>
            <a:r>
              <a:rPr lang="en-US" dirty="0"/>
              <a:t> travel alone. </a:t>
            </a:r>
          </a:p>
          <a:p>
            <a:pPr marL="285750" indent="-285750">
              <a:buFont typeface="Arial" pitchFamily="34" charset="0"/>
              <a:buChar char="•"/>
            </a:pPr>
            <a:r>
              <a:rPr lang="en-US" b="1" dirty="0"/>
              <a:t>Maybe,</a:t>
            </a:r>
            <a:r>
              <a:rPr lang="en-US" dirty="0"/>
              <a:t> she will make the trip alone. </a:t>
            </a:r>
          </a:p>
          <a:p>
            <a:pPr marL="285750" indent="-285750">
              <a:buFont typeface="Arial" pitchFamily="34" charset="0"/>
              <a:buChar char="•"/>
            </a:pPr>
            <a:r>
              <a:rPr lang="en-US" b="1" dirty="0"/>
              <a:t>Perhaps,</a:t>
            </a:r>
            <a:r>
              <a:rPr lang="en-US" dirty="0"/>
              <a:t> she will visit London. </a:t>
            </a:r>
          </a:p>
        </p:txBody>
      </p:sp>
      <p:sp>
        <p:nvSpPr>
          <p:cNvPr id="6" name="5 CuadroTexto"/>
          <p:cNvSpPr txBox="1"/>
          <p:nvPr/>
        </p:nvSpPr>
        <p:spPr>
          <a:xfrm>
            <a:off x="1610579" y="4634928"/>
            <a:ext cx="4961679" cy="1477328"/>
          </a:xfrm>
          <a:prstGeom prst="rect">
            <a:avLst/>
          </a:prstGeom>
          <a:noFill/>
        </p:spPr>
        <p:txBody>
          <a:bodyPr wrap="none" rtlCol="0">
            <a:spAutoFit/>
          </a:bodyPr>
          <a:lstStyle/>
          <a:p>
            <a:r>
              <a:rPr lang="es-EC" dirty="0"/>
              <a:t>Dubitativas</a:t>
            </a:r>
          </a:p>
          <a:p>
            <a:pPr marL="285750" indent="-285750">
              <a:buFont typeface="Arial" pitchFamily="34" charset="0"/>
              <a:buChar char="•"/>
            </a:pPr>
            <a:r>
              <a:rPr lang="es-EC" dirty="0"/>
              <a:t>Condicional (</a:t>
            </a:r>
            <a:r>
              <a:rPr lang="es-EC" i="1" dirty="0"/>
              <a:t>Serían </a:t>
            </a:r>
            <a:r>
              <a:rPr lang="es-EC" dirty="0"/>
              <a:t>las cinco)</a:t>
            </a:r>
          </a:p>
          <a:p>
            <a:pPr marL="285750" indent="-285750">
              <a:buFont typeface="Arial" pitchFamily="34" charset="0"/>
              <a:buChar char="•"/>
            </a:pPr>
            <a:r>
              <a:rPr lang="es-EC" dirty="0"/>
              <a:t>Indicativo (</a:t>
            </a:r>
            <a:r>
              <a:rPr lang="es-EC" i="1" dirty="0"/>
              <a:t>Tendrá</a:t>
            </a:r>
            <a:r>
              <a:rPr lang="es-EC" dirty="0"/>
              <a:t> unos diez años)</a:t>
            </a:r>
          </a:p>
          <a:p>
            <a:pPr marL="285750" indent="-285750">
              <a:buFont typeface="Arial" pitchFamily="34" charset="0"/>
              <a:buChar char="•"/>
            </a:pPr>
            <a:r>
              <a:rPr lang="es-EC" dirty="0"/>
              <a:t>Subjuntivo (</a:t>
            </a:r>
            <a:r>
              <a:rPr lang="es-EC" i="1" dirty="0"/>
              <a:t>Quizá</a:t>
            </a:r>
            <a:r>
              <a:rPr lang="es-EC" dirty="0"/>
              <a:t> no vuelva)</a:t>
            </a:r>
          </a:p>
          <a:p>
            <a:pPr marL="285750" indent="-285750">
              <a:buFont typeface="Arial" pitchFamily="34" charset="0"/>
              <a:buChar char="•"/>
            </a:pPr>
            <a:r>
              <a:rPr lang="es-EC" dirty="0"/>
              <a:t>Frases Verbales (</a:t>
            </a:r>
            <a:r>
              <a:rPr lang="es-EC" i="1" dirty="0"/>
              <a:t>Debe de ser </a:t>
            </a:r>
            <a:r>
              <a:rPr lang="es-EC" dirty="0"/>
              <a:t>muy bueno)</a:t>
            </a:r>
          </a:p>
        </p:txBody>
      </p:sp>
      <p:sp>
        <p:nvSpPr>
          <p:cNvPr id="7" name="6 CuadroTexto"/>
          <p:cNvSpPr txBox="1"/>
          <p:nvPr/>
        </p:nvSpPr>
        <p:spPr>
          <a:xfrm>
            <a:off x="2667343" y="4159362"/>
            <a:ext cx="144016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dirty="0"/>
              <a:t>SPANISH</a:t>
            </a:r>
          </a:p>
        </p:txBody>
      </p:sp>
      <p:sp>
        <p:nvSpPr>
          <p:cNvPr id="8" name="7 CuadroTexto"/>
          <p:cNvSpPr txBox="1"/>
          <p:nvPr/>
        </p:nvSpPr>
        <p:spPr>
          <a:xfrm>
            <a:off x="8016213" y="4159362"/>
            <a:ext cx="144016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dirty="0"/>
              <a:t>ENGLISH</a:t>
            </a:r>
          </a:p>
        </p:txBody>
      </p:sp>
    </p:spTree>
    <p:extLst>
      <p:ext uri="{BB962C8B-B14F-4D97-AF65-F5344CB8AC3E}">
        <p14:creationId xmlns:p14="http://schemas.microsoft.com/office/powerpoint/2010/main" val="30830293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351584" y="2150432"/>
            <a:ext cx="7607664" cy="1754326"/>
          </a:xfrm>
          <a:prstGeom prst="rect">
            <a:avLst/>
          </a:prstGeom>
          <a:noFill/>
        </p:spPr>
        <p:txBody>
          <a:bodyPr wrap="square" rtlCol="0">
            <a:spAutoFit/>
          </a:bodyPr>
          <a:lstStyle/>
          <a:p>
            <a:pPr algn="ctr"/>
            <a:r>
              <a:rPr lang="en-US" sz="5400" b="1" dirty="0"/>
              <a:t>The Grammatical Nature Of Predicate</a:t>
            </a:r>
          </a:p>
        </p:txBody>
      </p:sp>
    </p:spTree>
    <p:extLst>
      <p:ext uri="{BB962C8B-B14F-4D97-AF65-F5344CB8AC3E}">
        <p14:creationId xmlns:p14="http://schemas.microsoft.com/office/powerpoint/2010/main" val="2703581704"/>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dirty="0"/>
              <a:t>Non-verbal </a:t>
            </a:r>
            <a:r>
              <a:rPr lang="es-EC" dirty="0" err="1"/>
              <a:t>predicate</a:t>
            </a:r>
            <a:r>
              <a:rPr lang="es-EC" dirty="0"/>
              <a:t> </a:t>
            </a:r>
            <a:r>
              <a:rPr lang="es-EC" dirty="0" err="1"/>
              <a:t>sentences</a:t>
            </a:r>
            <a:endParaRPr lang="es-ES" dirty="0"/>
          </a:p>
        </p:txBody>
      </p:sp>
    </p:spTree>
    <p:extLst>
      <p:ext uri="{BB962C8B-B14F-4D97-AF65-F5344CB8AC3E}">
        <p14:creationId xmlns:p14="http://schemas.microsoft.com/office/powerpoint/2010/main" val="1164014404"/>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NON-VERBAL PREDICATE SENTENCES</a:t>
            </a:r>
          </a:p>
        </p:txBody>
      </p:sp>
      <p:sp>
        <p:nvSpPr>
          <p:cNvPr id="3" name="2 Marcador de contenido"/>
          <p:cNvSpPr>
            <a:spLocks noGrp="1"/>
          </p:cNvSpPr>
          <p:nvPr>
            <p:ph idx="1"/>
          </p:nvPr>
        </p:nvSpPr>
        <p:spPr>
          <a:xfrm>
            <a:off x="2063552" y="1556793"/>
            <a:ext cx="7584843" cy="1396751"/>
          </a:xfrm>
        </p:spPr>
        <p:txBody>
          <a:bodyPr>
            <a:normAutofit fontScale="92500" lnSpcReduction="20000"/>
          </a:bodyPr>
          <a:lstStyle/>
          <a:p>
            <a:pPr algn="just"/>
            <a:r>
              <a:rPr lang="es-EC" sz="2400" dirty="0" err="1"/>
              <a:t>They</a:t>
            </a:r>
            <a:r>
              <a:rPr lang="es-EC" sz="2400" dirty="0"/>
              <a:t> are </a:t>
            </a:r>
            <a:r>
              <a:rPr lang="es-EC" sz="2400" dirty="0" err="1"/>
              <a:t>also</a:t>
            </a:r>
            <a:r>
              <a:rPr lang="es-EC" sz="2400" dirty="0"/>
              <a:t> </a:t>
            </a:r>
            <a:r>
              <a:rPr lang="es-EC" sz="2400" dirty="0" err="1"/>
              <a:t>called</a:t>
            </a:r>
            <a:r>
              <a:rPr lang="es-EC" sz="2400" dirty="0"/>
              <a:t> “Nominal </a:t>
            </a:r>
            <a:r>
              <a:rPr lang="es-EC" sz="2400" dirty="0" err="1"/>
              <a:t>Sentences</a:t>
            </a:r>
            <a:r>
              <a:rPr lang="es-EC" sz="2400" dirty="0"/>
              <a:t>” in English.</a:t>
            </a:r>
          </a:p>
          <a:p>
            <a:pPr marL="0" indent="0" algn="just">
              <a:buNone/>
            </a:pPr>
            <a:endParaRPr lang="es-EC" sz="2400" dirty="0"/>
          </a:p>
          <a:p>
            <a:pPr algn="just"/>
            <a:r>
              <a:rPr lang="es-EC" sz="2400" dirty="0" err="1"/>
              <a:t>These</a:t>
            </a:r>
            <a:r>
              <a:rPr lang="es-EC" sz="2400" dirty="0"/>
              <a:t> </a:t>
            </a:r>
            <a:r>
              <a:rPr lang="es-EC" sz="2400" dirty="0" err="1"/>
              <a:t>sentences</a:t>
            </a:r>
            <a:r>
              <a:rPr lang="es-EC" sz="2400" dirty="0"/>
              <a:t> do </a:t>
            </a:r>
            <a:r>
              <a:rPr lang="es-EC" sz="2400" dirty="0" err="1"/>
              <a:t>not</a:t>
            </a:r>
            <a:r>
              <a:rPr lang="es-EC" sz="2400" dirty="0"/>
              <a:t> </a:t>
            </a:r>
            <a:r>
              <a:rPr lang="es-EC" sz="2400" dirty="0" err="1"/>
              <a:t>have</a:t>
            </a:r>
            <a:r>
              <a:rPr lang="es-EC" sz="2400" dirty="0"/>
              <a:t> a verbal </a:t>
            </a:r>
            <a:r>
              <a:rPr lang="es-EC" sz="2400" dirty="0" err="1"/>
              <a:t>predicate</a:t>
            </a:r>
            <a:r>
              <a:rPr lang="es-EC" sz="2400" dirty="0"/>
              <a:t>, </a:t>
            </a:r>
            <a:r>
              <a:rPr lang="es-EC" sz="2400" dirty="0" err="1"/>
              <a:t>it</a:t>
            </a:r>
            <a:r>
              <a:rPr lang="es-EC" sz="2400" dirty="0"/>
              <a:t> </a:t>
            </a:r>
            <a:r>
              <a:rPr lang="es-EC" sz="2400" dirty="0" err="1"/>
              <a:t>may</a:t>
            </a:r>
            <a:r>
              <a:rPr lang="es-EC" sz="2400" dirty="0"/>
              <a:t> </a:t>
            </a:r>
            <a:r>
              <a:rPr lang="es-EC" sz="2400" dirty="0" err="1"/>
              <a:t>contain</a:t>
            </a:r>
            <a:r>
              <a:rPr lang="es-EC" sz="2400" dirty="0"/>
              <a:t>:</a:t>
            </a:r>
          </a:p>
        </p:txBody>
      </p:sp>
      <p:sp>
        <p:nvSpPr>
          <p:cNvPr id="4" name="3 CuadroTexto"/>
          <p:cNvSpPr txBox="1"/>
          <p:nvPr/>
        </p:nvSpPr>
        <p:spPr>
          <a:xfrm>
            <a:off x="2101194" y="3825566"/>
            <a:ext cx="2199705" cy="369332"/>
          </a:xfrm>
          <a:prstGeom prst="rect">
            <a:avLst/>
          </a:prstGeom>
          <a:noFill/>
        </p:spPr>
        <p:txBody>
          <a:bodyPr wrap="none" rtlCol="0">
            <a:spAutoFit/>
          </a:bodyPr>
          <a:lstStyle/>
          <a:p>
            <a:pPr marL="285750" indent="-285750">
              <a:buFont typeface="Arial" panose="020B0604020202020204" pitchFamily="34" charset="0"/>
              <a:buChar char="•"/>
            </a:pPr>
            <a:r>
              <a:rPr lang="es-EC" dirty="0"/>
              <a:t>Nominal </a:t>
            </a:r>
            <a:r>
              <a:rPr lang="es-EC" dirty="0" err="1"/>
              <a:t>Predicate</a:t>
            </a:r>
            <a:endParaRPr lang="es-EC" dirty="0"/>
          </a:p>
        </p:txBody>
      </p:sp>
      <p:sp>
        <p:nvSpPr>
          <p:cNvPr id="5" name="4 CuadroTexto"/>
          <p:cNvSpPr txBox="1"/>
          <p:nvPr/>
        </p:nvSpPr>
        <p:spPr>
          <a:xfrm>
            <a:off x="2079424" y="4215747"/>
            <a:ext cx="2322944" cy="369332"/>
          </a:xfrm>
          <a:prstGeom prst="rect">
            <a:avLst/>
          </a:prstGeom>
          <a:noFill/>
        </p:spPr>
        <p:txBody>
          <a:bodyPr wrap="none" rtlCol="0">
            <a:spAutoFit/>
          </a:bodyPr>
          <a:lstStyle/>
          <a:p>
            <a:pPr marL="285750" indent="-285750">
              <a:buFont typeface="Arial" panose="020B0604020202020204" pitchFamily="34" charset="0"/>
              <a:buChar char="•"/>
            </a:pPr>
            <a:r>
              <a:rPr lang="es-EC" dirty="0" err="1"/>
              <a:t>Adjectival</a:t>
            </a:r>
            <a:r>
              <a:rPr lang="es-EC" dirty="0"/>
              <a:t> </a:t>
            </a:r>
            <a:r>
              <a:rPr lang="es-EC" dirty="0" err="1"/>
              <a:t>Predicate</a:t>
            </a:r>
            <a:endParaRPr lang="es-EC" dirty="0"/>
          </a:p>
        </p:txBody>
      </p:sp>
      <p:sp>
        <p:nvSpPr>
          <p:cNvPr id="6" name="5 CuadroTexto"/>
          <p:cNvSpPr txBox="1"/>
          <p:nvPr/>
        </p:nvSpPr>
        <p:spPr>
          <a:xfrm>
            <a:off x="2079425" y="4585079"/>
            <a:ext cx="2296847" cy="369332"/>
          </a:xfrm>
          <a:prstGeom prst="rect">
            <a:avLst/>
          </a:prstGeom>
          <a:noFill/>
        </p:spPr>
        <p:txBody>
          <a:bodyPr wrap="none" rtlCol="0">
            <a:spAutoFit/>
          </a:bodyPr>
          <a:lstStyle/>
          <a:p>
            <a:pPr marL="285750" indent="-285750">
              <a:buFont typeface="Arial" panose="020B0604020202020204" pitchFamily="34" charset="0"/>
              <a:buChar char="•"/>
            </a:pPr>
            <a:r>
              <a:rPr lang="es-EC" dirty="0"/>
              <a:t>Adverbial </a:t>
            </a:r>
            <a:r>
              <a:rPr lang="es-EC" dirty="0" err="1"/>
              <a:t>Predicate</a:t>
            </a:r>
            <a:endParaRPr lang="es-EC" dirty="0"/>
          </a:p>
        </p:txBody>
      </p:sp>
      <p:sp>
        <p:nvSpPr>
          <p:cNvPr id="7" name="6 CuadroTexto"/>
          <p:cNvSpPr txBox="1"/>
          <p:nvPr/>
        </p:nvSpPr>
        <p:spPr>
          <a:xfrm>
            <a:off x="2101194" y="4933562"/>
            <a:ext cx="2640723" cy="369332"/>
          </a:xfrm>
          <a:prstGeom prst="rect">
            <a:avLst/>
          </a:prstGeom>
          <a:noFill/>
        </p:spPr>
        <p:txBody>
          <a:bodyPr wrap="none" rtlCol="0">
            <a:spAutoFit/>
          </a:bodyPr>
          <a:lstStyle/>
          <a:p>
            <a:pPr marL="285750" indent="-285750">
              <a:buFont typeface="Arial" panose="020B0604020202020204" pitchFamily="34" charset="0"/>
              <a:buChar char="•"/>
            </a:pPr>
            <a:r>
              <a:rPr lang="es-EC" dirty="0" err="1"/>
              <a:t>Prepositional</a:t>
            </a:r>
            <a:r>
              <a:rPr lang="es-EC" dirty="0"/>
              <a:t> </a:t>
            </a:r>
            <a:r>
              <a:rPr lang="es-EC" dirty="0" err="1"/>
              <a:t>Predicate</a:t>
            </a:r>
            <a:endParaRPr lang="es-EC" dirty="0"/>
          </a:p>
        </p:txBody>
      </p:sp>
      <p:sp>
        <p:nvSpPr>
          <p:cNvPr id="8" name="7 CuadroTexto"/>
          <p:cNvSpPr txBox="1"/>
          <p:nvPr/>
        </p:nvSpPr>
        <p:spPr>
          <a:xfrm>
            <a:off x="6928785" y="3846695"/>
            <a:ext cx="2255617" cy="369332"/>
          </a:xfrm>
          <a:prstGeom prst="rect">
            <a:avLst/>
          </a:prstGeom>
          <a:noFill/>
        </p:spPr>
        <p:txBody>
          <a:bodyPr wrap="none" rtlCol="0">
            <a:spAutoFit/>
          </a:bodyPr>
          <a:lstStyle/>
          <a:p>
            <a:pPr marL="285750" indent="-285750">
              <a:buFont typeface="Arial" panose="020B0604020202020204" pitchFamily="34" charset="0"/>
              <a:buChar char="•"/>
            </a:pPr>
            <a:r>
              <a:rPr lang="es-EC" dirty="0"/>
              <a:t>Predicado Nominal</a:t>
            </a:r>
          </a:p>
        </p:txBody>
      </p:sp>
      <p:sp>
        <p:nvSpPr>
          <p:cNvPr id="9" name="8 CuadroTexto"/>
          <p:cNvSpPr txBox="1"/>
          <p:nvPr/>
        </p:nvSpPr>
        <p:spPr>
          <a:xfrm>
            <a:off x="6928784" y="4216027"/>
            <a:ext cx="2352760" cy="369332"/>
          </a:xfrm>
          <a:prstGeom prst="rect">
            <a:avLst/>
          </a:prstGeom>
          <a:noFill/>
        </p:spPr>
        <p:txBody>
          <a:bodyPr wrap="none" rtlCol="0">
            <a:spAutoFit/>
          </a:bodyPr>
          <a:lstStyle/>
          <a:p>
            <a:pPr marL="285750" indent="-285750">
              <a:buFont typeface="Arial" panose="020B0604020202020204" pitchFamily="34" charset="0"/>
              <a:buChar char="•"/>
            </a:pPr>
            <a:r>
              <a:rPr lang="es-EC" dirty="0"/>
              <a:t>Predicado Adverbial</a:t>
            </a:r>
          </a:p>
        </p:txBody>
      </p:sp>
      <p:sp>
        <p:nvSpPr>
          <p:cNvPr id="10" name="9 CuadroTexto"/>
          <p:cNvSpPr txBox="1"/>
          <p:nvPr/>
        </p:nvSpPr>
        <p:spPr>
          <a:xfrm>
            <a:off x="6944291" y="4585359"/>
            <a:ext cx="2359557" cy="369332"/>
          </a:xfrm>
          <a:prstGeom prst="rect">
            <a:avLst/>
          </a:prstGeom>
          <a:noFill/>
        </p:spPr>
        <p:txBody>
          <a:bodyPr wrap="none" rtlCol="0">
            <a:spAutoFit/>
          </a:bodyPr>
          <a:lstStyle/>
          <a:p>
            <a:pPr marL="285750" indent="-285750">
              <a:buFont typeface="Arial" panose="020B0604020202020204" pitchFamily="34" charset="0"/>
              <a:buChar char="•"/>
            </a:pPr>
            <a:r>
              <a:rPr lang="es-EC" dirty="0"/>
              <a:t>Predicado </a:t>
            </a:r>
            <a:r>
              <a:rPr lang="es-EC" dirty="0" err="1"/>
              <a:t>Verboidal</a:t>
            </a:r>
            <a:endParaRPr lang="es-EC" dirty="0"/>
          </a:p>
        </p:txBody>
      </p:sp>
      <p:sp>
        <p:nvSpPr>
          <p:cNvPr id="13" name="12 CuadroTexto"/>
          <p:cNvSpPr txBox="1"/>
          <p:nvPr/>
        </p:nvSpPr>
        <p:spPr>
          <a:xfrm>
            <a:off x="2969279" y="3264091"/>
            <a:ext cx="131754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dirty="0"/>
              <a:t>ENGLISH</a:t>
            </a:r>
          </a:p>
        </p:txBody>
      </p:sp>
      <p:sp>
        <p:nvSpPr>
          <p:cNvPr id="14" name="13 CuadroTexto"/>
          <p:cNvSpPr txBox="1"/>
          <p:nvPr/>
        </p:nvSpPr>
        <p:spPr>
          <a:xfrm>
            <a:off x="7797991" y="3264091"/>
            <a:ext cx="131754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EC" dirty="0"/>
              <a:t>SPANISH</a:t>
            </a:r>
          </a:p>
        </p:txBody>
      </p:sp>
    </p:spTree>
    <p:extLst>
      <p:ext uri="{BB962C8B-B14F-4D97-AF65-F5344CB8AC3E}">
        <p14:creationId xmlns:p14="http://schemas.microsoft.com/office/powerpoint/2010/main" val="38499377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EXAMPLES</a:t>
            </a:r>
          </a:p>
        </p:txBody>
      </p:sp>
      <p:sp>
        <p:nvSpPr>
          <p:cNvPr id="3" name="2 CuadroTexto"/>
          <p:cNvSpPr txBox="1"/>
          <p:nvPr/>
        </p:nvSpPr>
        <p:spPr>
          <a:xfrm>
            <a:off x="1286588" y="1781597"/>
            <a:ext cx="3575017" cy="369332"/>
          </a:xfrm>
          <a:prstGeom prst="rect">
            <a:avLst/>
          </a:prstGeom>
          <a:noFill/>
        </p:spPr>
        <p:txBody>
          <a:bodyPr wrap="square" rtlCol="0">
            <a:spAutoFit/>
          </a:bodyPr>
          <a:lstStyle/>
          <a:p>
            <a:pPr algn="ctr"/>
            <a:r>
              <a:rPr lang="en-US" b="1" dirty="0"/>
              <a:t>What a great day </a:t>
            </a:r>
            <a:r>
              <a:rPr lang="en-US" dirty="0"/>
              <a:t>today!</a:t>
            </a:r>
            <a:endParaRPr lang="es-EC" dirty="0"/>
          </a:p>
        </p:txBody>
      </p:sp>
      <p:sp>
        <p:nvSpPr>
          <p:cNvPr id="4" name="3 Abrir llave"/>
          <p:cNvSpPr/>
          <p:nvPr/>
        </p:nvSpPr>
        <p:spPr>
          <a:xfrm rot="16200000">
            <a:off x="2597163" y="1254125"/>
            <a:ext cx="287921" cy="18299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5" name="4 Abrir llave"/>
          <p:cNvSpPr/>
          <p:nvPr/>
        </p:nvSpPr>
        <p:spPr>
          <a:xfrm rot="5400000" flipV="1">
            <a:off x="3856932" y="1466111"/>
            <a:ext cx="229269" cy="630975"/>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6" name="5 CuadroTexto"/>
          <p:cNvSpPr txBox="1"/>
          <p:nvPr/>
        </p:nvSpPr>
        <p:spPr>
          <a:xfrm>
            <a:off x="904725" y="3288834"/>
            <a:ext cx="3493132" cy="369332"/>
          </a:xfrm>
          <a:prstGeom prst="rect">
            <a:avLst/>
          </a:prstGeom>
          <a:noFill/>
        </p:spPr>
        <p:txBody>
          <a:bodyPr wrap="square" rtlCol="0">
            <a:spAutoFit/>
          </a:bodyPr>
          <a:lstStyle/>
          <a:p>
            <a:pPr algn="ctr"/>
            <a:r>
              <a:rPr lang="es-EC" b="1" dirty="0"/>
              <a:t>Jones</a:t>
            </a:r>
            <a:r>
              <a:rPr lang="es-EC" dirty="0"/>
              <a:t> </a:t>
            </a:r>
            <a:r>
              <a:rPr lang="es-EC" dirty="0" err="1"/>
              <a:t>Winner</a:t>
            </a:r>
            <a:r>
              <a:rPr lang="es-EC" dirty="0"/>
              <a:t>.</a:t>
            </a:r>
          </a:p>
        </p:txBody>
      </p:sp>
      <p:sp>
        <p:nvSpPr>
          <p:cNvPr id="7" name="6 Abrir llave"/>
          <p:cNvSpPr/>
          <p:nvPr/>
        </p:nvSpPr>
        <p:spPr>
          <a:xfrm rot="16200000">
            <a:off x="2133419" y="3290382"/>
            <a:ext cx="228831" cy="7250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8" name="7 Abrir llave"/>
          <p:cNvSpPr/>
          <p:nvPr/>
        </p:nvSpPr>
        <p:spPr>
          <a:xfrm rot="5400000" flipV="1">
            <a:off x="2909188" y="2889180"/>
            <a:ext cx="229272" cy="799323"/>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9" name="8 CuadroTexto"/>
          <p:cNvSpPr txBox="1"/>
          <p:nvPr/>
        </p:nvSpPr>
        <p:spPr>
          <a:xfrm>
            <a:off x="2187275" y="2333891"/>
            <a:ext cx="1107695" cy="369332"/>
          </a:xfrm>
          <a:prstGeom prst="rect">
            <a:avLst/>
          </a:prstGeom>
          <a:noFill/>
        </p:spPr>
        <p:txBody>
          <a:bodyPr wrap="square" rtlCol="0">
            <a:spAutoFit/>
          </a:bodyPr>
          <a:lstStyle/>
          <a:p>
            <a:pPr algn="ctr"/>
            <a:r>
              <a:rPr lang="es-EC" b="1" dirty="0" err="1"/>
              <a:t>Subject</a:t>
            </a:r>
            <a:endParaRPr lang="es-EC" b="1" dirty="0"/>
          </a:p>
        </p:txBody>
      </p:sp>
      <p:sp>
        <p:nvSpPr>
          <p:cNvPr id="10" name="9 CuadroTexto"/>
          <p:cNvSpPr txBox="1"/>
          <p:nvPr/>
        </p:nvSpPr>
        <p:spPr>
          <a:xfrm>
            <a:off x="3337395" y="1297632"/>
            <a:ext cx="1283929" cy="369332"/>
          </a:xfrm>
          <a:prstGeom prst="rect">
            <a:avLst/>
          </a:prstGeom>
          <a:noFill/>
        </p:spPr>
        <p:txBody>
          <a:bodyPr wrap="square" rtlCol="0">
            <a:spAutoFit/>
          </a:bodyPr>
          <a:lstStyle/>
          <a:p>
            <a:pPr algn="ctr"/>
            <a:r>
              <a:rPr lang="es-EC" b="1" dirty="0" err="1"/>
              <a:t>Predicate</a:t>
            </a:r>
            <a:endParaRPr lang="es-EC" b="1" dirty="0"/>
          </a:p>
        </p:txBody>
      </p:sp>
      <p:sp>
        <p:nvSpPr>
          <p:cNvPr id="11" name="10 CuadroTexto"/>
          <p:cNvSpPr txBox="1"/>
          <p:nvPr/>
        </p:nvSpPr>
        <p:spPr>
          <a:xfrm>
            <a:off x="2488562" y="2781313"/>
            <a:ext cx="1297096" cy="369332"/>
          </a:xfrm>
          <a:prstGeom prst="rect">
            <a:avLst/>
          </a:prstGeom>
          <a:noFill/>
        </p:spPr>
        <p:txBody>
          <a:bodyPr wrap="square" rtlCol="0">
            <a:spAutoFit/>
          </a:bodyPr>
          <a:lstStyle/>
          <a:p>
            <a:pPr algn="ctr"/>
            <a:r>
              <a:rPr lang="es-EC" b="1" dirty="0" err="1"/>
              <a:t>Predicate</a:t>
            </a:r>
            <a:endParaRPr lang="es-EC" b="1" dirty="0"/>
          </a:p>
        </p:txBody>
      </p:sp>
      <p:sp>
        <p:nvSpPr>
          <p:cNvPr id="12" name="11 CuadroTexto"/>
          <p:cNvSpPr txBox="1"/>
          <p:nvPr/>
        </p:nvSpPr>
        <p:spPr>
          <a:xfrm>
            <a:off x="1156087" y="3813376"/>
            <a:ext cx="1965740" cy="369332"/>
          </a:xfrm>
          <a:prstGeom prst="rect">
            <a:avLst/>
          </a:prstGeom>
          <a:noFill/>
        </p:spPr>
        <p:txBody>
          <a:bodyPr wrap="square" rtlCol="0">
            <a:spAutoFit/>
          </a:bodyPr>
          <a:lstStyle/>
          <a:p>
            <a:pPr algn="ctr"/>
            <a:r>
              <a:rPr lang="es-EC" b="1" dirty="0" err="1"/>
              <a:t>Subject</a:t>
            </a:r>
            <a:endParaRPr lang="es-EC" b="1" dirty="0"/>
          </a:p>
        </p:txBody>
      </p:sp>
      <p:sp>
        <p:nvSpPr>
          <p:cNvPr id="13" name="12 CuadroTexto"/>
          <p:cNvSpPr txBox="1"/>
          <p:nvPr/>
        </p:nvSpPr>
        <p:spPr>
          <a:xfrm>
            <a:off x="1336441" y="4762010"/>
            <a:ext cx="3493132" cy="369332"/>
          </a:xfrm>
          <a:prstGeom prst="rect">
            <a:avLst/>
          </a:prstGeom>
          <a:noFill/>
        </p:spPr>
        <p:txBody>
          <a:bodyPr wrap="square" rtlCol="0">
            <a:spAutoFit/>
          </a:bodyPr>
          <a:lstStyle/>
          <a:p>
            <a:pPr algn="ctr"/>
            <a:r>
              <a:rPr lang="es-EC" b="1" dirty="0" err="1"/>
              <a:t>The</a:t>
            </a:r>
            <a:r>
              <a:rPr lang="es-EC" b="1" dirty="0"/>
              <a:t> </a:t>
            </a:r>
            <a:r>
              <a:rPr lang="es-EC" b="1" dirty="0" err="1"/>
              <a:t>sooner</a:t>
            </a:r>
            <a:r>
              <a:rPr lang="es-EC" dirty="0"/>
              <a:t> </a:t>
            </a:r>
            <a:r>
              <a:rPr lang="es-EC" dirty="0" err="1"/>
              <a:t>the</a:t>
            </a:r>
            <a:r>
              <a:rPr lang="es-EC" dirty="0"/>
              <a:t> </a:t>
            </a:r>
            <a:r>
              <a:rPr lang="es-EC" dirty="0" err="1"/>
              <a:t>better</a:t>
            </a:r>
            <a:r>
              <a:rPr lang="es-EC" dirty="0"/>
              <a:t>.</a:t>
            </a:r>
          </a:p>
        </p:txBody>
      </p:sp>
      <p:sp>
        <p:nvSpPr>
          <p:cNvPr id="14" name="13 Abrir llave"/>
          <p:cNvSpPr/>
          <p:nvPr/>
        </p:nvSpPr>
        <p:spPr>
          <a:xfrm rot="16200000">
            <a:off x="2391769" y="4504629"/>
            <a:ext cx="229267" cy="124332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15" name="14 Abrir llave"/>
          <p:cNvSpPr/>
          <p:nvPr/>
        </p:nvSpPr>
        <p:spPr>
          <a:xfrm rot="5400000" flipV="1">
            <a:off x="3597679" y="4187284"/>
            <a:ext cx="229273" cy="114947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16" name="15 CuadroTexto"/>
          <p:cNvSpPr txBox="1"/>
          <p:nvPr/>
        </p:nvSpPr>
        <p:spPr>
          <a:xfrm>
            <a:off x="3162477" y="4248190"/>
            <a:ext cx="1246362" cy="369332"/>
          </a:xfrm>
          <a:prstGeom prst="rect">
            <a:avLst/>
          </a:prstGeom>
          <a:noFill/>
        </p:spPr>
        <p:txBody>
          <a:bodyPr wrap="square" rtlCol="0">
            <a:spAutoFit/>
          </a:bodyPr>
          <a:lstStyle/>
          <a:p>
            <a:pPr algn="ctr"/>
            <a:r>
              <a:rPr lang="es-EC" b="1" dirty="0" err="1"/>
              <a:t>Predicate</a:t>
            </a:r>
            <a:endParaRPr lang="es-EC" b="1" dirty="0"/>
          </a:p>
        </p:txBody>
      </p:sp>
      <p:sp>
        <p:nvSpPr>
          <p:cNvPr id="17" name="16 CuadroTexto"/>
          <p:cNvSpPr txBox="1"/>
          <p:nvPr/>
        </p:nvSpPr>
        <p:spPr>
          <a:xfrm>
            <a:off x="1302333" y="5328980"/>
            <a:ext cx="1965740" cy="369332"/>
          </a:xfrm>
          <a:prstGeom prst="rect">
            <a:avLst/>
          </a:prstGeom>
          <a:noFill/>
        </p:spPr>
        <p:txBody>
          <a:bodyPr wrap="square" rtlCol="0">
            <a:spAutoFit/>
          </a:bodyPr>
          <a:lstStyle/>
          <a:p>
            <a:pPr algn="ctr"/>
            <a:r>
              <a:rPr lang="es-EC" b="1" dirty="0" err="1"/>
              <a:t>Subject</a:t>
            </a:r>
            <a:endParaRPr lang="es-EC" b="1" dirty="0"/>
          </a:p>
        </p:txBody>
      </p:sp>
      <p:sp>
        <p:nvSpPr>
          <p:cNvPr id="18" name="17 CuadroTexto"/>
          <p:cNvSpPr txBox="1"/>
          <p:nvPr/>
        </p:nvSpPr>
        <p:spPr>
          <a:xfrm>
            <a:off x="8117812" y="2313042"/>
            <a:ext cx="2069797" cy="369332"/>
          </a:xfrm>
          <a:prstGeom prst="rect">
            <a:avLst/>
          </a:prstGeom>
          <a:noFill/>
        </p:spPr>
        <p:txBody>
          <a:bodyPr wrap="none" rtlCol="0">
            <a:spAutoFit/>
          </a:bodyPr>
          <a:lstStyle/>
          <a:p>
            <a:r>
              <a:rPr lang="es-EC" dirty="0"/>
              <a:t>Nominal </a:t>
            </a:r>
            <a:r>
              <a:rPr lang="es-EC" dirty="0" err="1"/>
              <a:t>Predicate</a:t>
            </a:r>
            <a:endParaRPr lang="es-EC" dirty="0"/>
          </a:p>
        </p:txBody>
      </p:sp>
      <p:sp>
        <p:nvSpPr>
          <p:cNvPr id="19" name="18 CuadroTexto"/>
          <p:cNvSpPr txBox="1"/>
          <p:nvPr/>
        </p:nvSpPr>
        <p:spPr>
          <a:xfrm>
            <a:off x="8096042" y="2703223"/>
            <a:ext cx="2210862" cy="369332"/>
          </a:xfrm>
          <a:prstGeom prst="rect">
            <a:avLst/>
          </a:prstGeom>
          <a:noFill/>
        </p:spPr>
        <p:txBody>
          <a:bodyPr wrap="none" rtlCol="0">
            <a:spAutoFit/>
          </a:bodyPr>
          <a:lstStyle/>
          <a:p>
            <a:r>
              <a:rPr lang="es-EC" dirty="0" err="1"/>
              <a:t>Adjectival</a:t>
            </a:r>
            <a:r>
              <a:rPr lang="es-EC" dirty="0"/>
              <a:t> </a:t>
            </a:r>
            <a:r>
              <a:rPr lang="es-EC" dirty="0" err="1"/>
              <a:t>Predicate</a:t>
            </a:r>
            <a:endParaRPr lang="es-EC" dirty="0"/>
          </a:p>
        </p:txBody>
      </p:sp>
      <p:sp>
        <p:nvSpPr>
          <p:cNvPr id="20" name="19 CuadroTexto"/>
          <p:cNvSpPr txBox="1"/>
          <p:nvPr/>
        </p:nvSpPr>
        <p:spPr>
          <a:xfrm>
            <a:off x="8096043" y="3072555"/>
            <a:ext cx="2185214" cy="369332"/>
          </a:xfrm>
          <a:prstGeom prst="rect">
            <a:avLst/>
          </a:prstGeom>
          <a:noFill/>
        </p:spPr>
        <p:txBody>
          <a:bodyPr wrap="none" rtlCol="0">
            <a:spAutoFit/>
          </a:bodyPr>
          <a:lstStyle/>
          <a:p>
            <a:r>
              <a:rPr lang="es-EC" dirty="0"/>
              <a:t>Adverbial </a:t>
            </a:r>
            <a:r>
              <a:rPr lang="es-EC" dirty="0" err="1"/>
              <a:t>Predicate</a:t>
            </a:r>
            <a:endParaRPr lang="es-EC" dirty="0"/>
          </a:p>
        </p:txBody>
      </p:sp>
      <p:sp>
        <p:nvSpPr>
          <p:cNvPr id="21" name="20 CuadroTexto"/>
          <p:cNvSpPr txBox="1"/>
          <p:nvPr/>
        </p:nvSpPr>
        <p:spPr>
          <a:xfrm>
            <a:off x="8117812" y="3421038"/>
            <a:ext cx="2640723" cy="369332"/>
          </a:xfrm>
          <a:prstGeom prst="rect">
            <a:avLst/>
          </a:prstGeom>
          <a:noFill/>
        </p:spPr>
        <p:txBody>
          <a:bodyPr wrap="none" rtlCol="0">
            <a:spAutoFit/>
          </a:bodyPr>
          <a:lstStyle/>
          <a:p>
            <a:r>
              <a:rPr lang="es-EC" dirty="0" err="1"/>
              <a:t>Prepositional</a:t>
            </a:r>
            <a:r>
              <a:rPr lang="es-EC" dirty="0"/>
              <a:t> </a:t>
            </a:r>
            <a:r>
              <a:rPr lang="es-EC" dirty="0" err="1"/>
              <a:t>Predicate</a:t>
            </a:r>
            <a:endParaRPr lang="es-EC" dirty="0"/>
          </a:p>
        </p:txBody>
      </p:sp>
      <p:sp>
        <p:nvSpPr>
          <p:cNvPr id="22" name="21 Rectángulo"/>
          <p:cNvSpPr/>
          <p:nvPr/>
        </p:nvSpPr>
        <p:spPr>
          <a:xfrm>
            <a:off x="7640052" y="1675642"/>
            <a:ext cx="3465095" cy="28029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360309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1000" fill="hold"/>
                                        <p:tgtEl>
                                          <p:spTgt spid="1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anim calcmode="lin" valueType="num">
                                      <p:cBhvr>
                                        <p:cTn id="95" dur="1000" fill="hold"/>
                                        <p:tgtEl>
                                          <p:spTgt spid="19"/>
                                        </p:tgtEl>
                                        <p:attrNameLst>
                                          <p:attrName>ppt_x</p:attrName>
                                        </p:attrNameLst>
                                      </p:cBhvr>
                                      <p:tavLst>
                                        <p:tav tm="0">
                                          <p:val>
                                            <p:strVal val="#ppt_x"/>
                                          </p:val>
                                        </p:tav>
                                        <p:tav tm="100000">
                                          <p:val>
                                            <p:strVal val="#ppt_x"/>
                                          </p:val>
                                        </p:tav>
                                      </p:tavLst>
                                    </p:anim>
                                    <p:anim calcmode="lin" valueType="num">
                                      <p:cBhvr>
                                        <p:cTn id="96" dur="1000" fill="hold"/>
                                        <p:tgtEl>
                                          <p:spTgt spid="1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P spid="8" grpId="0" animBg="1"/>
      <p:bldP spid="9" grpId="0"/>
      <p:bldP spid="10" grpId="0"/>
      <p:bldP spid="11" grpId="0"/>
      <p:bldP spid="12" grpId="0"/>
      <p:bldP spid="13" grpId="0"/>
      <p:bldP spid="14" grpId="0" animBg="1"/>
      <p:bldP spid="15" grpId="0" animBg="1"/>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EJEMPLOS</a:t>
            </a:r>
          </a:p>
        </p:txBody>
      </p:sp>
      <p:sp>
        <p:nvSpPr>
          <p:cNvPr id="4" name="3 CuadroTexto"/>
          <p:cNvSpPr txBox="1"/>
          <p:nvPr/>
        </p:nvSpPr>
        <p:spPr>
          <a:xfrm>
            <a:off x="1009984" y="2078102"/>
            <a:ext cx="2976331" cy="369332"/>
          </a:xfrm>
          <a:prstGeom prst="rect">
            <a:avLst/>
          </a:prstGeom>
          <a:noFill/>
        </p:spPr>
        <p:txBody>
          <a:bodyPr wrap="square" rtlCol="0">
            <a:spAutoFit/>
          </a:bodyPr>
          <a:lstStyle/>
          <a:p>
            <a:pPr algn="ctr"/>
            <a:r>
              <a:rPr lang="es-EC" b="1" dirty="0"/>
              <a:t>Un ángel</a:t>
            </a:r>
            <a:r>
              <a:rPr lang="es-EC" dirty="0"/>
              <a:t>, este niño.</a:t>
            </a:r>
          </a:p>
        </p:txBody>
      </p:sp>
      <p:sp>
        <p:nvSpPr>
          <p:cNvPr id="6" name="5 Abrir llave"/>
          <p:cNvSpPr/>
          <p:nvPr/>
        </p:nvSpPr>
        <p:spPr>
          <a:xfrm rot="16200000">
            <a:off x="1821609" y="1880477"/>
            <a:ext cx="229265" cy="112382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9" name="8 CuadroTexto"/>
          <p:cNvSpPr txBox="1"/>
          <p:nvPr/>
        </p:nvSpPr>
        <p:spPr>
          <a:xfrm>
            <a:off x="7920203" y="2380139"/>
            <a:ext cx="3072341" cy="369332"/>
          </a:xfrm>
          <a:prstGeom prst="rect">
            <a:avLst/>
          </a:prstGeom>
          <a:noFill/>
        </p:spPr>
        <p:txBody>
          <a:bodyPr wrap="square" rtlCol="0">
            <a:spAutoFit/>
          </a:bodyPr>
          <a:lstStyle/>
          <a:p>
            <a:r>
              <a:rPr lang="es-EC" b="1" dirty="0"/>
              <a:t>Predicado Nominal:</a:t>
            </a:r>
          </a:p>
        </p:txBody>
      </p:sp>
      <p:sp>
        <p:nvSpPr>
          <p:cNvPr id="10" name="9 CuadroTexto"/>
          <p:cNvSpPr txBox="1"/>
          <p:nvPr/>
        </p:nvSpPr>
        <p:spPr>
          <a:xfrm>
            <a:off x="7785336" y="2749472"/>
            <a:ext cx="2862021" cy="830997"/>
          </a:xfrm>
          <a:prstGeom prst="rect">
            <a:avLst/>
          </a:prstGeom>
          <a:noFill/>
        </p:spPr>
        <p:txBody>
          <a:bodyPr wrap="square" rtlCol="0">
            <a:spAutoFit/>
          </a:bodyPr>
          <a:lstStyle/>
          <a:p>
            <a:r>
              <a:rPr lang="es-EC" sz="1600" dirty="0"/>
              <a:t>Sustantivo</a:t>
            </a:r>
          </a:p>
          <a:p>
            <a:r>
              <a:rPr lang="es-EC" sz="1600" dirty="0"/>
              <a:t>Adjetivo</a:t>
            </a:r>
          </a:p>
          <a:p>
            <a:r>
              <a:rPr lang="es-EC" sz="1600" dirty="0"/>
              <a:t>Sustantivo + Adjetivo</a:t>
            </a:r>
          </a:p>
        </p:txBody>
      </p:sp>
      <p:sp>
        <p:nvSpPr>
          <p:cNvPr id="11" name="10 CuadroTexto"/>
          <p:cNvSpPr txBox="1"/>
          <p:nvPr/>
        </p:nvSpPr>
        <p:spPr>
          <a:xfrm>
            <a:off x="7800528" y="3480789"/>
            <a:ext cx="2831637" cy="584775"/>
          </a:xfrm>
          <a:prstGeom prst="rect">
            <a:avLst/>
          </a:prstGeom>
          <a:noFill/>
        </p:spPr>
        <p:txBody>
          <a:bodyPr wrap="square" rtlCol="0">
            <a:spAutoFit/>
          </a:bodyPr>
          <a:lstStyle/>
          <a:p>
            <a:r>
              <a:rPr lang="es-EC" sz="1600" dirty="0"/>
              <a:t>Constr. Preposicional</a:t>
            </a:r>
          </a:p>
          <a:p>
            <a:r>
              <a:rPr lang="es-EC" sz="1600" dirty="0"/>
              <a:t>Constr. Comparativa</a:t>
            </a:r>
          </a:p>
        </p:txBody>
      </p:sp>
      <p:sp>
        <p:nvSpPr>
          <p:cNvPr id="15" name="14 CuadroTexto"/>
          <p:cNvSpPr txBox="1"/>
          <p:nvPr/>
        </p:nvSpPr>
        <p:spPr>
          <a:xfrm>
            <a:off x="1167253" y="5271931"/>
            <a:ext cx="3548072" cy="369332"/>
          </a:xfrm>
          <a:prstGeom prst="rect">
            <a:avLst/>
          </a:prstGeom>
          <a:noFill/>
        </p:spPr>
        <p:txBody>
          <a:bodyPr wrap="square" rtlCol="0">
            <a:spAutoFit/>
          </a:bodyPr>
          <a:lstStyle/>
          <a:p>
            <a:pPr algn="ctr"/>
            <a:r>
              <a:rPr lang="es-EC" b="1" dirty="0"/>
              <a:t>Sin esperanza</a:t>
            </a:r>
            <a:r>
              <a:rPr lang="es-EC" dirty="0"/>
              <a:t>, todos ellos.</a:t>
            </a:r>
          </a:p>
        </p:txBody>
      </p:sp>
      <p:sp>
        <p:nvSpPr>
          <p:cNvPr id="16" name="15 Abrir llave"/>
          <p:cNvSpPr/>
          <p:nvPr/>
        </p:nvSpPr>
        <p:spPr>
          <a:xfrm rot="16200000">
            <a:off x="2203704" y="4864624"/>
            <a:ext cx="210177" cy="162658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18" name="17 Abrir llave"/>
          <p:cNvSpPr/>
          <p:nvPr/>
        </p:nvSpPr>
        <p:spPr>
          <a:xfrm rot="5400000" flipV="1">
            <a:off x="3675283" y="4622914"/>
            <a:ext cx="229268" cy="133566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19" name="18 Abrir llave"/>
          <p:cNvSpPr/>
          <p:nvPr/>
        </p:nvSpPr>
        <p:spPr>
          <a:xfrm rot="5400000" flipV="1">
            <a:off x="2920323" y="1579068"/>
            <a:ext cx="229267" cy="1073605"/>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20" name="19 CuadroTexto"/>
          <p:cNvSpPr txBox="1"/>
          <p:nvPr/>
        </p:nvSpPr>
        <p:spPr>
          <a:xfrm>
            <a:off x="1063730" y="3652063"/>
            <a:ext cx="2976331" cy="369332"/>
          </a:xfrm>
          <a:prstGeom prst="rect">
            <a:avLst/>
          </a:prstGeom>
          <a:noFill/>
        </p:spPr>
        <p:txBody>
          <a:bodyPr wrap="square" rtlCol="0">
            <a:spAutoFit/>
          </a:bodyPr>
          <a:lstStyle/>
          <a:p>
            <a:pPr algn="ctr"/>
            <a:r>
              <a:rPr lang="es-EC" b="1" dirty="0"/>
              <a:t>Sabrosa</a:t>
            </a:r>
            <a:r>
              <a:rPr lang="es-EC" dirty="0"/>
              <a:t>, la comida.</a:t>
            </a:r>
          </a:p>
        </p:txBody>
      </p:sp>
      <p:sp>
        <p:nvSpPr>
          <p:cNvPr id="21" name="20 Abrir llave"/>
          <p:cNvSpPr/>
          <p:nvPr/>
        </p:nvSpPr>
        <p:spPr>
          <a:xfrm rot="16200000">
            <a:off x="1870670" y="3503498"/>
            <a:ext cx="229268" cy="102570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22" name="21 Abrir llave"/>
          <p:cNvSpPr/>
          <p:nvPr/>
        </p:nvSpPr>
        <p:spPr>
          <a:xfrm rot="5400000" flipV="1">
            <a:off x="2892189" y="3115262"/>
            <a:ext cx="229268" cy="1073605"/>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23" name="22 CuadroTexto"/>
          <p:cNvSpPr txBox="1"/>
          <p:nvPr/>
        </p:nvSpPr>
        <p:spPr>
          <a:xfrm>
            <a:off x="1009984" y="2615677"/>
            <a:ext cx="2210955" cy="369332"/>
          </a:xfrm>
          <a:prstGeom prst="rect">
            <a:avLst/>
          </a:prstGeom>
          <a:noFill/>
        </p:spPr>
        <p:txBody>
          <a:bodyPr wrap="square" rtlCol="0">
            <a:spAutoFit/>
          </a:bodyPr>
          <a:lstStyle/>
          <a:p>
            <a:r>
              <a:rPr lang="es-EC" b="1" dirty="0"/>
              <a:t>P. N. Sustantivo</a:t>
            </a:r>
          </a:p>
        </p:txBody>
      </p:sp>
      <p:sp>
        <p:nvSpPr>
          <p:cNvPr id="24" name="23 CuadroTexto"/>
          <p:cNvSpPr txBox="1"/>
          <p:nvPr/>
        </p:nvSpPr>
        <p:spPr>
          <a:xfrm>
            <a:off x="2596583" y="1631905"/>
            <a:ext cx="1107279" cy="369332"/>
          </a:xfrm>
          <a:prstGeom prst="rect">
            <a:avLst/>
          </a:prstGeom>
          <a:noFill/>
        </p:spPr>
        <p:txBody>
          <a:bodyPr wrap="square" rtlCol="0">
            <a:spAutoFit/>
          </a:bodyPr>
          <a:lstStyle/>
          <a:p>
            <a:pPr algn="ctr"/>
            <a:r>
              <a:rPr lang="es-EC" b="1" dirty="0"/>
              <a:t>Sujeto</a:t>
            </a:r>
          </a:p>
        </p:txBody>
      </p:sp>
      <p:sp>
        <p:nvSpPr>
          <p:cNvPr id="25" name="24 CuadroTexto"/>
          <p:cNvSpPr txBox="1"/>
          <p:nvPr/>
        </p:nvSpPr>
        <p:spPr>
          <a:xfrm>
            <a:off x="3350466" y="4804227"/>
            <a:ext cx="1107279" cy="369332"/>
          </a:xfrm>
          <a:prstGeom prst="rect">
            <a:avLst/>
          </a:prstGeom>
          <a:noFill/>
        </p:spPr>
        <p:txBody>
          <a:bodyPr wrap="square" rtlCol="0">
            <a:spAutoFit/>
          </a:bodyPr>
          <a:lstStyle/>
          <a:p>
            <a:pPr algn="ctr"/>
            <a:r>
              <a:rPr lang="es-EC" b="1" dirty="0"/>
              <a:t>Sujeto</a:t>
            </a:r>
          </a:p>
        </p:txBody>
      </p:sp>
      <p:sp>
        <p:nvSpPr>
          <p:cNvPr id="26" name="25 CuadroTexto"/>
          <p:cNvSpPr txBox="1"/>
          <p:nvPr/>
        </p:nvSpPr>
        <p:spPr>
          <a:xfrm>
            <a:off x="2568446" y="3168099"/>
            <a:ext cx="1107279" cy="369332"/>
          </a:xfrm>
          <a:prstGeom prst="rect">
            <a:avLst/>
          </a:prstGeom>
          <a:noFill/>
        </p:spPr>
        <p:txBody>
          <a:bodyPr wrap="square" rtlCol="0">
            <a:spAutoFit/>
          </a:bodyPr>
          <a:lstStyle/>
          <a:p>
            <a:pPr algn="ctr"/>
            <a:r>
              <a:rPr lang="es-EC" b="1" dirty="0"/>
              <a:t>Sujeto</a:t>
            </a:r>
          </a:p>
        </p:txBody>
      </p:sp>
      <p:sp>
        <p:nvSpPr>
          <p:cNvPr id="28" name="27 CuadroTexto"/>
          <p:cNvSpPr txBox="1"/>
          <p:nvPr/>
        </p:nvSpPr>
        <p:spPr>
          <a:xfrm>
            <a:off x="1029621" y="4219033"/>
            <a:ext cx="1965740" cy="369332"/>
          </a:xfrm>
          <a:prstGeom prst="rect">
            <a:avLst/>
          </a:prstGeom>
          <a:noFill/>
        </p:spPr>
        <p:txBody>
          <a:bodyPr wrap="square" rtlCol="0">
            <a:spAutoFit/>
          </a:bodyPr>
          <a:lstStyle/>
          <a:p>
            <a:pPr algn="ctr"/>
            <a:r>
              <a:rPr lang="es-EC" b="1" dirty="0"/>
              <a:t>P. N. Adjetivo</a:t>
            </a:r>
          </a:p>
        </p:txBody>
      </p:sp>
      <p:sp>
        <p:nvSpPr>
          <p:cNvPr id="29" name="28 CuadroTexto"/>
          <p:cNvSpPr txBox="1"/>
          <p:nvPr/>
        </p:nvSpPr>
        <p:spPr>
          <a:xfrm>
            <a:off x="1325922" y="5783006"/>
            <a:ext cx="1965740" cy="646331"/>
          </a:xfrm>
          <a:prstGeom prst="rect">
            <a:avLst/>
          </a:prstGeom>
          <a:noFill/>
        </p:spPr>
        <p:txBody>
          <a:bodyPr wrap="square" rtlCol="0">
            <a:spAutoFit/>
          </a:bodyPr>
          <a:lstStyle/>
          <a:p>
            <a:pPr algn="ctr"/>
            <a:r>
              <a:rPr lang="es-EC" b="1" dirty="0"/>
              <a:t>P. N. Sintagma. Preposicional</a:t>
            </a:r>
          </a:p>
        </p:txBody>
      </p:sp>
      <p:sp>
        <p:nvSpPr>
          <p:cNvPr id="30" name="29 Rectángulo"/>
          <p:cNvSpPr/>
          <p:nvPr/>
        </p:nvSpPr>
        <p:spPr>
          <a:xfrm>
            <a:off x="7248128" y="2001237"/>
            <a:ext cx="4032448" cy="28029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030489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1000"/>
                                        <p:tgtEl>
                                          <p:spTgt spid="10"/>
                                        </p:tgtEl>
                                      </p:cBhvr>
                                    </p:animEffect>
                                    <p:anim calcmode="lin" valueType="num">
                                      <p:cBhvr>
                                        <p:cTn id="94" dur="1000" fill="hold"/>
                                        <p:tgtEl>
                                          <p:spTgt spid="10"/>
                                        </p:tgtEl>
                                        <p:attrNameLst>
                                          <p:attrName>ppt_x</p:attrName>
                                        </p:attrNameLst>
                                      </p:cBhvr>
                                      <p:tavLst>
                                        <p:tav tm="0">
                                          <p:val>
                                            <p:strVal val="#ppt_x"/>
                                          </p:val>
                                        </p:tav>
                                        <p:tav tm="100000">
                                          <p:val>
                                            <p:strVal val="#ppt_x"/>
                                          </p:val>
                                        </p:tav>
                                      </p:tavLst>
                                    </p:anim>
                                    <p:anim calcmode="lin" valueType="num">
                                      <p:cBhvr>
                                        <p:cTn id="95" dur="1000" fill="hold"/>
                                        <p:tgtEl>
                                          <p:spTgt spid="1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1000"/>
                                        <p:tgtEl>
                                          <p:spTgt spid="11"/>
                                        </p:tgtEl>
                                      </p:cBhvr>
                                    </p:animEffect>
                                    <p:anim calcmode="lin" valueType="num">
                                      <p:cBhvr>
                                        <p:cTn id="99" dur="1000" fill="hold"/>
                                        <p:tgtEl>
                                          <p:spTgt spid="11"/>
                                        </p:tgtEl>
                                        <p:attrNameLst>
                                          <p:attrName>ppt_x</p:attrName>
                                        </p:attrNameLst>
                                      </p:cBhvr>
                                      <p:tavLst>
                                        <p:tav tm="0">
                                          <p:val>
                                            <p:strVal val="#ppt_x"/>
                                          </p:val>
                                        </p:tav>
                                        <p:tav tm="100000">
                                          <p:val>
                                            <p:strVal val="#ppt_x"/>
                                          </p:val>
                                        </p:tav>
                                      </p:tavLst>
                                    </p:anim>
                                    <p:anim calcmode="lin" valueType="num">
                                      <p:cBhvr>
                                        <p:cTn id="10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p:bldP spid="10" grpId="0"/>
      <p:bldP spid="11" grpId="0"/>
      <p:bldP spid="15" grpId="0"/>
      <p:bldP spid="16" grpId="0" animBg="1"/>
      <p:bldP spid="18" grpId="0" animBg="1"/>
      <p:bldP spid="19" grpId="0" animBg="1"/>
      <p:bldP spid="20" grpId="0"/>
      <p:bldP spid="21" grpId="0" animBg="1"/>
      <p:bldP spid="22" grpId="0" animBg="1"/>
      <p:bldP spid="23" grpId="0"/>
      <p:bldP spid="24" grpId="0"/>
      <p:bldP spid="25" grpId="0"/>
      <p:bldP spid="26"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80759" y="1961561"/>
            <a:ext cx="4664859" cy="369332"/>
          </a:xfrm>
          <a:prstGeom prst="rect">
            <a:avLst/>
          </a:prstGeom>
          <a:noFill/>
        </p:spPr>
        <p:txBody>
          <a:bodyPr wrap="square" rtlCol="0">
            <a:spAutoFit/>
          </a:bodyPr>
          <a:lstStyle/>
          <a:p>
            <a:pPr algn="ctr"/>
            <a:r>
              <a:rPr lang="es-EC" b="1" dirty="0"/>
              <a:t>Lejos</a:t>
            </a:r>
            <a:r>
              <a:rPr lang="es-EC" dirty="0"/>
              <a:t>, mis recuerdos de la infancia.</a:t>
            </a:r>
          </a:p>
        </p:txBody>
      </p:sp>
      <p:sp>
        <p:nvSpPr>
          <p:cNvPr id="5" name="4 Abrir llave"/>
          <p:cNvSpPr/>
          <p:nvPr/>
        </p:nvSpPr>
        <p:spPr>
          <a:xfrm rot="16200000">
            <a:off x="2172981" y="1963521"/>
            <a:ext cx="229268" cy="73611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6" name="5 CuadroTexto"/>
          <p:cNvSpPr txBox="1"/>
          <p:nvPr/>
        </p:nvSpPr>
        <p:spPr>
          <a:xfrm>
            <a:off x="7493430" y="2541920"/>
            <a:ext cx="3072341" cy="369332"/>
          </a:xfrm>
          <a:prstGeom prst="rect">
            <a:avLst/>
          </a:prstGeom>
          <a:noFill/>
        </p:spPr>
        <p:txBody>
          <a:bodyPr wrap="square" rtlCol="0">
            <a:spAutoFit/>
          </a:bodyPr>
          <a:lstStyle/>
          <a:p>
            <a:r>
              <a:rPr lang="es-EC" b="1" dirty="0"/>
              <a:t>Predicado Adverbial:</a:t>
            </a:r>
          </a:p>
        </p:txBody>
      </p:sp>
      <p:sp>
        <p:nvSpPr>
          <p:cNvPr id="7" name="6 CuadroTexto"/>
          <p:cNvSpPr txBox="1"/>
          <p:nvPr/>
        </p:nvSpPr>
        <p:spPr>
          <a:xfrm>
            <a:off x="7349414" y="2951566"/>
            <a:ext cx="3360373" cy="584775"/>
          </a:xfrm>
          <a:prstGeom prst="rect">
            <a:avLst/>
          </a:prstGeom>
          <a:noFill/>
        </p:spPr>
        <p:txBody>
          <a:bodyPr wrap="square" rtlCol="0">
            <a:spAutoFit/>
          </a:bodyPr>
          <a:lstStyle/>
          <a:p>
            <a:r>
              <a:rPr lang="es-EC" sz="1600" dirty="0"/>
              <a:t>Adverbio solo</a:t>
            </a:r>
          </a:p>
          <a:p>
            <a:r>
              <a:rPr lang="es-EC" sz="1600" dirty="0"/>
              <a:t>Construcción con valor adverbial</a:t>
            </a:r>
          </a:p>
        </p:txBody>
      </p:sp>
      <p:sp>
        <p:nvSpPr>
          <p:cNvPr id="8" name="7 CuadroTexto"/>
          <p:cNvSpPr txBox="1"/>
          <p:nvPr/>
        </p:nvSpPr>
        <p:spPr>
          <a:xfrm>
            <a:off x="1493110" y="3717032"/>
            <a:ext cx="4949735" cy="369332"/>
          </a:xfrm>
          <a:prstGeom prst="rect">
            <a:avLst/>
          </a:prstGeom>
          <a:noFill/>
        </p:spPr>
        <p:txBody>
          <a:bodyPr wrap="square" rtlCol="0">
            <a:spAutoFit/>
          </a:bodyPr>
          <a:lstStyle/>
          <a:p>
            <a:pPr algn="ctr"/>
            <a:r>
              <a:rPr lang="es-EC" b="1" dirty="0"/>
              <a:t>En lo más alto del monte</a:t>
            </a:r>
            <a:r>
              <a:rPr lang="es-EC" dirty="0"/>
              <a:t>, la bandera.</a:t>
            </a:r>
          </a:p>
        </p:txBody>
      </p:sp>
      <p:sp>
        <p:nvSpPr>
          <p:cNvPr id="9" name="8 Abrir llave"/>
          <p:cNvSpPr/>
          <p:nvPr/>
        </p:nvSpPr>
        <p:spPr>
          <a:xfrm rot="16200000">
            <a:off x="3203860" y="2687426"/>
            <a:ext cx="229271" cy="27978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10" name="9 Abrir llave"/>
          <p:cNvSpPr/>
          <p:nvPr/>
        </p:nvSpPr>
        <p:spPr>
          <a:xfrm rot="5400000" flipV="1">
            <a:off x="4145408" y="330671"/>
            <a:ext cx="229270" cy="326178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11" name="10 Abrir llave"/>
          <p:cNvSpPr/>
          <p:nvPr/>
        </p:nvSpPr>
        <p:spPr>
          <a:xfrm rot="5400000" flipV="1">
            <a:off x="5264335" y="3139954"/>
            <a:ext cx="229273" cy="115416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C"/>
          </a:p>
        </p:txBody>
      </p:sp>
      <p:sp>
        <p:nvSpPr>
          <p:cNvPr id="12" name="11 CuadroTexto"/>
          <p:cNvSpPr txBox="1"/>
          <p:nvPr/>
        </p:nvSpPr>
        <p:spPr>
          <a:xfrm>
            <a:off x="1170104" y="2542012"/>
            <a:ext cx="2797873" cy="369332"/>
          </a:xfrm>
          <a:prstGeom prst="rect">
            <a:avLst/>
          </a:prstGeom>
          <a:noFill/>
        </p:spPr>
        <p:txBody>
          <a:bodyPr wrap="square" rtlCol="0">
            <a:spAutoFit/>
          </a:bodyPr>
          <a:lstStyle/>
          <a:p>
            <a:r>
              <a:rPr lang="es-EC" b="1" dirty="0"/>
              <a:t>Predicado Adverbial</a:t>
            </a:r>
          </a:p>
        </p:txBody>
      </p:sp>
      <p:sp>
        <p:nvSpPr>
          <p:cNvPr id="13" name="12 CuadroTexto"/>
          <p:cNvSpPr txBox="1"/>
          <p:nvPr/>
        </p:nvSpPr>
        <p:spPr>
          <a:xfrm>
            <a:off x="1919560" y="4345495"/>
            <a:ext cx="2797873" cy="369332"/>
          </a:xfrm>
          <a:prstGeom prst="rect">
            <a:avLst/>
          </a:prstGeom>
          <a:noFill/>
        </p:spPr>
        <p:txBody>
          <a:bodyPr wrap="square" rtlCol="0">
            <a:spAutoFit/>
          </a:bodyPr>
          <a:lstStyle/>
          <a:p>
            <a:r>
              <a:rPr lang="es-EC" b="1" dirty="0"/>
              <a:t>Predicado Adverbial</a:t>
            </a:r>
          </a:p>
        </p:txBody>
      </p:sp>
      <p:sp>
        <p:nvSpPr>
          <p:cNvPr id="14" name="13 CuadroTexto"/>
          <p:cNvSpPr txBox="1"/>
          <p:nvPr/>
        </p:nvSpPr>
        <p:spPr>
          <a:xfrm>
            <a:off x="4848774" y="3221950"/>
            <a:ext cx="1107279" cy="369332"/>
          </a:xfrm>
          <a:prstGeom prst="rect">
            <a:avLst/>
          </a:prstGeom>
          <a:noFill/>
        </p:spPr>
        <p:txBody>
          <a:bodyPr wrap="square" rtlCol="0">
            <a:spAutoFit/>
          </a:bodyPr>
          <a:lstStyle/>
          <a:p>
            <a:pPr algn="ctr"/>
            <a:r>
              <a:rPr lang="es-EC" b="1" dirty="0"/>
              <a:t>Sujeto</a:t>
            </a:r>
          </a:p>
        </p:txBody>
      </p:sp>
      <p:sp>
        <p:nvSpPr>
          <p:cNvPr id="15" name="14 CuadroTexto"/>
          <p:cNvSpPr txBox="1"/>
          <p:nvPr/>
        </p:nvSpPr>
        <p:spPr>
          <a:xfrm>
            <a:off x="3741495" y="1451156"/>
            <a:ext cx="1107279" cy="369332"/>
          </a:xfrm>
          <a:prstGeom prst="rect">
            <a:avLst/>
          </a:prstGeom>
          <a:noFill/>
        </p:spPr>
        <p:txBody>
          <a:bodyPr wrap="square" rtlCol="0">
            <a:spAutoFit/>
          </a:bodyPr>
          <a:lstStyle/>
          <a:p>
            <a:pPr algn="ctr"/>
            <a:r>
              <a:rPr lang="es-EC" b="1" dirty="0"/>
              <a:t>Sujeto</a:t>
            </a:r>
          </a:p>
        </p:txBody>
      </p:sp>
      <p:sp>
        <p:nvSpPr>
          <p:cNvPr id="17" name="16 Rectángulo"/>
          <p:cNvSpPr/>
          <p:nvPr/>
        </p:nvSpPr>
        <p:spPr>
          <a:xfrm>
            <a:off x="7152117" y="2331577"/>
            <a:ext cx="3744416" cy="1640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240036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P spid="9" grpId="0" animBg="1"/>
      <p:bldP spid="10" grpId="0" animBg="1"/>
      <p:bldP spid="11" grpId="0" animBg="1"/>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ación bimembre">
            <a:extLst>
              <a:ext uri="{FF2B5EF4-FFF2-40B4-BE49-F238E27FC236}">
                <a16:creationId xmlns:a16="http://schemas.microsoft.com/office/drawing/2014/main" id="{407A39BC-5335-7F41-82E5-75B29B20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5854535" cy="6470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2. syntax (sentences)">
            <a:extLst>
              <a:ext uri="{FF2B5EF4-FFF2-40B4-BE49-F238E27FC236}">
                <a16:creationId xmlns:a16="http://schemas.microsoft.com/office/drawing/2014/main" id="{3E6E8AD4-5441-2748-85C8-967968E6D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534" y="387350"/>
            <a:ext cx="6337465" cy="657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1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51996" y="824102"/>
            <a:ext cx="7502624" cy="892696"/>
          </a:xfrm>
        </p:spPr>
        <p:txBody>
          <a:bodyPr>
            <a:normAutofit/>
          </a:bodyPr>
          <a:lstStyle/>
          <a:p>
            <a:pPr marL="0" indent="0" algn="just">
              <a:buNone/>
            </a:pPr>
            <a:r>
              <a:rPr lang="en-US" sz="2400" dirty="0"/>
              <a:t>Nominal sentences in English are relatively uncommon but they can also be found in:</a:t>
            </a:r>
            <a:endParaRPr lang="es-EC" sz="2400" dirty="0"/>
          </a:p>
        </p:txBody>
      </p:sp>
      <p:sp>
        <p:nvSpPr>
          <p:cNvPr id="4" name="2 Marcador de contenido"/>
          <p:cNvSpPr txBox="1">
            <a:spLocks/>
          </p:cNvSpPr>
          <p:nvPr/>
        </p:nvSpPr>
        <p:spPr>
          <a:xfrm>
            <a:off x="2504125" y="1705980"/>
            <a:ext cx="6240693"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Newspaper Headlines</a:t>
            </a:r>
          </a:p>
          <a:p>
            <a:r>
              <a:rPr lang="en-US" sz="2400" dirty="0"/>
              <a:t>Proverbs</a:t>
            </a:r>
          </a:p>
          <a:p>
            <a:r>
              <a:rPr lang="en-US" sz="2400" dirty="0"/>
              <a:t>Requests</a:t>
            </a:r>
          </a:p>
          <a:p>
            <a:r>
              <a:rPr lang="en-US" sz="2400" dirty="0"/>
              <a:t>Statements of existence (warnings)</a:t>
            </a:r>
          </a:p>
          <a:p>
            <a:endParaRPr lang="es-EC" sz="2400" dirty="0"/>
          </a:p>
        </p:txBody>
      </p:sp>
      <p:sp>
        <p:nvSpPr>
          <p:cNvPr id="6" name="2 Marcador de contenido"/>
          <p:cNvSpPr txBox="1">
            <a:spLocks/>
          </p:cNvSpPr>
          <p:nvPr/>
        </p:nvSpPr>
        <p:spPr>
          <a:xfrm>
            <a:off x="1326307" y="3826802"/>
            <a:ext cx="7502624" cy="892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dirty="0"/>
              <a:t>On the other hand, in Spanish, non-verbal predicate sentences can be commonly found in:</a:t>
            </a:r>
            <a:endParaRPr lang="es-EC" sz="2400" dirty="0"/>
          </a:p>
        </p:txBody>
      </p:sp>
      <p:sp>
        <p:nvSpPr>
          <p:cNvPr id="7" name="2 Marcador de contenido"/>
          <p:cNvSpPr txBox="1">
            <a:spLocks/>
          </p:cNvSpPr>
          <p:nvPr/>
        </p:nvSpPr>
        <p:spPr>
          <a:xfrm>
            <a:off x="2478435" y="4708680"/>
            <a:ext cx="6240693" cy="10011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Sayings</a:t>
            </a:r>
          </a:p>
          <a:p>
            <a:r>
              <a:rPr lang="en-US" sz="2400" dirty="0"/>
              <a:t>Proverbs</a:t>
            </a:r>
          </a:p>
        </p:txBody>
      </p:sp>
    </p:spTree>
    <p:extLst>
      <p:ext uri="{BB962C8B-B14F-4D97-AF65-F5344CB8AC3E}">
        <p14:creationId xmlns:p14="http://schemas.microsoft.com/office/powerpoint/2010/main" val="10159481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dirty="0"/>
              <a:t>COPULATIVE VERB </a:t>
            </a:r>
            <a:r>
              <a:rPr lang="es-EC" dirty="0" err="1"/>
              <a:t>sentences</a:t>
            </a:r>
            <a:endParaRPr lang="es-ES" dirty="0"/>
          </a:p>
        </p:txBody>
      </p:sp>
    </p:spTree>
    <p:extLst>
      <p:ext uri="{BB962C8B-B14F-4D97-AF65-F5344CB8AC3E}">
        <p14:creationId xmlns:p14="http://schemas.microsoft.com/office/powerpoint/2010/main" val="2388864935"/>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COPULATIVE VERB SENTENCES</a:t>
            </a:r>
          </a:p>
        </p:txBody>
      </p:sp>
      <p:sp>
        <p:nvSpPr>
          <p:cNvPr id="3" name="2 Marcador de contenido"/>
          <p:cNvSpPr>
            <a:spLocks noGrp="1"/>
          </p:cNvSpPr>
          <p:nvPr>
            <p:ph idx="1"/>
          </p:nvPr>
        </p:nvSpPr>
        <p:spPr>
          <a:xfrm>
            <a:off x="1871531" y="1412776"/>
            <a:ext cx="8256917" cy="1080120"/>
          </a:xfrm>
        </p:spPr>
        <p:txBody>
          <a:bodyPr>
            <a:noAutofit/>
          </a:bodyPr>
          <a:lstStyle/>
          <a:p>
            <a:pPr marL="0" indent="0" algn="just">
              <a:buNone/>
            </a:pPr>
            <a:r>
              <a:rPr lang="es-EC" sz="2800" dirty="0" err="1"/>
              <a:t>These</a:t>
            </a:r>
            <a:r>
              <a:rPr lang="es-EC" sz="2800" dirty="0"/>
              <a:t> </a:t>
            </a:r>
            <a:r>
              <a:rPr lang="es-EC" sz="2800" dirty="0" err="1"/>
              <a:t>sentences</a:t>
            </a:r>
            <a:r>
              <a:rPr lang="es-EC" sz="2800" dirty="0"/>
              <a:t> are </a:t>
            </a:r>
            <a:r>
              <a:rPr lang="es-EC" sz="2800" dirty="0" err="1"/>
              <a:t>formed</a:t>
            </a:r>
            <a:r>
              <a:rPr lang="es-EC" sz="2800" dirty="0"/>
              <a:t> </a:t>
            </a:r>
            <a:r>
              <a:rPr lang="es-EC" sz="2800" dirty="0" err="1"/>
              <a:t>with</a:t>
            </a:r>
            <a:r>
              <a:rPr lang="es-EC" sz="2800" dirty="0"/>
              <a:t> copular </a:t>
            </a:r>
            <a:r>
              <a:rPr lang="es-EC" sz="2800" dirty="0" err="1"/>
              <a:t>verbs</a:t>
            </a:r>
            <a:r>
              <a:rPr lang="es-EC" sz="2800" dirty="0"/>
              <a:t>:</a:t>
            </a:r>
          </a:p>
        </p:txBody>
      </p:sp>
      <p:sp>
        <p:nvSpPr>
          <p:cNvPr id="5" name="2 Marcador de contenido"/>
          <p:cNvSpPr txBox="1">
            <a:spLocks/>
          </p:cNvSpPr>
          <p:nvPr/>
        </p:nvSpPr>
        <p:spPr>
          <a:xfrm>
            <a:off x="6576053" y="2780928"/>
            <a:ext cx="2112235" cy="1850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2400" dirty="0"/>
              <a:t>Ser</a:t>
            </a:r>
          </a:p>
          <a:p>
            <a:r>
              <a:rPr lang="es-EC" sz="2400" dirty="0"/>
              <a:t>Estar</a:t>
            </a:r>
          </a:p>
          <a:p>
            <a:r>
              <a:rPr lang="es-EC" sz="2400" dirty="0"/>
              <a:t>Parecer</a:t>
            </a:r>
          </a:p>
          <a:p>
            <a:r>
              <a:rPr lang="es-EC" sz="2400" dirty="0"/>
              <a:t>Tornar</a:t>
            </a:r>
          </a:p>
          <a:p>
            <a:r>
              <a:rPr lang="es-EC" sz="2400" dirty="0"/>
              <a:t>Resultar</a:t>
            </a:r>
          </a:p>
          <a:p>
            <a:endParaRPr lang="es-EC" sz="2400" dirty="0"/>
          </a:p>
        </p:txBody>
      </p:sp>
      <p:sp>
        <p:nvSpPr>
          <p:cNvPr id="6" name="2 Marcador de contenido"/>
          <p:cNvSpPr txBox="1">
            <a:spLocks/>
          </p:cNvSpPr>
          <p:nvPr/>
        </p:nvSpPr>
        <p:spPr>
          <a:xfrm>
            <a:off x="3503712" y="2780928"/>
            <a:ext cx="2112235" cy="1850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2400" dirty="0"/>
              <a:t>Be</a:t>
            </a:r>
          </a:p>
          <a:p>
            <a:r>
              <a:rPr lang="es-EC" sz="2400" dirty="0" err="1"/>
              <a:t>Appear</a:t>
            </a:r>
            <a:endParaRPr lang="es-EC" sz="2400" dirty="0"/>
          </a:p>
          <a:p>
            <a:r>
              <a:rPr lang="es-EC" sz="2400" dirty="0" err="1"/>
              <a:t>Seem</a:t>
            </a:r>
            <a:endParaRPr lang="es-EC" sz="2400" dirty="0"/>
          </a:p>
          <a:p>
            <a:r>
              <a:rPr lang="es-EC" sz="2400" dirty="0" err="1"/>
              <a:t>Feel</a:t>
            </a:r>
            <a:endParaRPr lang="es-EC" sz="2400" dirty="0"/>
          </a:p>
          <a:p>
            <a:r>
              <a:rPr lang="es-EC" sz="2400" dirty="0" err="1"/>
              <a:t>Smell</a:t>
            </a:r>
            <a:endParaRPr lang="es-EC" sz="2400" dirty="0"/>
          </a:p>
          <a:p>
            <a:endParaRPr lang="es-EC" sz="2400" dirty="0"/>
          </a:p>
        </p:txBody>
      </p:sp>
      <p:sp>
        <p:nvSpPr>
          <p:cNvPr id="7" name="2 Marcador de contenido"/>
          <p:cNvSpPr txBox="1">
            <a:spLocks/>
          </p:cNvSpPr>
          <p:nvPr/>
        </p:nvSpPr>
        <p:spPr>
          <a:xfrm>
            <a:off x="1967542" y="5070334"/>
            <a:ext cx="8256917"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400" dirty="0" err="1"/>
              <a:t>They</a:t>
            </a:r>
            <a:r>
              <a:rPr lang="es-EC" sz="2400" dirty="0"/>
              <a:t> </a:t>
            </a:r>
            <a:r>
              <a:rPr lang="es-EC" sz="2400" dirty="0" err="1"/>
              <a:t>also</a:t>
            </a:r>
            <a:r>
              <a:rPr lang="es-EC" sz="2400" dirty="0"/>
              <a:t> link </a:t>
            </a:r>
            <a:r>
              <a:rPr lang="es-EC" sz="2400" dirty="0" err="1"/>
              <a:t>the</a:t>
            </a:r>
            <a:r>
              <a:rPr lang="es-EC" sz="2400" dirty="0"/>
              <a:t> </a:t>
            </a:r>
            <a:r>
              <a:rPr lang="es-EC" sz="2400" dirty="0" err="1"/>
              <a:t>subject</a:t>
            </a:r>
            <a:r>
              <a:rPr lang="es-EC" sz="2400" dirty="0"/>
              <a:t> </a:t>
            </a:r>
            <a:r>
              <a:rPr lang="es-EC" sz="2400" dirty="0" err="1"/>
              <a:t>with</a:t>
            </a:r>
            <a:r>
              <a:rPr lang="es-EC" sz="2400" dirty="0"/>
              <a:t> </a:t>
            </a:r>
            <a:r>
              <a:rPr lang="es-EC" sz="2400" dirty="0" err="1"/>
              <a:t>the</a:t>
            </a:r>
            <a:r>
              <a:rPr lang="es-EC" sz="2400" dirty="0"/>
              <a:t> </a:t>
            </a:r>
            <a:r>
              <a:rPr lang="es-EC" sz="2400" dirty="0" err="1"/>
              <a:t>predicative</a:t>
            </a:r>
            <a:r>
              <a:rPr lang="es-EC" sz="2400" dirty="0"/>
              <a:t> </a:t>
            </a:r>
            <a:r>
              <a:rPr lang="es-EC" sz="2400" dirty="0" err="1"/>
              <a:t>complement</a:t>
            </a:r>
            <a:r>
              <a:rPr lang="es-EC" sz="2400" dirty="0"/>
              <a:t> of </a:t>
            </a:r>
            <a:r>
              <a:rPr lang="es-EC" sz="2400" dirty="0" err="1"/>
              <a:t>the</a:t>
            </a:r>
            <a:r>
              <a:rPr lang="es-EC" sz="2400" dirty="0"/>
              <a:t> </a:t>
            </a:r>
            <a:r>
              <a:rPr lang="es-EC" sz="2400" dirty="0" err="1"/>
              <a:t>sentence</a:t>
            </a:r>
            <a:r>
              <a:rPr lang="es-EC" sz="2400" dirty="0"/>
              <a:t>.</a:t>
            </a:r>
          </a:p>
        </p:txBody>
      </p:sp>
      <p:sp>
        <p:nvSpPr>
          <p:cNvPr id="4" name="3 CuadroTexto"/>
          <p:cNvSpPr txBox="1"/>
          <p:nvPr/>
        </p:nvSpPr>
        <p:spPr>
          <a:xfrm>
            <a:off x="3887755" y="2348880"/>
            <a:ext cx="1344149"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b="1" dirty="0"/>
              <a:t>ENGLISH</a:t>
            </a:r>
          </a:p>
        </p:txBody>
      </p:sp>
      <p:sp>
        <p:nvSpPr>
          <p:cNvPr id="8" name="7 CuadroTexto"/>
          <p:cNvSpPr txBox="1"/>
          <p:nvPr/>
        </p:nvSpPr>
        <p:spPr>
          <a:xfrm>
            <a:off x="6960096" y="2348880"/>
            <a:ext cx="1344149"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b="1" dirty="0"/>
              <a:t>SPANISH</a:t>
            </a:r>
          </a:p>
        </p:txBody>
      </p:sp>
    </p:spTree>
    <p:extLst>
      <p:ext uri="{BB962C8B-B14F-4D97-AF65-F5344CB8AC3E}">
        <p14:creationId xmlns:p14="http://schemas.microsoft.com/office/powerpoint/2010/main" val="11580679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EXAMPLE</a:t>
            </a:r>
          </a:p>
        </p:txBody>
      </p:sp>
      <p:sp>
        <p:nvSpPr>
          <p:cNvPr id="3" name="2 Marcador de contenido"/>
          <p:cNvSpPr>
            <a:spLocks noGrp="1"/>
          </p:cNvSpPr>
          <p:nvPr>
            <p:ph idx="1"/>
          </p:nvPr>
        </p:nvSpPr>
        <p:spPr>
          <a:xfrm>
            <a:off x="609600" y="1600202"/>
            <a:ext cx="1645973" cy="460647"/>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s-EC" sz="2400" dirty="0"/>
              <a:t>SUBJECT</a:t>
            </a:r>
          </a:p>
        </p:txBody>
      </p:sp>
      <p:sp>
        <p:nvSpPr>
          <p:cNvPr id="4" name="2 Marcador de contenido"/>
          <p:cNvSpPr txBox="1">
            <a:spLocks/>
          </p:cNvSpPr>
          <p:nvPr/>
        </p:nvSpPr>
        <p:spPr>
          <a:xfrm>
            <a:off x="4943872" y="1595470"/>
            <a:ext cx="1824203" cy="68140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400" dirty="0"/>
              <a:t>COPULAR </a:t>
            </a:r>
            <a:br>
              <a:rPr lang="es-EC" sz="2400" dirty="0"/>
            </a:br>
            <a:r>
              <a:rPr lang="es-EC" sz="2400" dirty="0"/>
              <a:t>VERB</a:t>
            </a:r>
          </a:p>
        </p:txBody>
      </p:sp>
      <p:sp>
        <p:nvSpPr>
          <p:cNvPr id="5" name="2 Marcador de contenido"/>
          <p:cNvSpPr txBox="1">
            <a:spLocks/>
          </p:cNvSpPr>
          <p:nvPr/>
        </p:nvSpPr>
        <p:spPr>
          <a:xfrm>
            <a:off x="9072331" y="1595471"/>
            <a:ext cx="2222037" cy="46064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200" dirty="0"/>
              <a:t>PREDICATIVE</a:t>
            </a:r>
          </a:p>
        </p:txBody>
      </p:sp>
      <p:sp>
        <p:nvSpPr>
          <p:cNvPr id="7" name="6 CuadroTexto"/>
          <p:cNvSpPr txBox="1"/>
          <p:nvPr/>
        </p:nvSpPr>
        <p:spPr>
          <a:xfrm>
            <a:off x="623392" y="2541154"/>
            <a:ext cx="1632181" cy="400110"/>
          </a:xfrm>
          <a:prstGeom prst="rect">
            <a:avLst/>
          </a:prstGeom>
          <a:noFill/>
        </p:spPr>
        <p:txBody>
          <a:bodyPr wrap="square" rtlCol="0">
            <a:spAutoFit/>
          </a:bodyPr>
          <a:lstStyle/>
          <a:p>
            <a:pPr algn="ctr"/>
            <a:r>
              <a:rPr lang="es-EC" sz="2000" dirty="0" err="1"/>
              <a:t>The</a:t>
            </a:r>
            <a:r>
              <a:rPr lang="es-EC" sz="2000" dirty="0"/>
              <a:t> </a:t>
            </a:r>
            <a:r>
              <a:rPr lang="es-EC" sz="2000" dirty="0" err="1"/>
              <a:t>milk</a:t>
            </a:r>
            <a:endParaRPr lang="es-EC" sz="2000" dirty="0"/>
          </a:p>
        </p:txBody>
      </p:sp>
      <p:sp>
        <p:nvSpPr>
          <p:cNvPr id="8" name="7 CuadroTexto"/>
          <p:cNvSpPr txBox="1"/>
          <p:nvPr/>
        </p:nvSpPr>
        <p:spPr>
          <a:xfrm>
            <a:off x="5135893" y="2519412"/>
            <a:ext cx="144016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err="1"/>
              <a:t>turned</a:t>
            </a:r>
            <a:endParaRPr lang="es-EC" sz="2000" dirty="0"/>
          </a:p>
        </p:txBody>
      </p:sp>
      <p:sp>
        <p:nvSpPr>
          <p:cNvPr id="9" name="8 CuadroTexto"/>
          <p:cNvSpPr txBox="1"/>
          <p:nvPr/>
        </p:nvSpPr>
        <p:spPr>
          <a:xfrm>
            <a:off x="9463269" y="2518581"/>
            <a:ext cx="1440160" cy="400110"/>
          </a:xfrm>
          <a:prstGeom prst="rect">
            <a:avLst/>
          </a:prstGeom>
          <a:noFill/>
        </p:spPr>
        <p:txBody>
          <a:bodyPr wrap="square" rtlCol="0">
            <a:spAutoFit/>
          </a:bodyPr>
          <a:lstStyle/>
          <a:p>
            <a:pPr algn="ctr"/>
            <a:r>
              <a:rPr lang="es-EC" sz="2000" dirty="0"/>
              <a:t>sour.</a:t>
            </a:r>
          </a:p>
        </p:txBody>
      </p:sp>
      <p:sp>
        <p:nvSpPr>
          <p:cNvPr id="24" name="23 Flecha derecha"/>
          <p:cNvSpPr/>
          <p:nvPr/>
        </p:nvSpPr>
        <p:spPr>
          <a:xfrm flipH="1">
            <a:off x="2255573" y="2671136"/>
            <a:ext cx="2688299" cy="17748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5" name="24 Flecha derecha"/>
          <p:cNvSpPr/>
          <p:nvPr/>
        </p:nvSpPr>
        <p:spPr>
          <a:xfrm>
            <a:off x="6768075" y="2671136"/>
            <a:ext cx="2926027" cy="17748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8" name="27 CuadroTexto"/>
          <p:cNvSpPr txBox="1"/>
          <p:nvPr/>
        </p:nvSpPr>
        <p:spPr>
          <a:xfrm>
            <a:off x="9463269" y="3501646"/>
            <a:ext cx="1490464" cy="369332"/>
          </a:xfrm>
          <a:prstGeom prst="rect">
            <a:avLst/>
          </a:prstGeom>
          <a:noFill/>
        </p:spPr>
        <p:txBody>
          <a:bodyPr wrap="square" rtlCol="0">
            <a:spAutoFit/>
          </a:bodyPr>
          <a:lstStyle/>
          <a:p>
            <a:pPr algn="ctr"/>
            <a:r>
              <a:rPr lang="es-EC" b="1" dirty="0" err="1"/>
              <a:t>Adjective</a:t>
            </a:r>
            <a:endParaRPr lang="es-EC" b="1" dirty="0"/>
          </a:p>
        </p:txBody>
      </p:sp>
      <p:sp>
        <p:nvSpPr>
          <p:cNvPr id="30" name="29 Flecha abajo"/>
          <p:cNvSpPr/>
          <p:nvPr/>
        </p:nvSpPr>
        <p:spPr>
          <a:xfrm flipV="1">
            <a:off x="9960569" y="2918691"/>
            <a:ext cx="455911" cy="582955"/>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31" name="30 Flecha abajo"/>
          <p:cNvSpPr/>
          <p:nvPr/>
        </p:nvSpPr>
        <p:spPr>
          <a:xfrm flipV="1">
            <a:off x="1211527" y="2972220"/>
            <a:ext cx="455911" cy="582955"/>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32" name="31 CuadroTexto"/>
          <p:cNvSpPr txBox="1"/>
          <p:nvPr/>
        </p:nvSpPr>
        <p:spPr>
          <a:xfrm>
            <a:off x="694251" y="3517479"/>
            <a:ext cx="1490464" cy="369332"/>
          </a:xfrm>
          <a:prstGeom prst="rect">
            <a:avLst/>
          </a:prstGeom>
          <a:noFill/>
        </p:spPr>
        <p:txBody>
          <a:bodyPr wrap="square" rtlCol="0">
            <a:spAutoFit/>
          </a:bodyPr>
          <a:lstStyle/>
          <a:p>
            <a:pPr algn="ctr"/>
            <a:r>
              <a:rPr lang="es-EC" b="1" dirty="0" err="1"/>
              <a:t>Noun</a:t>
            </a:r>
            <a:r>
              <a:rPr lang="es-EC" b="1" dirty="0"/>
              <a:t> </a:t>
            </a:r>
            <a:r>
              <a:rPr lang="es-EC" b="1" dirty="0" err="1"/>
              <a:t>Phrase</a:t>
            </a:r>
            <a:endParaRPr lang="es-EC" b="1" dirty="0"/>
          </a:p>
        </p:txBody>
      </p:sp>
      <p:sp>
        <p:nvSpPr>
          <p:cNvPr id="33" name="32 CuadroTexto"/>
          <p:cNvSpPr txBox="1"/>
          <p:nvPr/>
        </p:nvSpPr>
        <p:spPr>
          <a:xfrm>
            <a:off x="9309092" y="4163810"/>
            <a:ext cx="1806128" cy="646331"/>
          </a:xfrm>
          <a:prstGeom prst="rect">
            <a:avLst/>
          </a:prstGeom>
          <a:noFill/>
        </p:spPr>
        <p:txBody>
          <a:bodyPr wrap="square" rtlCol="0">
            <a:spAutoFit/>
          </a:bodyPr>
          <a:lstStyle/>
          <a:p>
            <a:pPr algn="ctr"/>
            <a:r>
              <a:rPr lang="es-EC" b="1" dirty="0" err="1"/>
              <a:t>Predicative</a:t>
            </a:r>
            <a:r>
              <a:rPr lang="es-EC" b="1" dirty="0"/>
              <a:t> </a:t>
            </a:r>
            <a:r>
              <a:rPr lang="es-EC" b="1" dirty="0" err="1"/>
              <a:t>Adjective</a:t>
            </a:r>
            <a:endParaRPr lang="es-EC" b="1" dirty="0"/>
          </a:p>
        </p:txBody>
      </p:sp>
      <p:pic>
        <p:nvPicPr>
          <p:cNvPr id="1026" name="Picture 2" descr="http://healthandbeautylifestyle.com/wp-content/uploads/2015/05/img_ae21af0bb8c4dfd5fe2282b38f581f7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781" y="3267629"/>
            <a:ext cx="345638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818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Effect transition="in" filter="fade">
                                      <p:cBhvr>
                                        <p:cTn id="38" dur="500"/>
                                        <p:tgtEl>
                                          <p:spTgt spid="3">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5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7" grpId="0"/>
      <p:bldP spid="8" grpId="0" animBg="1"/>
      <p:bldP spid="9" grpId="0"/>
      <p:bldP spid="24" grpId="0" animBg="1"/>
      <p:bldP spid="25" grpId="0" animBg="1"/>
      <p:bldP spid="28" grpId="0"/>
      <p:bldP spid="30" grpId="0" animBg="1"/>
      <p:bldP spid="31" grpId="0" animBg="1"/>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EJEMPLO</a:t>
            </a:r>
          </a:p>
        </p:txBody>
      </p:sp>
      <p:sp>
        <p:nvSpPr>
          <p:cNvPr id="4" name="2 Marcador de contenido"/>
          <p:cNvSpPr txBox="1">
            <a:spLocks/>
          </p:cNvSpPr>
          <p:nvPr/>
        </p:nvSpPr>
        <p:spPr>
          <a:xfrm>
            <a:off x="727382" y="1669753"/>
            <a:ext cx="1645973" cy="46064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s-EC" sz="2400" dirty="0"/>
              <a:t>SUJETO</a:t>
            </a:r>
          </a:p>
        </p:txBody>
      </p:sp>
      <p:sp>
        <p:nvSpPr>
          <p:cNvPr id="5" name="2 Marcador de contenido"/>
          <p:cNvSpPr txBox="1">
            <a:spLocks/>
          </p:cNvSpPr>
          <p:nvPr/>
        </p:nvSpPr>
        <p:spPr>
          <a:xfrm>
            <a:off x="4780711" y="1666095"/>
            <a:ext cx="2448272" cy="583810"/>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400" dirty="0"/>
              <a:t>VERBO COPULATIVO</a:t>
            </a:r>
          </a:p>
        </p:txBody>
      </p:sp>
      <p:sp>
        <p:nvSpPr>
          <p:cNvPr id="6" name="2 Marcador de contenido"/>
          <p:cNvSpPr txBox="1">
            <a:spLocks/>
          </p:cNvSpPr>
          <p:nvPr/>
        </p:nvSpPr>
        <p:spPr>
          <a:xfrm>
            <a:off x="9053186" y="1649559"/>
            <a:ext cx="2496277" cy="46064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400" dirty="0"/>
              <a:t>PREDICATIVO</a:t>
            </a:r>
          </a:p>
        </p:txBody>
      </p:sp>
      <p:sp>
        <p:nvSpPr>
          <p:cNvPr id="7" name="6 CuadroTexto"/>
          <p:cNvSpPr txBox="1"/>
          <p:nvPr/>
        </p:nvSpPr>
        <p:spPr>
          <a:xfrm>
            <a:off x="723462" y="2663769"/>
            <a:ext cx="1632181" cy="400110"/>
          </a:xfrm>
          <a:prstGeom prst="rect">
            <a:avLst/>
          </a:prstGeom>
          <a:noFill/>
        </p:spPr>
        <p:txBody>
          <a:bodyPr wrap="square" rtlCol="0">
            <a:spAutoFit/>
          </a:bodyPr>
          <a:lstStyle/>
          <a:p>
            <a:pPr algn="ctr"/>
            <a:r>
              <a:rPr lang="es-EC" sz="2000" dirty="0"/>
              <a:t>Mi vecino</a:t>
            </a:r>
          </a:p>
        </p:txBody>
      </p:sp>
      <p:sp>
        <p:nvSpPr>
          <p:cNvPr id="8" name="7 CuadroTexto"/>
          <p:cNvSpPr txBox="1"/>
          <p:nvPr/>
        </p:nvSpPr>
        <p:spPr>
          <a:xfrm>
            <a:off x="5549981" y="2669614"/>
            <a:ext cx="888099"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a:t>está</a:t>
            </a:r>
          </a:p>
        </p:txBody>
      </p:sp>
      <p:sp>
        <p:nvSpPr>
          <p:cNvPr id="9" name="8 CuadroTexto"/>
          <p:cNvSpPr txBox="1"/>
          <p:nvPr/>
        </p:nvSpPr>
        <p:spPr>
          <a:xfrm>
            <a:off x="9138380" y="2669614"/>
            <a:ext cx="2400267"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dirty="0"/>
              <a:t>loco de remate</a:t>
            </a:r>
          </a:p>
        </p:txBody>
      </p:sp>
      <p:sp>
        <p:nvSpPr>
          <p:cNvPr id="10" name="9 Flecha derecha"/>
          <p:cNvSpPr/>
          <p:nvPr/>
        </p:nvSpPr>
        <p:spPr>
          <a:xfrm>
            <a:off x="6595614" y="2780928"/>
            <a:ext cx="2542767" cy="17748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1" name="10 Flecha derecha"/>
          <p:cNvSpPr/>
          <p:nvPr/>
        </p:nvSpPr>
        <p:spPr>
          <a:xfrm flipH="1">
            <a:off x="2362539" y="2775083"/>
            <a:ext cx="3031424" cy="18332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0" name="19 CuadroTexto"/>
          <p:cNvSpPr txBox="1"/>
          <p:nvPr/>
        </p:nvSpPr>
        <p:spPr>
          <a:xfrm>
            <a:off x="583435" y="3721458"/>
            <a:ext cx="1912235" cy="646331"/>
          </a:xfrm>
          <a:prstGeom prst="rect">
            <a:avLst/>
          </a:prstGeom>
          <a:noFill/>
        </p:spPr>
        <p:txBody>
          <a:bodyPr wrap="square" rtlCol="0">
            <a:spAutoFit/>
          </a:bodyPr>
          <a:lstStyle/>
          <a:p>
            <a:pPr algn="ctr"/>
            <a:r>
              <a:rPr lang="es-EC" b="1" dirty="0"/>
              <a:t>Construcción Sustantivada</a:t>
            </a:r>
          </a:p>
        </p:txBody>
      </p:sp>
      <p:sp>
        <p:nvSpPr>
          <p:cNvPr id="21" name="20 CuadroTexto"/>
          <p:cNvSpPr txBox="1"/>
          <p:nvPr/>
        </p:nvSpPr>
        <p:spPr>
          <a:xfrm>
            <a:off x="9382396" y="3727842"/>
            <a:ext cx="1912235" cy="646331"/>
          </a:xfrm>
          <a:prstGeom prst="rect">
            <a:avLst/>
          </a:prstGeom>
          <a:noFill/>
        </p:spPr>
        <p:txBody>
          <a:bodyPr wrap="square" rtlCol="0">
            <a:spAutoFit/>
          </a:bodyPr>
          <a:lstStyle/>
          <a:p>
            <a:pPr algn="ctr"/>
            <a:r>
              <a:rPr lang="es-EC" b="1" dirty="0"/>
              <a:t>Construcción Adjetival</a:t>
            </a:r>
          </a:p>
        </p:txBody>
      </p:sp>
      <p:sp>
        <p:nvSpPr>
          <p:cNvPr id="22" name="21 Flecha abajo"/>
          <p:cNvSpPr/>
          <p:nvPr/>
        </p:nvSpPr>
        <p:spPr>
          <a:xfrm flipV="1">
            <a:off x="10117632" y="3069724"/>
            <a:ext cx="384043" cy="65811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3" name="22 Flecha abajo"/>
          <p:cNvSpPr/>
          <p:nvPr/>
        </p:nvSpPr>
        <p:spPr>
          <a:xfrm flipV="1">
            <a:off x="1347531" y="3069724"/>
            <a:ext cx="384043" cy="65811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2050" name="Picture 2" descr="https://i.imgflip.com/11t08t.jpg"/>
          <p:cNvPicPr>
            <a:picLocks noChangeAspect="1" noChangeArrowheads="1"/>
          </p:cNvPicPr>
          <p:nvPr/>
        </p:nvPicPr>
        <p:blipFill rotWithShape="1">
          <a:blip r:embed="rId2">
            <a:extLst>
              <a:ext uri="{28A0092B-C50C-407E-A947-70E740481C1C}">
                <a14:useLocalDpi xmlns:a14="http://schemas.microsoft.com/office/drawing/2010/main" val="0"/>
              </a:ext>
            </a:extLst>
          </a:blip>
          <a:srcRect t="13991" b="12022"/>
          <a:stretch/>
        </p:blipFill>
        <p:spPr bwMode="auto">
          <a:xfrm>
            <a:off x="4493671" y="3398784"/>
            <a:ext cx="3075669" cy="193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151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50"/>
                                        </p:tgtEl>
                                        <p:attrNameLst>
                                          <p:attrName>style.visibility</p:attrName>
                                        </p:attrNameLst>
                                      </p:cBhvr>
                                      <p:to>
                                        <p:strVal val="visible"/>
                                      </p:to>
                                    </p:set>
                                    <p:animEffect transition="in" filter="fade">
                                      <p:cBhvr>
                                        <p:cTn id="53" dur="500"/>
                                        <p:tgtEl>
                                          <p:spTgt spid="205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animBg="1"/>
      <p:bldP spid="10" grpId="0" animBg="1"/>
      <p:bldP spid="11" grpId="0" animBg="1"/>
      <p:bldP spid="20" grpId="0"/>
      <p:bldP spid="21" grpId="0"/>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dirty="0"/>
              <a:t>Transitive and </a:t>
            </a:r>
            <a:r>
              <a:rPr lang="es-EC" dirty="0" err="1"/>
              <a:t>Intransitive</a:t>
            </a:r>
            <a:r>
              <a:rPr lang="es-EC" dirty="0"/>
              <a:t> SENTENCES</a:t>
            </a:r>
            <a:endParaRPr lang="es-ES" dirty="0"/>
          </a:p>
        </p:txBody>
      </p:sp>
    </p:spTree>
    <p:extLst>
      <p:ext uri="{BB962C8B-B14F-4D97-AF65-F5344CB8AC3E}">
        <p14:creationId xmlns:p14="http://schemas.microsoft.com/office/powerpoint/2010/main" val="4222148560"/>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DEFINITION </a:t>
            </a:r>
            <a:endParaRPr lang="es-ES" dirty="0"/>
          </a:p>
        </p:txBody>
      </p:sp>
      <p:sp>
        <p:nvSpPr>
          <p:cNvPr id="3" name="Marcador de contenido 2"/>
          <p:cNvSpPr>
            <a:spLocks noGrp="1"/>
          </p:cNvSpPr>
          <p:nvPr>
            <p:ph idx="1"/>
          </p:nvPr>
        </p:nvSpPr>
        <p:spPr>
          <a:xfrm>
            <a:off x="548119" y="1708912"/>
            <a:ext cx="10942473" cy="3599316"/>
          </a:xfrm>
        </p:spPr>
        <p:txBody>
          <a:bodyPr>
            <a:normAutofit fontScale="85000" lnSpcReduction="10000"/>
          </a:bodyPr>
          <a:lstStyle/>
          <a:p>
            <a:pPr algn="just"/>
            <a:r>
              <a:rPr lang="en-US" sz="2800" dirty="0"/>
              <a:t>A </a:t>
            </a:r>
            <a:r>
              <a:rPr lang="en-US" sz="2800" dirty="0">
                <a:solidFill>
                  <a:srgbClr val="FF0000"/>
                </a:solidFill>
              </a:rPr>
              <a:t>Transitive</a:t>
            </a:r>
            <a:r>
              <a:rPr lang="en-US" sz="2800" dirty="0"/>
              <a:t> requires a </a:t>
            </a:r>
            <a:r>
              <a:rPr lang="en-US" sz="2800" i="1" dirty="0">
                <a:solidFill>
                  <a:srgbClr val="0070C0"/>
                </a:solidFill>
              </a:rPr>
              <a:t>direct object </a:t>
            </a:r>
            <a:r>
              <a:rPr lang="en-US" sz="2800" dirty="0"/>
              <a:t>to complete its meaning.</a:t>
            </a:r>
          </a:p>
          <a:p>
            <a:pPr marL="0" indent="0" algn="just">
              <a:buNone/>
            </a:pPr>
            <a:r>
              <a:rPr lang="es-ES" sz="2800" dirty="0"/>
              <a:t>Estas  oraciones  tienen  como  núcleo  un verbo  predicativo que,  por  su  propia semántica,  selecciona  o  necesita  la  presencia  de  un  complemento  directo  (CD). Se pueden  enumerar algunos  de  estos  verbos  transitivos:</a:t>
            </a:r>
          </a:p>
          <a:p>
            <a:pPr marL="0" indent="0" algn="just">
              <a:buNone/>
            </a:pPr>
            <a:r>
              <a:rPr lang="es-ES" sz="2800" dirty="0"/>
              <a:t>contar,  llevar,  dar,  traer, limpiar, escribir, preguntar, saber, observar o comprobar.</a:t>
            </a:r>
          </a:p>
          <a:p>
            <a:pPr marL="0" indent="0" algn="just">
              <a:buNone/>
            </a:pPr>
            <a:endParaRPr lang="en-US" sz="2800" dirty="0"/>
          </a:p>
          <a:p>
            <a:pPr algn="just"/>
            <a:r>
              <a:rPr lang="en-US" sz="2800" dirty="0"/>
              <a:t>An </a:t>
            </a:r>
            <a:r>
              <a:rPr lang="en-US" sz="2800" dirty="0">
                <a:solidFill>
                  <a:srgbClr val="FF0000"/>
                </a:solidFill>
              </a:rPr>
              <a:t>intransitive</a:t>
            </a:r>
            <a:r>
              <a:rPr lang="en-US" sz="2800" dirty="0"/>
              <a:t> does not accept an object (NP) as its complement. Instead, it may take an </a:t>
            </a:r>
            <a:r>
              <a:rPr lang="en-US" sz="2800" i="1" dirty="0">
                <a:solidFill>
                  <a:srgbClr val="0070C0"/>
                </a:solidFill>
              </a:rPr>
              <a:t>adverb</a:t>
            </a:r>
            <a:r>
              <a:rPr lang="en-US" sz="2800" dirty="0"/>
              <a:t> or a </a:t>
            </a:r>
            <a:r>
              <a:rPr lang="en-US" sz="2800" i="1" dirty="0">
                <a:solidFill>
                  <a:srgbClr val="0070C0"/>
                </a:solidFill>
              </a:rPr>
              <a:t>prepositional phrase </a:t>
            </a:r>
            <a:r>
              <a:rPr lang="en-US" sz="2800" dirty="0"/>
              <a:t>as its complement</a:t>
            </a:r>
            <a:endParaRPr lang="es-ES" sz="2800" dirty="0"/>
          </a:p>
        </p:txBody>
      </p:sp>
    </p:spTree>
    <p:extLst>
      <p:ext uri="{BB962C8B-B14F-4D97-AF65-F5344CB8AC3E}">
        <p14:creationId xmlns:p14="http://schemas.microsoft.com/office/powerpoint/2010/main" val="143631389"/>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How to </a:t>
            </a:r>
            <a:r>
              <a:rPr lang="es-EC" dirty="0" err="1"/>
              <a:t>find</a:t>
            </a:r>
            <a:r>
              <a:rPr lang="es-EC" dirty="0"/>
              <a:t> a </a:t>
            </a:r>
            <a:r>
              <a:rPr lang="es-EC" dirty="0" err="1"/>
              <a:t>direct</a:t>
            </a:r>
            <a:r>
              <a:rPr lang="es-EC" dirty="0"/>
              <a:t> </a:t>
            </a:r>
            <a:r>
              <a:rPr lang="es-EC" dirty="0" err="1"/>
              <a:t>object</a:t>
            </a:r>
            <a:r>
              <a:rPr lang="es-EC" dirty="0"/>
              <a:t> </a:t>
            </a:r>
            <a:endParaRPr lang="es-ES" dirty="0"/>
          </a:p>
        </p:txBody>
      </p:sp>
      <p:sp>
        <p:nvSpPr>
          <p:cNvPr id="3" name="Marcador de contenido 2"/>
          <p:cNvSpPr>
            <a:spLocks noGrp="1"/>
          </p:cNvSpPr>
          <p:nvPr>
            <p:ph idx="1"/>
          </p:nvPr>
        </p:nvSpPr>
        <p:spPr>
          <a:xfrm>
            <a:off x="463639" y="1558344"/>
            <a:ext cx="8515107" cy="5186840"/>
          </a:xfrm>
        </p:spPr>
        <p:txBody>
          <a:bodyPr>
            <a:noAutofit/>
          </a:bodyPr>
          <a:lstStyle/>
          <a:p>
            <a:r>
              <a:rPr lang="es-EC" sz="1800" dirty="0" err="1"/>
              <a:t>Say</a:t>
            </a:r>
            <a:r>
              <a:rPr lang="es-EC" sz="1800" dirty="0"/>
              <a:t> </a:t>
            </a:r>
            <a:r>
              <a:rPr lang="es-EC" sz="1800" dirty="0" err="1"/>
              <a:t>the</a:t>
            </a:r>
            <a:r>
              <a:rPr lang="es-EC" sz="1800" dirty="0"/>
              <a:t> </a:t>
            </a:r>
            <a:r>
              <a:rPr lang="es-EC" sz="1800" dirty="0" err="1"/>
              <a:t>subject</a:t>
            </a:r>
            <a:r>
              <a:rPr lang="es-EC" sz="1800" dirty="0"/>
              <a:t> </a:t>
            </a:r>
            <a:r>
              <a:rPr lang="es-EC" sz="1800" dirty="0" err="1"/>
              <a:t>by</a:t>
            </a:r>
            <a:r>
              <a:rPr lang="es-EC" sz="1800" dirty="0"/>
              <a:t> </a:t>
            </a:r>
            <a:r>
              <a:rPr lang="es-EC" sz="1800" dirty="0" err="1"/>
              <a:t>the</a:t>
            </a:r>
            <a:r>
              <a:rPr lang="es-EC" sz="1800" dirty="0"/>
              <a:t> </a:t>
            </a:r>
            <a:r>
              <a:rPr lang="es-EC" sz="1800" dirty="0" err="1"/>
              <a:t>question</a:t>
            </a:r>
            <a:r>
              <a:rPr lang="es-EC" sz="1800" dirty="0"/>
              <a:t> </a:t>
            </a:r>
            <a:r>
              <a:rPr lang="es-EC" sz="1800" dirty="0" err="1"/>
              <a:t>what</a:t>
            </a:r>
            <a:r>
              <a:rPr lang="es-EC" sz="1800" dirty="0"/>
              <a:t> </a:t>
            </a:r>
            <a:r>
              <a:rPr lang="es-EC" sz="1800" dirty="0" err="1"/>
              <a:t>or</a:t>
            </a:r>
            <a:r>
              <a:rPr lang="es-EC" sz="1800" dirty="0"/>
              <a:t> </a:t>
            </a:r>
            <a:r>
              <a:rPr lang="es-EC" sz="1800" dirty="0" err="1"/>
              <a:t>whom</a:t>
            </a:r>
            <a:r>
              <a:rPr lang="es-EC" sz="1800" dirty="0"/>
              <a:t> ?</a:t>
            </a:r>
          </a:p>
          <a:p>
            <a:endParaRPr lang="es-EC" sz="1800" dirty="0"/>
          </a:p>
          <a:p>
            <a:r>
              <a:rPr lang="es-EC" sz="1800" dirty="0"/>
              <a:t>The answer is the direct object ________the verb is transitive</a:t>
            </a:r>
          </a:p>
          <a:p>
            <a:endParaRPr lang="es-EC" sz="1800" dirty="0"/>
          </a:p>
          <a:p>
            <a:r>
              <a:rPr lang="es-EC" sz="1800" dirty="0"/>
              <a:t>If there is no answer, there is no direct object ______the verb is intransitive </a:t>
            </a:r>
          </a:p>
          <a:p>
            <a:pPr marL="0" indent="0">
              <a:buNone/>
            </a:pPr>
            <a:endParaRPr lang="es-EC" sz="1800" dirty="0"/>
          </a:p>
          <a:p>
            <a:pPr marL="0" indent="0">
              <a:buNone/>
            </a:pPr>
            <a:r>
              <a:rPr lang="es-EC" sz="1800" b="1" dirty="0"/>
              <a:t>Spanish</a:t>
            </a:r>
            <a:r>
              <a:rPr lang="es-EC" sz="1800" dirty="0"/>
              <a:t> </a:t>
            </a:r>
          </a:p>
          <a:p>
            <a:r>
              <a:rPr lang="es-ES" sz="1800" dirty="0"/>
              <a:t>también se puede sustituirlo por un pronombre (lo, la, los, las)</a:t>
            </a:r>
          </a:p>
          <a:p>
            <a:endParaRPr lang="es-ES" sz="1800" dirty="0"/>
          </a:p>
          <a:p>
            <a:pPr marL="0" indent="0">
              <a:buNone/>
            </a:pPr>
            <a:r>
              <a:rPr lang="es-ES" sz="1800" dirty="0"/>
              <a:t>Los niños comen chocolate; OD Chocolate; Los niños </a:t>
            </a:r>
            <a:r>
              <a:rPr lang="es-ES" sz="1800" dirty="0">
                <a:solidFill>
                  <a:srgbClr val="0070C0"/>
                </a:solidFill>
              </a:rPr>
              <a:t>lo</a:t>
            </a:r>
            <a:r>
              <a:rPr lang="es-ES" sz="1800" dirty="0"/>
              <a:t> comen. </a:t>
            </a:r>
            <a:br>
              <a:rPr lang="es-ES" sz="1800" dirty="0"/>
            </a:br>
            <a:br>
              <a:rPr lang="es-ES" sz="1800" dirty="0"/>
            </a:br>
            <a:r>
              <a:rPr lang="es-ES" sz="1800" dirty="0"/>
              <a:t>Necesito una maleta grande; OD Una maleta grande; Yo </a:t>
            </a:r>
            <a:r>
              <a:rPr lang="es-ES" sz="1800" dirty="0">
                <a:solidFill>
                  <a:srgbClr val="0070C0"/>
                </a:solidFill>
              </a:rPr>
              <a:t>la</a:t>
            </a:r>
            <a:r>
              <a:rPr lang="es-ES" sz="1800" dirty="0"/>
              <a:t> necesito </a:t>
            </a:r>
          </a:p>
        </p:txBody>
      </p:sp>
    </p:spTree>
    <p:extLst>
      <p:ext uri="{BB962C8B-B14F-4D97-AF65-F5344CB8AC3E}">
        <p14:creationId xmlns:p14="http://schemas.microsoft.com/office/powerpoint/2010/main" val="336714123"/>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883" y="545275"/>
            <a:ext cx="11285517" cy="990600"/>
          </a:xfrm>
        </p:spPr>
        <p:txBody>
          <a:bodyPr>
            <a:normAutofit fontScale="90000"/>
          </a:bodyPr>
          <a:lstStyle/>
          <a:p>
            <a:r>
              <a:rPr lang="es-EC" dirty="0"/>
              <a:t>CONSTRUCCIÓN DE LAS ORACIONES TRANSITIVAS </a:t>
            </a:r>
            <a:endParaRPr lang="es-ES" dirty="0"/>
          </a:p>
        </p:txBody>
      </p:sp>
      <p:sp>
        <p:nvSpPr>
          <p:cNvPr id="3" name="Marcador de contenido 2"/>
          <p:cNvSpPr>
            <a:spLocks noGrp="1"/>
          </p:cNvSpPr>
          <p:nvPr>
            <p:ph idx="1"/>
          </p:nvPr>
        </p:nvSpPr>
        <p:spPr>
          <a:xfrm>
            <a:off x="411480" y="2052918"/>
            <a:ext cx="11407140" cy="4530762"/>
          </a:xfrm>
        </p:spPr>
        <p:txBody>
          <a:bodyPr>
            <a:normAutofit/>
          </a:bodyPr>
          <a:lstStyle/>
          <a:p>
            <a:r>
              <a:rPr lang="es-EC" dirty="0"/>
              <a:t>El objeto directo puede ir delante o detrás del verbo ,aunque mas comúnmente detrás, puede ir precedido de nexo o carecer de el.</a:t>
            </a:r>
          </a:p>
          <a:p>
            <a:pPr marL="0" indent="0">
              <a:buNone/>
            </a:pPr>
            <a:endParaRPr lang="es-EC" dirty="0"/>
          </a:p>
          <a:p>
            <a:r>
              <a:rPr lang="es-EC" dirty="0"/>
              <a:t>Los empleados recibieron </a:t>
            </a:r>
            <a:r>
              <a:rPr lang="es-EC" i="1" dirty="0">
                <a:solidFill>
                  <a:srgbClr val="0070C0"/>
                </a:solidFill>
              </a:rPr>
              <a:t>ayuda</a:t>
            </a:r>
            <a:r>
              <a:rPr lang="es-EC" dirty="0"/>
              <a:t> ______________	El O.D. delante ,sin nexo</a:t>
            </a:r>
          </a:p>
          <a:p>
            <a:r>
              <a:rPr lang="es-EC" dirty="0"/>
              <a:t>Espero </a:t>
            </a:r>
            <a:r>
              <a:rPr lang="es-EC" i="1" dirty="0">
                <a:solidFill>
                  <a:srgbClr val="0070C0"/>
                </a:solidFill>
              </a:rPr>
              <a:t>a los participantes</a:t>
            </a:r>
            <a:r>
              <a:rPr lang="es-EC" dirty="0"/>
              <a:t>____________________	El O.D. delante ,con nexo</a:t>
            </a:r>
          </a:p>
          <a:p>
            <a:r>
              <a:rPr lang="es-EC" i="1" dirty="0">
                <a:solidFill>
                  <a:srgbClr val="0070C0"/>
                </a:solidFill>
              </a:rPr>
              <a:t>El misterio</a:t>
            </a:r>
            <a:r>
              <a:rPr lang="es-EC" dirty="0"/>
              <a:t>, analízalo tú_______________________	El O.D. detrás ,sin nexo</a:t>
            </a:r>
          </a:p>
          <a:p>
            <a:r>
              <a:rPr lang="es-EC" i="1" dirty="0">
                <a:solidFill>
                  <a:srgbClr val="0070C0"/>
                </a:solidFill>
              </a:rPr>
              <a:t>A tus profesores</a:t>
            </a:r>
            <a:r>
              <a:rPr lang="es-EC" dirty="0"/>
              <a:t>, respétalos ___________________	El O.D. detrás ,con nexo</a:t>
            </a:r>
          </a:p>
          <a:p>
            <a:endParaRPr lang="es-ES" dirty="0"/>
          </a:p>
        </p:txBody>
      </p:sp>
    </p:spTree>
    <p:extLst>
      <p:ext uri="{BB962C8B-B14F-4D97-AF65-F5344CB8AC3E}">
        <p14:creationId xmlns:p14="http://schemas.microsoft.com/office/powerpoint/2010/main" val="3106859141"/>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err="1"/>
              <a:t>Examples</a:t>
            </a:r>
            <a:r>
              <a:rPr lang="es-EC" dirty="0"/>
              <a:t> </a:t>
            </a:r>
            <a:endParaRPr lang="es-ES" dirty="0"/>
          </a:p>
        </p:txBody>
      </p:sp>
      <p:sp>
        <p:nvSpPr>
          <p:cNvPr id="3" name="Marcador de contenido 2"/>
          <p:cNvSpPr>
            <a:spLocks noGrp="1"/>
          </p:cNvSpPr>
          <p:nvPr>
            <p:ph idx="1"/>
          </p:nvPr>
        </p:nvSpPr>
        <p:spPr>
          <a:xfrm>
            <a:off x="1035586" y="1733428"/>
            <a:ext cx="10744736" cy="4195481"/>
          </a:xfrm>
        </p:spPr>
        <p:txBody>
          <a:bodyPr/>
          <a:lstStyle/>
          <a:p>
            <a:r>
              <a:rPr lang="en-US" b="1" dirty="0"/>
              <a:t>Example 1: “Joe threw the ball”.</a:t>
            </a:r>
          </a:p>
          <a:p>
            <a:pPr lvl="1"/>
            <a:r>
              <a:rPr lang="en-US" dirty="0"/>
              <a:t>Joe is the subject-he is the one doing the throwing.</a:t>
            </a:r>
          </a:p>
          <a:p>
            <a:pPr lvl="1"/>
            <a:r>
              <a:rPr lang="en-US" dirty="0"/>
              <a:t>What did Joe throw? The ball is the direct object because it receives the action-it is the thing that Joe threw.</a:t>
            </a:r>
          </a:p>
          <a:p>
            <a:pPr marL="0" indent="0">
              <a:buNone/>
            </a:pPr>
            <a:endParaRPr lang="en-US" dirty="0"/>
          </a:p>
          <a:p>
            <a:r>
              <a:rPr lang="en-US" b="1" dirty="0"/>
              <a:t>Example 2: “Quinn ate cereal for breakfast”.</a:t>
            </a:r>
          </a:p>
          <a:p>
            <a:pPr lvl="1"/>
            <a:r>
              <a:rPr lang="en-US" dirty="0"/>
              <a:t>Quinn is the subject-he is the one eating. </a:t>
            </a:r>
          </a:p>
          <a:p>
            <a:pPr lvl="1"/>
            <a:r>
              <a:rPr lang="en-US" dirty="0"/>
              <a:t>What did Quinn eat? The cereal is the direct object because it receives the action - it is the thing that Quinn ate.</a:t>
            </a:r>
          </a:p>
          <a:p>
            <a:endParaRPr lang="es-ES" dirty="0"/>
          </a:p>
        </p:txBody>
      </p:sp>
    </p:spTree>
    <p:extLst>
      <p:ext uri="{BB962C8B-B14F-4D97-AF65-F5344CB8AC3E}">
        <p14:creationId xmlns:p14="http://schemas.microsoft.com/office/powerpoint/2010/main" val="4550288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71192" y="1103976"/>
            <a:ext cx="7849616" cy="461665"/>
          </a:xfrm>
          <a:prstGeom prst="rect">
            <a:avLst/>
          </a:prstGeom>
          <a:noFill/>
        </p:spPr>
        <p:txBody>
          <a:bodyPr wrap="square" rtlCol="0">
            <a:spAutoFit/>
          </a:bodyPr>
          <a:lstStyle/>
          <a:p>
            <a:pPr algn="ctr"/>
            <a:r>
              <a:rPr lang="es-EC" sz="2400" dirty="0"/>
              <a:t>ORACIÓN BIMEMBRE / MAJOR SENTENCES</a:t>
            </a:r>
          </a:p>
        </p:txBody>
      </p:sp>
      <p:sp>
        <p:nvSpPr>
          <p:cNvPr id="2" name="Rectangle 1">
            <a:extLst>
              <a:ext uri="{FF2B5EF4-FFF2-40B4-BE49-F238E27FC236}">
                <a16:creationId xmlns:a16="http://schemas.microsoft.com/office/drawing/2014/main" id="{8035DC33-6A76-A548-B8BD-53F8B58FD665}"/>
              </a:ext>
            </a:extLst>
          </p:cNvPr>
          <p:cNvSpPr/>
          <p:nvPr/>
        </p:nvSpPr>
        <p:spPr>
          <a:xfrm>
            <a:off x="1615044" y="3129415"/>
            <a:ext cx="9357756" cy="3728585"/>
          </a:xfrm>
          <a:prstGeom prst="rect">
            <a:avLst/>
          </a:prstGeom>
        </p:spPr>
        <p:txBody>
          <a:bodyPr wrap="square">
            <a:spAutoFit/>
          </a:bodyPr>
          <a:lstStyle/>
          <a:p>
            <a:endParaRPr lang="en-US" dirty="0">
              <a:solidFill>
                <a:srgbClr val="222222"/>
              </a:solidFill>
              <a:latin typeface="arial" panose="020B0604020202020204" pitchFamily="34" charset="0"/>
            </a:endParaRPr>
          </a:p>
          <a:p>
            <a:pPr algn="ctr"/>
            <a:r>
              <a:rPr lang="en-US" sz="2400" b="1" dirty="0">
                <a:solidFill>
                  <a:srgbClr val="FF0000"/>
                </a:solidFill>
                <a:latin typeface="arial" panose="020B0604020202020204" pitchFamily="34" charset="0"/>
              </a:rPr>
              <a:t>MINOR AND MAJOR SENTENCES</a:t>
            </a:r>
          </a:p>
          <a:p>
            <a:endParaRPr lang="en-US" dirty="0">
              <a:solidFill>
                <a:srgbClr val="222222"/>
              </a:solidFill>
              <a:latin typeface="arial" panose="020B0604020202020204" pitchFamily="34" charset="0"/>
            </a:endParaRPr>
          </a:p>
          <a:p>
            <a:pPr>
              <a:lnSpc>
                <a:spcPct val="150000"/>
              </a:lnSpc>
            </a:pPr>
            <a:r>
              <a:rPr lang="en-US" sz="2000" dirty="0">
                <a:solidFill>
                  <a:srgbClr val="222222"/>
                </a:solidFill>
                <a:latin typeface="arial" panose="020B0604020202020204" pitchFamily="34" charset="0"/>
              </a:rPr>
              <a:t>A </a:t>
            </a:r>
            <a:r>
              <a:rPr lang="en-US" sz="2000" b="1" dirty="0">
                <a:solidFill>
                  <a:srgbClr val="222222"/>
                </a:solidFill>
                <a:latin typeface="arial" panose="020B0604020202020204" pitchFamily="34" charset="0"/>
              </a:rPr>
              <a:t>major sentence</a:t>
            </a:r>
            <a:r>
              <a:rPr lang="en-US" sz="2000" dirty="0">
                <a:solidFill>
                  <a:srgbClr val="222222"/>
                </a:solidFill>
                <a:latin typeface="arial" panose="020B0604020202020204" pitchFamily="34" charset="0"/>
              </a:rPr>
              <a:t> is a regular </a:t>
            </a:r>
            <a:r>
              <a:rPr lang="en-US" sz="2000" b="1" dirty="0">
                <a:solidFill>
                  <a:srgbClr val="222222"/>
                </a:solidFill>
                <a:latin typeface="arial" panose="020B0604020202020204" pitchFamily="34" charset="0"/>
              </a:rPr>
              <a:t>sentence. </a:t>
            </a:r>
            <a:r>
              <a:rPr lang="en-US" sz="2000" dirty="0">
                <a:solidFill>
                  <a:srgbClr val="222222"/>
                </a:solidFill>
                <a:latin typeface="arial" panose="020B0604020202020204" pitchFamily="34" charset="0"/>
              </a:rPr>
              <a:t> It has a subject and a predicate. It is also known as </a:t>
            </a:r>
            <a:r>
              <a:rPr lang="en-US" sz="2000" i="1" dirty="0">
                <a:solidFill>
                  <a:srgbClr val="222222"/>
                </a:solidFill>
                <a:latin typeface="arial" panose="020B0604020202020204" pitchFamily="34" charset="0"/>
              </a:rPr>
              <a:t>simple sentence</a:t>
            </a:r>
            <a:r>
              <a:rPr lang="en-US" sz="2000" dirty="0">
                <a:solidFill>
                  <a:srgbClr val="222222"/>
                </a:solidFill>
                <a:latin typeface="arial" panose="020B0604020202020204" pitchFamily="34" charset="0"/>
              </a:rPr>
              <a:t>.</a:t>
            </a:r>
          </a:p>
          <a:p>
            <a:pPr>
              <a:lnSpc>
                <a:spcPct val="150000"/>
              </a:lnSpc>
            </a:pPr>
            <a:endParaRPr lang="en-US" sz="2000" dirty="0">
              <a:solidFill>
                <a:srgbClr val="222222"/>
              </a:solidFill>
              <a:latin typeface="arial" panose="020B0604020202020204" pitchFamily="34" charset="0"/>
            </a:endParaRPr>
          </a:p>
          <a:p>
            <a:pPr>
              <a:lnSpc>
                <a:spcPct val="150000"/>
              </a:lnSpc>
            </a:pPr>
            <a:r>
              <a:rPr lang="en-US" sz="2000" dirty="0">
                <a:solidFill>
                  <a:srgbClr val="222222"/>
                </a:solidFill>
                <a:latin typeface="arial" panose="020B0604020202020204" pitchFamily="34" charset="0"/>
              </a:rPr>
              <a:t>A </a:t>
            </a:r>
            <a:r>
              <a:rPr lang="en-US" sz="2000" b="1" dirty="0">
                <a:solidFill>
                  <a:srgbClr val="222222"/>
                </a:solidFill>
                <a:latin typeface="arial" panose="020B0604020202020204" pitchFamily="34" charset="0"/>
              </a:rPr>
              <a:t>minor sentence</a:t>
            </a:r>
            <a:r>
              <a:rPr lang="en-US" sz="2000" dirty="0">
                <a:solidFill>
                  <a:srgbClr val="222222"/>
                </a:solidFill>
                <a:latin typeface="arial" panose="020B0604020202020204" pitchFamily="34" charset="0"/>
              </a:rPr>
              <a:t> is an irregular type of </a:t>
            </a:r>
            <a:r>
              <a:rPr lang="en-US" sz="2000" b="1" dirty="0">
                <a:solidFill>
                  <a:srgbClr val="222222"/>
                </a:solidFill>
                <a:latin typeface="arial" panose="020B0604020202020204" pitchFamily="34" charset="0"/>
              </a:rPr>
              <a:t>sentence</a:t>
            </a:r>
            <a:r>
              <a:rPr lang="en-US" sz="2000" dirty="0">
                <a:solidFill>
                  <a:srgbClr val="222222"/>
                </a:solidFill>
                <a:latin typeface="arial" panose="020B0604020202020204" pitchFamily="34" charset="0"/>
              </a:rPr>
              <a:t>. It does not contain a finite verb. For example, "Mary!" "Yes." "Coffee." Other examples are headings, stereotyped expressions (Hello!), emotional expressions (Wow!), proverbs, </a:t>
            </a:r>
            <a:r>
              <a:rPr lang="en-US" sz="2000" dirty="0" err="1">
                <a:solidFill>
                  <a:srgbClr val="222222"/>
                </a:solidFill>
                <a:latin typeface="arial" panose="020B0604020202020204" pitchFamily="34" charset="0"/>
              </a:rPr>
              <a:t>etc</a:t>
            </a:r>
            <a:endParaRPr lang="en-US" sz="2000" b="0" i="0" u="none" strike="noStrike"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4069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4594962"/>
              </p:ext>
            </p:extLst>
          </p:nvPr>
        </p:nvGraphicFramePr>
        <p:xfrm>
          <a:off x="1333039" y="513294"/>
          <a:ext cx="9639760" cy="3074901"/>
        </p:xfrm>
        <a:graphic>
          <a:graphicData uri="http://schemas.openxmlformats.org/drawingml/2006/table">
            <a:tbl>
              <a:tblPr>
                <a:tableStyleId>{284E427A-3D55-4303-BF80-6455036E1DE7}</a:tableStyleId>
              </a:tblPr>
              <a:tblGrid>
                <a:gridCol w="2830319">
                  <a:extLst>
                    <a:ext uri="{9D8B030D-6E8A-4147-A177-3AD203B41FA5}">
                      <a16:colId xmlns:a16="http://schemas.microsoft.com/office/drawing/2014/main" val="20000"/>
                    </a:ext>
                  </a:extLst>
                </a:gridCol>
                <a:gridCol w="3404720">
                  <a:extLst>
                    <a:ext uri="{9D8B030D-6E8A-4147-A177-3AD203B41FA5}">
                      <a16:colId xmlns:a16="http://schemas.microsoft.com/office/drawing/2014/main" val="20001"/>
                    </a:ext>
                  </a:extLst>
                </a:gridCol>
                <a:gridCol w="3404721">
                  <a:extLst>
                    <a:ext uri="{9D8B030D-6E8A-4147-A177-3AD203B41FA5}">
                      <a16:colId xmlns:a16="http://schemas.microsoft.com/office/drawing/2014/main" val="20002"/>
                    </a:ext>
                  </a:extLst>
                </a:gridCol>
              </a:tblGrid>
              <a:tr h="730347">
                <a:tc>
                  <a:txBody>
                    <a:bodyPr/>
                    <a:lstStyle/>
                    <a:p>
                      <a:pPr algn="ctr"/>
                      <a:r>
                        <a:rPr lang="en-US" sz="2800" b="1" noProof="0" dirty="0"/>
                        <a:t>TRANSITIVE</a:t>
                      </a:r>
                      <a:r>
                        <a:rPr lang="en-US" sz="3200" b="1" noProof="0" dirty="0"/>
                        <a:t> </a:t>
                      </a:r>
                    </a:p>
                    <a:p>
                      <a:pPr algn="ctr"/>
                      <a:r>
                        <a:rPr lang="en-US" sz="1400" b="1" noProof="0" dirty="0"/>
                        <a:t>SUBJ + PRED</a:t>
                      </a:r>
                    </a:p>
                  </a:txBody>
                  <a:tcPr marL="51412" marR="51412" marT="25706" marB="25706" anchor="ctr"/>
                </a:tc>
                <a:tc>
                  <a:txBody>
                    <a:bodyPr/>
                    <a:lstStyle/>
                    <a:p>
                      <a:pPr algn="ctr"/>
                      <a:endParaRPr lang="en-US" sz="1400" b="1" noProof="0" dirty="0"/>
                    </a:p>
                    <a:p>
                      <a:pPr algn="ctr"/>
                      <a:endParaRPr lang="en-US" sz="1400" b="1" noProof="0" dirty="0"/>
                    </a:p>
                    <a:p>
                      <a:pPr algn="ctr"/>
                      <a:r>
                        <a:rPr lang="en-US" sz="1400" b="1" noProof="0" dirty="0">
                          <a:solidFill>
                            <a:srgbClr val="FF0000"/>
                          </a:solidFill>
                        </a:rPr>
                        <a:t>DIRECT OBJECT</a:t>
                      </a:r>
                    </a:p>
                  </a:txBody>
                  <a:tcPr marL="51412" marR="51412" marT="25706" marB="25706" anchor="ctr"/>
                </a:tc>
                <a:tc>
                  <a:txBody>
                    <a:bodyPr/>
                    <a:lstStyle/>
                    <a:p>
                      <a:pPr algn="ctr"/>
                      <a:endParaRPr lang="en-US" sz="1400" b="1" noProof="0" dirty="0"/>
                    </a:p>
                    <a:p>
                      <a:pPr algn="ctr"/>
                      <a:endParaRPr lang="en-US" sz="1400" b="1" noProof="0" dirty="0"/>
                    </a:p>
                    <a:p>
                      <a:pPr algn="ctr"/>
                      <a:r>
                        <a:rPr lang="en-US" sz="1400" b="1" noProof="0" dirty="0"/>
                        <a:t>COMPLEMENT / ADJUNCT</a:t>
                      </a:r>
                    </a:p>
                  </a:txBody>
                  <a:tcPr marL="51412" marR="51412" marT="25706" marB="25706" anchor="ctr"/>
                </a:tc>
                <a:extLst>
                  <a:ext uri="{0D108BD9-81ED-4DB2-BD59-A6C34878D82A}">
                    <a16:rowId xmlns:a16="http://schemas.microsoft.com/office/drawing/2014/main" val="10000"/>
                  </a:ext>
                </a:extLst>
              </a:tr>
              <a:tr h="256994">
                <a:tc>
                  <a:txBody>
                    <a:bodyPr/>
                    <a:lstStyle/>
                    <a:p>
                      <a:pPr algn="ctr"/>
                      <a:r>
                        <a:rPr lang="en-US" sz="1400" b="1" noProof="0" dirty="0"/>
                        <a:t>NP + V</a:t>
                      </a:r>
                    </a:p>
                  </a:txBody>
                  <a:tcPr marL="51412" marR="51412" marT="25706" marB="25706" anchor="ctr"/>
                </a:tc>
                <a:tc>
                  <a:txBody>
                    <a:bodyPr/>
                    <a:lstStyle/>
                    <a:p>
                      <a:pPr algn="ctr"/>
                      <a:r>
                        <a:rPr lang="en-US" sz="1400" b="1" noProof="0" dirty="0"/>
                        <a:t>NP</a:t>
                      </a:r>
                    </a:p>
                  </a:txBody>
                  <a:tcPr marL="51412" marR="51412" marT="25706" marB="25706" anchor="ctr"/>
                </a:tc>
                <a:tc>
                  <a:txBody>
                    <a:bodyPr/>
                    <a:lstStyle/>
                    <a:p>
                      <a:pPr algn="ctr"/>
                      <a:r>
                        <a:rPr lang="en-US" sz="1400" b="1" noProof="0" dirty="0"/>
                        <a:t>PP</a:t>
                      </a:r>
                    </a:p>
                  </a:txBody>
                  <a:tcPr marL="51412" marR="51412" marT="25706" marB="25706" anchor="ctr"/>
                </a:tc>
                <a:extLst>
                  <a:ext uri="{0D108BD9-81ED-4DB2-BD59-A6C34878D82A}">
                    <a16:rowId xmlns:a16="http://schemas.microsoft.com/office/drawing/2014/main" val="10001"/>
                  </a:ext>
                </a:extLst>
              </a:tr>
              <a:tr h="562321">
                <a:tc>
                  <a:txBody>
                    <a:bodyPr/>
                    <a:lstStyle/>
                    <a:p>
                      <a:r>
                        <a:rPr lang="en-US" sz="1400" i="1" u="none" noProof="0" dirty="0"/>
                        <a:t>Jason studies </a:t>
                      </a:r>
                    </a:p>
                    <a:p>
                      <a:r>
                        <a:rPr lang="en-US" sz="1400" i="1" u="none" noProof="0" dirty="0"/>
                        <a:t>(applies mental activity in detail)</a:t>
                      </a:r>
                    </a:p>
                  </a:txBody>
                  <a:tcPr marL="51412" marR="51412" marT="25706" marB="25706" anchor="ctr"/>
                </a:tc>
                <a:tc>
                  <a:txBody>
                    <a:bodyPr/>
                    <a:lstStyle/>
                    <a:p>
                      <a:pPr algn="ctr"/>
                      <a:r>
                        <a:rPr lang="en-US" sz="1400" i="1" u="none" noProof="0"/>
                        <a:t>English</a:t>
                      </a:r>
                    </a:p>
                  </a:txBody>
                  <a:tcPr marL="51412" marR="51412" marT="25706" marB="25706" anchor="ctr"/>
                </a:tc>
                <a:tc>
                  <a:txBody>
                    <a:bodyPr/>
                    <a:lstStyle/>
                    <a:p>
                      <a:r>
                        <a:rPr lang="en-US" sz="1400" i="1" u="none" noProof="0"/>
                        <a:t>in the afternoons.</a:t>
                      </a:r>
                    </a:p>
                  </a:txBody>
                  <a:tcPr marL="51412" marR="51412" marT="25706" marB="25706" anchor="ctr"/>
                </a:tc>
                <a:extLst>
                  <a:ext uri="{0D108BD9-81ED-4DB2-BD59-A6C34878D82A}">
                    <a16:rowId xmlns:a16="http://schemas.microsoft.com/office/drawing/2014/main" val="10002"/>
                  </a:ext>
                </a:extLst>
              </a:tr>
              <a:tr h="523255">
                <a:tc>
                  <a:txBody>
                    <a:bodyPr/>
                    <a:lstStyle/>
                    <a:p>
                      <a:endParaRPr lang="en-US" sz="1400" i="1" u="none" noProof="0"/>
                    </a:p>
                  </a:txBody>
                  <a:tcPr marL="51412" marR="51412" marT="25706" marB="25706" anchor="ctr"/>
                </a:tc>
                <a:tc>
                  <a:txBody>
                    <a:bodyPr/>
                    <a:lstStyle/>
                    <a:p>
                      <a:pPr algn="ctr"/>
                      <a:endParaRPr lang="en-US" sz="3200" i="1" u="none" noProof="0" dirty="0"/>
                    </a:p>
                  </a:txBody>
                  <a:tcPr marL="51412" marR="51412" marT="25706" marB="25706" anchor="ctr"/>
                </a:tc>
                <a:tc>
                  <a:txBody>
                    <a:bodyPr/>
                    <a:lstStyle/>
                    <a:p>
                      <a:r>
                        <a:rPr lang="en-US" sz="1400" i="1" u="none" noProof="0"/>
                        <a:t>at home.</a:t>
                      </a:r>
                    </a:p>
                  </a:txBody>
                  <a:tcPr marL="51412" marR="51412" marT="25706" marB="25706" anchor="ctr"/>
                </a:tc>
                <a:extLst>
                  <a:ext uri="{0D108BD9-81ED-4DB2-BD59-A6C34878D82A}">
                    <a16:rowId xmlns:a16="http://schemas.microsoft.com/office/drawing/2014/main" val="10003"/>
                  </a:ext>
                </a:extLst>
              </a:tr>
              <a:tr h="464086">
                <a:tc>
                  <a:txBody>
                    <a:bodyPr/>
                    <a:lstStyle/>
                    <a:p>
                      <a:r>
                        <a:rPr lang="en-US" sz="1400" i="1" u="none" noProof="0" dirty="0"/>
                        <a:t>Jason knocked</a:t>
                      </a:r>
                      <a:br>
                        <a:rPr lang="en-US" sz="1400" i="1" u="none" noProof="0" dirty="0"/>
                      </a:br>
                      <a:r>
                        <a:rPr lang="en-US" sz="1400" i="1" u="none" noProof="0" dirty="0"/>
                        <a:t>(accidentally hit)</a:t>
                      </a:r>
                    </a:p>
                  </a:txBody>
                  <a:tcPr marL="51412" marR="51412" marT="25706" marB="25706" anchor="ctr"/>
                </a:tc>
                <a:tc>
                  <a:txBody>
                    <a:bodyPr/>
                    <a:lstStyle/>
                    <a:p>
                      <a:pPr algn="ctr"/>
                      <a:r>
                        <a:rPr lang="en-US" sz="1400" i="1" u="none" noProof="0"/>
                        <a:t>his phone  </a:t>
                      </a:r>
                    </a:p>
                  </a:txBody>
                  <a:tcPr marL="51412" marR="51412" marT="25706" marB="25706" anchor="ctr"/>
                </a:tc>
                <a:tc>
                  <a:txBody>
                    <a:bodyPr/>
                    <a:lstStyle/>
                    <a:p>
                      <a:r>
                        <a:rPr lang="en-US" sz="1400" i="1" u="none" noProof="0"/>
                        <a:t>on the floor.   </a:t>
                      </a:r>
                    </a:p>
                  </a:txBody>
                  <a:tcPr marL="51412" marR="51412" marT="25706" marB="25706" anchor="ctr"/>
                </a:tc>
                <a:extLst>
                  <a:ext uri="{0D108BD9-81ED-4DB2-BD59-A6C34878D82A}">
                    <a16:rowId xmlns:a16="http://schemas.microsoft.com/office/drawing/2014/main" val="10004"/>
                  </a:ext>
                </a:extLst>
              </a:tr>
              <a:tr h="464086">
                <a:tc>
                  <a:txBody>
                    <a:bodyPr/>
                    <a:lstStyle/>
                    <a:p>
                      <a:r>
                        <a:rPr lang="en-US" sz="1400" i="1" u="none" noProof="0" dirty="0"/>
                        <a:t>Jason raises</a:t>
                      </a:r>
                      <a:br>
                        <a:rPr lang="en-US" sz="1400" i="1" u="none" noProof="0" dirty="0"/>
                      </a:br>
                      <a:r>
                        <a:rPr lang="en-US" sz="1400" i="1" u="none" noProof="0" dirty="0"/>
                        <a:t>(puts up)</a:t>
                      </a:r>
                    </a:p>
                  </a:txBody>
                  <a:tcPr marL="51412" marR="51412" marT="25706" marB="25706" anchor="ctr"/>
                </a:tc>
                <a:tc>
                  <a:txBody>
                    <a:bodyPr/>
                    <a:lstStyle/>
                    <a:p>
                      <a:pPr algn="ctr"/>
                      <a:r>
                        <a:rPr lang="en-US" sz="1400" i="1" u="none" noProof="0" dirty="0"/>
                        <a:t>his hand</a:t>
                      </a:r>
                    </a:p>
                  </a:txBody>
                  <a:tcPr marL="51412" marR="51412" marT="25706" marB="25706" anchor="ctr"/>
                </a:tc>
                <a:tc>
                  <a:txBody>
                    <a:bodyPr/>
                    <a:lstStyle/>
                    <a:p>
                      <a:r>
                        <a:rPr lang="en-US" sz="1400" i="1" u="none" noProof="0" dirty="0"/>
                        <a:t>in the air.</a:t>
                      </a:r>
                    </a:p>
                  </a:txBody>
                  <a:tcPr marL="51412" marR="51412" marT="25706" marB="25706" anchor="ctr"/>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695285468"/>
              </p:ext>
            </p:extLst>
          </p:nvPr>
        </p:nvGraphicFramePr>
        <p:xfrm>
          <a:off x="1322906" y="3745735"/>
          <a:ext cx="9649893" cy="2449222"/>
        </p:xfrm>
        <a:graphic>
          <a:graphicData uri="http://schemas.openxmlformats.org/drawingml/2006/table">
            <a:tbl>
              <a:tblPr>
                <a:tableStyleId>{35758FB7-9AC5-4552-8A53-C91805E547FA}</a:tableStyleId>
              </a:tblPr>
              <a:tblGrid>
                <a:gridCol w="3216631">
                  <a:extLst>
                    <a:ext uri="{9D8B030D-6E8A-4147-A177-3AD203B41FA5}">
                      <a16:colId xmlns:a16="http://schemas.microsoft.com/office/drawing/2014/main" val="20000"/>
                    </a:ext>
                  </a:extLst>
                </a:gridCol>
                <a:gridCol w="3216631">
                  <a:extLst>
                    <a:ext uri="{9D8B030D-6E8A-4147-A177-3AD203B41FA5}">
                      <a16:colId xmlns:a16="http://schemas.microsoft.com/office/drawing/2014/main" val="20001"/>
                    </a:ext>
                  </a:extLst>
                </a:gridCol>
                <a:gridCol w="3216631">
                  <a:extLst>
                    <a:ext uri="{9D8B030D-6E8A-4147-A177-3AD203B41FA5}">
                      <a16:colId xmlns:a16="http://schemas.microsoft.com/office/drawing/2014/main" val="20002"/>
                    </a:ext>
                  </a:extLst>
                </a:gridCol>
              </a:tblGrid>
              <a:tr h="740846">
                <a:tc>
                  <a:txBody>
                    <a:bodyPr/>
                    <a:lstStyle/>
                    <a:p>
                      <a:pPr algn="ctr"/>
                      <a:r>
                        <a:rPr lang="es-EC" sz="2800" b="1" dirty="0"/>
                        <a:t>     INTRANSITIVE </a:t>
                      </a:r>
                      <a:endParaRPr lang="es-ES" sz="2800" b="1" dirty="0"/>
                    </a:p>
                    <a:p>
                      <a:pPr algn="ctr"/>
                      <a:r>
                        <a:rPr lang="es-ES" sz="1400" b="1" dirty="0"/>
                        <a:t>SUBJ + PRED</a:t>
                      </a:r>
                    </a:p>
                  </a:txBody>
                  <a:tcPr marL="53714" marR="53714" marT="26857" marB="26857" anchor="ctr"/>
                </a:tc>
                <a:tc>
                  <a:txBody>
                    <a:bodyPr/>
                    <a:lstStyle/>
                    <a:p>
                      <a:pPr algn="ctr"/>
                      <a:endParaRPr lang="es-ES" sz="1400" b="1" dirty="0"/>
                    </a:p>
                    <a:p>
                      <a:pPr algn="ctr"/>
                      <a:endParaRPr lang="es-ES" sz="1400" b="1" dirty="0"/>
                    </a:p>
                    <a:p>
                      <a:pPr algn="ctr"/>
                      <a:r>
                        <a:rPr lang="es-ES" sz="1400" b="1" dirty="0"/>
                        <a:t>NONE</a:t>
                      </a:r>
                    </a:p>
                  </a:txBody>
                  <a:tcPr marL="53714" marR="53714" marT="26857" marB="26857" anchor="ctr"/>
                </a:tc>
                <a:tc>
                  <a:txBody>
                    <a:bodyPr/>
                    <a:lstStyle/>
                    <a:p>
                      <a:pPr algn="ctr"/>
                      <a:endParaRPr lang="es-ES" sz="1400" b="1" dirty="0"/>
                    </a:p>
                    <a:p>
                      <a:pPr algn="ctr"/>
                      <a:endParaRPr lang="es-ES" sz="1400" b="1" dirty="0"/>
                    </a:p>
                    <a:p>
                      <a:pPr algn="ctr"/>
                      <a:r>
                        <a:rPr lang="es-ES" sz="1400" b="1" dirty="0"/>
                        <a:t>COMPLEMENT / ADJUNCT</a:t>
                      </a:r>
                    </a:p>
                  </a:txBody>
                  <a:tcPr marL="53714" marR="53714" marT="26857" marB="26857" anchor="ctr"/>
                </a:tc>
                <a:extLst>
                  <a:ext uri="{0D108BD9-81ED-4DB2-BD59-A6C34878D82A}">
                    <a16:rowId xmlns:a16="http://schemas.microsoft.com/office/drawing/2014/main" val="10000"/>
                  </a:ext>
                </a:extLst>
              </a:tr>
              <a:tr h="228559">
                <a:tc>
                  <a:txBody>
                    <a:bodyPr/>
                    <a:lstStyle/>
                    <a:p>
                      <a:pPr algn="ctr"/>
                      <a:r>
                        <a:rPr lang="es-ES" sz="1400" b="1" dirty="0"/>
                        <a:t>NP + V</a:t>
                      </a:r>
                    </a:p>
                  </a:txBody>
                  <a:tcPr marL="53714" marR="53714" marT="26857" marB="26857" anchor="ctr"/>
                </a:tc>
                <a:tc>
                  <a:txBody>
                    <a:bodyPr/>
                    <a:lstStyle/>
                    <a:p>
                      <a:pPr algn="ctr"/>
                      <a:r>
                        <a:rPr lang="es-ES" sz="1400" b="1" dirty="0"/>
                        <a:t>NOUN PHRASE</a:t>
                      </a:r>
                    </a:p>
                  </a:txBody>
                  <a:tcPr marL="53714" marR="53714" marT="26857" marB="26857" anchor="ctr"/>
                </a:tc>
                <a:tc>
                  <a:txBody>
                    <a:bodyPr/>
                    <a:lstStyle/>
                    <a:p>
                      <a:pPr algn="ctr"/>
                      <a:r>
                        <a:rPr lang="es-ES" sz="1400" b="1" dirty="0"/>
                        <a:t>PP/ADV</a:t>
                      </a:r>
                    </a:p>
                  </a:txBody>
                  <a:tcPr marL="53714" marR="53714" marT="26857" marB="26857" anchor="ctr"/>
                </a:tc>
                <a:extLst>
                  <a:ext uri="{0D108BD9-81ED-4DB2-BD59-A6C34878D82A}">
                    <a16:rowId xmlns:a16="http://schemas.microsoft.com/office/drawing/2014/main" val="10001"/>
                  </a:ext>
                </a:extLst>
              </a:tr>
              <a:tr h="401656">
                <a:tc>
                  <a:txBody>
                    <a:bodyPr/>
                    <a:lstStyle/>
                    <a:p>
                      <a:r>
                        <a:rPr lang="en-US" sz="1400" i="1" dirty="0"/>
                        <a:t>Jason studies </a:t>
                      </a:r>
                    </a:p>
                    <a:p>
                      <a:r>
                        <a:rPr lang="en-US" sz="1400" i="1" dirty="0"/>
                        <a:t>(follows field(s) of interest)</a:t>
                      </a:r>
                    </a:p>
                  </a:txBody>
                  <a:tcPr marL="53714" marR="53714" marT="26857" marB="26857" anchor="ctr"/>
                </a:tc>
                <a:tc>
                  <a:txBody>
                    <a:bodyPr/>
                    <a:lstStyle/>
                    <a:p>
                      <a:r>
                        <a:rPr lang="es-ES" sz="1400" i="1" dirty="0"/>
                        <a:t> </a:t>
                      </a:r>
                    </a:p>
                  </a:txBody>
                  <a:tcPr marL="53714" marR="53714" marT="26857" marB="26857" anchor="ctr"/>
                </a:tc>
                <a:tc>
                  <a:txBody>
                    <a:bodyPr/>
                    <a:lstStyle/>
                    <a:p>
                      <a:r>
                        <a:rPr lang="es-ES" sz="1400" i="1"/>
                        <a:t>in his free time.</a:t>
                      </a:r>
                    </a:p>
                  </a:txBody>
                  <a:tcPr marL="53714" marR="53714" marT="26857" marB="26857" anchor="ctr"/>
                </a:tc>
                <a:extLst>
                  <a:ext uri="{0D108BD9-81ED-4DB2-BD59-A6C34878D82A}">
                    <a16:rowId xmlns:a16="http://schemas.microsoft.com/office/drawing/2014/main" val="10002"/>
                  </a:ext>
                </a:extLst>
              </a:tr>
              <a:tr h="401656">
                <a:tc>
                  <a:txBody>
                    <a:bodyPr/>
                    <a:lstStyle/>
                    <a:p>
                      <a:r>
                        <a:rPr lang="es-ES" sz="1400" i="1" dirty="0" err="1"/>
                        <a:t>Jason</a:t>
                      </a:r>
                      <a:r>
                        <a:rPr lang="es-ES" sz="1400" i="1" dirty="0"/>
                        <a:t> </a:t>
                      </a:r>
                      <a:r>
                        <a:rPr lang="es-ES" sz="1400" i="1" dirty="0" err="1"/>
                        <a:t>left</a:t>
                      </a:r>
                      <a:br>
                        <a:rPr lang="es-ES" sz="1400" i="1" dirty="0"/>
                      </a:br>
                      <a:r>
                        <a:rPr lang="es-ES" sz="1400" i="1" dirty="0"/>
                        <a:t>(</a:t>
                      </a:r>
                      <a:r>
                        <a:rPr lang="es-ES" sz="1400" i="1" dirty="0" err="1"/>
                        <a:t>departed</a:t>
                      </a:r>
                      <a:r>
                        <a:rPr lang="es-ES" sz="1400" i="1" dirty="0"/>
                        <a:t>) </a:t>
                      </a:r>
                    </a:p>
                  </a:txBody>
                  <a:tcPr marL="53714" marR="53714" marT="26857" marB="26857" anchor="ctr"/>
                </a:tc>
                <a:tc>
                  <a:txBody>
                    <a:bodyPr/>
                    <a:lstStyle/>
                    <a:p>
                      <a:r>
                        <a:rPr lang="es-ES" sz="1400" i="1" dirty="0"/>
                        <a:t> </a:t>
                      </a:r>
                    </a:p>
                  </a:txBody>
                  <a:tcPr marL="53714" marR="53714" marT="26857" marB="26857" anchor="ctr"/>
                </a:tc>
                <a:tc>
                  <a:txBody>
                    <a:bodyPr/>
                    <a:lstStyle/>
                    <a:p>
                      <a:r>
                        <a:rPr lang="es-ES" sz="1400" i="1" dirty="0"/>
                        <a:t>at </a:t>
                      </a:r>
                      <a:r>
                        <a:rPr lang="es-ES" sz="1400" i="1" dirty="0" err="1"/>
                        <a:t>noon</a:t>
                      </a:r>
                      <a:r>
                        <a:rPr lang="es-ES" sz="1400" i="1" dirty="0"/>
                        <a:t>.</a:t>
                      </a:r>
                    </a:p>
                  </a:txBody>
                  <a:tcPr marL="53714" marR="53714" marT="26857" marB="26857" anchor="ctr"/>
                </a:tc>
                <a:extLst>
                  <a:ext uri="{0D108BD9-81ED-4DB2-BD59-A6C34878D82A}">
                    <a16:rowId xmlns:a16="http://schemas.microsoft.com/office/drawing/2014/main" val="10003"/>
                  </a:ext>
                </a:extLst>
              </a:tr>
              <a:tr h="401656">
                <a:tc>
                  <a:txBody>
                    <a:bodyPr/>
                    <a:lstStyle/>
                    <a:p>
                      <a:r>
                        <a:rPr lang="es-ES" sz="1400" i="1" dirty="0" err="1"/>
                        <a:t>Jason</a:t>
                      </a:r>
                      <a:r>
                        <a:rPr lang="es-ES" sz="1400" i="1" dirty="0"/>
                        <a:t> </a:t>
                      </a:r>
                      <a:r>
                        <a:rPr lang="es-ES" sz="1400" i="1" dirty="0" err="1"/>
                        <a:t>knocked</a:t>
                      </a:r>
                      <a:br>
                        <a:rPr lang="es-ES" sz="1400" i="1" dirty="0"/>
                      </a:br>
                      <a:r>
                        <a:rPr lang="es-ES" sz="1400" i="1" dirty="0"/>
                        <a:t>(</a:t>
                      </a:r>
                      <a:r>
                        <a:rPr lang="es-ES" sz="1400" i="1" dirty="0" err="1"/>
                        <a:t>sounded</a:t>
                      </a:r>
                      <a:r>
                        <a:rPr lang="es-ES" sz="1400" i="1" dirty="0"/>
                        <a:t>) </a:t>
                      </a:r>
                    </a:p>
                  </a:txBody>
                  <a:tcPr marL="53714" marR="53714" marT="26857" marB="26857" anchor="ctr"/>
                </a:tc>
                <a:tc>
                  <a:txBody>
                    <a:bodyPr/>
                    <a:lstStyle/>
                    <a:p>
                      <a:r>
                        <a:rPr lang="es-ES" sz="1400" i="1" dirty="0"/>
                        <a:t> </a:t>
                      </a:r>
                    </a:p>
                  </a:txBody>
                  <a:tcPr marL="53714" marR="53714" marT="26857" marB="26857" anchor="ctr"/>
                </a:tc>
                <a:tc>
                  <a:txBody>
                    <a:bodyPr/>
                    <a:lstStyle/>
                    <a:p>
                      <a:r>
                        <a:rPr lang="es-ES" sz="1400" i="1" dirty="0" err="1"/>
                        <a:t>on</a:t>
                      </a:r>
                      <a:r>
                        <a:rPr lang="es-ES" sz="1400" i="1" dirty="0"/>
                        <a:t> </a:t>
                      </a:r>
                      <a:r>
                        <a:rPr lang="es-ES" sz="1400" i="1" dirty="0" err="1"/>
                        <a:t>the</a:t>
                      </a:r>
                      <a:r>
                        <a:rPr lang="es-ES" sz="1400" i="1" dirty="0"/>
                        <a:t> </a:t>
                      </a:r>
                      <a:r>
                        <a:rPr lang="es-ES" sz="1400" i="1" dirty="0" err="1"/>
                        <a:t>door</a:t>
                      </a:r>
                      <a:r>
                        <a:rPr lang="es-ES" sz="1400" i="1" dirty="0"/>
                        <a:t>.</a:t>
                      </a:r>
                    </a:p>
                  </a:txBody>
                  <a:tcPr marL="53714" marR="53714" marT="26857" marB="26857" anchor="ctr"/>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5293959" y="-56093"/>
            <a:ext cx="24231737"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300" b="1" i="0" u="none" strike="noStrike" cap="none" normalizeH="0" baseline="0">
                <a:ln>
                  <a:noFill/>
                </a:ln>
                <a:solidFill>
                  <a:schemeClr val="tx1"/>
                </a:solidFill>
                <a:effectLst/>
                <a:latin typeface="Arial" panose="020B0604020202020204" pitchFamily="34" charset="0"/>
              </a:rPr>
              <a:t>ansitive vs. Intransitive Verbs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7884176"/>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Note </a:t>
            </a:r>
            <a:endParaRPr lang="es-ES" dirty="0"/>
          </a:p>
        </p:txBody>
      </p:sp>
      <p:sp>
        <p:nvSpPr>
          <p:cNvPr id="5" name="Marcador de contenido 4"/>
          <p:cNvSpPr>
            <a:spLocks noGrp="1"/>
          </p:cNvSpPr>
          <p:nvPr>
            <p:ph idx="1"/>
          </p:nvPr>
        </p:nvSpPr>
        <p:spPr>
          <a:xfrm>
            <a:off x="1103312" y="1519708"/>
            <a:ext cx="8946541" cy="3911608"/>
          </a:xfrm>
        </p:spPr>
        <p:txBody>
          <a:bodyPr>
            <a:normAutofit lnSpcReduction="10000"/>
          </a:bodyPr>
          <a:lstStyle/>
          <a:p>
            <a:r>
              <a:rPr lang="es-EC" dirty="0" err="1"/>
              <a:t>Sometimes</a:t>
            </a:r>
            <a:r>
              <a:rPr lang="es-EC" dirty="0"/>
              <a:t> </a:t>
            </a:r>
            <a:r>
              <a:rPr lang="es-EC" dirty="0" err="1"/>
              <a:t>the</a:t>
            </a:r>
            <a:r>
              <a:rPr lang="es-EC" dirty="0"/>
              <a:t> </a:t>
            </a:r>
            <a:r>
              <a:rPr lang="es-EC" dirty="0" err="1"/>
              <a:t>meaning</a:t>
            </a:r>
            <a:r>
              <a:rPr lang="es-EC" dirty="0"/>
              <a:t> of a </a:t>
            </a:r>
            <a:r>
              <a:rPr lang="es-EC" dirty="0" err="1"/>
              <a:t>verb</a:t>
            </a:r>
            <a:r>
              <a:rPr lang="es-EC" dirty="0"/>
              <a:t> </a:t>
            </a:r>
            <a:r>
              <a:rPr lang="es-EC" dirty="0" err="1"/>
              <a:t>changes</a:t>
            </a:r>
            <a:r>
              <a:rPr lang="es-EC" dirty="0"/>
              <a:t> </a:t>
            </a:r>
            <a:r>
              <a:rPr lang="es-EC" dirty="0" err="1"/>
              <a:t>depending</a:t>
            </a:r>
            <a:r>
              <a:rPr lang="es-EC" dirty="0"/>
              <a:t> </a:t>
            </a:r>
            <a:r>
              <a:rPr lang="es-EC" dirty="0" err="1"/>
              <a:t>on</a:t>
            </a:r>
            <a:r>
              <a:rPr lang="es-EC" dirty="0"/>
              <a:t> </a:t>
            </a:r>
            <a:r>
              <a:rPr lang="es-EC" dirty="0" err="1"/>
              <a:t>whether</a:t>
            </a:r>
            <a:r>
              <a:rPr lang="es-EC" dirty="0"/>
              <a:t> </a:t>
            </a:r>
            <a:r>
              <a:rPr lang="es-EC" dirty="0" err="1"/>
              <a:t>that</a:t>
            </a:r>
            <a:r>
              <a:rPr lang="es-EC" dirty="0"/>
              <a:t> </a:t>
            </a:r>
            <a:r>
              <a:rPr lang="es-EC" dirty="0" err="1"/>
              <a:t>verb</a:t>
            </a:r>
            <a:r>
              <a:rPr lang="es-EC" dirty="0"/>
              <a:t> </a:t>
            </a:r>
            <a:r>
              <a:rPr lang="es-EC" dirty="0" err="1"/>
              <a:t>is</a:t>
            </a:r>
            <a:r>
              <a:rPr lang="es-EC" dirty="0"/>
              <a:t> </a:t>
            </a:r>
            <a:r>
              <a:rPr lang="es-EC" dirty="0" err="1"/>
              <a:t>transitive</a:t>
            </a:r>
            <a:r>
              <a:rPr lang="es-EC" dirty="0"/>
              <a:t> </a:t>
            </a:r>
            <a:r>
              <a:rPr lang="es-EC" dirty="0" err="1"/>
              <a:t>or</a:t>
            </a:r>
            <a:r>
              <a:rPr lang="es-EC" dirty="0"/>
              <a:t> </a:t>
            </a:r>
            <a:r>
              <a:rPr lang="es-EC" dirty="0" err="1"/>
              <a:t>intransitive</a:t>
            </a:r>
            <a:r>
              <a:rPr lang="es-EC" dirty="0"/>
              <a:t> (</a:t>
            </a:r>
            <a:r>
              <a:rPr lang="es-EC" dirty="0" err="1"/>
              <a:t>especially</a:t>
            </a:r>
            <a:r>
              <a:rPr lang="es-EC" dirty="0"/>
              <a:t> </a:t>
            </a:r>
            <a:r>
              <a:rPr lang="es-EC" dirty="0" err="1"/>
              <a:t>with</a:t>
            </a:r>
            <a:r>
              <a:rPr lang="es-EC" dirty="0"/>
              <a:t> a </a:t>
            </a:r>
            <a:r>
              <a:rPr lang="es-EC" dirty="0" err="1"/>
              <a:t>phrasal</a:t>
            </a:r>
            <a:r>
              <a:rPr lang="es-EC" dirty="0"/>
              <a:t> verbs)</a:t>
            </a:r>
          </a:p>
          <a:p>
            <a:pPr marL="0" indent="0">
              <a:buNone/>
            </a:pPr>
            <a:endParaRPr lang="es-EC" dirty="0"/>
          </a:p>
          <a:p>
            <a:r>
              <a:rPr lang="es-EC" dirty="0"/>
              <a:t>He </a:t>
            </a:r>
            <a:r>
              <a:rPr lang="es-EC" dirty="0" err="1"/>
              <a:t>runs</a:t>
            </a:r>
            <a:r>
              <a:rPr lang="es-EC" dirty="0"/>
              <a:t> a </a:t>
            </a:r>
            <a:r>
              <a:rPr lang="es-EC" dirty="0" err="1"/>
              <a:t>small</a:t>
            </a:r>
            <a:r>
              <a:rPr lang="es-EC" dirty="0"/>
              <a:t> </a:t>
            </a:r>
            <a:r>
              <a:rPr lang="es-EC" dirty="0" err="1"/>
              <a:t>grocery</a:t>
            </a:r>
            <a:r>
              <a:rPr lang="es-EC" dirty="0"/>
              <a:t> store.</a:t>
            </a:r>
          </a:p>
          <a:p>
            <a:pPr marL="0" indent="0">
              <a:buNone/>
            </a:pPr>
            <a:r>
              <a:rPr lang="es-EC" dirty="0"/>
              <a:t>	(transitive=run=manage)</a:t>
            </a:r>
          </a:p>
          <a:p>
            <a:pPr marL="0" indent="0">
              <a:buNone/>
            </a:pPr>
            <a:endParaRPr lang="es-EC" dirty="0"/>
          </a:p>
          <a:p>
            <a:pPr marL="0" indent="0">
              <a:buNone/>
            </a:pPr>
            <a:r>
              <a:rPr lang="es-EC" dirty="0"/>
              <a:t>. He runs along the beach every morning </a:t>
            </a:r>
          </a:p>
          <a:p>
            <a:pPr marL="0" indent="0">
              <a:buNone/>
            </a:pPr>
            <a:r>
              <a:rPr lang="es-EC" dirty="0"/>
              <a:t>	(</a:t>
            </a:r>
            <a:r>
              <a:rPr lang="es-EC" dirty="0" err="1"/>
              <a:t>intransitive</a:t>
            </a:r>
            <a:r>
              <a:rPr lang="es-EC" dirty="0"/>
              <a:t> =run =</a:t>
            </a:r>
            <a:r>
              <a:rPr lang="es-EC" dirty="0" err="1"/>
              <a:t>the</a:t>
            </a:r>
            <a:r>
              <a:rPr lang="es-EC" dirty="0"/>
              <a:t> sport)</a:t>
            </a:r>
          </a:p>
          <a:p>
            <a:pPr marL="0" indent="0">
              <a:buNone/>
            </a:pPr>
            <a:r>
              <a:rPr lang="es-ES" dirty="0"/>
              <a:t> </a:t>
            </a:r>
          </a:p>
          <a:p>
            <a:pPr marL="0" indent="0">
              <a:buNone/>
            </a:pPr>
            <a:endParaRPr lang="es-EC" dirty="0"/>
          </a:p>
          <a:p>
            <a:pPr marL="0" indent="0">
              <a:buNone/>
            </a:pPr>
            <a:endParaRPr lang="es-EC" dirty="0"/>
          </a:p>
          <a:p>
            <a:pPr marL="0" indent="0">
              <a:buNone/>
            </a:pPr>
            <a:endParaRPr lang="es-ES" dirty="0"/>
          </a:p>
        </p:txBody>
      </p:sp>
    </p:spTree>
    <p:extLst>
      <p:ext uri="{BB962C8B-B14F-4D97-AF65-F5344CB8AC3E}">
        <p14:creationId xmlns:p14="http://schemas.microsoft.com/office/powerpoint/2010/main" val="1094422117"/>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dirty="0"/>
              <a:t>PASSIVE </a:t>
            </a:r>
            <a:br>
              <a:rPr lang="es-EC" dirty="0"/>
            </a:br>
            <a:r>
              <a:rPr lang="es-EC" dirty="0" err="1"/>
              <a:t>sentences</a:t>
            </a:r>
            <a:endParaRPr lang="es-ES" dirty="0"/>
          </a:p>
        </p:txBody>
      </p:sp>
    </p:spTree>
    <p:extLst>
      <p:ext uri="{BB962C8B-B14F-4D97-AF65-F5344CB8AC3E}">
        <p14:creationId xmlns:p14="http://schemas.microsoft.com/office/powerpoint/2010/main" val="3826780682"/>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69973" y="413548"/>
            <a:ext cx="2589340" cy="7366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err="1"/>
              <a:t>Passive</a:t>
            </a:r>
            <a:r>
              <a:rPr lang="es-EC" dirty="0"/>
              <a:t> </a:t>
            </a:r>
            <a:r>
              <a:rPr lang="es-EC" dirty="0" err="1"/>
              <a:t>Sentences</a:t>
            </a:r>
            <a:r>
              <a:rPr lang="es-EC" dirty="0"/>
              <a:t> </a:t>
            </a:r>
          </a:p>
        </p:txBody>
      </p:sp>
      <p:sp>
        <p:nvSpPr>
          <p:cNvPr id="3" name="Rectángulo 2"/>
          <p:cNvSpPr/>
          <p:nvPr/>
        </p:nvSpPr>
        <p:spPr>
          <a:xfrm>
            <a:off x="1291389" y="1701925"/>
            <a:ext cx="9705473" cy="7379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a:p>
            <a:pPr algn="ctr"/>
            <a:r>
              <a:rPr lang="en-US" dirty="0"/>
              <a:t>Definition : Passive Sentences have the verb in the passive voice or the verb is in the construction      &lt;&lt; </a:t>
            </a:r>
            <a:r>
              <a:rPr lang="en-US" dirty="0" err="1"/>
              <a:t>Ser</a:t>
            </a:r>
            <a:r>
              <a:rPr lang="en-US" dirty="0"/>
              <a:t> + V. Participio &gt;&gt;</a:t>
            </a:r>
          </a:p>
          <a:p>
            <a:pPr algn="ctr"/>
            <a:endParaRPr lang="es-EC" dirty="0"/>
          </a:p>
        </p:txBody>
      </p:sp>
      <p:sp>
        <p:nvSpPr>
          <p:cNvPr id="4" name="Rectángulo 3"/>
          <p:cNvSpPr/>
          <p:nvPr/>
        </p:nvSpPr>
        <p:spPr>
          <a:xfrm>
            <a:off x="297806" y="3879999"/>
            <a:ext cx="1892969" cy="8502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err="1"/>
              <a:t>Nexus</a:t>
            </a:r>
            <a:r>
              <a:rPr lang="es-EC" dirty="0"/>
              <a:t> </a:t>
            </a:r>
          </a:p>
        </p:txBody>
      </p:sp>
      <p:sp>
        <p:nvSpPr>
          <p:cNvPr id="6" name="Rectángulo 5"/>
          <p:cNvSpPr/>
          <p:nvPr/>
        </p:nvSpPr>
        <p:spPr>
          <a:xfrm>
            <a:off x="8526379" y="3489157"/>
            <a:ext cx="1892969" cy="8502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err="1"/>
              <a:t>They</a:t>
            </a:r>
            <a:r>
              <a:rPr lang="es-EC" dirty="0"/>
              <a:t> are before </a:t>
            </a:r>
          </a:p>
          <a:p>
            <a:pPr algn="ctr"/>
            <a:r>
              <a:rPr lang="es-EC" dirty="0"/>
              <a:t>The Agent </a:t>
            </a:r>
          </a:p>
        </p:txBody>
      </p:sp>
      <p:sp>
        <p:nvSpPr>
          <p:cNvPr id="7" name="Rectángulo 6"/>
          <p:cNvSpPr/>
          <p:nvPr/>
        </p:nvSpPr>
        <p:spPr>
          <a:xfrm>
            <a:off x="3072062" y="3837978"/>
            <a:ext cx="1892969" cy="8502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Preposition </a:t>
            </a:r>
          </a:p>
        </p:txBody>
      </p:sp>
      <p:sp>
        <p:nvSpPr>
          <p:cNvPr id="9" name="Rectángulo 8"/>
          <p:cNvSpPr/>
          <p:nvPr/>
        </p:nvSpPr>
        <p:spPr>
          <a:xfrm>
            <a:off x="5719944" y="3064642"/>
            <a:ext cx="1892969" cy="8502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Por </a:t>
            </a:r>
          </a:p>
        </p:txBody>
      </p:sp>
      <p:sp>
        <p:nvSpPr>
          <p:cNvPr id="10" name="Flecha abajo 9"/>
          <p:cNvSpPr/>
          <p:nvPr/>
        </p:nvSpPr>
        <p:spPr>
          <a:xfrm>
            <a:off x="6064643" y="1227952"/>
            <a:ext cx="158963" cy="401053"/>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1" name="Flecha derecha 10"/>
          <p:cNvSpPr/>
          <p:nvPr/>
        </p:nvSpPr>
        <p:spPr>
          <a:xfrm>
            <a:off x="2465380" y="4162925"/>
            <a:ext cx="477982" cy="25229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cxnSp>
        <p:nvCxnSpPr>
          <p:cNvPr id="15" name="Conector angular 14"/>
          <p:cNvCxnSpPr/>
          <p:nvPr/>
        </p:nvCxnSpPr>
        <p:spPr>
          <a:xfrm>
            <a:off x="7612913" y="3271858"/>
            <a:ext cx="905446" cy="642414"/>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 name="Conector angular 29"/>
          <p:cNvCxnSpPr/>
          <p:nvPr/>
        </p:nvCxnSpPr>
        <p:spPr>
          <a:xfrm flipV="1">
            <a:off x="4983010" y="3729489"/>
            <a:ext cx="724994" cy="369566"/>
          </a:xfrm>
          <a:prstGeom prst="bentConnector3">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2" name="Rectángulo 11"/>
          <p:cNvSpPr/>
          <p:nvPr/>
        </p:nvSpPr>
        <p:spPr>
          <a:xfrm>
            <a:off x="3277169" y="2964138"/>
            <a:ext cx="1600200" cy="615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Spanish </a:t>
            </a:r>
          </a:p>
        </p:txBody>
      </p:sp>
      <p:sp>
        <p:nvSpPr>
          <p:cNvPr id="18" name="Rectángulo 17"/>
          <p:cNvSpPr/>
          <p:nvPr/>
        </p:nvSpPr>
        <p:spPr>
          <a:xfrm>
            <a:off x="3277169" y="5232999"/>
            <a:ext cx="1600200" cy="6154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English </a:t>
            </a:r>
          </a:p>
        </p:txBody>
      </p:sp>
      <p:sp>
        <p:nvSpPr>
          <p:cNvPr id="20" name="Rectángulo 19"/>
          <p:cNvSpPr/>
          <p:nvPr/>
        </p:nvSpPr>
        <p:spPr>
          <a:xfrm>
            <a:off x="5718052" y="5238927"/>
            <a:ext cx="1892969" cy="85023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err="1"/>
              <a:t>By</a:t>
            </a:r>
            <a:r>
              <a:rPr lang="es-EC" dirty="0"/>
              <a:t>  </a:t>
            </a:r>
          </a:p>
        </p:txBody>
      </p:sp>
      <p:cxnSp>
        <p:nvCxnSpPr>
          <p:cNvPr id="14" name="Conector recto de flecha 13"/>
          <p:cNvCxnSpPr/>
          <p:nvPr/>
        </p:nvCxnSpPr>
        <p:spPr>
          <a:xfrm>
            <a:off x="4877369" y="5579096"/>
            <a:ext cx="83063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Conector angular 15"/>
          <p:cNvCxnSpPr>
            <a:stCxn id="20" idx="3"/>
          </p:cNvCxnSpPr>
          <p:nvPr/>
        </p:nvCxnSpPr>
        <p:spPr>
          <a:xfrm flipV="1">
            <a:off x="7611021" y="3914873"/>
            <a:ext cx="454615" cy="1749170"/>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77130641"/>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dirty="0"/>
              <a:t>CHARACTERISTICS</a:t>
            </a:r>
          </a:p>
        </p:txBody>
      </p:sp>
      <p:sp>
        <p:nvSpPr>
          <p:cNvPr id="3" name="Marcador de texto 2"/>
          <p:cNvSpPr>
            <a:spLocks noGrp="1"/>
          </p:cNvSpPr>
          <p:nvPr>
            <p:ph type="body" idx="1"/>
          </p:nvPr>
        </p:nvSpPr>
        <p:spPr/>
        <p:txBody>
          <a:bodyPr/>
          <a:lstStyle/>
          <a:p>
            <a:r>
              <a:rPr lang="es-EC" dirty="0">
                <a:hlinkClick r:id="rId2" action="ppaction://hlinkfile"/>
              </a:rPr>
              <a:t>Oraciones pasivas ( Español )</a:t>
            </a:r>
            <a:endParaRPr lang="es-EC" dirty="0"/>
          </a:p>
        </p:txBody>
      </p:sp>
      <p:sp>
        <p:nvSpPr>
          <p:cNvPr id="4" name="Marcador de contenido 3"/>
          <p:cNvSpPr>
            <a:spLocks noGrp="1"/>
          </p:cNvSpPr>
          <p:nvPr>
            <p:ph sz="half" idx="2"/>
          </p:nvPr>
        </p:nvSpPr>
        <p:spPr/>
        <p:txBody>
          <a:bodyPr>
            <a:normAutofit/>
          </a:bodyPr>
          <a:lstStyle/>
          <a:p>
            <a:r>
              <a:rPr lang="es-EC" sz="1800" dirty="0"/>
              <a:t>El sujeto no es importante. </a:t>
            </a:r>
          </a:p>
          <a:p>
            <a:r>
              <a:rPr lang="es-EC" sz="1800" dirty="0"/>
              <a:t>No es muy usada esta estructura en español.</a:t>
            </a:r>
          </a:p>
          <a:p>
            <a:r>
              <a:rPr lang="es-EC" sz="1800" dirty="0"/>
              <a:t>Tiene el verbo en pasiva ( ser + participio).</a:t>
            </a:r>
          </a:p>
          <a:p>
            <a:r>
              <a:rPr lang="es-EC" sz="1800" dirty="0"/>
              <a:t>Preposiciones de y por.</a:t>
            </a:r>
          </a:p>
        </p:txBody>
      </p:sp>
      <p:sp>
        <p:nvSpPr>
          <p:cNvPr id="5" name="Marcador de texto 4"/>
          <p:cNvSpPr>
            <a:spLocks noGrp="1"/>
          </p:cNvSpPr>
          <p:nvPr>
            <p:ph type="body" sz="quarter" idx="3"/>
          </p:nvPr>
        </p:nvSpPr>
        <p:spPr/>
        <p:txBody>
          <a:bodyPr/>
          <a:lstStyle/>
          <a:p>
            <a:r>
              <a:rPr lang="es-EC" u="sng" dirty="0" err="1"/>
              <a:t>Passive</a:t>
            </a:r>
            <a:r>
              <a:rPr lang="es-EC" u="sng" dirty="0"/>
              <a:t> </a:t>
            </a:r>
            <a:r>
              <a:rPr lang="es-EC" u="sng" dirty="0" err="1"/>
              <a:t>voice</a:t>
            </a:r>
            <a:r>
              <a:rPr lang="es-EC" u="sng" dirty="0"/>
              <a:t> (English)  </a:t>
            </a:r>
          </a:p>
        </p:txBody>
      </p:sp>
      <p:sp>
        <p:nvSpPr>
          <p:cNvPr id="6" name="Marcador de contenido 5"/>
          <p:cNvSpPr>
            <a:spLocks noGrp="1"/>
          </p:cNvSpPr>
          <p:nvPr>
            <p:ph sz="quarter" idx="4"/>
          </p:nvPr>
        </p:nvSpPr>
        <p:spPr/>
        <p:txBody>
          <a:bodyPr/>
          <a:lstStyle/>
          <a:p>
            <a:pPr algn="just"/>
            <a:r>
              <a:rPr lang="en-US" sz="1800" dirty="0"/>
              <a:t> The subject transforms in Agent Complex.</a:t>
            </a:r>
          </a:p>
          <a:p>
            <a:pPr algn="just"/>
            <a:r>
              <a:rPr lang="en-US" sz="1800" dirty="0"/>
              <a:t>A verb is in the passive voice when the verb acts on the subject of the sentence</a:t>
            </a:r>
          </a:p>
          <a:p>
            <a:pPr algn="just"/>
            <a:r>
              <a:rPr lang="en-US" sz="1800" dirty="0">
                <a:hlinkClick r:id="rId3" action="ppaction://hlinkfile"/>
              </a:rPr>
              <a:t>It uses the verb Be + Past participle.</a:t>
            </a:r>
            <a:endParaRPr lang="en-US" sz="1800" dirty="0"/>
          </a:p>
          <a:p>
            <a:pPr algn="just"/>
            <a:r>
              <a:rPr lang="en-US" sz="1800" dirty="0"/>
              <a:t>Preposition &lt; by &gt;.</a:t>
            </a:r>
          </a:p>
          <a:p>
            <a:endParaRPr lang="en-US" dirty="0"/>
          </a:p>
          <a:p>
            <a:pPr marL="0" indent="0">
              <a:buNone/>
            </a:pPr>
            <a:endParaRPr lang="es-EC" dirty="0"/>
          </a:p>
        </p:txBody>
      </p:sp>
    </p:spTree>
    <p:extLst>
      <p:ext uri="{BB962C8B-B14F-4D97-AF65-F5344CB8AC3E}">
        <p14:creationId xmlns:p14="http://schemas.microsoft.com/office/powerpoint/2010/main" val="1439639346"/>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95621598"/>
              </p:ext>
            </p:extLst>
          </p:nvPr>
        </p:nvGraphicFramePr>
        <p:xfrm>
          <a:off x="1130495" y="661012"/>
          <a:ext cx="9709728" cy="5245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812964"/>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21997" y="526988"/>
            <a:ext cx="7511826" cy="3931337"/>
          </a:xfrm>
          <a:prstGeom prst="rect">
            <a:avLst/>
          </a:prstGeom>
        </p:spPr>
      </p:pic>
      <p:sp>
        <p:nvSpPr>
          <p:cNvPr id="3" name="Rectángulo 2"/>
          <p:cNvSpPr/>
          <p:nvPr/>
        </p:nvSpPr>
        <p:spPr>
          <a:xfrm>
            <a:off x="4894552" y="5153021"/>
            <a:ext cx="2753590" cy="7065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Pasivas Propias </a:t>
            </a:r>
          </a:p>
        </p:txBody>
      </p:sp>
      <p:sp>
        <p:nvSpPr>
          <p:cNvPr id="4" name="Rectángulo 3"/>
          <p:cNvSpPr/>
          <p:nvPr/>
        </p:nvSpPr>
        <p:spPr>
          <a:xfrm>
            <a:off x="384464" y="4707082"/>
            <a:ext cx="4239491" cy="19119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El bibliotecario ordenó los libros</a:t>
            </a:r>
          </a:p>
          <a:p>
            <a:pPr algn="ctr"/>
            <a:endParaRPr lang="es-EC" dirty="0"/>
          </a:p>
          <a:p>
            <a:pPr algn="ctr"/>
            <a:endParaRPr lang="es-EC" dirty="0"/>
          </a:p>
          <a:p>
            <a:pPr algn="ctr"/>
            <a:endParaRPr lang="es-EC" dirty="0"/>
          </a:p>
          <a:p>
            <a:pPr algn="ctr"/>
            <a:r>
              <a:rPr lang="es-EC" dirty="0"/>
              <a:t> </a:t>
            </a:r>
          </a:p>
        </p:txBody>
      </p:sp>
      <p:sp>
        <p:nvSpPr>
          <p:cNvPr id="5" name="Abrir llave 4"/>
          <p:cNvSpPr/>
          <p:nvPr/>
        </p:nvSpPr>
        <p:spPr>
          <a:xfrm rot="16200000">
            <a:off x="1488496" y="4720069"/>
            <a:ext cx="238991" cy="1345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Abrir llave 5"/>
          <p:cNvSpPr/>
          <p:nvPr/>
        </p:nvSpPr>
        <p:spPr>
          <a:xfrm rot="16200000">
            <a:off x="3454111" y="4997159"/>
            <a:ext cx="232063" cy="8087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Abrir llave 6"/>
          <p:cNvSpPr/>
          <p:nvPr/>
        </p:nvSpPr>
        <p:spPr>
          <a:xfrm rot="16200000">
            <a:off x="2693843" y="5057773"/>
            <a:ext cx="256308" cy="6875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Rectángulo 7"/>
          <p:cNvSpPr/>
          <p:nvPr/>
        </p:nvSpPr>
        <p:spPr>
          <a:xfrm>
            <a:off x="724766" y="5559137"/>
            <a:ext cx="955963" cy="374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Sujeto</a:t>
            </a:r>
          </a:p>
        </p:txBody>
      </p:sp>
      <p:sp>
        <p:nvSpPr>
          <p:cNvPr id="9" name="Rectángulo 8"/>
          <p:cNvSpPr/>
          <p:nvPr/>
        </p:nvSpPr>
        <p:spPr>
          <a:xfrm>
            <a:off x="1805636" y="5600698"/>
            <a:ext cx="1626177" cy="5385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Pretérito Imperfecto</a:t>
            </a:r>
          </a:p>
        </p:txBody>
      </p:sp>
      <p:sp>
        <p:nvSpPr>
          <p:cNvPr id="10" name="Rectángulo 9"/>
          <p:cNvSpPr/>
          <p:nvPr/>
        </p:nvSpPr>
        <p:spPr>
          <a:xfrm>
            <a:off x="3556720" y="5600698"/>
            <a:ext cx="835603" cy="374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C.D.</a:t>
            </a:r>
          </a:p>
        </p:txBody>
      </p:sp>
      <p:sp>
        <p:nvSpPr>
          <p:cNvPr id="11" name="Igual que 10"/>
          <p:cNvSpPr/>
          <p:nvPr/>
        </p:nvSpPr>
        <p:spPr>
          <a:xfrm>
            <a:off x="7867001" y="5276849"/>
            <a:ext cx="353290" cy="469324"/>
          </a:xfrm>
          <a:prstGeom prst="mathEqua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
        <p:nvSpPr>
          <p:cNvPr id="12" name="Rectángulo 11"/>
          <p:cNvSpPr/>
          <p:nvPr/>
        </p:nvSpPr>
        <p:spPr>
          <a:xfrm>
            <a:off x="8439151" y="5030928"/>
            <a:ext cx="3406486" cy="8607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Los libros fueron ordenados por el bibliotecario.</a:t>
            </a:r>
          </a:p>
        </p:txBody>
      </p:sp>
      <p:sp>
        <p:nvSpPr>
          <p:cNvPr id="16" name="Flecha curvada hacia arriba 15"/>
          <p:cNvSpPr/>
          <p:nvPr/>
        </p:nvSpPr>
        <p:spPr>
          <a:xfrm>
            <a:off x="6045127" y="5891645"/>
            <a:ext cx="2753591" cy="872836"/>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026359505"/>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dirty="0"/>
              <a:t>In </a:t>
            </a:r>
            <a:r>
              <a:rPr lang="es-EC" sz="3600" dirty="0" err="1"/>
              <a:t>comparison</a:t>
            </a:r>
            <a:r>
              <a:rPr lang="es-EC" sz="3600" dirty="0"/>
              <a:t> </a:t>
            </a:r>
          </a:p>
        </p:txBody>
      </p:sp>
      <p:sp>
        <p:nvSpPr>
          <p:cNvPr id="3" name="Marcador de texto 2"/>
          <p:cNvSpPr>
            <a:spLocks noGrp="1"/>
          </p:cNvSpPr>
          <p:nvPr>
            <p:ph type="body" idx="1"/>
          </p:nvPr>
        </p:nvSpPr>
        <p:spPr/>
        <p:txBody>
          <a:bodyPr/>
          <a:lstStyle/>
          <a:p>
            <a:r>
              <a:rPr lang="es-EC" dirty="0"/>
              <a:t>Spanish </a:t>
            </a:r>
          </a:p>
        </p:txBody>
      </p:sp>
      <p:sp>
        <p:nvSpPr>
          <p:cNvPr id="4" name="Marcador de contenido 3"/>
          <p:cNvSpPr>
            <a:spLocks noGrp="1"/>
          </p:cNvSpPr>
          <p:nvPr>
            <p:ph sz="half" idx="2"/>
          </p:nvPr>
        </p:nvSpPr>
        <p:spPr/>
        <p:txBody>
          <a:bodyPr/>
          <a:lstStyle/>
          <a:p>
            <a:r>
              <a:rPr lang="es-EC" dirty="0"/>
              <a:t>Los pingüinos salvajes atacaron a mi hermana.</a:t>
            </a:r>
          </a:p>
          <a:p>
            <a:pPr marL="0" indent="0">
              <a:buNone/>
            </a:pPr>
            <a:r>
              <a:rPr lang="es-EC" dirty="0"/>
              <a:t>                       (voz activa) </a:t>
            </a:r>
          </a:p>
          <a:p>
            <a:endParaRPr lang="es-EC" dirty="0"/>
          </a:p>
          <a:p>
            <a:pPr marL="0" indent="0">
              <a:buNone/>
            </a:pPr>
            <a:r>
              <a:rPr lang="es-EC" dirty="0"/>
              <a:t>                     </a:t>
            </a:r>
          </a:p>
          <a:p>
            <a:pPr marL="0" indent="0">
              <a:buNone/>
            </a:pPr>
            <a:r>
              <a:rPr lang="es-EC" dirty="0"/>
              <a:t>                     ( voz pasiva) </a:t>
            </a:r>
          </a:p>
        </p:txBody>
      </p:sp>
      <p:sp>
        <p:nvSpPr>
          <p:cNvPr id="5" name="Marcador de texto 4"/>
          <p:cNvSpPr>
            <a:spLocks noGrp="1"/>
          </p:cNvSpPr>
          <p:nvPr>
            <p:ph type="body" sz="quarter" idx="3"/>
          </p:nvPr>
        </p:nvSpPr>
        <p:spPr/>
        <p:txBody>
          <a:bodyPr/>
          <a:lstStyle/>
          <a:p>
            <a:r>
              <a:rPr lang="es-EC" dirty="0">
                <a:hlinkClick r:id="rId2" action="ppaction://hlinkfile"/>
              </a:rPr>
              <a:t>English  </a:t>
            </a:r>
            <a:endParaRPr lang="es-EC" dirty="0"/>
          </a:p>
        </p:txBody>
      </p:sp>
      <p:sp>
        <p:nvSpPr>
          <p:cNvPr id="6" name="Marcador de contenido 5"/>
          <p:cNvSpPr>
            <a:spLocks noGrp="1"/>
          </p:cNvSpPr>
          <p:nvPr>
            <p:ph sz="quarter" idx="4"/>
          </p:nvPr>
        </p:nvSpPr>
        <p:spPr/>
        <p:txBody>
          <a:bodyPr/>
          <a:lstStyle/>
          <a:p>
            <a:r>
              <a:rPr lang="es-EC" dirty="0"/>
              <a:t>        Bill </a:t>
            </a:r>
            <a:r>
              <a:rPr lang="es-EC" dirty="0" err="1"/>
              <a:t>built</a:t>
            </a:r>
            <a:r>
              <a:rPr lang="es-EC" dirty="0"/>
              <a:t> </a:t>
            </a:r>
            <a:r>
              <a:rPr lang="es-EC" dirty="0" err="1"/>
              <a:t>the</a:t>
            </a:r>
            <a:r>
              <a:rPr lang="es-EC" dirty="0"/>
              <a:t> </a:t>
            </a:r>
            <a:r>
              <a:rPr lang="es-EC" dirty="0" err="1"/>
              <a:t>house</a:t>
            </a:r>
            <a:endParaRPr lang="es-EC" dirty="0"/>
          </a:p>
          <a:p>
            <a:pPr marL="0" indent="0">
              <a:buNone/>
            </a:pPr>
            <a:r>
              <a:rPr lang="es-EC" dirty="0"/>
              <a:t>                 (Active </a:t>
            </a:r>
            <a:r>
              <a:rPr lang="es-EC" dirty="0" err="1"/>
              <a:t>Voice</a:t>
            </a:r>
            <a:r>
              <a:rPr lang="es-EC" dirty="0"/>
              <a:t> )  </a:t>
            </a:r>
          </a:p>
          <a:p>
            <a:endParaRPr lang="es-EC" dirty="0"/>
          </a:p>
          <a:p>
            <a:pPr marL="0" indent="0">
              <a:buNone/>
            </a:pPr>
            <a:r>
              <a:rPr lang="es-EC" dirty="0"/>
              <a:t>              </a:t>
            </a:r>
          </a:p>
          <a:p>
            <a:pPr marL="0" indent="0">
              <a:buNone/>
            </a:pPr>
            <a:endParaRPr lang="es-EC" dirty="0"/>
          </a:p>
          <a:p>
            <a:pPr marL="0" indent="0">
              <a:buNone/>
            </a:pPr>
            <a:r>
              <a:rPr lang="es-EC" dirty="0"/>
              <a:t>                ( </a:t>
            </a:r>
            <a:r>
              <a:rPr lang="es-EC" dirty="0" err="1"/>
              <a:t>Passive</a:t>
            </a:r>
            <a:r>
              <a:rPr lang="es-EC" dirty="0"/>
              <a:t> </a:t>
            </a:r>
            <a:r>
              <a:rPr lang="es-EC" dirty="0" err="1"/>
              <a:t>Voice</a:t>
            </a:r>
            <a:r>
              <a:rPr lang="es-EC" dirty="0"/>
              <a:t> ) </a:t>
            </a:r>
          </a:p>
        </p:txBody>
      </p:sp>
      <p:cxnSp>
        <p:nvCxnSpPr>
          <p:cNvPr id="8" name="Conector recto 7"/>
          <p:cNvCxnSpPr/>
          <p:nvPr/>
        </p:nvCxnSpPr>
        <p:spPr>
          <a:xfrm>
            <a:off x="6348846" y="4436918"/>
            <a:ext cx="4457700" cy="10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028700" y="4956464"/>
            <a:ext cx="48629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932382"/>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dirty="0"/>
              <a:t>REFLEXIVE </a:t>
            </a:r>
            <a:br>
              <a:rPr lang="es-EC" dirty="0"/>
            </a:br>
            <a:r>
              <a:rPr lang="es-EC" dirty="0" err="1"/>
              <a:t>sentences</a:t>
            </a:r>
            <a:endParaRPr lang="es-ES" dirty="0"/>
          </a:p>
        </p:txBody>
      </p:sp>
    </p:spTree>
    <p:extLst>
      <p:ext uri="{BB962C8B-B14F-4D97-AF65-F5344CB8AC3E}">
        <p14:creationId xmlns:p14="http://schemas.microsoft.com/office/powerpoint/2010/main" val="3826780682"/>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dirty="0" err="1"/>
              <a:t>Reflexive</a:t>
            </a:r>
            <a:r>
              <a:rPr lang="es-EC" sz="3600" dirty="0"/>
              <a:t> </a:t>
            </a:r>
            <a:r>
              <a:rPr lang="es-EC" sz="3600" dirty="0" err="1"/>
              <a:t>Sentences</a:t>
            </a:r>
            <a:r>
              <a:rPr lang="es-EC" sz="3600" dirty="0"/>
              <a:t> </a:t>
            </a:r>
          </a:p>
        </p:txBody>
      </p:sp>
      <p:sp>
        <p:nvSpPr>
          <p:cNvPr id="3" name="Marcador de contenido 2"/>
          <p:cNvSpPr>
            <a:spLocks noGrp="1"/>
          </p:cNvSpPr>
          <p:nvPr>
            <p:ph idx="1"/>
          </p:nvPr>
        </p:nvSpPr>
        <p:spPr/>
        <p:txBody>
          <a:bodyPr/>
          <a:lstStyle/>
          <a:p>
            <a:r>
              <a:rPr lang="es-EC" dirty="0"/>
              <a:t>Son oraciones en las cuales se realiza una acción sobre nosotros mismos o sobre otros reciproco </a:t>
            </a:r>
          </a:p>
          <a:p>
            <a:r>
              <a:rPr lang="es-EC" dirty="0"/>
              <a:t>Son las oraciones cuyo sujeto es a la vez agente (como en la activa) y paciente ( como la pasiva) </a:t>
            </a:r>
          </a:p>
          <a:p>
            <a:pPr marL="0" indent="0">
              <a:buNone/>
            </a:pPr>
            <a:endParaRPr lang="es-EC" dirty="0"/>
          </a:p>
        </p:txBody>
      </p:sp>
    </p:spTree>
    <p:extLst>
      <p:ext uri="{BB962C8B-B14F-4D97-AF65-F5344CB8AC3E}">
        <p14:creationId xmlns:p14="http://schemas.microsoft.com/office/powerpoint/2010/main" val="2777457529"/>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21203" y="1291389"/>
            <a:ext cx="8377989" cy="990600"/>
          </a:xfrm>
        </p:spPr>
        <p:txBody>
          <a:bodyPr/>
          <a:lstStyle/>
          <a:p>
            <a:pPr algn="ctr"/>
            <a:r>
              <a:rPr lang="es-EC" dirty="0"/>
              <a:t>MAJOR SENTENCE</a:t>
            </a:r>
          </a:p>
        </p:txBody>
      </p:sp>
      <p:pic>
        <p:nvPicPr>
          <p:cNvPr id="2050" name="Picture 2" descr="https://literalminded.files.wordpress.com/2011/05/syntaxawesome_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438" y="2691063"/>
            <a:ext cx="5717521" cy="19892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F29916-C7E0-2A45-BDA0-D49566550309}"/>
              </a:ext>
            </a:extLst>
          </p:cNvPr>
          <p:cNvSpPr txBox="1"/>
          <p:nvPr/>
        </p:nvSpPr>
        <p:spPr>
          <a:xfrm>
            <a:off x="3598223" y="4144488"/>
            <a:ext cx="1045029" cy="369332"/>
          </a:xfrm>
          <a:prstGeom prst="rect">
            <a:avLst/>
          </a:prstGeom>
          <a:noFill/>
        </p:spPr>
        <p:txBody>
          <a:bodyPr wrap="square" rtlCol="0">
            <a:spAutoFit/>
          </a:bodyPr>
          <a:lstStyle/>
          <a:p>
            <a:r>
              <a:rPr lang="en-EC" dirty="0"/>
              <a:t>Subject</a:t>
            </a:r>
          </a:p>
        </p:txBody>
      </p:sp>
      <p:sp>
        <p:nvSpPr>
          <p:cNvPr id="5" name="TextBox 4">
            <a:extLst>
              <a:ext uri="{FF2B5EF4-FFF2-40B4-BE49-F238E27FC236}">
                <a16:creationId xmlns:a16="http://schemas.microsoft.com/office/drawing/2014/main" id="{443DC308-DACC-5E45-BDB5-75D6B1D81C2C}"/>
              </a:ext>
            </a:extLst>
          </p:cNvPr>
          <p:cNvSpPr txBox="1"/>
          <p:nvPr/>
        </p:nvSpPr>
        <p:spPr>
          <a:xfrm>
            <a:off x="6233591" y="4144488"/>
            <a:ext cx="1315159" cy="369332"/>
          </a:xfrm>
          <a:prstGeom prst="rect">
            <a:avLst/>
          </a:prstGeom>
          <a:noFill/>
        </p:spPr>
        <p:txBody>
          <a:bodyPr wrap="square" rtlCol="0">
            <a:spAutoFit/>
          </a:bodyPr>
          <a:lstStyle/>
          <a:p>
            <a:r>
              <a:rPr lang="en-EC" dirty="0"/>
              <a:t>Predicate</a:t>
            </a:r>
          </a:p>
        </p:txBody>
      </p:sp>
    </p:spTree>
    <p:extLst>
      <p:ext uri="{BB962C8B-B14F-4D97-AF65-F5344CB8AC3E}">
        <p14:creationId xmlns:p14="http://schemas.microsoft.com/office/powerpoint/2010/main" val="21232727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dirty="0"/>
              <a:t>CHARACTERISTICS</a:t>
            </a:r>
          </a:p>
        </p:txBody>
      </p:sp>
      <p:sp>
        <p:nvSpPr>
          <p:cNvPr id="3" name="Marcador de texto 2"/>
          <p:cNvSpPr>
            <a:spLocks noGrp="1"/>
          </p:cNvSpPr>
          <p:nvPr>
            <p:ph type="body" idx="1"/>
          </p:nvPr>
        </p:nvSpPr>
        <p:spPr>
          <a:xfrm>
            <a:off x="609600" y="1676400"/>
            <a:ext cx="3784270" cy="639762"/>
          </a:xfrm>
        </p:spPr>
        <p:txBody>
          <a:bodyPr/>
          <a:lstStyle/>
          <a:p>
            <a:r>
              <a:rPr lang="es-EC" dirty="0"/>
              <a:t>Reflexive sentence elements </a:t>
            </a:r>
          </a:p>
        </p:txBody>
      </p:sp>
      <p:sp>
        <p:nvSpPr>
          <p:cNvPr id="4" name="Marcador de contenido 3"/>
          <p:cNvSpPr>
            <a:spLocks noGrp="1"/>
          </p:cNvSpPr>
          <p:nvPr>
            <p:ph sz="half" idx="2"/>
          </p:nvPr>
        </p:nvSpPr>
        <p:spPr>
          <a:xfrm>
            <a:off x="609600" y="2438400"/>
            <a:ext cx="3784270" cy="3951288"/>
          </a:xfrm>
        </p:spPr>
        <p:txBody>
          <a:bodyPr>
            <a:normAutofit/>
          </a:bodyPr>
          <a:lstStyle/>
          <a:p>
            <a:pPr marL="514350" indent="-514350">
              <a:buFont typeface="+mj-lt"/>
              <a:buAutoNum type="arabicPeriod"/>
            </a:pPr>
            <a:r>
              <a:rPr lang="es-EC" dirty="0" err="1"/>
              <a:t>Noun</a:t>
            </a:r>
            <a:r>
              <a:rPr lang="es-EC" dirty="0"/>
              <a:t> </a:t>
            </a:r>
            <a:r>
              <a:rPr lang="es-EC" dirty="0" err="1"/>
              <a:t>could</a:t>
            </a:r>
            <a:r>
              <a:rPr lang="es-EC" dirty="0"/>
              <a:t> be </a:t>
            </a:r>
            <a:r>
              <a:rPr lang="es-EC" dirty="0" err="1"/>
              <a:t>agent</a:t>
            </a:r>
            <a:r>
              <a:rPr lang="es-EC" dirty="0"/>
              <a:t> </a:t>
            </a:r>
            <a:r>
              <a:rPr lang="es-EC" dirty="0" err="1"/>
              <a:t>or</a:t>
            </a:r>
            <a:r>
              <a:rPr lang="es-EC" dirty="0"/>
              <a:t> paciente at </a:t>
            </a:r>
            <a:r>
              <a:rPr lang="es-EC" dirty="0" err="1"/>
              <a:t>the</a:t>
            </a:r>
            <a:r>
              <a:rPr lang="es-EC" dirty="0"/>
              <a:t> time.</a:t>
            </a:r>
          </a:p>
          <a:p>
            <a:pPr marL="514350" indent="-514350">
              <a:buFont typeface="+mj-lt"/>
              <a:buAutoNum type="arabicPeriod"/>
            </a:pPr>
            <a:r>
              <a:rPr lang="es-EC" dirty="0" err="1"/>
              <a:t>Verb</a:t>
            </a:r>
            <a:r>
              <a:rPr lang="es-EC" dirty="0"/>
              <a:t> in active </a:t>
            </a:r>
            <a:r>
              <a:rPr lang="es-EC" dirty="0" err="1"/>
              <a:t>form</a:t>
            </a:r>
            <a:r>
              <a:rPr lang="es-EC" dirty="0"/>
              <a:t> , </a:t>
            </a:r>
            <a:r>
              <a:rPr lang="es-EC" dirty="0" err="1"/>
              <a:t>reflexive</a:t>
            </a:r>
            <a:r>
              <a:rPr lang="es-EC" dirty="0"/>
              <a:t> </a:t>
            </a:r>
            <a:r>
              <a:rPr lang="es-EC" dirty="0" err="1"/>
              <a:t>character</a:t>
            </a:r>
            <a:r>
              <a:rPr lang="es-EC" dirty="0"/>
              <a:t> and </a:t>
            </a:r>
            <a:r>
              <a:rPr lang="es-EC" dirty="0" err="1"/>
              <a:t>Reflexive</a:t>
            </a:r>
            <a:r>
              <a:rPr lang="es-EC" dirty="0"/>
              <a:t> </a:t>
            </a:r>
            <a:r>
              <a:rPr lang="es-EC" dirty="0" err="1"/>
              <a:t>Pronoun</a:t>
            </a:r>
            <a:endParaRPr lang="es-EC" dirty="0"/>
          </a:p>
          <a:p>
            <a:pPr marL="514350" indent="-514350">
              <a:buFont typeface="+mj-lt"/>
              <a:buAutoNum type="arabicPeriod"/>
            </a:pPr>
            <a:r>
              <a:rPr lang="es-EC" dirty="0"/>
              <a:t>Reflexive pronoun with all forms (me-te-se-nos)  </a:t>
            </a:r>
          </a:p>
        </p:txBody>
      </p:sp>
      <p:sp>
        <p:nvSpPr>
          <p:cNvPr id="5" name="Marcador de texto 4"/>
          <p:cNvSpPr>
            <a:spLocks noGrp="1"/>
          </p:cNvSpPr>
          <p:nvPr>
            <p:ph type="body" sz="quarter" idx="3"/>
          </p:nvPr>
        </p:nvSpPr>
        <p:spPr/>
        <p:txBody>
          <a:bodyPr/>
          <a:lstStyle/>
          <a:p>
            <a:r>
              <a:rPr lang="es-EC" dirty="0" err="1"/>
              <a:t>Constructions</a:t>
            </a:r>
            <a:r>
              <a:rPr lang="es-EC" dirty="0"/>
              <a:t> </a:t>
            </a:r>
            <a:r>
              <a:rPr lang="es-EC" dirty="0" err="1"/>
              <a:t>about</a:t>
            </a:r>
            <a:r>
              <a:rPr lang="es-EC" dirty="0"/>
              <a:t> </a:t>
            </a:r>
            <a:r>
              <a:rPr lang="es-EC" dirty="0" err="1"/>
              <a:t>Reflexive</a:t>
            </a:r>
            <a:r>
              <a:rPr lang="es-EC" dirty="0"/>
              <a:t> </a:t>
            </a:r>
            <a:r>
              <a:rPr lang="es-EC" dirty="0" err="1"/>
              <a:t>Sentences</a:t>
            </a:r>
            <a:r>
              <a:rPr lang="es-EC" dirty="0"/>
              <a:t> </a:t>
            </a:r>
          </a:p>
        </p:txBody>
      </p:sp>
      <p:pic>
        <p:nvPicPr>
          <p:cNvPr id="7" name="Marcador de contenido 6"/>
          <p:cNvPicPr>
            <a:picLocks noGrp="1" noChangeAspect="1"/>
          </p:cNvPicPr>
          <p:nvPr>
            <p:ph sz="quarter" idx="4"/>
          </p:nvPr>
        </p:nvPicPr>
        <p:blipFill>
          <a:blip r:embed="rId2"/>
          <a:stretch>
            <a:fillRect/>
          </a:stretch>
        </p:blipFill>
        <p:spPr>
          <a:xfrm>
            <a:off x="4655127" y="2708496"/>
            <a:ext cx="7626651" cy="3799182"/>
          </a:xfrm>
          <a:prstGeom prst="rect">
            <a:avLst/>
          </a:prstGeom>
        </p:spPr>
      </p:pic>
    </p:spTree>
    <p:extLst>
      <p:ext uri="{BB962C8B-B14F-4D97-AF65-F5344CB8AC3E}">
        <p14:creationId xmlns:p14="http://schemas.microsoft.com/office/powerpoint/2010/main" val="3808808684"/>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dirty="0" err="1"/>
              <a:t>Reflexive</a:t>
            </a:r>
            <a:r>
              <a:rPr lang="es-EC" sz="3600" dirty="0"/>
              <a:t> </a:t>
            </a:r>
            <a:r>
              <a:rPr lang="es-EC" sz="3600" dirty="0" err="1"/>
              <a:t>Sentences</a:t>
            </a:r>
            <a:r>
              <a:rPr lang="es-EC" sz="3600" dirty="0"/>
              <a:t> </a:t>
            </a:r>
          </a:p>
        </p:txBody>
      </p:sp>
      <p:sp>
        <p:nvSpPr>
          <p:cNvPr id="3" name="Marcador de texto 2"/>
          <p:cNvSpPr>
            <a:spLocks noGrp="1"/>
          </p:cNvSpPr>
          <p:nvPr>
            <p:ph type="body" idx="1"/>
          </p:nvPr>
        </p:nvSpPr>
        <p:spPr/>
        <p:txBody>
          <a:bodyPr/>
          <a:lstStyle/>
          <a:p>
            <a:r>
              <a:rPr lang="es-EC" dirty="0" err="1"/>
              <a:t>Spanish</a:t>
            </a:r>
            <a:r>
              <a:rPr lang="es-EC" dirty="0"/>
              <a:t> (</a:t>
            </a:r>
            <a:r>
              <a:rPr lang="es-EC" u="sng" dirty="0">
                <a:solidFill>
                  <a:srgbClr val="0070C0"/>
                </a:solidFill>
              </a:rPr>
              <a:t>pronombres reflexivos</a:t>
            </a:r>
            <a:r>
              <a:rPr lang="es-EC" dirty="0"/>
              <a:t>) </a:t>
            </a:r>
          </a:p>
        </p:txBody>
      </p:sp>
      <p:sp>
        <p:nvSpPr>
          <p:cNvPr id="4" name="Marcador de contenido 3"/>
          <p:cNvSpPr>
            <a:spLocks noGrp="1"/>
          </p:cNvSpPr>
          <p:nvPr>
            <p:ph sz="half" idx="2"/>
          </p:nvPr>
        </p:nvSpPr>
        <p:spPr/>
        <p:txBody>
          <a:bodyPr>
            <a:normAutofit/>
          </a:bodyPr>
          <a:lstStyle/>
          <a:p>
            <a:r>
              <a:rPr lang="es-EC" dirty="0"/>
              <a:t>Me </a:t>
            </a:r>
          </a:p>
          <a:p>
            <a:r>
              <a:rPr lang="es-EC" dirty="0"/>
              <a:t>Te </a:t>
            </a:r>
          </a:p>
          <a:p>
            <a:r>
              <a:rPr lang="es-EC" dirty="0"/>
              <a:t>Se </a:t>
            </a:r>
          </a:p>
          <a:p>
            <a:r>
              <a:rPr lang="es-EC" dirty="0"/>
              <a:t>nos </a:t>
            </a:r>
          </a:p>
          <a:p>
            <a:r>
              <a:rPr lang="es-EC" dirty="0"/>
              <a:t>Os </a:t>
            </a:r>
          </a:p>
          <a:p>
            <a:r>
              <a:rPr lang="es-EC" dirty="0"/>
              <a:t>A si mismo </a:t>
            </a:r>
          </a:p>
          <a:p>
            <a:r>
              <a:rPr lang="es-EC" dirty="0"/>
              <a:t>El uno al otro </a:t>
            </a:r>
          </a:p>
        </p:txBody>
      </p:sp>
      <p:sp>
        <p:nvSpPr>
          <p:cNvPr id="5" name="Marcador de texto 4"/>
          <p:cNvSpPr>
            <a:spLocks noGrp="1"/>
          </p:cNvSpPr>
          <p:nvPr>
            <p:ph type="body" sz="quarter" idx="3"/>
          </p:nvPr>
        </p:nvSpPr>
        <p:spPr/>
        <p:txBody>
          <a:bodyPr/>
          <a:lstStyle/>
          <a:p>
            <a:r>
              <a:rPr lang="es-EC" dirty="0"/>
              <a:t>English (</a:t>
            </a:r>
            <a:r>
              <a:rPr lang="es-EC" dirty="0" err="1">
                <a:solidFill>
                  <a:srgbClr val="0070C0"/>
                </a:solidFill>
                <a:hlinkClick r:id="rId2" action="ppaction://hlinkpres?slideindex=1&amp;slidetitle="/>
              </a:rPr>
              <a:t>reflexive</a:t>
            </a:r>
            <a:r>
              <a:rPr lang="es-EC" dirty="0">
                <a:solidFill>
                  <a:srgbClr val="0070C0"/>
                </a:solidFill>
                <a:hlinkClick r:id="rId2" action="ppaction://hlinkpres?slideindex=1&amp;slidetitle="/>
              </a:rPr>
              <a:t> </a:t>
            </a:r>
            <a:r>
              <a:rPr lang="es-EC" dirty="0" err="1">
                <a:solidFill>
                  <a:srgbClr val="0070C0"/>
                </a:solidFill>
                <a:hlinkClick r:id="rId2" action="ppaction://hlinkpres?slideindex=1&amp;slidetitle="/>
              </a:rPr>
              <a:t>pronouns</a:t>
            </a:r>
            <a:r>
              <a:rPr lang="es-EC" dirty="0"/>
              <a:t>)</a:t>
            </a:r>
          </a:p>
        </p:txBody>
      </p:sp>
      <p:sp>
        <p:nvSpPr>
          <p:cNvPr id="6" name="Marcador de contenido 5"/>
          <p:cNvSpPr>
            <a:spLocks noGrp="1"/>
          </p:cNvSpPr>
          <p:nvPr>
            <p:ph sz="quarter" idx="4"/>
          </p:nvPr>
        </p:nvSpPr>
        <p:spPr/>
        <p:txBody>
          <a:bodyPr>
            <a:normAutofit/>
          </a:bodyPr>
          <a:lstStyle/>
          <a:p>
            <a:r>
              <a:rPr lang="es-EC" dirty="0" err="1"/>
              <a:t>myself</a:t>
            </a:r>
            <a:r>
              <a:rPr lang="es-EC" dirty="0"/>
              <a:t> ( yo mismo)</a:t>
            </a:r>
          </a:p>
          <a:p>
            <a:r>
              <a:rPr lang="es-EC" dirty="0" err="1"/>
              <a:t>yourself</a:t>
            </a:r>
            <a:r>
              <a:rPr lang="es-EC" dirty="0"/>
              <a:t> ( tú mismo)</a:t>
            </a:r>
          </a:p>
          <a:p>
            <a:r>
              <a:rPr lang="es-EC" dirty="0" err="1"/>
              <a:t>himself</a:t>
            </a:r>
            <a:r>
              <a:rPr lang="es-EC" dirty="0"/>
              <a:t> ( el mismo)</a:t>
            </a:r>
          </a:p>
          <a:p>
            <a:r>
              <a:rPr lang="es-EC" dirty="0" err="1"/>
              <a:t>herself</a:t>
            </a:r>
            <a:r>
              <a:rPr lang="es-EC" dirty="0"/>
              <a:t> ( ella misma)</a:t>
            </a:r>
          </a:p>
          <a:p>
            <a:r>
              <a:rPr lang="es-EC" dirty="0"/>
              <a:t>itself ( a sí mismo)</a:t>
            </a:r>
          </a:p>
          <a:p>
            <a:r>
              <a:rPr lang="es-EC" dirty="0" err="1"/>
              <a:t>ourselves</a:t>
            </a:r>
            <a:r>
              <a:rPr lang="es-EC" dirty="0"/>
              <a:t> ( nosotros mismos)</a:t>
            </a:r>
          </a:p>
          <a:p>
            <a:r>
              <a:rPr lang="es-EC" dirty="0" err="1"/>
              <a:t>yourselves</a:t>
            </a:r>
            <a:r>
              <a:rPr lang="es-EC" dirty="0"/>
              <a:t> ( ustedes mismos)</a:t>
            </a:r>
          </a:p>
          <a:p>
            <a:r>
              <a:rPr lang="es-EC" dirty="0" err="1"/>
              <a:t>themselves</a:t>
            </a:r>
            <a:r>
              <a:rPr lang="es-EC" dirty="0"/>
              <a:t> ( ellos mismos)</a:t>
            </a:r>
          </a:p>
          <a:p>
            <a:endParaRPr lang="es-EC" dirty="0"/>
          </a:p>
        </p:txBody>
      </p:sp>
    </p:spTree>
    <p:extLst>
      <p:ext uri="{BB962C8B-B14F-4D97-AF65-F5344CB8AC3E}">
        <p14:creationId xmlns:p14="http://schemas.microsoft.com/office/powerpoint/2010/main" val="3254992771"/>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dirty="0" err="1"/>
              <a:t>Reciprocal</a:t>
            </a:r>
            <a:r>
              <a:rPr lang="es-EC" dirty="0"/>
              <a:t> </a:t>
            </a:r>
            <a:br>
              <a:rPr lang="es-EC" dirty="0"/>
            </a:br>
            <a:r>
              <a:rPr lang="es-EC" dirty="0" err="1"/>
              <a:t>sentences</a:t>
            </a:r>
            <a:endParaRPr lang="es-ES" dirty="0"/>
          </a:p>
        </p:txBody>
      </p:sp>
    </p:spTree>
    <p:extLst>
      <p:ext uri="{BB962C8B-B14F-4D97-AF65-F5344CB8AC3E}">
        <p14:creationId xmlns:p14="http://schemas.microsoft.com/office/powerpoint/2010/main" val="229572699"/>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19669" y="404665"/>
            <a:ext cx="6096000" cy="830997"/>
          </a:xfrm>
          <a:prstGeom prst="rect">
            <a:avLst/>
          </a:prstGeom>
        </p:spPr>
        <p:txBody>
          <a:bodyPr>
            <a:spAutoFit/>
          </a:bodyPr>
          <a:lstStyle/>
          <a:p>
            <a:pPr algn="ctr"/>
            <a:r>
              <a:rPr lang="en-US" sz="2400" b="1" dirty="0">
                <a:latin typeface="Times New Roman" panose="02020603050405020304" pitchFamily="18" charset="0"/>
                <a:cs typeface="Times New Roman" panose="02020603050405020304" pitchFamily="18" charset="0"/>
              </a:rPr>
              <a:t>RECIPROCAL SENTENCES (ORACIONES RECÍPROCAS)</a:t>
            </a:r>
            <a:endParaRPr lang="es-EC" sz="2400" dirty="0">
              <a:latin typeface="Times New Roman" panose="02020603050405020304" pitchFamily="18" charset="0"/>
              <a:cs typeface="Times New Roman" panose="02020603050405020304" pitchFamily="18" charset="0"/>
            </a:endParaRPr>
          </a:p>
        </p:txBody>
      </p:sp>
      <p:sp>
        <p:nvSpPr>
          <p:cNvPr id="6" name="5 Elipse"/>
          <p:cNvSpPr/>
          <p:nvPr/>
        </p:nvSpPr>
        <p:spPr>
          <a:xfrm>
            <a:off x="469049" y="2132856"/>
            <a:ext cx="6720747" cy="32403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i="1" dirty="0"/>
              <a:t>Syntactic Definition: </a:t>
            </a:r>
            <a:r>
              <a:rPr lang="en-US" dirty="0"/>
              <a:t>They indicate that two or more people are carrying out natural action or have carried out an action of some type, with both receiving the benefits or consequences of that action simultaneously.</a:t>
            </a:r>
            <a:endParaRPr lang="es-EC" dirty="0"/>
          </a:p>
        </p:txBody>
      </p:sp>
      <p:pic>
        <p:nvPicPr>
          <p:cNvPr id="1026" name="Picture 2" descr="Resultado de imagen para reciprocal pronouns"/>
          <p:cNvPicPr>
            <a:picLocks noChangeAspect="1" noChangeArrowheads="1"/>
          </p:cNvPicPr>
          <p:nvPr/>
        </p:nvPicPr>
        <p:blipFill rotWithShape="1">
          <a:blip r:embed="rId2">
            <a:extLst>
              <a:ext uri="{28A0092B-C50C-407E-A947-70E740481C1C}">
                <a14:useLocalDpi xmlns:a14="http://schemas.microsoft.com/office/drawing/2010/main" val="0"/>
              </a:ext>
            </a:extLst>
          </a:blip>
          <a:srcRect l="61105" t="30952" r="3329" b="4970"/>
          <a:stretch/>
        </p:blipFill>
        <p:spPr bwMode="auto">
          <a:xfrm>
            <a:off x="7432167" y="1916832"/>
            <a:ext cx="4338749" cy="3456384"/>
          </a:xfrm>
          <a:prstGeom prst="rect">
            <a:avLst/>
          </a:prstGeom>
          <a:ln>
            <a:noFill/>
          </a:ln>
          <a:effectLst>
            <a:glow rad="139700">
              <a:schemeClr val="accent4">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39517"/>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1370" y="381834"/>
            <a:ext cx="9313035" cy="40011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CONSTRUCTION OF  RECIPROCAL SENTENCES</a:t>
            </a:r>
            <a:endParaRPr lang="es-EC" sz="2000" dirty="0">
              <a:latin typeface="Times New Roman" panose="02020603050405020304" pitchFamily="18" charset="0"/>
              <a:cs typeface="Times New Roman" panose="02020603050405020304" pitchFamily="18" charset="0"/>
            </a:endParaRPr>
          </a:p>
        </p:txBody>
      </p:sp>
      <p:sp>
        <p:nvSpPr>
          <p:cNvPr id="3" name="2 Rectángulo"/>
          <p:cNvSpPr/>
          <p:nvPr/>
        </p:nvSpPr>
        <p:spPr>
          <a:xfrm>
            <a:off x="335360" y="908720"/>
            <a:ext cx="7834419" cy="2031325"/>
          </a:xfrm>
          <a:prstGeom prst="rect">
            <a:avLst/>
          </a:prstGeom>
        </p:spPr>
        <p:txBody>
          <a:bodyPr wrap="square">
            <a:spAutoFit/>
          </a:bodyPr>
          <a:lstStyle/>
          <a:p>
            <a:pPr marL="342900" indent="-342900">
              <a:buAutoNum type="arabicParenR"/>
            </a:pPr>
            <a:r>
              <a:rPr lang="es-EC" dirty="0" err="1"/>
              <a:t>with</a:t>
            </a:r>
            <a:r>
              <a:rPr lang="es-EC" dirty="0"/>
              <a:t> </a:t>
            </a:r>
            <a:r>
              <a:rPr lang="es-EC" dirty="0" err="1"/>
              <a:t>subject</a:t>
            </a:r>
            <a:r>
              <a:rPr lang="es-EC" dirty="0"/>
              <a:t> in plural: </a:t>
            </a:r>
          </a:p>
          <a:p>
            <a:endParaRPr lang="es-EC" b="1" dirty="0"/>
          </a:p>
          <a:p>
            <a:r>
              <a:rPr lang="es-EC" b="1" dirty="0"/>
              <a:t>Los novios</a:t>
            </a:r>
            <a:r>
              <a:rPr lang="es-EC" dirty="0"/>
              <a:t> se quieren mucho./ </a:t>
            </a:r>
            <a:r>
              <a:rPr lang="en-US" dirty="0"/>
              <a:t>Maria and Jack love so much each other.</a:t>
            </a:r>
          </a:p>
          <a:p>
            <a:endParaRPr lang="es-EC" dirty="0"/>
          </a:p>
          <a:p>
            <a:r>
              <a:rPr lang="en-US" dirty="0"/>
              <a:t>2)  with two or more subjects in singular: </a:t>
            </a:r>
          </a:p>
          <a:p>
            <a:endParaRPr lang="en-US" b="1" dirty="0"/>
          </a:p>
          <a:p>
            <a:r>
              <a:rPr lang="en-US" b="1" dirty="0"/>
              <a:t>Padre e </a:t>
            </a:r>
            <a:r>
              <a:rPr lang="en-US" b="1" dirty="0" err="1"/>
              <a:t>hijo</a:t>
            </a:r>
            <a:r>
              <a:rPr lang="en-US" b="1" dirty="0"/>
              <a:t> </a:t>
            </a:r>
            <a:r>
              <a:rPr lang="en-US" dirty="0"/>
              <a:t>se </a:t>
            </a:r>
            <a:r>
              <a:rPr lang="en-US" dirty="0" err="1"/>
              <a:t>respetan</a:t>
            </a:r>
            <a:r>
              <a:rPr lang="en-US" dirty="0"/>
              <a:t>. / Father and son respect each other.</a:t>
            </a:r>
            <a:endParaRPr lang="es-EC" dirty="0"/>
          </a:p>
        </p:txBody>
      </p:sp>
      <p:pic>
        <p:nvPicPr>
          <p:cNvPr id="3074" name="Picture 2" descr="Resultado de imagen para reciprocal pronouns"/>
          <p:cNvPicPr>
            <a:picLocks noChangeAspect="1" noChangeArrowheads="1"/>
          </p:cNvPicPr>
          <p:nvPr/>
        </p:nvPicPr>
        <p:blipFill rotWithShape="1">
          <a:blip r:embed="rId2">
            <a:extLst>
              <a:ext uri="{28A0092B-C50C-407E-A947-70E740481C1C}">
                <a14:useLocalDpi xmlns:a14="http://schemas.microsoft.com/office/drawing/2010/main" val="0"/>
              </a:ext>
            </a:extLst>
          </a:blip>
          <a:srcRect l="5260" t="28540" r="41484" b="4256"/>
          <a:stretch/>
        </p:blipFill>
        <p:spPr bwMode="auto">
          <a:xfrm>
            <a:off x="8169779" y="1844825"/>
            <a:ext cx="4003965" cy="223404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76560" y="3617205"/>
            <a:ext cx="6096000" cy="1200329"/>
          </a:xfrm>
          <a:prstGeom prst="rect">
            <a:avLst/>
          </a:prstGeom>
        </p:spPr>
        <p:txBody>
          <a:bodyPr>
            <a:spAutoFit/>
          </a:bodyPr>
          <a:lstStyle/>
          <a:p>
            <a:pPr marL="285750" indent="-285750">
              <a:buFont typeface="Arial" panose="020B0604020202020204" pitchFamily="34" charset="0"/>
              <a:buChar char="•"/>
            </a:pPr>
            <a:r>
              <a:rPr lang="en-US" dirty="0"/>
              <a:t>Sometimes add a word or expression that avoids all ambiguity.</a:t>
            </a:r>
          </a:p>
          <a:p>
            <a:pPr marL="285750" indent="-285750">
              <a:buFont typeface="Arial" panose="020B0604020202020204" pitchFamily="34" charset="0"/>
              <a:buChar char="•"/>
            </a:pPr>
            <a:endParaRPr lang="es-EC" dirty="0"/>
          </a:p>
          <a:p>
            <a:pPr lvl="0"/>
            <a:r>
              <a:rPr lang="es-EC" dirty="0"/>
              <a:t>Todos los soldados se mataron. </a:t>
            </a:r>
          </a:p>
        </p:txBody>
      </p:sp>
      <p:cxnSp>
        <p:nvCxnSpPr>
          <p:cNvPr id="6" name="5 Conector recto de flecha"/>
          <p:cNvCxnSpPr/>
          <p:nvPr/>
        </p:nvCxnSpPr>
        <p:spPr>
          <a:xfrm>
            <a:off x="4655840" y="4653136"/>
            <a:ext cx="100811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7 Rectángulo"/>
          <p:cNvSpPr/>
          <p:nvPr/>
        </p:nvSpPr>
        <p:spPr>
          <a:xfrm>
            <a:off x="5807968" y="4329971"/>
            <a:ext cx="6096000" cy="646331"/>
          </a:xfrm>
          <a:prstGeom prst="rect">
            <a:avLst/>
          </a:prstGeom>
        </p:spPr>
        <p:txBody>
          <a:bodyPr>
            <a:spAutoFit/>
          </a:bodyPr>
          <a:lstStyle/>
          <a:p>
            <a:pPr lvl="0"/>
            <a:r>
              <a:rPr lang="es-EC" dirty="0"/>
              <a:t>Todos los soldados se mataron </a:t>
            </a:r>
            <a:r>
              <a:rPr lang="es-EC" b="1" dirty="0"/>
              <a:t>a sí mismos. </a:t>
            </a:r>
            <a:r>
              <a:rPr lang="en-US" b="1" dirty="0"/>
              <a:t>(</a:t>
            </a:r>
            <a:r>
              <a:rPr lang="en-US" b="1" dirty="0" err="1"/>
              <a:t>reflexiva</a:t>
            </a:r>
            <a:r>
              <a:rPr lang="en-US" b="1" dirty="0"/>
              <a:t>) /</a:t>
            </a:r>
            <a:r>
              <a:rPr lang="en-US" dirty="0"/>
              <a:t>All the soldiers killed </a:t>
            </a:r>
            <a:r>
              <a:rPr lang="en-US" b="1" dirty="0"/>
              <a:t>themselves</a:t>
            </a:r>
            <a:r>
              <a:rPr lang="en-US" dirty="0"/>
              <a:t>. </a:t>
            </a:r>
            <a:endParaRPr lang="es-EC" dirty="0"/>
          </a:p>
        </p:txBody>
      </p:sp>
      <p:cxnSp>
        <p:nvCxnSpPr>
          <p:cNvPr id="10" name="9 Conector recto de flecha"/>
          <p:cNvCxnSpPr/>
          <p:nvPr/>
        </p:nvCxnSpPr>
        <p:spPr>
          <a:xfrm>
            <a:off x="4655840" y="5363941"/>
            <a:ext cx="100811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8 Rectángulo"/>
          <p:cNvSpPr/>
          <p:nvPr/>
        </p:nvSpPr>
        <p:spPr>
          <a:xfrm>
            <a:off x="5812111" y="5085184"/>
            <a:ext cx="6096000" cy="646331"/>
          </a:xfrm>
          <a:prstGeom prst="rect">
            <a:avLst/>
          </a:prstGeom>
        </p:spPr>
        <p:txBody>
          <a:bodyPr>
            <a:spAutoFit/>
          </a:bodyPr>
          <a:lstStyle/>
          <a:p>
            <a:pPr lvl="0"/>
            <a:r>
              <a:rPr lang="es-EC" dirty="0"/>
              <a:t>Todos los soldados se mataron </a:t>
            </a:r>
            <a:r>
              <a:rPr lang="es-EC" b="1" dirty="0"/>
              <a:t>unos a otros. </a:t>
            </a:r>
            <a:r>
              <a:rPr lang="en-US" b="1" dirty="0"/>
              <a:t>(</a:t>
            </a:r>
            <a:r>
              <a:rPr lang="en-US" b="1" dirty="0" err="1"/>
              <a:t>recíproca</a:t>
            </a:r>
            <a:r>
              <a:rPr lang="en-US" b="1" dirty="0"/>
              <a:t>) / </a:t>
            </a:r>
            <a:r>
              <a:rPr lang="en-US" dirty="0"/>
              <a:t>All the soldiers killed </a:t>
            </a:r>
            <a:r>
              <a:rPr lang="en-US" b="1" dirty="0"/>
              <a:t>one to another</a:t>
            </a:r>
            <a:r>
              <a:rPr lang="en-US" dirty="0"/>
              <a:t>. </a:t>
            </a:r>
            <a:endParaRPr lang="es-EC" dirty="0"/>
          </a:p>
        </p:txBody>
      </p:sp>
    </p:spTree>
    <p:extLst>
      <p:ext uri="{BB962C8B-B14F-4D97-AF65-F5344CB8AC3E}">
        <p14:creationId xmlns:p14="http://schemas.microsoft.com/office/powerpoint/2010/main" val="1965262054"/>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dirty="0"/>
              <a:t>IMPERSONAL </a:t>
            </a:r>
            <a:br>
              <a:rPr lang="es-EC" dirty="0"/>
            </a:br>
            <a:r>
              <a:rPr lang="es-EC" dirty="0" err="1"/>
              <a:t>sentences</a:t>
            </a:r>
            <a:endParaRPr lang="es-ES" dirty="0"/>
          </a:p>
        </p:txBody>
      </p:sp>
    </p:spTree>
    <p:extLst>
      <p:ext uri="{BB962C8B-B14F-4D97-AF65-F5344CB8AC3E}">
        <p14:creationId xmlns:p14="http://schemas.microsoft.com/office/powerpoint/2010/main" val="3826780682"/>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05120" y="485965"/>
            <a:ext cx="6661761" cy="369332"/>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IMPERSONAL SENTENCES (ORACIONES IMPERSONALES)</a:t>
            </a:r>
            <a:endParaRPr lang="es-EC" dirty="0">
              <a:latin typeface="Times New Roman" panose="02020603050405020304" pitchFamily="18" charset="0"/>
              <a:cs typeface="Times New Roman" panose="02020603050405020304" pitchFamily="18" charset="0"/>
            </a:endParaRPr>
          </a:p>
        </p:txBody>
      </p:sp>
      <p:sp>
        <p:nvSpPr>
          <p:cNvPr id="3" name="2 Elipse"/>
          <p:cNvSpPr/>
          <p:nvPr/>
        </p:nvSpPr>
        <p:spPr>
          <a:xfrm>
            <a:off x="2420176" y="1289998"/>
            <a:ext cx="6631648" cy="214726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a:t>Syntactic Definition:</a:t>
            </a:r>
            <a:r>
              <a:rPr lang="en-US" dirty="0"/>
              <a:t> The impersonal sentences are lacking in the agent subject, since it’s not clear or can not be understood by the context.</a:t>
            </a:r>
            <a:endParaRPr lang="es-EC" dirty="0"/>
          </a:p>
        </p:txBody>
      </p:sp>
      <p:pic>
        <p:nvPicPr>
          <p:cNvPr id="1026" name="Picture 2" descr="Resultado de imagen para impersonal sentences"/>
          <p:cNvPicPr>
            <a:picLocks noChangeAspect="1" noChangeArrowheads="1"/>
          </p:cNvPicPr>
          <p:nvPr/>
        </p:nvPicPr>
        <p:blipFill rotWithShape="1">
          <a:blip r:embed="rId2">
            <a:extLst>
              <a:ext uri="{28A0092B-C50C-407E-A947-70E740481C1C}">
                <a14:useLocalDpi xmlns:a14="http://schemas.microsoft.com/office/drawing/2010/main" val="0"/>
              </a:ext>
            </a:extLst>
          </a:blip>
          <a:srcRect l="2193" t="2880" r="4750" b="59758"/>
          <a:stretch/>
        </p:blipFill>
        <p:spPr bwMode="auto">
          <a:xfrm>
            <a:off x="1434163" y="4221088"/>
            <a:ext cx="8603673" cy="1943101"/>
          </a:xfrm>
          <a:prstGeom prst="rect">
            <a:avLst/>
          </a:prstGeom>
          <a:ln>
            <a:noFill/>
          </a:ln>
          <a:effectLst>
            <a:glow rad="139700">
              <a:schemeClr val="accent4">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01791"/>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68644" y="359800"/>
            <a:ext cx="6244851" cy="40011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CONSTRUCTION OF  IMPERSONAL SENTENCES</a:t>
            </a:r>
            <a:endParaRPr lang="es-EC" sz="2000" dirty="0">
              <a:latin typeface="Times New Roman" panose="02020603050405020304" pitchFamily="18" charset="0"/>
              <a:cs typeface="Times New Roman" panose="02020603050405020304" pitchFamily="18" charset="0"/>
            </a:endParaRPr>
          </a:p>
        </p:txBody>
      </p:sp>
      <p:sp>
        <p:nvSpPr>
          <p:cNvPr id="4" name="3 Rectángulo"/>
          <p:cNvSpPr/>
          <p:nvPr/>
        </p:nvSpPr>
        <p:spPr>
          <a:xfrm>
            <a:off x="807538" y="1018890"/>
            <a:ext cx="6096000" cy="2308324"/>
          </a:xfrm>
          <a:prstGeom prst="rect">
            <a:avLst/>
          </a:prstGeom>
        </p:spPr>
        <p:txBody>
          <a:bodyPr>
            <a:spAutoFit/>
          </a:bodyPr>
          <a:lstStyle/>
          <a:p>
            <a:r>
              <a:rPr lang="en-US" dirty="0"/>
              <a:t>This kind of sentences can be written:</a:t>
            </a:r>
            <a:endParaRPr lang="es-EC" dirty="0"/>
          </a:p>
          <a:p>
            <a:pPr marL="342900" lvl="0" indent="-342900" algn="just">
              <a:buAutoNum type="arabicPeriod"/>
            </a:pPr>
            <a:r>
              <a:rPr lang="en-US" b="1" dirty="0"/>
              <a:t>In PASSIVE VOICE: </a:t>
            </a:r>
            <a:r>
              <a:rPr lang="en-US" dirty="0"/>
              <a:t>All the impersonal in active is of a minor structure.</a:t>
            </a:r>
          </a:p>
          <a:p>
            <a:pPr marL="342900" lvl="0" indent="-342900">
              <a:buAutoNum type="arabicPeriod"/>
            </a:pPr>
            <a:endParaRPr lang="en-US" dirty="0"/>
          </a:p>
          <a:p>
            <a:pPr marL="342900" indent="-342900" algn="just">
              <a:buFontTx/>
              <a:buAutoNum type="arabicPeriod"/>
            </a:pPr>
            <a:r>
              <a:rPr lang="en-US" b="1" dirty="0"/>
              <a:t>In ACTIVE VOICE: </a:t>
            </a:r>
            <a:r>
              <a:rPr lang="en-US" dirty="0"/>
              <a:t>They are minor if they do not take patient subject. </a:t>
            </a:r>
            <a:r>
              <a:rPr lang="es-EC" dirty="0"/>
              <a:t>They are major if they take patient subject.</a:t>
            </a:r>
          </a:p>
          <a:p>
            <a:pPr marL="342900" lvl="0" indent="-342900">
              <a:buAutoNum type="arabicPeriod"/>
            </a:pPr>
            <a:endParaRPr lang="es-EC" dirty="0"/>
          </a:p>
        </p:txBody>
      </p:sp>
      <p:graphicFrame>
        <p:nvGraphicFramePr>
          <p:cNvPr id="7" name="6 Tabla"/>
          <p:cNvGraphicFramePr>
            <a:graphicFrameLocks noGrp="1"/>
          </p:cNvGraphicFramePr>
          <p:nvPr>
            <p:extLst>
              <p:ext uri="{D42A27DB-BD31-4B8C-83A1-F6EECF244321}">
                <p14:modId xmlns:p14="http://schemas.microsoft.com/office/powerpoint/2010/main" val="3869233205"/>
              </p:ext>
            </p:extLst>
          </p:nvPr>
        </p:nvGraphicFramePr>
        <p:xfrm>
          <a:off x="2151688" y="3327214"/>
          <a:ext cx="7467633" cy="1634185"/>
        </p:xfrm>
        <a:graphic>
          <a:graphicData uri="http://schemas.openxmlformats.org/drawingml/2006/table">
            <a:tbl>
              <a:tblPr firstRow="1" firstCol="1" bandRow="1">
                <a:tableStyleId>{22838BEF-8BB2-4498-84A7-C5851F593DF1}</a:tableStyleId>
              </a:tblPr>
              <a:tblGrid>
                <a:gridCol w="3733392">
                  <a:extLst>
                    <a:ext uri="{9D8B030D-6E8A-4147-A177-3AD203B41FA5}">
                      <a16:colId xmlns:a16="http://schemas.microsoft.com/office/drawing/2014/main" val="20000"/>
                    </a:ext>
                  </a:extLst>
                </a:gridCol>
                <a:gridCol w="3734241">
                  <a:extLst>
                    <a:ext uri="{9D8B030D-6E8A-4147-A177-3AD203B41FA5}">
                      <a16:colId xmlns:a16="http://schemas.microsoft.com/office/drawing/2014/main" val="20001"/>
                    </a:ext>
                  </a:extLst>
                </a:gridCol>
              </a:tblGrid>
              <a:tr h="617781">
                <a:tc>
                  <a:txBody>
                    <a:bodyPr/>
                    <a:lstStyle/>
                    <a:p>
                      <a:pPr>
                        <a:lnSpc>
                          <a:spcPct val="115000"/>
                        </a:lnSpc>
                        <a:spcAft>
                          <a:spcPts val="0"/>
                        </a:spcAft>
                      </a:pPr>
                      <a:r>
                        <a:rPr lang="es-EC" sz="1400" dirty="0">
                          <a:effectLst/>
                        </a:rPr>
                        <a:t>IMPERSONAL (con sentido propio)</a:t>
                      </a:r>
                      <a:endParaRPr lang="es-EC" sz="1200" dirty="0">
                        <a:effectLst/>
                        <a:latin typeface="Calibri"/>
                        <a:ea typeface="Calibri"/>
                        <a:cs typeface="Times New Roman"/>
                      </a:endParaRPr>
                    </a:p>
                  </a:txBody>
                  <a:tcPr marT="0" marB="0"/>
                </a:tc>
                <a:tc>
                  <a:txBody>
                    <a:bodyPr/>
                    <a:lstStyle/>
                    <a:p>
                      <a:pPr>
                        <a:lnSpc>
                          <a:spcPct val="115000"/>
                        </a:lnSpc>
                        <a:spcAft>
                          <a:spcPts val="0"/>
                        </a:spcAft>
                      </a:pPr>
                      <a:r>
                        <a:rPr lang="es-EC" sz="1400" dirty="0">
                          <a:effectLst/>
                        </a:rPr>
                        <a:t>NO IMPERSONAL (con sentido figurado)</a:t>
                      </a:r>
                      <a:endParaRPr lang="es-EC" sz="1200" dirty="0">
                        <a:effectLst/>
                        <a:latin typeface="Calibri"/>
                        <a:ea typeface="Calibri"/>
                        <a:cs typeface="Times New Roman"/>
                      </a:endParaRPr>
                    </a:p>
                  </a:txBody>
                  <a:tcPr marT="0" marB="0"/>
                </a:tc>
                <a:extLst>
                  <a:ext uri="{0D108BD9-81ED-4DB2-BD59-A6C34878D82A}">
                    <a16:rowId xmlns:a16="http://schemas.microsoft.com/office/drawing/2014/main" val="10000"/>
                  </a:ext>
                </a:extLst>
              </a:tr>
              <a:tr h="494676">
                <a:tc>
                  <a:txBody>
                    <a:bodyPr/>
                    <a:lstStyle/>
                    <a:p>
                      <a:pPr marL="342900" lvl="0" indent="-342900">
                        <a:lnSpc>
                          <a:spcPct val="115000"/>
                        </a:lnSpc>
                        <a:spcAft>
                          <a:spcPts val="0"/>
                        </a:spcAft>
                        <a:buFont typeface="Symbol"/>
                        <a:buChar char=""/>
                      </a:pPr>
                      <a:r>
                        <a:rPr lang="es-EC" sz="1600" dirty="0">
                          <a:effectLst/>
                        </a:rPr>
                        <a:t>En invierno amanece más tarde.</a:t>
                      </a:r>
                      <a:endParaRPr lang="es-EC" sz="1400" dirty="0">
                        <a:effectLst/>
                        <a:latin typeface="Calibri"/>
                        <a:ea typeface="Calibri"/>
                        <a:cs typeface="Times New Roman"/>
                      </a:endParaRPr>
                    </a:p>
                  </a:txBody>
                  <a:tcPr marT="0" marB="0"/>
                </a:tc>
                <a:tc>
                  <a:txBody>
                    <a:bodyPr/>
                    <a:lstStyle/>
                    <a:p>
                      <a:pPr marL="342900" lvl="0" indent="-342900">
                        <a:lnSpc>
                          <a:spcPct val="115000"/>
                        </a:lnSpc>
                        <a:spcAft>
                          <a:spcPts val="0"/>
                        </a:spcAft>
                        <a:buFont typeface="Symbol"/>
                        <a:buChar char=""/>
                      </a:pPr>
                      <a:r>
                        <a:rPr lang="es-EC" sz="1600" dirty="0">
                          <a:effectLst/>
                        </a:rPr>
                        <a:t>Todos amanecieron contentos.</a:t>
                      </a:r>
                      <a:endParaRPr lang="es-EC" sz="1400" dirty="0">
                        <a:effectLst/>
                        <a:latin typeface="Calibri"/>
                        <a:ea typeface="Calibri"/>
                        <a:cs typeface="Times New Roman"/>
                      </a:endParaRPr>
                    </a:p>
                  </a:txBody>
                  <a:tcPr marT="0" marB="0"/>
                </a:tc>
                <a:extLst>
                  <a:ext uri="{0D108BD9-81ED-4DB2-BD59-A6C34878D82A}">
                    <a16:rowId xmlns:a16="http://schemas.microsoft.com/office/drawing/2014/main" val="10001"/>
                  </a:ext>
                </a:extLst>
              </a:tr>
              <a:tr h="521728">
                <a:tc>
                  <a:txBody>
                    <a:bodyPr/>
                    <a:lstStyle/>
                    <a:p>
                      <a:pPr marL="342900" lvl="0" indent="-342900">
                        <a:lnSpc>
                          <a:spcPct val="115000"/>
                        </a:lnSpc>
                        <a:spcAft>
                          <a:spcPts val="0"/>
                        </a:spcAft>
                        <a:buFont typeface="Symbol"/>
                        <a:buChar char=""/>
                      </a:pPr>
                      <a:r>
                        <a:rPr lang="es-EC" sz="1600" dirty="0">
                          <a:effectLst/>
                        </a:rPr>
                        <a:t>Llovió intensamente.</a:t>
                      </a:r>
                      <a:endParaRPr lang="es-EC" sz="1400" dirty="0">
                        <a:effectLst/>
                        <a:latin typeface="Calibri"/>
                        <a:ea typeface="Calibri"/>
                        <a:cs typeface="Times New Roman"/>
                      </a:endParaRPr>
                    </a:p>
                  </a:txBody>
                  <a:tcPr marT="0" marB="0"/>
                </a:tc>
                <a:tc>
                  <a:txBody>
                    <a:bodyPr/>
                    <a:lstStyle/>
                    <a:p>
                      <a:pPr marL="342900" lvl="0" indent="-342900">
                        <a:lnSpc>
                          <a:spcPct val="115000"/>
                        </a:lnSpc>
                        <a:spcAft>
                          <a:spcPts val="0"/>
                        </a:spcAft>
                        <a:buFont typeface="Symbol"/>
                        <a:buChar char=""/>
                      </a:pPr>
                      <a:r>
                        <a:rPr lang="es-EC" sz="1600" dirty="0">
                          <a:effectLst/>
                        </a:rPr>
                        <a:t>Le llovieron las ofertas.</a:t>
                      </a:r>
                      <a:endParaRPr lang="es-EC" sz="1400" dirty="0">
                        <a:effectLst/>
                        <a:latin typeface="Calibri"/>
                        <a:ea typeface="Calibri"/>
                        <a:cs typeface="Times New Roman"/>
                      </a:endParaRPr>
                    </a:p>
                  </a:txBody>
                  <a:tcPr marT="0" marB="0"/>
                </a:tc>
                <a:extLst>
                  <a:ext uri="{0D108BD9-81ED-4DB2-BD59-A6C34878D82A}">
                    <a16:rowId xmlns:a16="http://schemas.microsoft.com/office/drawing/2014/main" val="10002"/>
                  </a:ext>
                </a:extLst>
              </a:tr>
            </a:tbl>
          </a:graphicData>
        </a:graphic>
      </p:graphicFrame>
      <p:sp>
        <p:nvSpPr>
          <p:cNvPr id="10" name="9 Rectángulo"/>
          <p:cNvSpPr/>
          <p:nvPr/>
        </p:nvSpPr>
        <p:spPr>
          <a:xfrm>
            <a:off x="3329149" y="5207337"/>
            <a:ext cx="4492827" cy="923330"/>
          </a:xfrm>
          <a:prstGeom prst="rect">
            <a:avLst/>
          </a:prstGeom>
        </p:spPr>
        <p:txBody>
          <a:bodyPr wrap="square">
            <a:spAutoFit/>
          </a:bodyPr>
          <a:lstStyle/>
          <a:p>
            <a:r>
              <a:rPr lang="es-EC" dirty="0">
                <a:solidFill>
                  <a:srgbClr val="FF0000"/>
                </a:solidFill>
              </a:rPr>
              <a:t>examples:</a:t>
            </a:r>
          </a:p>
          <a:p>
            <a:pPr lvl="0"/>
            <a:r>
              <a:rPr lang="en-US" b="1" dirty="0"/>
              <a:t>It is said</a:t>
            </a:r>
            <a:r>
              <a:rPr lang="en-US" dirty="0"/>
              <a:t> that children are afraid of ghosts.</a:t>
            </a:r>
            <a:endParaRPr lang="es-EC" dirty="0"/>
          </a:p>
          <a:p>
            <a:pPr lvl="0"/>
            <a:r>
              <a:rPr lang="en-US" b="1" dirty="0"/>
              <a:t>It is thought </a:t>
            </a:r>
            <a:r>
              <a:rPr lang="en-US" dirty="0"/>
              <a:t>that he stole the money.</a:t>
            </a:r>
            <a:endParaRPr lang="es-EC" dirty="0"/>
          </a:p>
        </p:txBody>
      </p:sp>
    </p:spTree>
    <p:extLst>
      <p:ext uri="{BB962C8B-B14F-4D97-AF65-F5344CB8AC3E}">
        <p14:creationId xmlns:p14="http://schemas.microsoft.com/office/powerpoint/2010/main" val="275721835"/>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a:t>MAJOR</a:t>
            </a:r>
            <a:r>
              <a:rPr lang="es-EC" dirty="0"/>
              <a:t> </a:t>
            </a:r>
            <a:r>
              <a:rPr lang="es-EC" sz="3600" dirty="0"/>
              <a:t>SENTENCE</a:t>
            </a:r>
            <a:endParaRPr lang="es-EC" dirty="0"/>
          </a:p>
        </p:txBody>
      </p:sp>
      <p:sp>
        <p:nvSpPr>
          <p:cNvPr id="3" name="2 Marcador de contenido"/>
          <p:cNvSpPr>
            <a:spLocks noGrp="1"/>
          </p:cNvSpPr>
          <p:nvPr>
            <p:ph idx="1"/>
          </p:nvPr>
        </p:nvSpPr>
        <p:spPr>
          <a:xfrm>
            <a:off x="609601" y="1600202"/>
            <a:ext cx="10164896" cy="1684783"/>
          </a:xfrm>
        </p:spPr>
        <p:txBody>
          <a:bodyPr>
            <a:normAutofit/>
          </a:bodyPr>
          <a:lstStyle/>
          <a:p>
            <a:pPr marL="0" indent="0" algn="just">
              <a:buNone/>
            </a:pPr>
            <a:r>
              <a:rPr lang="en-US" dirty="0"/>
              <a:t>A major sentence has the most basic elements that make it a sentence:</a:t>
            </a:r>
          </a:p>
          <a:p>
            <a:pPr algn="just"/>
            <a:r>
              <a:rPr lang="en-US" dirty="0"/>
              <a:t>Subject.</a:t>
            </a:r>
          </a:p>
          <a:p>
            <a:pPr algn="just"/>
            <a:r>
              <a:rPr lang="en-US" dirty="0"/>
              <a:t>Predicate (Complete thought)</a:t>
            </a:r>
            <a:endParaRPr lang="es-EC" dirty="0"/>
          </a:p>
        </p:txBody>
      </p:sp>
      <p:sp>
        <p:nvSpPr>
          <p:cNvPr id="4" name="2 Marcador de contenido"/>
          <p:cNvSpPr txBox="1">
            <a:spLocks/>
          </p:cNvSpPr>
          <p:nvPr/>
        </p:nvSpPr>
        <p:spPr>
          <a:xfrm>
            <a:off x="609600" y="3539170"/>
            <a:ext cx="8807532" cy="211248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t>FEATURES:</a:t>
            </a:r>
          </a:p>
          <a:p>
            <a:pPr lvl="1"/>
            <a:r>
              <a:rPr lang="en-US" sz="2400" dirty="0"/>
              <a:t>Only</a:t>
            </a:r>
            <a:r>
              <a:rPr lang="es-EC" sz="2400" dirty="0"/>
              <a:t> </a:t>
            </a:r>
            <a:r>
              <a:rPr lang="es-EC" sz="2400" dirty="0" err="1"/>
              <a:t>one</a:t>
            </a:r>
            <a:r>
              <a:rPr lang="es-EC" sz="2400" dirty="0"/>
              <a:t> </a:t>
            </a:r>
            <a:r>
              <a:rPr lang="es-EC" sz="2400" dirty="0" err="1"/>
              <a:t>clause</a:t>
            </a:r>
            <a:r>
              <a:rPr lang="es-EC" sz="2400" dirty="0"/>
              <a:t> (</a:t>
            </a:r>
            <a:r>
              <a:rPr lang="es-EC" sz="2400" dirty="0" err="1"/>
              <a:t>main</a:t>
            </a:r>
            <a:r>
              <a:rPr lang="es-EC" sz="2400" dirty="0"/>
              <a:t> </a:t>
            </a:r>
            <a:r>
              <a:rPr lang="es-EC" sz="2400" dirty="0" err="1"/>
              <a:t>or</a:t>
            </a:r>
            <a:r>
              <a:rPr lang="es-EC" sz="2400" dirty="0"/>
              <a:t> </a:t>
            </a:r>
            <a:r>
              <a:rPr lang="es-EC" sz="2400" dirty="0" err="1"/>
              <a:t>independent</a:t>
            </a:r>
            <a:r>
              <a:rPr lang="es-EC" sz="2400" dirty="0"/>
              <a:t> </a:t>
            </a:r>
            <a:r>
              <a:rPr lang="es-EC" sz="2400" dirty="0" err="1"/>
              <a:t>clause</a:t>
            </a:r>
            <a:r>
              <a:rPr lang="es-EC" sz="2400" dirty="0"/>
              <a:t>).</a:t>
            </a:r>
          </a:p>
          <a:p>
            <a:pPr lvl="1"/>
            <a:r>
              <a:rPr lang="es-EC" sz="2400" dirty="0" err="1"/>
              <a:t>Expresses</a:t>
            </a:r>
            <a:r>
              <a:rPr lang="es-EC" sz="2400" dirty="0"/>
              <a:t> a complete </a:t>
            </a:r>
            <a:r>
              <a:rPr lang="es-EC" sz="2400" dirty="0" err="1"/>
              <a:t>meaning</a:t>
            </a:r>
            <a:r>
              <a:rPr lang="es-EC" sz="2400" dirty="0"/>
              <a:t>.</a:t>
            </a:r>
          </a:p>
          <a:p>
            <a:pPr lvl="1"/>
            <a:r>
              <a:rPr lang="es-EC" sz="2400" dirty="0"/>
              <a:t>The main clause has both the subject and the predicate</a:t>
            </a:r>
            <a:r>
              <a:rPr lang="es-EC" dirty="0"/>
              <a:t>.</a:t>
            </a:r>
          </a:p>
        </p:txBody>
      </p:sp>
    </p:spTree>
    <p:extLst>
      <p:ext uri="{BB962C8B-B14F-4D97-AF65-F5344CB8AC3E}">
        <p14:creationId xmlns:p14="http://schemas.microsoft.com/office/powerpoint/2010/main" val="33681740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60322" y="1091045"/>
            <a:ext cx="1839191"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a:t>MAJOR SENTENCES</a:t>
            </a:r>
          </a:p>
        </p:txBody>
      </p:sp>
      <p:sp>
        <p:nvSpPr>
          <p:cNvPr id="6" name="4 CuadroTexto"/>
          <p:cNvSpPr txBox="1"/>
          <p:nvPr/>
        </p:nvSpPr>
        <p:spPr>
          <a:xfrm>
            <a:off x="699429" y="2275123"/>
            <a:ext cx="2958171"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t>The Discourse Functions of Sentence</a:t>
            </a:r>
          </a:p>
        </p:txBody>
      </p:sp>
      <p:sp>
        <p:nvSpPr>
          <p:cNvPr id="9" name="4 CuadroTexto"/>
          <p:cNvSpPr txBox="1"/>
          <p:nvPr/>
        </p:nvSpPr>
        <p:spPr>
          <a:xfrm>
            <a:off x="7502011" y="2275123"/>
            <a:ext cx="2958171"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t>The Grammatical Nature Of Predicate</a:t>
            </a:r>
          </a:p>
        </p:txBody>
      </p:sp>
      <p:sp>
        <p:nvSpPr>
          <p:cNvPr id="5" name="CuadroTexto 4"/>
          <p:cNvSpPr txBox="1"/>
          <p:nvPr/>
        </p:nvSpPr>
        <p:spPr>
          <a:xfrm>
            <a:off x="699429" y="3782291"/>
            <a:ext cx="3096492" cy="160043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s-EC" sz="1400" dirty="0"/>
              <a:t>DECLARATIVE SENTENCES</a:t>
            </a:r>
          </a:p>
          <a:p>
            <a:pPr marL="285750" indent="-285750">
              <a:buFont typeface="Arial" panose="020B0604020202020204" pitchFamily="34" charset="0"/>
              <a:buChar char="•"/>
            </a:pPr>
            <a:r>
              <a:rPr lang="es-EC" sz="1400" dirty="0"/>
              <a:t>EXCLAMATIVE SENTENCES</a:t>
            </a:r>
          </a:p>
          <a:p>
            <a:pPr marL="285750" indent="-285750">
              <a:buFont typeface="Arial" panose="020B0604020202020204" pitchFamily="34" charset="0"/>
              <a:buChar char="•"/>
            </a:pPr>
            <a:r>
              <a:rPr lang="es-EC" sz="1400" dirty="0"/>
              <a:t>INTERROGATIVE SENTENCES</a:t>
            </a:r>
          </a:p>
          <a:p>
            <a:pPr marL="285750" indent="-285750">
              <a:buFont typeface="Arial" panose="020B0604020202020204" pitchFamily="34" charset="0"/>
              <a:buChar char="•"/>
            </a:pPr>
            <a:r>
              <a:rPr lang="es-EC" sz="1400" dirty="0"/>
              <a:t>IMPERATIVE SENTENCES</a:t>
            </a:r>
          </a:p>
          <a:p>
            <a:pPr marL="285750" indent="-285750">
              <a:buFont typeface="Arial" panose="020B0604020202020204" pitchFamily="34" charset="0"/>
              <a:buChar char="•"/>
            </a:pPr>
            <a:r>
              <a:rPr lang="es-EC" sz="1400" dirty="0"/>
              <a:t>DESIDERATIVE SENTENCES</a:t>
            </a:r>
          </a:p>
          <a:p>
            <a:pPr marL="285750" indent="-285750">
              <a:buFont typeface="Arial" panose="020B0604020202020204" pitchFamily="34" charset="0"/>
              <a:buChar char="•"/>
            </a:pPr>
            <a:r>
              <a:rPr lang="es-EC" sz="1400" dirty="0"/>
              <a:t>SENTENCES EXPRESSING POSSIBILITY AND DOUBT</a:t>
            </a:r>
          </a:p>
        </p:txBody>
      </p:sp>
      <p:sp>
        <p:nvSpPr>
          <p:cNvPr id="10" name="CuadroTexto 9"/>
          <p:cNvSpPr txBox="1"/>
          <p:nvPr/>
        </p:nvSpPr>
        <p:spPr>
          <a:xfrm>
            <a:off x="7502011" y="3782291"/>
            <a:ext cx="3096492" cy="181588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s-EC" sz="1400" dirty="0"/>
              <a:t>NON-VERBAL PREDICATE SENTENCES</a:t>
            </a:r>
          </a:p>
          <a:p>
            <a:pPr marL="285750" indent="-285750">
              <a:buFont typeface="Arial" panose="020B0604020202020204" pitchFamily="34" charset="0"/>
              <a:buChar char="•"/>
            </a:pPr>
            <a:r>
              <a:rPr lang="es-EC" sz="1400" dirty="0"/>
              <a:t>COPULATIVE VERB SENTENCES</a:t>
            </a:r>
          </a:p>
          <a:p>
            <a:pPr marL="285750" indent="-285750">
              <a:buFont typeface="Arial" panose="020B0604020202020204" pitchFamily="34" charset="0"/>
              <a:buChar char="•"/>
            </a:pPr>
            <a:r>
              <a:rPr lang="es-EC" sz="1400" dirty="0"/>
              <a:t>PASSIVE SENTENCES</a:t>
            </a:r>
          </a:p>
          <a:p>
            <a:pPr marL="285750" indent="-285750">
              <a:buFont typeface="Arial" panose="020B0604020202020204" pitchFamily="34" charset="0"/>
              <a:buChar char="•"/>
            </a:pPr>
            <a:r>
              <a:rPr lang="es-EC" sz="1400" dirty="0"/>
              <a:t>REFLEXIVE SENTENCES</a:t>
            </a:r>
          </a:p>
          <a:p>
            <a:pPr marL="285750" indent="-285750">
              <a:buFont typeface="Arial" panose="020B0604020202020204" pitchFamily="34" charset="0"/>
              <a:buChar char="•"/>
            </a:pPr>
            <a:r>
              <a:rPr lang="es-EC" sz="1400" dirty="0"/>
              <a:t>RECIPROCAL SENTENCES</a:t>
            </a:r>
          </a:p>
          <a:p>
            <a:pPr marL="285750" indent="-285750">
              <a:buFont typeface="Arial" panose="020B0604020202020204" pitchFamily="34" charset="0"/>
              <a:buChar char="•"/>
            </a:pPr>
            <a:r>
              <a:rPr lang="es-EC" sz="1400" dirty="0"/>
              <a:t>IMPERSONAL SENTENCES</a:t>
            </a:r>
          </a:p>
        </p:txBody>
      </p:sp>
      <p:sp>
        <p:nvSpPr>
          <p:cNvPr id="11" name="Flecha abajo 10"/>
          <p:cNvSpPr/>
          <p:nvPr/>
        </p:nvSpPr>
        <p:spPr>
          <a:xfrm>
            <a:off x="8905009" y="3106882"/>
            <a:ext cx="363682" cy="550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bajo 11"/>
          <p:cNvSpPr/>
          <p:nvPr/>
        </p:nvSpPr>
        <p:spPr>
          <a:xfrm>
            <a:off x="1883993" y="3106882"/>
            <a:ext cx="363682" cy="550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izquierda, derecha y arriba 12"/>
          <p:cNvSpPr/>
          <p:nvPr/>
        </p:nvSpPr>
        <p:spPr>
          <a:xfrm>
            <a:off x="4104409" y="1818409"/>
            <a:ext cx="2951018" cy="1039091"/>
          </a:xfrm>
          <a:prstGeom prst="leftRightUpArrow">
            <a:avLst>
              <a:gd name="adj1" fmla="val 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933769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5"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351584" y="2150432"/>
            <a:ext cx="7607664" cy="1754326"/>
          </a:xfrm>
          <a:prstGeom prst="rect">
            <a:avLst/>
          </a:prstGeom>
          <a:noFill/>
        </p:spPr>
        <p:txBody>
          <a:bodyPr wrap="square" rtlCol="0">
            <a:spAutoFit/>
          </a:bodyPr>
          <a:lstStyle/>
          <a:p>
            <a:pPr algn="ctr"/>
            <a:r>
              <a:rPr lang="en-US" sz="5400" b="1" dirty="0"/>
              <a:t>The Discourse Functions of Sentence</a:t>
            </a:r>
          </a:p>
        </p:txBody>
      </p:sp>
    </p:spTree>
    <p:extLst>
      <p:ext uri="{BB962C8B-B14F-4D97-AF65-F5344CB8AC3E}">
        <p14:creationId xmlns:p14="http://schemas.microsoft.com/office/powerpoint/2010/main" val="220129067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DECLARATIVE SENTENCES</a:t>
            </a:r>
          </a:p>
        </p:txBody>
      </p:sp>
      <p:sp>
        <p:nvSpPr>
          <p:cNvPr id="3" name="2 Marcador de contenido"/>
          <p:cNvSpPr>
            <a:spLocks noGrp="1"/>
          </p:cNvSpPr>
          <p:nvPr>
            <p:ph idx="1"/>
          </p:nvPr>
        </p:nvSpPr>
        <p:spPr>
          <a:xfrm>
            <a:off x="2543605" y="1340769"/>
            <a:ext cx="7022571" cy="964703"/>
          </a:xfrm>
        </p:spPr>
        <p:txBody>
          <a:bodyPr>
            <a:normAutofit/>
          </a:bodyPr>
          <a:lstStyle/>
          <a:p>
            <a:pPr marL="0" indent="0" algn="just">
              <a:buNone/>
            </a:pPr>
            <a:r>
              <a:rPr lang="en-US" sz="2400" dirty="0"/>
              <a:t>A declarative sentence states a fact or an argument and ends with a full period.</a:t>
            </a:r>
            <a:endParaRPr lang="es-EC" sz="2400" dirty="0"/>
          </a:p>
        </p:txBody>
      </p:sp>
      <p:sp>
        <p:nvSpPr>
          <p:cNvPr id="4" name="2 Marcador de contenido"/>
          <p:cNvSpPr txBox="1">
            <a:spLocks/>
          </p:cNvSpPr>
          <p:nvPr/>
        </p:nvSpPr>
        <p:spPr>
          <a:xfrm>
            <a:off x="4079776" y="2294564"/>
            <a:ext cx="3511285" cy="4823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dirty="0"/>
              <a:t>They are divided in:</a:t>
            </a:r>
            <a:endParaRPr lang="es-EC" sz="2400" dirty="0"/>
          </a:p>
        </p:txBody>
      </p:sp>
      <p:sp>
        <p:nvSpPr>
          <p:cNvPr id="5" name="4 CuadroTexto"/>
          <p:cNvSpPr txBox="1"/>
          <p:nvPr/>
        </p:nvSpPr>
        <p:spPr>
          <a:xfrm>
            <a:off x="4847862" y="2868905"/>
            <a:ext cx="1920213" cy="707886"/>
          </a:xfrm>
          <a:prstGeom prst="rect">
            <a:avLst/>
          </a:prstGeom>
          <a:noFill/>
        </p:spPr>
        <p:txBody>
          <a:bodyPr wrap="square" rtlCol="0">
            <a:spAutoFit/>
          </a:bodyPr>
          <a:lstStyle/>
          <a:p>
            <a:pPr algn="ctr"/>
            <a:r>
              <a:rPr lang="es-EC" sz="2000" b="1" dirty="0" err="1"/>
              <a:t>Affirmative</a:t>
            </a:r>
            <a:endParaRPr lang="es-EC" sz="2000" b="1" dirty="0"/>
          </a:p>
          <a:p>
            <a:pPr algn="ctr"/>
            <a:r>
              <a:rPr lang="es-EC" sz="2000" b="1" dirty="0" err="1"/>
              <a:t>Negative</a:t>
            </a:r>
            <a:endParaRPr lang="es-EC" sz="2000" b="1" dirty="0"/>
          </a:p>
        </p:txBody>
      </p:sp>
      <p:sp>
        <p:nvSpPr>
          <p:cNvPr id="6" name="5 CuadroTexto"/>
          <p:cNvSpPr txBox="1"/>
          <p:nvPr/>
        </p:nvSpPr>
        <p:spPr>
          <a:xfrm>
            <a:off x="6288021" y="4912677"/>
            <a:ext cx="3926790" cy="646331"/>
          </a:xfrm>
          <a:prstGeom prst="rect">
            <a:avLst/>
          </a:prstGeom>
          <a:noFill/>
        </p:spPr>
        <p:txBody>
          <a:bodyPr wrap="square" rtlCol="0">
            <a:spAutoFit/>
          </a:bodyPr>
          <a:lstStyle/>
          <a:p>
            <a:pPr marL="285750" indent="-285750">
              <a:buFont typeface="Arial" panose="020B0604020202020204" pitchFamily="34" charset="0"/>
              <a:buChar char="•"/>
            </a:pPr>
            <a:r>
              <a:rPr lang="es-EC" dirty="0"/>
              <a:t>David plays piano.</a:t>
            </a:r>
          </a:p>
          <a:p>
            <a:pPr marL="285750" indent="-285750">
              <a:buFont typeface="Arial" panose="020B0604020202020204" pitchFamily="34" charset="0"/>
              <a:buChar char="•"/>
            </a:pPr>
            <a:r>
              <a:rPr lang="en-US" dirty="0"/>
              <a:t>Paris is not the capital of England.</a:t>
            </a:r>
            <a:endParaRPr lang="es-EC" dirty="0"/>
          </a:p>
        </p:txBody>
      </p:sp>
      <p:sp>
        <p:nvSpPr>
          <p:cNvPr id="7" name="6 CuadroTexto"/>
          <p:cNvSpPr txBox="1"/>
          <p:nvPr/>
        </p:nvSpPr>
        <p:spPr>
          <a:xfrm>
            <a:off x="1198810" y="4912678"/>
            <a:ext cx="3926643" cy="646331"/>
          </a:xfrm>
          <a:prstGeom prst="rect">
            <a:avLst/>
          </a:prstGeom>
          <a:noFill/>
        </p:spPr>
        <p:txBody>
          <a:bodyPr wrap="square" rtlCol="0">
            <a:spAutoFit/>
          </a:bodyPr>
          <a:lstStyle/>
          <a:p>
            <a:pPr marL="285750" indent="-285750">
              <a:buFont typeface="Arial" panose="020B0604020202020204" pitchFamily="34" charset="0"/>
              <a:buChar char="•"/>
            </a:pPr>
            <a:r>
              <a:rPr lang="es-EC" dirty="0"/>
              <a:t>Esa tienda no abre los domingos.</a:t>
            </a:r>
          </a:p>
          <a:p>
            <a:pPr marL="285750" indent="-285750">
              <a:buFont typeface="Arial" panose="020B0604020202020204" pitchFamily="34" charset="0"/>
              <a:buChar char="•"/>
            </a:pPr>
            <a:r>
              <a:rPr lang="es-EC" dirty="0"/>
              <a:t>La sopa está sobre la mesa.</a:t>
            </a:r>
          </a:p>
        </p:txBody>
      </p:sp>
      <p:sp>
        <p:nvSpPr>
          <p:cNvPr id="8" name="7 CuadroTexto"/>
          <p:cNvSpPr txBox="1"/>
          <p:nvPr/>
        </p:nvSpPr>
        <p:spPr>
          <a:xfrm>
            <a:off x="2255573" y="4437112"/>
            <a:ext cx="144016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C" dirty="0"/>
              <a:t>SPANISH</a:t>
            </a:r>
          </a:p>
        </p:txBody>
      </p:sp>
      <p:sp>
        <p:nvSpPr>
          <p:cNvPr id="9" name="8 CuadroTexto"/>
          <p:cNvSpPr txBox="1"/>
          <p:nvPr/>
        </p:nvSpPr>
        <p:spPr>
          <a:xfrm>
            <a:off x="7604444" y="4437112"/>
            <a:ext cx="144016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C" dirty="0"/>
              <a:t>ENGLISH</a:t>
            </a:r>
          </a:p>
        </p:txBody>
      </p:sp>
      <p:cxnSp>
        <p:nvCxnSpPr>
          <p:cNvPr id="11" name="Straight Arrow Connector 10">
            <a:extLst>
              <a:ext uri="{FF2B5EF4-FFF2-40B4-BE49-F238E27FC236}">
                <a16:creationId xmlns:a16="http://schemas.microsoft.com/office/drawing/2014/main" id="{F172B432-64A5-9D4A-AF97-7030C4D3E0D2}"/>
              </a:ext>
            </a:extLst>
          </p:cNvPr>
          <p:cNvCxnSpPr>
            <a:stCxn id="5" idx="2"/>
          </p:cNvCxnSpPr>
          <p:nvPr/>
        </p:nvCxnSpPr>
        <p:spPr>
          <a:xfrm flipH="1">
            <a:off x="3695733" y="3576791"/>
            <a:ext cx="2112236" cy="860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9FE1CC-B214-0E47-99CC-FF401C6B6D29}"/>
              </a:ext>
            </a:extLst>
          </p:cNvPr>
          <p:cNvCxnSpPr>
            <a:cxnSpLocks/>
            <a:stCxn id="5" idx="2"/>
          </p:cNvCxnSpPr>
          <p:nvPr/>
        </p:nvCxnSpPr>
        <p:spPr>
          <a:xfrm>
            <a:off x="5807969" y="3576791"/>
            <a:ext cx="1697236" cy="8603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2508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a:t>EXCLAMATIVE SENTENCES</a:t>
            </a:r>
          </a:p>
        </p:txBody>
      </p:sp>
      <p:sp>
        <p:nvSpPr>
          <p:cNvPr id="3" name="2 Marcador de contenido"/>
          <p:cNvSpPr>
            <a:spLocks noGrp="1"/>
          </p:cNvSpPr>
          <p:nvPr>
            <p:ph idx="1"/>
          </p:nvPr>
        </p:nvSpPr>
        <p:spPr>
          <a:xfrm>
            <a:off x="1610580" y="2420888"/>
            <a:ext cx="8242638" cy="864096"/>
          </a:xfrm>
        </p:spPr>
        <p:txBody>
          <a:bodyPr>
            <a:normAutofit/>
          </a:bodyPr>
          <a:lstStyle/>
          <a:p>
            <a:pPr marL="0" indent="0" algn="just">
              <a:buNone/>
            </a:pPr>
            <a:r>
              <a:rPr lang="en-US" sz="2400" dirty="0"/>
              <a:t>These are used to express strong feelings, strong emphasis or emotion. </a:t>
            </a:r>
            <a:endParaRPr lang="es-EC" sz="2400" dirty="0"/>
          </a:p>
        </p:txBody>
      </p:sp>
      <p:sp>
        <p:nvSpPr>
          <p:cNvPr id="5" name="4 CuadroTexto"/>
          <p:cNvSpPr txBox="1"/>
          <p:nvPr/>
        </p:nvSpPr>
        <p:spPr>
          <a:xfrm>
            <a:off x="6699791" y="4634927"/>
            <a:ext cx="3153427" cy="646331"/>
          </a:xfrm>
          <a:prstGeom prst="rect">
            <a:avLst/>
          </a:prstGeom>
          <a:noFill/>
        </p:spPr>
        <p:txBody>
          <a:bodyPr wrap="none" rtlCol="0">
            <a:spAutoFit/>
          </a:bodyPr>
          <a:lstStyle/>
          <a:p>
            <a:pPr marL="285750" indent="-285750">
              <a:buFont typeface="Arial" panose="020B0604020202020204" pitchFamily="34" charset="0"/>
              <a:buChar char="•"/>
            </a:pPr>
            <a:r>
              <a:rPr lang="en-US" dirty="0"/>
              <a:t>What a naughty dog he is!</a:t>
            </a:r>
          </a:p>
          <a:p>
            <a:pPr marL="285750" indent="-285750">
              <a:buFont typeface="Arial" panose="020B0604020202020204" pitchFamily="34" charset="0"/>
              <a:buChar char="•"/>
            </a:pPr>
            <a:r>
              <a:rPr lang="en-US" dirty="0"/>
              <a:t>I hate homework!</a:t>
            </a:r>
          </a:p>
        </p:txBody>
      </p:sp>
      <p:sp>
        <p:nvSpPr>
          <p:cNvPr id="6" name="5 CuadroTexto"/>
          <p:cNvSpPr txBox="1"/>
          <p:nvPr/>
        </p:nvSpPr>
        <p:spPr>
          <a:xfrm>
            <a:off x="1610579" y="4634928"/>
            <a:ext cx="2730235" cy="646331"/>
          </a:xfrm>
          <a:prstGeom prst="rect">
            <a:avLst/>
          </a:prstGeom>
          <a:noFill/>
        </p:spPr>
        <p:txBody>
          <a:bodyPr wrap="none" rtlCol="0">
            <a:spAutoFit/>
          </a:bodyPr>
          <a:lstStyle/>
          <a:p>
            <a:pPr marL="285750" indent="-285750">
              <a:buFont typeface="Arial" pitchFamily="34" charset="0"/>
              <a:buChar char="•"/>
            </a:pPr>
            <a:r>
              <a:rPr lang="es-EC" dirty="0"/>
              <a:t>¡Estoy enojado!</a:t>
            </a:r>
          </a:p>
          <a:p>
            <a:pPr marL="285750" indent="-285750">
              <a:buFont typeface="Arial" pitchFamily="34" charset="0"/>
              <a:buChar char="•"/>
            </a:pPr>
            <a:r>
              <a:rPr lang="es-EC" dirty="0"/>
              <a:t>¡Lo siento muchísimo!</a:t>
            </a:r>
          </a:p>
        </p:txBody>
      </p:sp>
      <p:sp>
        <p:nvSpPr>
          <p:cNvPr id="7" name="6 CuadroTexto"/>
          <p:cNvSpPr txBox="1"/>
          <p:nvPr/>
        </p:nvSpPr>
        <p:spPr>
          <a:xfrm>
            <a:off x="2667343" y="4159362"/>
            <a:ext cx="144016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dirty="0"/>
              <a:t>SPANISH</a:t>
            </a:r>
          </a:p>
        </p:txBody>
      </p:sp>
      <p:sp>
        <p:nvSpPr>
          <p:cNvPr id="8" name="7 CuadroTexto"/>
          <p:cNvSpPr txBox="1"/>
          <p:nvPr/>
        </p:nvSpPr>
        <p:spPr>
          <a:xfrm>
            <a:off x="8016213" y="4159362"/>
            <a:ext cx="144016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C" dirty="0"/>
              <a:t>ENGLISH</a:t>
            </a:r>
          </a:p>
        </p:txBody>
      </p:sp>
      <p:sp>
        <p:nvSpPr>
          <p:cNvPr id="9" name="8 CuadroTexto"/>
          <p:cNvSpPr txBox="1"/>
          <p:nvPr/>
        </p:nvSpPr>
        <p:spPr>
          <a:xfrm>
            <a:off x="3256038" y="1499523"/>
            <a:ext cx="7859266" cy="461665"/>
          </a:xfrm>
          <a:prstGeom prst="rect">
            <a:avLst/>
          </a:prstGeom>
          <a:noFill/>
        </p:spPr>
        <p:txBody>
          <a:bodyPr wrap="square" rtlCol="0">
            <a:spAutoFit/>
          </a:bodyPr>
          <a:lstStyle/>
          <a:p>
            <a:pPr algn="ctr"/>
            <a:r>
              <a:rPr lang="en-US" sz="2400" dirty="0"/>
              <a:t>Exclamative sentences are used to make exclamations.</a:t>
            </a:r>
            <a:endParaRPr lang="es-EC" sz="2400" dirty="0"/>
          </a:p>
        </p:txBody>
      </p:sp>
    </p:spTree>
    <p:extLst>
      <p:ext uri="{BB962C8B-B14F-4D97-AF65-F5344CB8AC3E}">
        <p14:creationId xmlns:p14="http://schemas.microsoft.com/office/powerpoint/2010/main" val="14507449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animBg="1"/>
      <p:bldP spid="8" grpId="0" animBg="1"/>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1835</TotalTime>
  <Words>2027</Words>
  <Application>Microsoft Macintosh PowerPoint</Application>
  <PresentationFormat>Widescreen</PresentationFormat>
  <Paragraphs>409</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vt:lpstr>
      <vt:lpstr>Calibri</vt:lpstr>
      <vt:lpstr>Symbol</vt:lpstr>
      <vt:lpstr>Times New Roman</vt:lpstr>
      <vt:lpstr>Claridad</vt:lpstr>
      <vt:lpstr>Oración / Sentence</vt:lpstr>
      <vt:lpstr>PowerPoint Presentation</vt:lpstr>
      <vt:lpstr>PowerPoint Presentation</vt:lpstr>
      <vt:lpstr>MAJOR SENTENCE</vt:lpstr>
      <vt:lpstr>MAJOR SENTENCE</vt:lpstr>
      <vt:lpstr>PowerPoint Presentation</vt:lpstr>
      <vt:lpstr>PowerPoint Presentation</vt:lpstr>
      <vt:lpstr>DECLARATIVE SENTENCES</vt:lpstr>
      <vt:lpstr>EXCLAMATIVE SENTENCES</vt:lpstr>
      <vt:lpstr>INTERROGATIVE SENTENCES</vt:lpstr>
      <vt:lpstr>IMPERATIVE SENTENCES</vt:lpstr>
      <vt:lpstr>DESIDERATIVE SENTENCES</vt:lpstr>
      <vt:lpstr>SENTENCES EXPRESSING POSSIBILITY AND DOUBT</vt:lpstr>
      <vt:lpstr>PowerPoint Presentation</vt:lpstr>
      <vt:lpstr>Non-verbal predicate sentences</vt:lpstr>
      <vt:lpstr>NON-VERBAL PREDICATE SENTENCES</vt:lpstr>
      <vt:lpstr>EXAMPLES</vt:lpstr>
      <vt:lpstr>EJEMPLOS</vt:lpstr>
      <vt:lpstr>PowerPoint Presentation</vt:lpstr>
      <vt:lpstr>PowerPoint Presentation</vt:lpstr>
      <vt:lpstr>COPULATIVE VERB sentences</vt:lpstr>
      <vt:lpstr>COPULATIVE VERB SENTENCES</vt:lpstr>
      <vt:lpstr>EXAMPLE</vt:lpstr>
      <vt:lpstr>EJEMPLO</vt:lpstr>
      <vt:lpstr>Transitive and Intransitive SENTENCES</vt:lpstr>
      <vt:lpstr>DEFINITION </vt:lpstr>
      <vt:lpstr>How to find a direct object </vt:lpstr>
      <vt:lpstr>CONSTRUCCIÓN DE LAS ORACIONES TRANSITIVAS </vt:lpstr>
      <vt:lpstr>Examples </vt:lpstr>
      <vt:lpstr>PowerPoint Presentation</vt:lpstr>
      <vt:lpstr>Note </vt:lpstr>
      <vt:lpstr>PASSIVE  sentences</vt:lpstr>
      <vt:lpstr>PowerPoint Presentation</vt:lpstr>
      <vt:lpstr>CHARACTERISTICS</vt:lpstr>
      <vt:lpstr>PowerPoint Presentation</vt:lpstr>
      <vt:lpstr>PowerPoint Presentation</vt:lpstr>
      <vt:lpstr>In comparison </vt:lpstr>
      <vt:lpstr>REFLEXIVE  sentences</vt:lpstr>
      <vt:lpstr>Reflexive Sentences </vt:lpstr>
      <vt:lpstr>CHARACTERISTICS</vt:lpstr>
      <vt:lpstr>Reflexive Sentences </vt:lpstr>
      <vt:lpstr>Reciprocal  sentences</vt:lpstr>
      <vt:lpstr>PowerPoint Presentation</vt:lpstr>
      <vt:lpstr>PowerPoint Presentation</vt:lpstr>
      <vt:lpstr>IMPERSONAL  sentences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Paredes</dc:creator>
  <cp:lastModifiedBy>PABLO AMILCAR MEJIA MALDONADO</cp:lastModifiedBy>
  <cp:revision>94</cp:revision>
  <dcterms:created xsi:type="dcterms:W3CDTF">2018-01-09T03:12:48Z</dcterms:created>
  <dcterms:modified xsi:type="dcterms:W3CDTF">2021-02-23T00:58:36Z</dcterms:modified>
</cp:coreProperties>
</file>