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6"/>
    <p:restoredTop sz="95574"/>
  </p:normalViewPr>
  <p:slideViewPr>
    <p:cSldViewPr snapToGrid="0" snapToObjects="1">
      <p:cViewPr varScale="1">
        <p:scale>
          <a:sx n="80" d="100"/>
          <a:sy n="80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D6D0-78DA-5F4D-AF5C-B15FC890626C}" type="datetimeFigureOut">
              <a:rPr lang="en-EC" smtClean="0"/>
              <a:t>8/11/22</a:t>
            </a:fld>
            <a:endParaRPr lang="en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CAE2-0093-E048-A85B-2D1B1319DAC2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35292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2AF7-57AC-4F47-8370-CBD4A438C685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EDE-3ADB-2548-9EBC-AFBC3397F1A8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45E3-88A3-5B44-A3D5-63F1885227D4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AE2E-F7E9-9C4A-BC8C-55CE082F72C4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37B-3939-F044-8275-CB84171E75D7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86FF-E611-B04F-9E10-D5A66F7FEB0C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5D2-B4F7-4F43-B931-5BA03DBDB938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FEE7-37BC-7C4B-85A8-0A19FDF19410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1151-3803-2746-AAAB-95CB675A778D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3844-12FD-7D43-8D39-2964F19CAF5B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BE8B-7D35-1844-B71A-49BF27EEA980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D853-1202-3C44-A85E-AA0E21B36CA7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031-0A7C-4744-BC67-2D02E50B774F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968B-DE9F-4848-BE8A-F11E075EFD59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4050-A3D9-4E45-9053-6A119D8DCC0C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D8F2-3A80-A841-8CAC-C8D6072EAD2D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D6C4-16E2-1945-B390-A4D851159658}" type="datetime1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Back to Campus - YouTube">
            <a:extLst>
              <a:ext uri="{FF2B5EF4-FFF2-40B4-BE49-F238E27FC236}">
                <a16:creationId xmlns:a16="http://schemas.microsoft.com/office/drawing/2014/main" id="{1F89BFA8-C2FE-E6CB-2A7E-90DE8D1B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ultorios Jurídicos Gratuitos Universidad Central del Ecuador - Guajaló  - Inicio | Facebook">
            <a:extLst>
              <a:ext uri="{FF2B5EF4-FFF2-40B4-BE49-F238E27FC236}">
                <a16:creationId xmlns:a16="http://schemas.microsoft.com/office/drawing/2014/main" id="{2F3C98AB-3F80-91A6-896C-445EAF2D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256"/>
            <a:ext cx="3069527" cy="9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glish Major Blog">
            <a:extLst>
              <a:ext uri="{FF2B5EF4-FFF2-40B4-BE49-F238E27FC236}">
                <a16:creationId xmlns:a16="http://schemas.microsoft.com/office/drawing/2014/main" id="{17177D3C-CE89-F431-A426-1D6ED32A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82" y="2205817"/>
            <a:ext cx="1254506" cy="14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nguistics Student Duvet Covers | Redbubble">
            <a:extLst>
              <a:ext uri="{FF2B5EF4-FFF2-40B4-BE49-F238E27FC236}">
                <a16:creationId xmlns:a16="http://schemas.microsoft.com/office/drawing/2014/main" id="{D91C8715-266B-3DE3-3841-5FE6E9B0D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39753" r="21852" b="26666"/>
          <a:stretch/>
        </p:blipFill>
        <p:spPr bwMode="auto">
          <a:xfrm>
            <a:off x="0" y="5730824"/>
            <a:ext cx="1964267" cy="11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3AF04-56FF-33CB-A78F-4E17A6D338B0}"/>
              </a:ext>
            </a:extLst>
          </p:cNvPr>
          <p:cNvSpPr txBox="1"/>
          <p:nvPr/>
        </p:nvSpPr>
        <p:spPr>
          <a:xfrm>
            <a:off x="1964267" y="5786579"/>
            <a:ext cx="851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sz="6000" dirty="0">
                <a:latin typeface="Bradley Hand" pitchFamily="2" charset="77"/>
              </a:rPr>
              <a:t>Pablo Mejía Maldonado</a:t>
            </a:r>
          </a:p>
        </p:txBody>
      </p:sp>
      <p:pic>
        <p:nvPicPr>
          <p:cNvPr id="2" name="Picture 2" descr="2022-2023 School Calendar | H.J. Cambie Secondary School">
            <a:extLst>
              <a:ext uri="{FF2B5EF4-FFF2-40B4-BE49-F238E27FC236}">
                <a16:creationId xmlns:a16="http://schemas.microsoft.com/office/drawing/2014/main" id="{CFD44F00-3C46-6FCC-E9C8-DBBC03806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6" b="19387"/>
          <a:stretch/>
        </p:blipFill>
        <p:spPr bwMode="auto">
          <a:xfrm>
            <a:off x="3365500" y="20016"/>
            <a:ext cx="5607812" cy="8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0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 Contrastive Phonetics Phonology - [PPT Powerpoint]">
            <a:extLst>
              <a:ext uri="{FF2B5EF4-FFF2-40B4-BE49-F238E27FC236}">
                <a16:creationId xmlns:a16="http://schemas.microsoft.com/office/drawing/2014/main" id="{183DCBF2-E4D6-FADA-E414-1731D28B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65 Education Quotes On Learning &amp; Students | Everyday Power">
            <a:extLst>
              <a:ext uri="{FF2B5EF4-FFF2-40B4-BE49-F238E27FC236}">
                <a16:creationId xmlns:a16="http://schemas.microsoft.com/office/drawing/2014/main" id="{B0064C55-8FCC-0692-8EE8-5A1C42FEC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4" b="38311"/>
          <a:stretch/>
        </p:blipFill>
        <p:spPr bwMode="auto">
          <a:xfrm>
            <a:off x="2823126" y="4248912"/>
            <a:ext cx="68580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y Classroom Rules Poster - Laminated, 17 x 22 Inches - Classroom  Expectations for Elementary, Middle, and High School Online in Saint  Helena, Ascension and Tristan da Cunha. B07BY42P2F">
            <a:extLst>
              <a:ext uri="{FF2B5EF4-FFF2-40B4-BE49-F238E27FC236}">
                <a16:creationId xmlns:a16="http://schemas.microsoft.com/office/drawing/2014/main" id="{14613B7A-2754-750A-72D9-83D610FB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06" y="0"/>
            <a:ext cx="531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oji iPhone Computer Icons, hand point, hand, material, hand Point png |  PNGWing">
            <a:extLst>
              <a:ext uri="{FF2B5EF4-FFF2-40B4-BE49-F238E27FC236}">
                <a16:creationId xmlns:a16="http://schemas.microsoft.com/office/drawing/2014/main" id="{A5CCBEDE-8308-D110-F9F6-480A703C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2826" y1="21154" x2="7283" y2="87740"/>
                        <a14:backgroundMark x1="17609" y1="19231" x2="9674" y2="8269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20" y="268224"/>
            <a:ext cx="1534648" cy="6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s attendance vs. participation: How do they impact learning? - YouTube">
            <a:extLst>
              <a:ext uri="{FF2B5EF4-FFF2-40B4-BE49-F238E27FC236}">
                <a16:creationId xmlns:a16="http://schemas.microsoft.com/office/drawing/2014/main" id="{A2B6C5BF-750C-12BA-E0A0-C5C32243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Increase Student Participation in Class – GoConqr">
            <a:extLst>
              <a:ext uri="{FF2B5EF4-FFF2-40B4-BE49-F238E27FC236}">
                <a16:creationId xmlns:a16="http://schemas.microsoft.com/office/drawing/2014/main" id="{FFEB0B55-200E-EF8D-1AB5-61CD88E1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6" y="4523708"/>
            <a:ext cx="3986784" cy="23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C2ECF-8947-9B56-F4C0-0222A8F3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5" y="926592"/>
            <a:ext cx="11082613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tive Methodologies and the curriculum – Revista digital Ventana Abierta">
            <a:extLst>
              <a:ext uri="{FF2B5EF4-FFF2-40B4-BE49-F238E27FC236}">
                <a16:creationId xmlns:a16="http://schemas.microsoft.com/office/drawing/2014/main" id="{9BD4FBCA-5186-874E-DFD2-81FCF376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4376"/>
            <a:ext cx="5950107" cy="48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earch Methodology - learning app for student - Apps on Google Play">
            <a:extLst>
              <a:ext uri="{FF2B5EF4-FFF2-40B4-BE49-F238E27FC236}">
                <a16:creationId xmlns:a16="http://schemas.microsoft.com/office/drawing/2014/main" id="{5DD2790A-FE17-C0A5-7769-76786DE36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38140" r="3681" b="39922"/>
          <a:stretch/>
        </p:blipFill>
        <p:spPr bwMode="auto">
          <a:xfrm>
            <a:off x="1" y="0"/>
            <a:ext cx="5315712" cy="12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ethods of Teaching">
            <a:extLst>
              <a:ext uri="{FF2B5EF4-FFF2-40B4-BE49-F238E27FC236}">
                <a16:creationId xmlns:a16="http://schemas.microsoft.com/office/drawing/2014/main" id="{C831A6BB-1D7A-67E0-3F64-5751CE9F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" y="1274376"/>
            <a:ext cx="6040342" cy="48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9F22C-ACCF-D551-53DA-3C2DA83F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79" y="0"/>
            <a:ext cx="4964110" cy="6858000"/>
          </a:xfrm>
          <a:prstGeom prst="rect">
            <a:avLst/>
          </a:prstGeom>
        </p:spPr>
      </p:pic>
      <p:pic>
        <p:nvPicPr>
          <p:cNvPr id="3" name="Picture 2" descr="Resources and Links — GLENN ADULT PROGRAMS">
            <a:extLst>
              <a:ext uri="{FF2B5EF4-FFF2-40B4-BE49-F238E27FC236}">
                <a16:creationId xmlns:a16="http://schemas.microsoft.com/office/drawing/2014/main" id="{182BAB82-EE5C-CC9A-7EE1-2FB38E1E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3227" cy="11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E9206-DF89-5F5A-A462-AC1BC4F79F1D}"/>
              </a:ext>
            </a:extLst>
          </p:cNvPr>
          <p:cNvSpPr txBox="1"/>
          <p:nvPr/>
        </p:nvSpPr>
        <p:spPr>
          <a:xfrm>
            <a:off x="577516" y="2342147"/>
            <a:ext cx="206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b="1" dirty="0"/>
              <a:t>BASIC TEXTBOOK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B841CAD-ED4D-01B8-3A23-D7282A7318B6}"/>
              </a:ext>
            </a:extLst>
          </p:cNvPr>
          <p:cNvSpPr/>
          <p:nvPr/>
        </p:nvSpPr>
        <p:spPr>
          <a:xfrm>
            <a:off x="3064042" y="2101152"/>
            <a:ext cx="978568" cy="958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8019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ources and Links — GLENN ADULT PROGRAMS">
            <a:extLst>
              <a:ext uri="{FF2B5EF4-FFF2-40B4-BE49-F238E27FC236}">
                <a16:creationId xmlns:a16="http://schemas.microsoft.com/office/drawing/2014/main" id="{2D936518-554F-07D9-57C9-BD90225F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3227" cy="11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68A47-7025-1333-3376-6AF896EB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2" y="1269999"/>
            <a:ext cx="1562776" cy="2159001"/>
          </a:xfrm>
          <a:prstGeom prst="rect">
            <a:avLst/>
          </a:prstGeom>
        </p:spPr>
      </p:pic>
      <p:pic>
        <p:nvPicPr>
          <p:cNvPr id="9" name="Picture 4" descr="Linguistic Terms and Concepts | SpringerLink">
            <a:extLst>
              <a:ext uri="{FF2B5EF4-FFF2-40B4-BE49-F238E27FC236}">
                <a16:creationId xmlns:a16="http://schemas.microsoft.com/office/drawing/2014/main" id="{F7B2336F-433F-C32D-0EF1-FE84A2EB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89" y="1269999"/>
            <a:ext cx="1399691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honetics and Phonology for Spanish Speakers (2.ª ed.). Brian Mott.  Publicacions i Edicions de la Universitat de Barcelona">
            <a:extLst>
              <a:ext uri="{FF2B5EF4-FFF2-40B4-BE49-F238E27FC236}">
                <a16:creationId xmlns:a16="http://schemas.microsoft.com/office/drawing/2014/main" id="{9C077317-6510-7F94-208E-99890B54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39" y="1269998"/>
            <a:ext cx="1562776" cy="21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 Course in Phonetics">
            <a:extLst>
              <a:ext uri="{FF2B5EF4-FFF2-40B4-BE49-F238E27FC236}">
                <a16:creationId xmlns:a16="http://schemas.microsoft.com/office/drawing/2014/main" id="{28DC023D-8909-4A85-3A41-72DB9DC7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31" y="1269998"/>
            <a:ext cx="1419356" cy="20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ractical Phonetics and Phonology: A Resource Book for Students (Routledge  English Language Introductions) 3rd Edition">
            <a:extLst>
              <a:ext uri="{FF2B5EF4-FFF2-40B4-BE49-F238E27FC236}">
                <a16:creationId xmlns:a16="http://schemas.microsoft.com/office/drawing/2014/main" id="{A19D1C82-C903-B590-C53B-658758A8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15" y="1269998"/>
            <a:ext cx="1562776" cy="22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ntroducción a la lingüística hispánica">
            <a:extLst>
              <a:ext uri="{FF2B5EF4-FFF2-40B4-BE49-F238E27FC236}">
                <a16:creationId xmlns:a16="http://schemas.microsoft.com/office/drawing/2014/main" id="{FEE77398-B7B6-0D04-C306-E84734A0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15" y="1269998"/>
            <a:ext cx="1562776" cy="22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9780878403813: Spanish/English Contrasts: A Course in Spanish Linguistics, Second  Edition - IberLibro - Whitley, M Stanley: 0878403817">
            <a:extLst>
              <a:ext uri="{FF2B5EF4-FFF2-40B4-BE49-F238E27FC236}">
                <a16:creationId xmlns:a16="http://schemas.microsoft.com/office/drawing/2014/main" id="{B3DCE6C8-7464-5738-1AEF-94B557E9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15" y="1269998"/>
            <a:ext cx="1562776" cy="22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C0C172-46B2-BEE9-CDE6-89D4444C04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412" y="3759128"/>
            <a:ext cx="5750188" cy="1865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67A93F-211C-7FD3-8794-157066FFA5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935" y="3925409"/>
            <a:ext cx="5667356" cy="17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ccess Quotes: 105 to Help You Achieve Greatness - Small Business Trends">
            <a:extLst>
              <a:ext uri="{FF2B5EF4-FFF2-40B4-BE49-F238E27FC236}">
                <a16:creationId xmlns:a16="http://schemas.microsoft.com/office/drawing/2014/main" id="{60C3046B-3C02-8631-B17E-974307B9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334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2233</TotalTime>
  <Words>5</Words>
  <Application>Microsoft Macintosh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Bradley Hand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MSc. Pablo Mejía Maldonado</dc:creator>
  <cp:lastModifiedBy>MSc. Pablo Mejía Maldonado</cp:lastModifiedBy>
  <cp:revision>11</cp:revision>
  <dcterms:created xsi:type="dcterms:W3CDTF">2022-05-15T22:10:54Z</dcterms:created>
  <dcterms:modified xsi:type="dcterms:W3CDTF">2022-11-08T22:42:43Z</dcterms:modified>
</cp:coreProperties>
</file>