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/>
    <p:restoredTop sz="93607"/>
  </p:normalViewPr>
  <p:slideViewPr>
    <p:cSldViewPr snapToGrid="0" snapToObjects="1">
      <p:cViewPr varScale="1">
        <p:scale>
          <a:sx n="98" d="100"/>
          <a:sy n="98" d="100"/>
        </p:scale>
        <p:origin x="10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7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23:56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102050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3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pa.typeit.org/ful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-Zzu1G2Y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HcRpKT_hLr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9.jpeg"/><Relationship Id="rId21" Type="http://schemas.openxmlformats.org/officeDocument/2006/relationships/customXml" Target="../ink/ink15.xml"/><Relationship Id="rId7" Type="http://schemas.openxmlformats.org/officeDocument/2006/relationships/image" Target="../media/image30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hyperlink" Target="http://www.encuentroeducativo.com/revista/wp-content/uploads/img_1666_th.jpg" TargetMode="External"/><Relationship Id="rId16" Type="http://schemas.openxmlformats.org/officeDocument/2006/relationships/customXml" Target="../ink/ink10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openxmlformats.org/officeDocument/2006/relationships/image" Target="../media/image8.png"/><Relationship Id="rId15" Type="http://schemas.openxmlformats.org/officeDocument/2006/relationships/customXml" Target="../ink/ink9.xml"/><Relationship Id="rId23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customXml" Target="../ink/ink13.xml"/><Relationship Id="rId4" Type="http://schemas.openxmlformats.org/officeDocument/2006/relationships/hyperlink" Target="https://www.youtube.com/watch?v=Weze9SAdofI&amp;t=6s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8.xml"/><Relationship Id="rId22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http://media.wiley.com/product_data/coverImage/2X/14051087/140510872X.jpg" descr="http://media.wiley.com/product_data/coverImage/2X/14051087/14051087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"/>
          <p:cNvGrpSpPr/>
          <p:nvPr/>
        </p:nvGrpSpPr>
        <p:grpSpPr>
          <a:xfrm>
            <a:off x="285720" y="357165"/>
            <a:ext cx="8572560" cy="2071704"/>
            <a:chOff x="0" y="0"/>
            <a:chExt cx="8572559" cy="2071702"/>
          </a:xfrm>
        </p:grpSpPr>
        <p:sp>
          <p:nvSpPr>
            <p:cNvPr id="315" name="Rectangle"/>
            <p:cNvSpPr/>
            <p:nvPr/>
          </p:nvSpPr>
          <p:spPr>
            <a:xfrm>
              <a:off x="0" y="-1"/>
              <a:ext cx="8572560" cy="207170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>
              <a:outerShdw blurRad="1143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" name="APPLIED ENGLISH-SPANISH PHONOLOGY"/>
            <p:cNvSpPr txBox="1"/>
            <p:nvPr/>
          </p:nvSpPr>
          <p:spPr>
            <a:xfrm>
              <a:off x="0" y="253531"/>
              <a:ext cx="8572560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4800" dirty="0">
                  <a:solidFill>
                    <a:srgbClr val="FF0000"/>
                  </a:solidFill>
                </a:rPr>
                <a:t>APPLIED ENGLISH-SPANISH PHONOLOGY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285720" y="5929328"/>
            <a:ext cx="8572561" cy="642945"/>
            <a:chOff x="0" y="-1"/>
            <a:chExt cx="8572560" cy="642944"/>
          </a:xfrm>
        </p:grpSpPr>
        <p:sp>
          <p:nvSpPr>
            <p:cNvPr id="318" name="Shape"/>
            <p:cNvSpPr/>
            <p:nvPr/>
          </p:nvSpPr>
          <p:spPr>
            <a:xfrm>
              <a:off x="0" y="-1"/>
              <a:ext cx="8572560" cy="6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" y="0"/>
                  </a:moveTo>
                  <a:lnTo>
                    <a:pt x="21330" y="0"/>
                  </a:lnTo>
                  <a:cubicBezTo>
                    <a:pt x="21479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1" y="0"/>
                    <a:pt x="270" y="0"/>
                  </a:cubicBezTo>
                  <a:close/>
                </a:path>
              </a:pathLst>
            </a:custGeom>
            <a:solidFill>
              <a:srgbClr val="3399FF"/>
            </a:solidFill>
            <a:ln w="25400" cap="flat">
              <a:solidFill>
                <a:srgbClr val="535A77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/>
            </a:p>
          </p:txBody>
        </p:sp>
        <p:sp>
          <p:nvSpPr>
            <p:cNvPr id="319" name="Pablo Mejía Maldonado, MSc."/>
            <p:cNvSpPr txBox="1"/>
            <p:nvPr/>
          </p:nvSpPr>
          <p:spPr>
            <a:xfrm>
              <a:off x="31386" y="75555"/>
              <a:ext cx="85097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Pablo Mejía Maldonado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5D78F1-BFE5-1B49-9D80-1382524A9185}"/>
              </a:ext>
            </a:extLst>
          </p:cNvPr>
          <p:cNvSpPr txBox="1"/>
          <p:nvPr/>
        </p:nvSpPr>
        <p:spPr>
          <a:xfrm>
            <a:off x="-1663700" y="203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roup"/>
          <p:cNvGrpSpPr/>
          <p:nvPr/>
        </p:nvGrpSpPr>
        <p:grpSpPr>
          <a:xfrm>
            <a:off x="642938" y="642937"/>
            <a:ext cx="8072439" cy="714377"/>
            <a:chOff x="0" y="0"/>
            <a:chExt cx="8072437" cy="714375"/>
          </a:xfrm>
        </p:grpSpPr>
        <p:grpSp>
          <p:nvGrpSpPr>
            <p:cNvPr id="1945" name="Group"/>
            <p:cNvGrpSpPr/>
            <p:nvPr/>
          </p:nvGrpSpPr>
          <p:grpSpPr>
            <a:xfrm>
              <a:off x="0" y="0"/>
              <a:ext cx="8072437" cy="714375"/>
              <a:chOff x="0" y="0"/>
              <a:chExt cx="8072436" cy="714375"/>
            </a:xfrm>
          </p:grpSpPr>
          <p:sp>
            <p:nvSpPr>
              <p:cNvPr id="1942" name="Shape"/>
              <p:cNvSpPr/>
              <p:nvPr/>
            </p:nvSpPr>
            <p:spPr>
              <a:xfrm>
                <a:off x="0" y="0"/>
                <a:ext cx="8072436" cy="714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7" y="0"/>
                      <a:pt x="21481" y="0"/>
                    </a:cubicBezTo>
                    <a:cubicBezTo>
                      <a:pt x="21415" y="0"/>
                      <a:pt x="21361" y="604"/>
                      <a:pt x="21361" y="1350"/>
                    </a:cubicBezTo>
                    <a:lnTo>
                      <a:pt x="21361" y="2700"/>
                    </a:lnTo>
                    <a:lnTo>
                      <a:pt x="119" y="2700"/>
                    </a:lnTo>
                    <a:cubicBezTo>
                      <a:pt x="53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3" y="21600"/>
                      <a:pt x="119" y="21600"/>
                    </a:cubicBezTo>
                    <a:cubicBezTo>
                      <a:pt x="185" y="21600"/>
                      <a:pt x="239" y="20996"/>
                      <a:pt x="239" y="20250"/>
                    </a:cubicBezTo>
                    <a:lnTo>
                      <a:pt x="239" y="18900"/>
                    </a:lnTo>
                    <a:lnTo>
                      <a:pt x="21481" y="18900"/>
                    </a:lnTo>
                    <a:cubicBezTo>
                      <a:pt x="21547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1943" name="Shape"/>
              <p:cNvSpPr/>
              <p:nvPr/>
            </p:nvSpPr>
            <p:spPr>
              <a:xfrm>
                <a:off x="44647" y="0"/>
                <a:ext cx="8027790" cy="178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6" y="21600"/>
                      <a:pt x="120" y="19182"/>
                      <a:pt x="120" y="16200"/>
                    </a:cubicBezTo>
                    <a:cubicBezTo>
                      <a:pt x="120" y="14709"/>
                      <a:pt x="93" y="13500"/>
                      <a:pt x="60" y="13500"/>
                    </a:cubicBezTo>
                    <a:cubicBezTo>
                      <a:pt x="27" y="13500"/>
                      <a:pt x="0" y="14709"/>
                      <a:pt x="0" y="16200"/>
                    </a:cubicBezTo>
                    <a:close/>
                    <a:moveTo>
                      <a:pt x="21480" y="10800"/>
                    </a:moveTo>
                    <a:cubicBezTo>
                      <a:pt x="21546" y="10800"/>
                      <a:pt x="21600" y="8382"/>
                      <a:pt x="21600" y="5400"/>
                    </a:cubicBezTo>
                    <a:cubicBezTo>
                      <a:pt x="21600" y="2418"/>
                      <a:pt x="21546" y="0"/>
                      <a:pt x="21480" y="0"/>
                    </a:cubicBezTo>
                    <a:cubicBezTo>
                      <a:pt x="21414" y="0"/>
                      <a:pt x="21360" y="2418"/>
                      <a:pt x="21360" y="5400"/>
                    </a:cubicBezTo>
                    <a:cubicBezTo>
                      <a:pt x="21360" y="6891"/>
                      <a:pt x="21387" y="8100"/>
                      <a:pt x="21420" y="8100"/>
                    </a:cubicBezTo>
                    <a:cubicBezTo>
                      <a:pt x="21453" y="8100"/>
                      <a:pt x="21480" y="6891"/>
                      <a:pt x="21480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1944" name="Shape"/>
              <p:cNvSpPr/>
              <p:nvPr/>
            </p:nvSpPr>
            <p:spPr>
              <a:xfrm>
                <a:off x="0" y="0"/>
                <a:ext cx="8072436" cy="714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3" y="2700"/>
                      <a:pt x="119" y="2700"/>
                    </a:cubicBezTo>
                    <a:lnTo>
                      <a:pt x="21361" y="2700"/>
                    </a:lnTo>
                    <a:lnTo>
                      <a:pt x="21361" y="1350"/>
                    </a:lnTo>
                    <a:cubicBezTo>
                      <a:pt x="21361" y="604"/>
                      <a:pt x="21415" y="0"/>
                      <a:pt x="21481" y="0"/>
                    </a:cubicBezTo>
                    <a:cubicBezTo>
                      <a:pt x="21547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7" y="18900"/>
                      <a:pt x="21481" y="18900"/>
                    </a:cubicBezTo>
                    <a:lnTo>
                      <a:pt x="239" y="18900"/>
                    </a:lnTo>
                    <a:lnTo>
                      <a:pt x="239" y="20250"/>
                    </a:lnTo>
                    <a:cubicBezTo>
                      <a:pt x="239" y="20996"/>
                      <a:pt x="185" y="21600"/>
                      <a:pt x="119" y="21600"/>
                    </a:cubicBezTo>
                    <a:cubicBezTo>
                      <a:pt x="53" y="21600"/>
                      <a:pt x="0" y="20996"/>
                      <a:pt x="0" y="20250"/>
                    </a:cubicBezTo>
                    <a:close/>
                    <a:moveTo>
                      <a:pt x="21361" y="2700"/>
                    </a:moveTo>
                    <a:lnTo>
                      <a:pt x="21481" y="2700"/>
                    </a:lnTo>
                    <a:cubicBezTo>
                      <a:pt x="21547" y="2700"/>
                      <a:pt x="21600" y="2096"/>
                      <a:pt x="21600" y="1350"/>
                    </a:cubicBezTo>
                    <a:moveTo>
                      <a:pt x="21481" y="2700"/>
                    </a:moveTo>
                    <a:lnTo>
                      <a:pt x="21481" y="1350"/>
                    </a:lnTo>
                    <a:cubicBezTo>
                      <a:pt x="21481" y="1723"/>
                      <a:pt x="21454" y="2025"/>
                      <a:pt x="21421" y="2025"/>
                    </a:cubicBezTo>
                    <a:cubicBezTo>
                      <a:pt x="21388" y="2025"/>
                      <a:pt x="21361" y="1723"/>
                      <a:pt x="21361" y="1350"/>
                    </a:cubicBezTo>
                    <a:moveTo>
                      <a:pt x="119" y="5400"/>
                    </a:moveTo>
                    <a:lnTo>
                      <a:pt x="119" y="4050"/>
                    </a:lnTo>
                    <a:cubicBezTo>
                      <a:pt x="119" y="3677"/>
                      <a:pt x="146" y="3375"/>
                      <a:pt x="179" y="3375"/>
                    </a:cubicBezTo>
                    <a:cubicBezTo>
                      <a:pt x="212" y="3375"/>
                      <a:pt x="239" y="3677"/>
                      <a:pt x="239" y="4050"/>
                    </a:cubicBezTo>
                    <a:cubicBezTo>
                      <a:pt x="239" y="4796"/>
                      <a:pt x="185" y="5400"/>
                      <a:pt x="119" y="5400"/>
                    </a:cubicBezTo>
                    <a:cubicBezTo>
                      <a:pt x="53" y="5400"/>
                      <a:pt x="0" y="4796"/>
                      <a:pt x="0" y="4050"/>
                    </a:cubicBezTo>
                    <a:moveTo>
                      <a:pt x="239" y="4050"/>
                    </a:moveTo>
                    <a:lnTo>
                      <a:pt x="239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1948" name="Group"/>
            <p:cNvGrpSpPr/>
            <p:nvPr/>
          </p:nvGrpSpPr>
          <p:grpSpPr>
            <a:xfrm>
              <a:off x="286329" y="213995"/>
              <a:ext cx="7451483" cy="369329"/>
              <a:chOff x="0" y="0"/>
              <a:chExt cx="7451481" cy="369328"/>
            </a:xfrm>
          </p:grpSpPr>
          <p:sp>
            <p:nvSpPr>
              <p:cNvPr id="1946" name="Rectangle"/>
              <p:cNvSpPr/>
              <p:nvPr/>
            </p:nvSpPr>
            <p:spPr>
              <a:xfrm>
                <a:off x="0" y="0"/>
                <a:ext cx="7451481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1947" name="THE INTERNATIONAL PHONETIC ALPHABET (IPA)"/>
              <p:cNvSpPr txBox="1"/>
              <p:nvPr/>
            </p:nvSpPr>
            <p:spPr>
              <a:xfrm>
                <a:off x="0" y="0"/>
                <a:ext cx="7451481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lnSpc>
                    <a:spcPct val="90000"/>
                  </a:lnSpc>
                  <a:spcBef>
                    <a:spcPts val="400"/>
                  </a:spcBef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  <a:highlight>
                      <a:srgbClr val="FFFF00"/>
                    </a:highlight>
                  </a:rPr>
                  <a:t>THE INTERNATIONAL PHONETIC ALPHABET (IPA)</a:t>
                </a:r>
              </a:p>
            </p:txBody>
          </p:sp>
        </p:grpSp>
      </p:grpSp>
      <p:grpSp>
        <p:nvGrpSpPr>
          <p:cNvPr id="1952" name="Group"/>
          <p:cNvGrpSpPr/>
          <p:nvPr/>
        </p:nvGrpSpPr>
        <p:grpSpPr>
          <a:xfrm>
            <a:off x="2714612" y="1397396"/>
            <a:ext cx="3929063" cy="348430"/>
            <a:chOff x="0" y="0"/>
            <a:chExt cx="3929062" cy="348428"/>
          </a:xfrm>
        </p:grpSpPr>
        <p:sp>
          <p:nvSpPr>
            <p:cNvPr id="1950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51" name="phoneticians and linguists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phoneticians and linguists  </a:t>
              </a:r>
            </a:p>
          </p:txBody>
        </p:sp>
      </p:grpSp>
      <p:sp>
        <p:nvSpPr>
          <p:cNvPr id="1953" name="Line"/>
          <p:cNvSpPr/>
          <p:nvPr/>
        </p:nvSpPr>
        <p:spPr>
          <a:xfrm flipH="1">
            <a:off x="4678362" y="1714500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56" name="Group"/>
          <p:cNvGrpSpPr/>
          <p:nvPr/>
        </p:nvGrpSpPr>
        <p:grpSpPr>
          <a:xfrm>
            <a:off x="2714612" y="1897462"/>
            <a:ext cx="3929063" cy="348430"/>
            <a:chOff x="0" y="0"/>
            <a:chExt cx="3929062" cy="348428"/>
          </a:xfrm>
        </p:grpSpPr>
        <p:sp>
          <p:nvSpPr>
            <p:cNvPr id="1954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55" name="use a phonetic alphabet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/>
                <a:t> 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use a phonetic alphabet</a:t>
              </a:r>
            </a:p>
          </p:txBody>
        </p:sp>
      </p:grpSp>
      <p:grpSp>
        <p:nvGrpSpPr>
          <p:cNvPr id="1959" name="Group"/>
          <p:cNvGrpSpPr/>
          <p:nvPr/>
        </p:nvGrpSpPr>
        <p:grpSpPr>
          <a:xfrm>
            <a:off x="2714612" y="2468966"/>
            <a:ext cx="3929063" cy="348430"/>
            <a:chOff x="0" y="0"/>
            <a:chExt cx="3929062" cy="348428"/>
          </a:xfrm>
        </p:grpSpPr>
        <p:sp>
          <p:nvSpPr>
            <p:cNvPr id="1957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58" name="which has been designed to represent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which has been designed to represent</a:t>
              </a:r>
            </a:p>
          </p:txBody>
        </p:sp>
      </p:grpSp>
      <p:sp>
        <p:nvSpPr>
          <p:cNvPr id="1960" name="Line"/>
          <p:cNvSpPr/>
          <p:nvPr/>
        </p:nvSpPr>
        <p:spPr>
          <a:xfrm flipH="1">
            <a:off x="4678363" y="2214562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1" name="Line"/>
          <p:cNvSpPr/>
          <p:nvPr/>
        </p:nvSpPr>
        <p:spPr>
          <a:xfrm flipH="1">
            <a:off x="4678362" y="1268412"/>
            <a:ext cx="1588" cy="1603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64" name="Group"/>
          <p:cNvGrpSpPr/>
          <p:nvPr/>
        </p:nvGrpSpPr>
        <p:grpSpPr>
          <a:xfrm>
            <a:off x="2714612" y="2969032"/>
            <a:ext cx="3929063" cy="348430"/>
            <a:chOff x="0" y="0"/>
            <a:chExt cx="3929062" cy="348428"/>
          </a:xfrm>
        </p:grpSpPr>
        <p:sp>
          <p:nvSpPr>
            <p:cNvPr id="1962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63" name="all the possible sounds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all the possible sounds</a:t>
              </a:r>
            </a:p>
          </p:txBody>
        </p:sp>
      </p:grpSp>
      <p:grpSp>
        <p:nvGrpSpPr>
          <p:cNvPr id="1967" name="Group"/>
          <p:cNvGrpSpPr/>
          <p:nvPr/>
        </p:nvGrpSpPr>
        <p:grpSpPr>
          <a:xfrm>
            <a:off x="2714612" y="3442904"/>
            <a:ext cx="3929063" cy="615130"/>
            <a:chOff x="0" y="0"/>
            <a:chExt cx="3929062" cy="615128"/>
          </a:xfrm>
        </p:grpSpPr>
        <p:sp>
          <p:nvSpPr>
            <p:cNvPr id="1965" name="Rectangle"/>
            <p:cNvSpPr/>
            <p:nvPr/>
          </p:nvSpPr>
          <p:spPr>
            <a:xfrm>
              <a:off x="0" y="57533"/>
              <a:ext cx="3929063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66" name="of the world's languages in a standard way"/>
            <p:cNvSpPr txBox="1"/>
            <p:nvPr/>
          </p:nvSpPr>
          <p:spPr>
            <a:xfrm>
              <a:off x="0" y="-1"/>
              <a:ext cx="3929063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of the world's languages in a standard way</a:t>
              </a:r>
            </a:p>
          </p:txBody>
        </p:sp>
      </p:grpSp>
      <p:sp>
        <p:nvSpPr>
          <p:cNvPr id="1968" name="Line"/>
          <p:cNvSpPr/>
          <p:nvPr/>
        </p:nvSpPr>
        <p:spPr>
          <a:xfrm flipH="1">
            <a:off x="4678363" y="278606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9" name="Line"/>
          <p:cNvSpPr/>
          <p:nvPr/>
        </p:nvSpPr>
        <p:spPr>
          <a:xfrm flipH="1">
            <a:off x="4678363" y="3286124"/>
            <a:ext cx="1588" cy="2159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970" name="image41.png" descr="image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4214817"/>
            <a:ext cx="3090865" cy="2038351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</p:pic>
      <p:sp>
        <p:nvSpPr>
          <p:cNvPr id="1971" name="Line"/>
          <p:cNvSpPr/>
          <p:nvPr/>
        </p:nvSpPr>
        <p:spPr>
          <a:xfrm flipH="1">
            <a:off x="2616200" y="4000500"/>
            <a:ext cx="2062164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74" name="Group"/>
          <p:cNvGrpSpPr/>
          <p:nvPr/>
        </p:nvGrpSpPr>
        <p:grpSpPr>
          <a:xfrm>
            <a:off x="4929189" y="4183478"/>
            <a:ext cx="2357439" cy="348430"/>
            <a:chOff x="0" y="0"/>
            <a:chExt cx="2357438" cy="348428"/>
          </a:xfrm>
        </p:grpSpPr>
        <p:sp>
          <p:nvSpPr>
            <p:cNvPr id="1972" name="Rectangle"/>
            <p:cNvSpPr/>
            <p:nvPr/>
          </p:nvSpPr>
          <p:spPr>
            <a:xfrm>
              <a:off x="0" y="31339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73" name="phonological symbols"/>
            <p:cNvSpPr txBox="1"/>
            <p:nvPr/>
          </p:nvSpPr>
          <p:spPr>
            <a:xfrm>
              <a:off x="0" y="0"/>
              <a:ext cx="235743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phonological symbols</a:t>
              </a:r>
            </a:p>
          </p:txBody>
        </p:sp>
      </p:grpSp>
      <p:grpSp>
        <p:nvGrpSpPr>
          <p:cNvPr id="1977" name="Group"/>
          <p:cNvGrpSpPr/>
          <p:nvPr/>
        </p:nvGrpSpPr>
        <p:grpSpPr>
          <a:xfrm>
            <a:off x="4929189" y="4612103"/>
            <a:ext cx="2357439" cy="348430"/>
            <a:chOff x="0" y="0"/>
            <a:chExt cx="2357438" cy="348428"/>
          </a:xfrm>
        </p:grpSpPr>
        <p:sp>
          <p:nvSpPr>
            <p:cNvPr id="1975" name="Rectangle"/>
            <p:cNvSpPr/>
            <p:nvPr/>
          </p:nvSpPr>
          <p:spPr>
            <a:xfrm>
              <a:off x="0" y="31339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76" name="pertaining to"/>
            <p:cNvSpPr txBox="1"/>
            <p:nvPr/>
          </p:nvSpPr>
          <p:spPr>
            <a:xfrm>
              <a:off x="0" y="0"/>
              <a:ext cx="235743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pertaining to</a:t>
              </a:r>
            </a:p>
          </p:txBody>
        </p:sp>
      </p:grpSp>
      <p:grpSp>
        <p:nvGrpSpPr>
          <p:cNvPr id="1980" name="Group"/>
          <p:cNvGrpSpPr/>
          <p:nvPr/>
        </p:nvGrpSpPr>
        <p:grpSpPr>
          <a:xfrm>
            <a:off x="4929189" y="5040728"/>
            <a:ext cx="2357439" cy="348430"/>
            <a:chOff x="0" y="0"/>
            <a:chExt cx="2357438" cy="348428"/>
          </a:xfrm>
        </p:grpSpPr>
        <p:sp>
          <p:nvSpPr>
            <p:cNvPr id="1978" name="Rectangle"/>
            <p:cNvSpPr/>
            <p:nvPr/>
          </p:nvSpPr>
          <p:spPr>
            <a:xfrm>
              <a:off x="0" y="31339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79" name="different languages"/>
            <p:cNvSpPr txBox="1"/>
            <p:nvPr/>
          </p:nvSpPr>
          <p:spPr>
            <a:xfrm>
              <a:off x="0" y="0"/>
              <a:ext cx="235743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different languages</a:t>
              </a:r>
            </a:p>
          </p:txBody>
        </p:sp>
      </p:grpSp>
      <p:grpSp>
        <p:nvGrpSpPr>
          <p:cNvPr id="1983" name="Group"/>
          <p:cNvGrpSpPr/>
          <p:nvPr/>
        </p:nvGrpSpPr>
        <p:grpSpPr>
          <a:xfrm>
            <a:off x="4929189" y="5469353"/>
            <a:ext cx="2357439" cy="348430"/>
            <a:chOff x="0" y="0"/>
            <a:chExt cx="2357438" cy="348428"/>
          </a:xfrm>
        </p:grpSpPr>
        <p:sp>
          <p:nvSpPr>
            <p:cNvPr id="1981" name="Rectangle"/>
            <p:cNvSpPr/>
            <p:nvPr/>
          </p:nvSpPr>
          <p:spPr>
            <a:xfrm>
              <a:off x="0" y="31339"/>
              <a:ext cx="2357439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82" name="all over the world"/>
            <p:cNvSpPr txBox="1"/>
            <p:nvPr/>
          </p:nvSpPr>
          <p:spPr>
            <a:xfrm>
              <a:off x="0" y="0"/>
              <a:ext cx="235743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all over the world</a:t>
              </a:r>
            </a:p>
          </p:txBody>
        </p:sp>
      </p:grpSp>
      <p:grpSp>
        <p:nvGrpSpPr>
          <p:cNvPr id="1986" name="Group"/>
          <p:cNvGrpSpPr/>
          <p:nvPr/>
        </p:nvGrpSpPr>
        <p:grpSpPr>
          <a:xfrm>
            <a:off x="4929189" y="5871784"/>
            <a:ext cx="2357439" cy="615130"/>
            <a:chOff x="0" y="0"/>
            <a:chExt cx="2357438" cy="615128"/>
          </a:xfrm>
        </p:grpSpPr>
        <p:sp>
          <p:nvSpPr>
            <p:cNvPr id="1984" name="Rectangle"/>
            <p:cNvSpPr/>
            <p:nvPr/>
          </p:nvSpPr>
          <p:spPr>
            <a:xfrm>
              <a:off x="0" y="57533"/>
              <a:ext cx="2357439" cy="50006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85" name="and used in transcription."/>
            <p:cNvSpPr txBox="1"/>
            <p:nvPr/>
          </p:nvSpPr>
          <p:spPr>
            <a:xfrm>
              <a:off x="0" y="-1"/>
              <a:ext cx="2357439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and used in transcription.</a:t>
              </a:r>
            </a:p>
          </p:txBody>
        </p:sp>
      </p:grpSp>
      <p:sp>
        <p:nvSpPr>
          <p:cNvPr id="1987" name="Line"/>
          <p:cNvSpPr/>
          <p:nvPr/>
        </p:nvSpPr>
        <p:spPr>
          <a:xfrm rot="16200000" flipH="1">
            <a:off x="5286375" y="3392487"/>
            <a:ext cx="214313" cy="1430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88" name="Line"/>
          <p:cNvSpPr/>
          <p:nvPr/>
        </p:nvSpPr>
        <p:spPr>
          <a:xfrm flipH="1">
            <a:off x="6107113" y="45021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9" name="Line"/>
          <p:cNvSpPr/>
          <p:nvPr/>
        </p:nvSpPr>
        <p:spPr>
          <a:xfrm flipH="1">
            <a:off x="6107113" y="4930774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0" name="Line"/>
          <p:cNvSpPr/>
          <p:nvPr/>
        </p:nvSpPr>
        <p:spPr>
          <a:xfrm flipH="1">
            <a:off x="6107113" y="535939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1" name="Line"/>
          <p:cNvSpPr/>
          <p:nvPr/>
        </p:nvSpPr>
        <p:spPr>
          <a:xfrm flipH="1">
            <a:off x="6107113" y="5788024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9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99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9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1995" name="Continue"/>
          <p:cNvSpPr txBox="1"/>
          <p:nvPr/>
        </p:nvSpPr>
        <p:spPr>
          <a:xfrm>
            <a:off x="7577913" y="6072187"/>
            <a:ext cx="101921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Continue</a:t>
            </a:r>
          </a:p>
        </p:txBody>
      </p:sp>
      <p:pic>
        <p:nvPicPr>
          <p:cNvPr id="56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379B3C8C-1AEE-B249-830F-E21A2FED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1" y="827394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" grpId="1" animBg="1" advAuto="0"/>
      <p:bldP spid="1952" grpId="3" animBg="1" advAuto="0"/>
      <p:bldP spid="1953" grpId="4" animBg="1" advAuto="0"/>
      <p:bldP spid="1956" grpId="5" animBg="1" advAuto="0"/>
      <p:bldP spid="1959" grpId="7" animBg="1" advAuto="0"/>
      <p:bldP spid="1960" grpId="6" animBg="1" advAuto="0"/>
      <p:bldP spid="1961" grpId="2" animBg="1" advAuto="0"/>
      <p:bldP spid="1964" grpId="9" animBg="1" advAuto="0"/>
      <p:bldP spid="1967" grpId="11" animBg="1" advAuto="0"/>
      <p:bldP spid="1968" grpId="8" animBg="1" advAuto="0"/>
      <p:bldP spid="1969" grpId="10" animBg="1" advAuto="0"/>
      <p:bldP spid="1970" grpId="13" animBg="1" advAuto="0"/>
      <p:bldP spid="1971" grpId="12" animBg="1" advAuto="0"/>
      <p:bldP spid="1974" grpId="15" animBg="1" advAuto="0"/>
      <p:bldP spid="1977" grpId="17" animBg="1" advAuto="0"/>
      <p:bldP spid="1980" grpId="19" animBg="1" advAuto="0"/>
      <p:bldP spid="1983" grpId="21" animBg="1" advAuto="0"/>
      <p:bldP spid="1986" grpId="23" animBg="1" advAuto="0"/>
      <p:bldP spid="1987" grpId="14" animBg="1" advAuto="0"/>
      <p:bldP spid="1988" grpId="16" animBg="1" advAuto="0"/>
      <p:bldP spid="1989" grpId="18" animBg="1" advAuto="0"/>
      <p:bldP spid="1990" grpId="20" animBg="1" advAuto="0"/>
      <p:bldP spid="1991" grpId="22" animBg="1" advAuto="0"/>
      <p:bldP spid="1994" grpId="2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roup"/>
          <p:cNvGrpSpPr/>
          <p:nvPr/>
        </p:nvGrpSpPr>
        <p:grpSpPr>
          <a:xfrm>
            <a:off x="2500297" y="2071678"/>
            <a:ext cx="4229101" cy="1552575"/>
            <a:chOff x="0" y="0"/>
            <a:chExt cx="4229100" cy="1552574"/>
          </a:xfrm>
        </p:grpSpPr>
        <p:sp>
          <p:nvSpPr>
            <p:cNvPr id="1997" name="Star"/>
            <p:cNvSpPr/>
            <p:nvPr/>
          </p:nvSpPr>
          <p:spPr>
            <a:xfrm>
              <a:off x="0" y="0"/>
              <a:ext cx="4229100" cy="1552575"/>
            </a:xfrm>
            <a:prstGeom prst="star32">
              <a:avLst>
                <a:gd name="adj" fmla="val 37500"/>
              </a:avLst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98" name="International Phonetic Alphabet…"/>
            <p:cNvSpPr txBox="1"/>
            <p:nvPr/>
          </p:nvSpPr>
          <p:spPr>
            <a:xfrm>
              <a:off x="571500" y="357475"/>
              <a:ext cx="3000375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solidFill>
                    <a:srgbClr val="373D54"/>
                  </a:solidFill>
                </a:rPr>
                <a:t>International Phonetic Alphabet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solidFill>
                    <a:srgbClr val="373D54"/>
                  </a:solidFill>
                </a:rPr>
                <a:t>I. P. A.</a:t>
              </a:r>
            </a:p>
          </p:txBody>
        </p:sp>
      </p:grpSp>
      <p:grpSp>
        <p:nvGrpSpPr>
          <p:cNvPr id="2002" name="Group"/>
          <p:cNvGrpSpPr/>
          <p:nvPr/>
        </p:nvGrpSpPr>
        <p:grpSpPr>
          <a:xfrm>
            <a:off x="857250" y="642917"/>
            <a:ext cx="1143000" cy="828695"/>
            <a:chOff x="0" y="0"/>
            <a:chExt cx="1143000" cy="828693"/>
          </a:xfrm>
        </p:grpSpPr>
        <p:sp>
          <p:nvSpPr>
            <p:cNvPr id="2000" name="Rectangle"/>
            <p:cNvSpPr/>
            <p:nvPr/>
          </p:nvSpPr>
          <p:spPr>
            <a:xfrm>
              <a:off x="0" y="0"/>
              <a:ext cx="1143000" cy="828694"/>
            </a:xfrm>
            <a:prstGeom prst="rect">
              <a:avLst/>
            </a:prstGeom>
            <a:solidFill>
              <a:srgbClr val="92D050"/>
            </a:solidFill>
            <a:ln w="25400" cap="flat">
              <a:solidFill>
                <a:srgbClr val="866053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001" name="One symbol per one sound."/>
            <p:cNvSpPr txBox="1"/>
            <p:nvPr/>
          </p:nvSpPr>
          <p:spPr>
            <a:xfrm>
              <a:off x="0" y="0"/>
              <a:ext cx="1143000" cy="695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One symbol per one sound.</a:t>
              </a:r>
            </a:p>
          </p:txBody>
        </p:sp>
      </p:grpSp>
      <p:grpSp>
        <p:nvGrpSpPr>
          <p:cNvPr id="2005" name="Group"/>
          <p:cNvGrpSpPr/>
          <p:nvPr/>
        </p:nvGrpSpPr>
        <p:grpSpPr>
          <a:xfrm>
            <a:off x="3857625" y="857249"/>
            <a:ext cx="1371600" cy="571501"/>
            <a:chOff x="0" y="0"/>
            <a:chExt cx="1371600" cy="571500"/>
          </a:xfrm>
        </p:grpSpPr>
        <p:sp>
          <p:nvSpPr>
            <p:cNvPr id="2003" name="Rectangle"/>
            <p:cNvSpPr/>
            <p:nvPr/>
          </p:nvSpPr>
          <p:spPr>
            <a:xfrm>
              <a:off x="0" y="0"/>
              <a:ext cx="1371600" cy="571500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04" name="Tool for to write sounds."/>
            <p:cNvSpPr txBox="1"/>
            <p:nvPr/>
          </p:nvSpPr>
          <p:spPr>
            <a:xfrm>
              <a:off x="0" y="0"/>
              <a:ext cx="137160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/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Tool to write sounds.</a:t>
              </a:r>
            </a:p>
          </p:txBody>
        </p:sp>
      </p:grpSp>
      <p:grpSp>
        <p:nvGrpSpPr>
          <p:cNvPr id="2008" name="Group"/>
          <p:cNvGrpSpPr/>
          <p:nvPr/>
        </p:nvGrpSpPr>
        <p:grpSpPr>
          <a:xfrm>
            <a:off x="6858000" y="1571624"/>
            <a:ext cx="1600200" cy="857244"/>
            <a:chOff x="0" y="0"/>
            <a:chExt cx="1600200" cy="857243"/>
          </a:xfrm>
        </p:grpSpPr>
        <p:sp>
          <p:nvSpPr>
            <p:cNvPr id="2006" name="Rectangle"/>
            <p:cNvSpPr/>
            <p:nvPr/>
          </p:nvSpPr>
          <p:spPr>
            <a:xfrm>
              <a:off x="0" y="-1"/>
              <a:ext cx="1600200" cy="857245"/>
            </a:xfrm>
            <a:prstGeom prst="rect">
              <a:avLst/>
            </a:prstGeom>
            <a:solidFill>
              <a:srgbClr val="66FF3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07" name="Created in France…"/>
            <p:cNvSpPr txBox="1"/>
            <p:nvPr/>
          </p:nvSpPr>
          <p:spPr>
            <a:xfrm>
              <a:off x="0" y="-1"/>
              <a:ext cx="1600200" cy="619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Created in France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1886.</a:t>
              </a:r>
            </a:p>
          </p:txBody>
        </p:sp>
      </p:grpSp>
      <p:grpSp>
        <p:nvGrpSpPr>
          <p:cNvPr id="2011" name="Group"/>
          <p:cNvGrpSpPr/>
          <p:nvPr/>
        </p:nvGrpSpPr>
        <p:grpSpPr>
          <a:xfrm>
            <a:off x="7072313" y="500062"/>
            <a:ext cx="1143001" cy="642938"/>
            <a:chOff x="0" y="0"/>
            <a:chExt cx="1143000" cy="642937"/>
          </a:xfrm>
        </p:grpSpPr>
        <p:sp>
          <p:nvSpPr>
            <p:cNvPr id="2009" name="Rectangle"/>
            <p:cNvSpPr/>
            <p:nvPr/>
          </p:nvSpPr>
          <p:spPr>
            <a:xfrm>
              <a:off x="0" y="-1"/>
              <a:ext cx="1143000" cy="642939"/>
            </a:xfrm>
            <a:prstGeom prst="rect">
              <a:avLst/>
            </a:prstGeom>
            <a:solidFill>
              <a:srgbClr val="66CCFF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10" name="Published…"/>
            <p:cNvSpPr txBox="1"/>
            <p:nvPr/>
          </p:nvSpPr>
          <p:spPr>
            <a:xfrm>
              <a:off x="0" y="-1"/>
              <a:ext cx="1143000" cy="619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Published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1888.</a:t>
              </a:r>
            </a:p>
          </p:txBody>
        </p:sp>
      </p:grpSp>
      <p:grpSp>
        <p:nvGrpSpPr>
          <p:cNvPr id="2014" name="Group"/>
          <p:cNvGrpSpPr/>
          <p:nvPr/>
        </p:nvGrpSpPr>
        <p:grpSpPr>
          <a:xfrm>
            <a:off x="6572250" y="4000499"/>
            <a:ext cx="1600200" cy="642940"/>
            <a:chOff x="0" y="0"/>
            <a:chExt cx="1600200" cy="642938"/>
          </a:xfrm>
        </p:grpSpPr>
        <p:sp>
          <p:nvSpPr>
            <p:cNvPr id="2012" name="Rectangle"/>
            <p:cNvSpPr/>
            <p:nvPr/>
          </p:nvSpPr>
          <p:spPr>
            <a:xfrm>
              <a:off x="0" y="-1"/>
              <a:ext cx="1600200" cy="642940"/>
            </a:xfrm>
            <a:prstGeom prst="rect">
              <a:avLst/>
            </a:prstGeom>
            <a:solidFill>
              <a:srgbClr val="FFC000"/>
            </a:solidFill>
            <a:ln w="25400" cap="flat">
              <a:solidFill>
                <a:srgbClr val="D2DA7A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13" name="Latest publication…"/>
            <p:cNvSpPr txBox="1"/>
            <p:nvPr/>
          </p:nvSpPr>
          <p:spPr>
            <a:xfrm>
              <a:off x="0" y="-1"/>
              <a:ext cx="1600200" cy="619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Latest publication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1993.</a:t>
              </a:r>
            </a:p>
          </p:txBody>
        </p:sp>
      </p:grpSp>
      <p:grpSp>
        <p:nvGrpSpPr>
          <p:cNvPr id="2017" name="Group"/>
          <p:cNvGrpSpPr/>
          <p:nvPr/>
        </p:nvGrpSpPr>
        <p:grpSpPr>
          <a:xfrm>
            <a:off x="6858016" y="5286387"/>
            <a:ext cx="1143001" cy="651458"/>
            <a:chOff x="0" y="-1"/>
            <a:chExt cx="1143000" cy="651457"/>
          </a:xfrm>
        </p:grpSpPr>
        <p:sp>
          <p:nvSpPr>
            <p:cNvPr id="2015" name="Rectangle"/>
            <p:cNvSpPr/>
            <p:nvPr/>
          </p:nvSpPr>
          <p:spPr>
            <a:xfrm>
              <a:off x="0" y="-1"/>
              <a:ext cx="1143000" cy="642940"/>
            </a:xfrm>
            <a:prstGeom prst="rect">
              <a:avLst/>
            </a:prstGeom>
            <a:solidFill>
              <a:srgbClr val="FF99CC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16" name="Updated…"/>
            <p:cNvSpPr txBox="1"/>
            <p:nvPr/>
          </p:nvSpPr>
          <p:spPr>
            <a:xfrm>
              <a:off x="0" y="-1"/>
              <a:ext cx="1143000" cy="651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Updated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20</a:t>
              </a:r>
              <a:r>
                <a:rPr lang="es-ES" sz="1400" dirty="0">
                  <a:latin typeface="Arial"/>
                  <a:ea typeface="Arial"/>
                  <a:cs typeface="Arial"/>
                  <a:sym typeface="Arial"/>
                </a:rPr>
                <a:t>21</a:t>
              </a:r>
              <a:r>
                <a:rPr sz="1400" dirty="0"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2020" name="Group"/>
          <p:cNvGrpSpPr/>
          <p:nvPr/>
        </p:nvGrpSpPr>
        <p:grpSpPr>
          <a:xfrm>
            <a:off x="3786182" y="4000503"/>
            <a:ext cx="1714501" cy="1071571"/>
            <a:chOff x="0" y="0"/>
            <a:chExt cx="1714500" cy="1071569"/>
          </a:xfrm>
        </p:grpSpPr>
        <p:sp>
          <p:nvSpPr>
            <p:cNvPr id="2018" name="Rectangle"/>
            <p:cNvSpPr/>
            <p:nvPr/>
          </p:nvSpPr>
          <p:spPr>
            <a:xfrm>
              <a:off x="0" y="0"/>
              <a:ext cx="1714500" cy="107157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19" name="Created by International Phonetic Association."/>
            <p:cNvSpPr txBox="1"/>
            <p:nvPr/>
          </p:nvSpPr>
          <p:spPr>
            <a:xfrm>
              <a:off x="0" y="0"/>
              <a:ext cx="1714500" cy="8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/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Created by International Phonetic Association.</a:t>
              </a:r>
            </a:p>
          </p:txBody>
        </p:sp>
      </p:grpSp>
      <p:grpSp>
        <p:nvGrpSpPr>
          <p:cNvPr id="2023" name="Group"/>
          <p:cNvGrpSpPr/>
          <p:nvPr/>
        </p:nvGrpSpPr>
        <p:grpSpPr>
          <a:xfrm>
            <a:off x="714375" y="3786187"/>
            <a:ext cx="1371600" cy="800101"/>
            <a:chOff x="0" y="0"/>
            <a:chExt cx="1371600" cy="800100"/>
          </a:xfrm>
        </p:grpSpPr>
        <p:sp>
          <p:nvSpPr>
            <p:cNvPr id="2021" name="Rectangle"/>
            <p:cNvSpPr/>
            <p:nvPr/>
          </p:nvSpPr>
          <p:spPr>
            <a:xfrm>
              <a:off x="0" y="0"/>
              <a:ext cx="1371600" cy="8001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/>
            </a:p>
          </p:txBody>
        </p:sp>
        <p:sp>
          <p:nvSpPr>
            <p:cNvPr id="2022" name="Has been completely widespread."/>
            <p:cNvSpPr txBox="1"/>
            <p:nvPr/>
          </p:nvSpPr>
          <p:spPr>
            <a:xfrm>
              <a:off x="0" y="0"/>
              <a:ext cx="1371600" cy="695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/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Arial"/>
                  <a:ea typeface="Arial"/>
                  <a:cs typeface="Arial"/>
                  <a:sym typeface="Arial"/>
                </a:rPr>
                <a:t>Has been completely widespread.</a:t>
              </a:r>
            </a:p>
          </p:txBody>
        </p:sp>
      </p:grpSp>
      <p:sp>
        <p:nvSpPr>
          <p:cNvPr id="2024" name="Line"/>
          <p:cNvSpPr/>
          <p:nvPr/>
        </p:nvSpPr>
        <p:spPr>
          <a:xfrm flipH="1" flipV="1">
            <a:off x="1928813" y="1500187"/>
            <a:ext cx="1214438" cy="7858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5" name="Line"/>
          <p:cNvSpPr/>
          <p:nvPr/>
        </p:nvSpPr>
        <p:spPr>
          <a:xfrm flipH="1" flipV="1">
            <a:off x="4543424" y="1428749"/>
            <a:ext cx="28577" cy="7143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6" name="Line"/>
          <p:cNvSpPr/>
          <p:nvPr/>
        </p:nvSpPr>
        <p:spPr>
          <a:xfrm flipV="1">
            <a:off x="6715124" y="2500314"/>
            <a:ext cx="928689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7" name="Line"/>
          <p:cNvSpPr/>
          <p:nvPr/>
        </p:nvSpPr>
        <p:spPr>
          <a:xfrm flipV="1">
            <a:off x="7644447" y="1143635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8" name="Line"/>
          <p:cNvSpPr/>
          <p:nvPr/>
        </p:nvSpPr>
        <p:spPr>
          <a:xfrm>
            <a:off x="6143625" y="3429000"/>
            <a:ext cx="1000126" cy="57150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9" name="Line"/>
          <p:cNvSpPr/>
          <p:nvPr/>
        </p:nvSpPr>
        <p:spPr>
          <a:xfrm flipH="1">
            <a:off x="7429500" y="4716463"/>
            <a:ext cx="1589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0" name="Line"/>
          <p:cNvSpPr/>
          <p:nvPr/>
        </p:nvSpPr>
        <p:spPr>
          <a:xfrm>
            <a:off x="4614863" y="3624263"/>
            <a:ext cx="28575" cy="3762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1" name="Line"/>
          <p:cNvSpPr/>
          <p:nvPr/>
        </p:nvSpPr>
        <p:spPr>
          <a:xfrm flipH="1">
            <a:off x="1785938" y="3143250"/>
            <a:ext cx="928688" cy="64293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3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03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3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2035" name="image43.pdf" descr="image4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786322"/>
            <a:ext cx="1292226" cy="150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9" grpId="1" animBg="1" advAuto="0"/>
      <p:bldP spid="2002" grpId="4" animBg="1" advAuto="0"/>
      <p:bldP spid="2005" grpId="6" animBg="1" advAuto="0"/>
      <p:bldP spid="2008" grpId="8" animBg="1" advAuto="0"/>
      <p:bldP spid="2011" grpId="10" animBg="1" advAuto="0"/>
      <p:bldP spid="2014" grpId="12" animBg="1" advAuto="0"/>
      <p:bldP spid="2017" grpId="14" animBg="1" advAuto="0"/>
      <p:bldP spid="2020" grpId="16" animBg="1" advAuto="0"/>
      <p:bldP spid="2023" grpId="18" animBg="1" advAuto="0"/>
      <p:bldP spid="2024" grpId="3" animBg="1" advAuto="0"/>
      <p:bldP spid="2025" grpId="5" animBg="1" advAuto="0"/>
      <p:bldP spid="2026" grpId="7" animBg="1" advAuto="0"/>
      <p:bldP spid="2027" grpId="9" animBg="1" advAuto="0"/>
      <p:bldP spid="2028" grpId="11" animBg="1" advAuto="0"/>
      <p:bldP spid="2029" grpId="13" animBg="1" advAuto="0"/>
      <p:bldP spid="2030" grpId="15" animBg="1" advAuto="0"/>
      <p:bldP spid="2031" grpId="17" animBg="1" advAuto="0"/>
      <p:bldP spid="2034" grpId="19" animBg="1" advAuto="0"/>
      <p:bldP spid="2035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4" name="Group"/>
          <p:cNvGrpSpPr/>
          <p:nvPr/>
        </p:nvGrpSpPr>
        <p:grpSpPr>
          <a:xfrm>
            <a:off x="2285998" y="500062"/>
            <a:ext cx="4500567" cy="788036"/>
            <a:chOff x="0" y="0"/>
            <a:chExt cx="4500565" cy="788035"/>
          </a:xfrm>
        </p:grpSpPr>
        <p:grpSp>
          <p:nvGrpSpPr>
            <p:cNvPr id="2040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037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038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039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043" name="Group"/>
            <p:cNvGrpSpPr/>
            <p:nvPr/>
          </p:nvGrpSpPr>
          <p:grpSpPr>
            <a:xfrm>
              <a:off x="170214" y="86994"/>
              <a:ext cx="4154366" cy="701042"/>
              <a:chOff x="0" y="0"/>
              <a:chExt cx="4154365" cy="701040"/>
            </a:xfrm>
          </p:grpSpPr>
          <p:sp>
            <p:nvSpPr>
              <p:cNvPr id="2041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042" name="TRANSCRIPTION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TRANSCRIPTION</a:t>
                </a:r>
              </a:p>
            </p:txBody>
          </p:sp>
        </p:grpSp>
      </p:grpSp>
      <p:grpSp>
        <p:nvGrpSpPr>
          <p:cNvPr id="2047" name="Group"/>
          <p:cNvGrpSpPr/>
          <p:nvPr/>
        </p:nvGrpSpPr>
        <p:grpSpPr>
          <a:xfrm>
            <a:off x="2571733" y="1244065"/>
            <a:ext cx="3929065" cy="369330"/>
            <a:chOff x="0" y="-10449"/>
            <a:chExt cx="3929063" cy="369328"/>
          </a:xfrm>
        </p:grpSpPr>
        <p:sp>
          <p:nvSpPr>
            <p:cNvPr id="2045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46" name="Its is a system of notation"/>
            <p:cNvSpPr txBox="1"/>
            <p:nvPr/>
          </p:nvSpPr>
          <p:spPr>
            <a:xfrm>
              <a:off x="0" y="-10449"/>
              <a:ext cx="392906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It is a system of notation</a:t>
              </a:r>
            </a:p>
          </p:txBody>
        </p:sp>
      </p:grpSp>
      <p:sp>
        <p:nvSpPr>
          <p:cNvPr id="2048" name="Line"/>
          <p:cNvSpPr/>
          <p:nvPr/>
        </p:nvSpPr>
        <p:spPr>
          <a:xfrm flipH="1">
            <a:off x="4535471" y="1571604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51" name="Group"/>
          <p:cNvGrpSpPr/>
          <p:nvPr/>
        </p:nvGrpSpPr>
        <p:grpSpPr>
          <a:xfrm>
            <a:off x="2571733" y="1773087"/>
            <a:ext cx="3929064" cy="311409"/>
            <a:chOff x="0" y="0"/>
            <a:chExt cx="3929062" cy="311407"/>
          </a:xfrm>
        </p:grpSpPr>
        <p:sp>
          <p:nvSpPr>
            <p:cNvPr id="2049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50" name="that represents utterances or partial utterance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that represents utterances or partial utterances</a:t>
              </a:r>
            </a:p>
          </p:txBody>
        </p:sp>
      </p:grpSp>
      <p:grpSp>
        <p:nvGrpSpPr>
          <p:cNvPr id="2054" name="Group"/>
          <p:cNvGrpSpPr/>
          <p:nvPr/>
        </p:nvGrpSpPr>
        <p:grpSpPr>
          <a:xfrm>
            <a:off x="2571733" y="2201712"/>
            <a:ext cx="3929064" cy="311409"/>
            <a:chOff x="0" y="0"/>
            <a:chExt cx="3929062" cy="311407"/>
          </a:xfrm>
        </p:grpSpPr>
        <p:sp>
          <p:nvSpPr>
            <p:cNvPr id="2052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53" name="of a language pronounced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of a language pronounced</a:t>
              </a:r>
            </a:p>
          </p:txBody>
        </p:sp>
      </p:grpSp>
      <p:grpSp>
        <p:nvGrpSpPr>
          <p:cNvPr id="2057" name="Group"/>
          <p:cNvGrpSpPr/>
          <p:nvPr/>
        </p:nvGrpSpPr>
        <p:grpSpPr>
          <a:xfrm>
            <a:off x="2571733" y="2630337"/>
            <a:ext cx="3929064" cy="311409"/>
            <a:chOff x="0" y="0"/>
            <a:chExt cx="3929062" cy="311407"/>
          </a:xfrm>
        </p:grpSpPr>
        <p:sp>
          <p:nvSpPr>
            <p:cNvPr id="205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56" name="by people in general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by people in general</a:t>
              </a:r>
            </a:p>
          </p:txBody>
        </p:sp>
      </p:grpSp>
      <p:grpSp>
        <p:nvGrpSpPr>
          <p:cNvPr id="2060" name="Group"/>
          <p:cNvGrpSpPr/>
          <p:nvPr/>
        </p:nvGrpSpPr>
        <p:grpSpPr>
          <a:xfrm>
            <a:off x="928671" y="3130399"/>
            <a:ext cx="2428876" cy="311409"/>
            <a:chOff x="0" y="0"/>
            <a:chExt cx="2428875" cy="311407"/>
          </a:xfrm>
        </p:grpSpPr>
        <p:sp>
          <p:nvSpPr>
            <p:cNvPr id="2058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59" name="Phonemic Transcription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Phonemic Transcription</a:t>
              </a:r>
            </a:p>
          </p:txBody>
        </p:sp>
      </p:grpSp>
      <p:sp>
        <p:nvSpPr>
          <p:cNvPr id="2061" name="Line"/>
          <p:cNvSpPr/>
          <p:nvPr/>
        </p:nvSpPr>
        <p:spPr>
          <a:xfrm flipH="1">
            <a:off x="4535472" y="2500292"/>
            <a:ext cx="1587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2" name="Line"/>
          <p:cNvSpPr/>
          <p:nvPr/>
        </p:nvSpPr>
        <p:spPr>
          <a:xfrm flipH="1">
            <a:off x="2143125" y="2928937"/>
            <a:ext cx="2392364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3" name="Line"/>
          <p:cNvSpPr/>
          <p:nvPr/>
        </p:nvSpPr>
        <p:spPr>
          <a:xfrm flipH="1">
            <a:off x="4535472" y="2071667"/>
            <a:ext cx="1587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66" name="Group"/>
          <p:cNvGrpSpPr/>
          <p:nvPr/>
        </p:nvGrpSpPr>
        <p:grpSpPr>
          <a:xfrm>
            <a:off x="642921" y="3642623"/>
            <a:ext cx="3000376" cy="287088"/>
            <a:chOff x="0" y="0"/>
            <a:chExt cx="3000375" cy="287086"/>
          </a:xfrm>
        </p:grpSpPr>
        <p:sp>
          <p:nvSpPr>
            <p:cNvPr id="2064" name="Rectangle"/>
            <p:cNvSpPr/>
            <p:nvPr/>
          </p:nvSpPr>
          <p:spPr>
            <a:xfrm>
              <a:off x="0" y="66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65" name="identified as Broad Transcription"/>
            <p:cNvSpPr txBox="1"/>
            <p:nvPr/>
          </p:nvSpPr>
          <p:spPr>
            <a:xfrm>
              <a:off x="0" y="0"/>
              <a:ext cx="3000375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identified as Broad Transcription</a:t>
              </a:r>
            </a:p>
          </p:txBody>
        </p:sp>
      </p:grpSp>
      <p:sp>
        <p:nvSpPr>
          <p:cNvPr id="2067" name="Line"/>
          <p:cNvSpPr/>
          <p:nvPr/>
        </p:nvSpPr>
        <p:spPr>
          <a:xfrm flipH="1">
            <a:off x="2141538" y="3428999"/>
            <a:ext cx="1588" cy="2159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8" name="Line"/>
          <p:cNvSpPr/>
          <p:nvPr/>
        </p:nvSpPr>
        <p:spPr>
          <a:xfrm>
            <a:off x="4535488" y="100012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71" name="Group"/>
          <p:cNvGrpSpPr/>
          <p:nvPr/>
        </p:nvGrpSpPr>
        <p:grpSpPr>
          <a:xfrm>
            <a:off x="5572109" y="3130399"/>
            <a:ext cx="2428876" cy="311409"/>
            <a:chOff x="0" y="0"/>
            <a:chExt cx="2428875" cy="311407"/>
          </a:xfrm>
        </p:grpSpPr>
        <p:sp>
          <p:nvSpPr>
            <p:cNvPr id="2069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70" name="Phonetic Transcription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Phonetic Transcription</a:t>
              </a:r>
            </a:p>
          </p:txBody>
        </p:sp>
      </p:grpSp>
      <p:grpSp>
        <p:nvGrpSpPr>
          <p:cNvPr id="2074" name="Group"/>
          <p:cNvGrpSpPr/>
          <p:nvPr/>
        </p:nvGrpSpPr>
        <p:grpSpPr>
          <a:xfrm>
            <a:off x="642921" y="4071916"/>
            <a:ext cx="3000376" cy="428626"/>
            <a:chOff x="0" y="0"/>
            <a:chExt cx="3000375" cy="428625"/>
          </a:xfrm>
        </p:grpSpPr>
        <p:sp>
          <p:nvSpPr>
            <p:cNvPr id="2072" name="Rectangle"/>
            <p:cNvSpPr/>
            <p:nvPr/>
          </p:nvSpPr>
          <p:spPr>
            <a:xfrm>
              <a:off x="0" y="0"/>
              <a:ext cx="3000375" cy="42862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73" name="represents utterances of a language"/>
            <p:cNvSpPr txBox="1"/>
            <p:nvPr/>
          </p:nvSpPr>
          <p:spPr>
            <a:xfrm>
              <a:off x="0" y="70769"/>
              <a:ext cx="3000375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represents utterances of a language</a:t>
              </a:r>
            </a:p>
          </p:txBody>
        </p:sp>
      </p:grpSp>
      <p:grpSp>
        <p:nvGrpSpPr>
          <p:cNvPr id="2077" name="Group"/>
          <p:cNvGrpSpPr/>
          <p:nvPr/>
        </p:nvGrpSpPr>
        <p:grpSpPr>
          <a:xfrm>
            <a:off x="642921" y="4642748"/>
            <a:ext cx="3000376" cy="287088"/>
            <a:chOff x="0" y="0"/>
            <a:chExt cx="3000375" cy="287086"/>
          </a:xfrm>
        </p:grpSpPr>
        <p:sp>
          <p:nvSpPr>
            <p:cNvPr id="2075" name="Rectangle"/>
            <p:cNvSpPr/>
            <p:nvPr/>
          </p:nvSpPr>
          <p:spPr>
            <a:xfrm>
              <a:off x="0" y="66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76" name="by indicating only the significant"/>
            <p:cNvSpPr txBox="1"/>
            <p:nvPr/>
          </p:nvSpPr>
          <p:spPr>
            <a:xfrm>
              <a:off x="0" y="0"/>
              <a:ext cx="3000375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by indicating only the significant</a:t>
              </a:r>
            </a:p>
          </p:txBody>
        </p:sp>
      </p:grpSp>
      <p:grpSp>
        <p:nvGrpSpPr>
          <p:cNvPr id="2080" name="Group"/>
          <p:cNvGrpSpPr/>
          <p:nvPr/>
        </p:nvGrpSpPr>
        <p:grpSpPr>
          <a:xfrm>
            <a:off x="642921" y="5072041"/>
            <a:ext cx="3000376" cy="500063"/>
            <a:chOff x="0" y="0"/>
            <a:chExt cx="3000375" cy="500062"/>
          </a:xfrm>
        </p:grpSpPr>
        <p:sp>
          <p:nvSpPr>
            <p:cNvPr id="2078" name="Rectangle"/>
            <p:cNvSpPr/>
            <p:nvPr/>
          </p:nvSpPr>
          <p:spPr>
            <a:xfrm>
              <a:off x="0" y="-1"/>
              <a:ext cx="3000375" cy="50006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79" name="and underlying sounds (phonemes)  that make up a word"/>
            <p:cNvSpPr txBox="1"/>
            <p:nvPr/>
          </p:nvSpPr>
          <p:spPr>
            <a:xfrm>
              <a:off x="0" y="4887"/>
              <a:ext cx="3000375" cy="490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and underlying sounds (phonemes)  that make up a word</a:t>
              </a:r>
            </a:p>
          </p:txBody>
        </p:sp>
      </p:grpSp>
      <p:grpSp>
        <p:nvGrpSpPr>
          <p:cNvPr id="2083" name="Group"/>
          <p:cNvGrpSpPr/>
          <p:nvPr/>
        </p:nvGrpSpPr>
        <p:grpSpPr>
          <a:xfrm>
            <a:off x="642921" y="5751065"/>
            <a:ext cx="3000376" cy="642204"/>
            <a:chOff x="0" y="0"/>
            <a:chExt cx="3000375" cy="642203"/>
          </a:xfrm>
        </p:grpSpPr>
        <p:sp>
          <p:nvSpPr>
            <p:cNvPr id="2081" name="Rectangle"/>
            <p:cNvSpPr/>
            <p:nvPr/>
          </p:nvSpPr>
          <p:spPr>
            <a:xfrm>
              <a:off x="0" y="35351"/>
              <a:ext cx="3000375" cy="57150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82" name="/ˈpaɹk /  /ˈgaɹdən/   /prɪˈtɛnd/…"/>
            <p:cNvSpPr txBox="1"/>
            <p:nvPr/>
          </p:nvSpPr>
          <p:spPr>
            <a:xfrm>
              <a:off x="0" y="0"/>
              <a:ext cx="3000375" cy="642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ˈpaɹk 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  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ˈgaɹdən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   /pr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ɪˈtɛnd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ˈkɔl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</p:txBody>
        </p:sp>
      </p:grpSp>
      <p:sp>
        <p:nvSpPr>
          <p:cNvPr id="2084" name="Line"/>
          <p:cNvSpPr/>
          <p:nvPr/>
        </p:nvSpPr>
        <p:spPr>
          <a:xfrm flipH="1">
            <a:off x="2141537" y="39306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5" name="Line"/>
          <p:cNvSpPr/>
          <p:nvPr/>
        </p:nvSpPr>
        <p:spPr>
          <a:xfrm flipH="1">
            <a:off x="2141537" y="45021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6" name="Line"/>
          <p:cNvSpPr/>
          <p:nvPr/>
        </p:nvSpPr>
        <p:spPr>
          <a:xfrm flipH="1">
            <a:off x="2141537" y="4930774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7" name="Line"/>
          <p:cNvSpPr/>
          <p:nvPr/>
        </p:nvSpPr>
        <p:spPr>
          <a:xfrm flipH="1">
            <a:off x="2141538" y="557371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90" name="Group"/>
          <p:cNvGrpSpPr/>
          <p:nvPr/>
        </p:nvGrpSpPr>
        <p:grpSpPr>
          <a:xfrm>
            <a:off x="5357796" y="3559024"/>
            <a:ext cx="3000376" cy="311409"/>
            <a:chOff x="0" y="0"/>
            <a:chExt cx="3000375" cy="311407"/>
          </a:xfrm>
        </p:grpSpPr>
        <p:sp>
          <p:nvSpPr>
            <p:cNvPr id="2088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89" name="represents variant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represents variants</a:t>
              </a:r>
            </a:p>
          </p:txBody>
        </p:sp>
      </p:grpSp>
      <p:grpSp>
        <p:nvGrpSpPr>
          <p:cNvPr id="2093" name="Group"/>
          <p:cNvGrpSpPr/>
          <p:nvPr/>
        </p:nvGrpSpPr>
        <p:grpSpPr>
          <a:xfrm>
            <a:off x="5357796" y="3951931"/>
            <a:ext cx="3000376" cy="311409"/>
            <a:chOff x="0" y="0"/>
            <a:chExt cx="3000375" cy="311407"/>
          </a:xfrm>
        </p:grpSpPr>
        <p:sp>
          <p:nvSpPr>
            <p:cNvPr id="2091" name="Rectangle"/>
            <p:cNvSpPr/>
            <p:nvPr/>
          </p:nvSpPr>
          <p:spPr>
            <a:xfrm>
              <a:off x="0" y="48547"/>
              <a:ext cx="3000375" cy="21431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92" name="of a specific phoneme."/>
            <p:cNvSpPr txBox="1"/>
            <p:nvPr/>
          </p:nvSpPr>
          <p:spPr>
            <a:xfrm>
              <a:off x="0" y="0"/>
              <a:ext cx="300037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of a specific phoneme.</a:t>
              </a:r>
            </a:p>
          </p:txBody>
        </p:sp>
      </p:grpSp>
      <p:grpSp>
        <p:nvGrpSpPr>
          <p:cNvPr id="2096" name="Group"/>
          <p:cNvGrpSpPr/>
          <p:nvPr/>
        </p:nvGrpSpPr>
        <p:grpSpPr>
          <a:xfrm>
            <a:off x="5357796" y="4344837"/>
            <a:ext cx="3000376" cy="311409"/>
            <a:chOff x="0" y="0"/>
            <a:chExt cx="3000375" cy="311407"/>
          </a:xfrm>
        </p:grpSpPr>
        <p:sp>
          <p:nvSpPr>
            <p:cNvPr id="2094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95" name="It is also named as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It is also named as</a:t>
              </a:r>
            </a:p>
          </p:txBody>
        </p:sp>
      </p:grpSp>
      <p:grpSp>
        <p:nvGrpSpPr>
          <p:cNvPr id="2099" name="Group"/>
          <p:cNvGrpSpPr/>
          <p:nvPr/>
        </p:nvGrpSpPr>
        <p:grpSpPr>
          <a:xfrm>
            <a:off x="5357796" y="4773462"/>
            <a:ext cx="3000376" cy="311409"/>
            <a:chOff x="0" y="0"/>
            <a:chExt cx="3000375" cy="311407"/>
          </a:xfrm>
        </p:grpSpPr>
        <p:sp>
          <p:nvSpPr>
            <p:cNvPr id="2097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98" name="Narrow Transcription"/>
            <p:cNvSpPr txBox="1"/>
            <p:nvPr/>
          </p:nvSpPr>
          <p:spPr>
            <a:xfrm>
              <a:off x="0" y="-1"/>
              <a:ext cx="30003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Narrow Transcription</a:t>
              </a:r>
            </a:p>
          </p:txBody>
        </p:sp>
      </p:grpSp>
      <p:grpSp>
        <p:nvGrpSpPr>
          <p:cNvPr id="2102" name="Group"/>
          <p:cNvGrpSpPr/>
          <p:nvPr/>
        </p:nvGrpSpPr>
        <p:grpSpPr>
          <a:xfrm>
            <a:off x="5286359" y="5286354"/>
            <a:ext cx="3143251" cy="714376"/>
            <a:chOff x="0" y="0"/>
            <a:chExt cx="3143250" cy="714375"/>
          </a:xfrm>
        </p:grpSpPr>
        <p:sp>
          <p:nvSpPr>
            <p:cNvPr id="2100" name="Rectangle"/>
            <p:cNvSpPr/>
            <p:nvPr/>
          </p:nvSpPr>
          <p:spPr>
            <a:xfrm>
              <a:off x="0" y="0"/>
              <a:ext cx="3143250" cy="71437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01" name="[ˈpʰa:ɹk┛] [ˈgaːɹ?n̩] [pʰɹ̥ɪˈtɛːnd]…"/>
            <p:cNvSpPr txBox="1"/>
            <p:nvPr/>
          </p:nvSpPr>
          <p:spPr>
            <a:xfrm>
              <a:off x="0" y="57467"/>
              <a:ext cx="3143250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sz="1600"/>
              </a:pPr>
              <a:r>
                <a:t>[</a:t>
              </a:r>
              <a:r>
                <a:rPr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ˈp</a:t>
              </a:r>
              <a:r>
                <a:t>ʰ</a:t>
              </a:r>
              <a:r>
                <a:rPr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a:ɹk┛</a:t>
              </a:r>
              <a:r>
                <a:t>] [ˈgaːɹ?n̩] [pʰɹ̥ɪˈtɛːnd]</a:t>
              </a:r>
            </a:p>
            <a:p>
              <a:pPr algn="ctr" defTabSz="457200">
                <a:defRPr sz="1600"/>
              </a:pPr>
              <a:r>
                <a:t>[kʰɔːɫ]</a:t>
              </a:r>
            </a:p>
          </p:txBody>
        </p:sp>
      </p:grpSp>
      <p:sp>
        <p:nvSpPr>
          <p:cNvPr id="2103" name="Line"/>
          <p:cNvSpPr/>
          <p:nvPr/>
        </p:nvSpPr>
        <p:spPr>
          <a:xfrm flipH="1">
            <a:off x="6857999" y="3859213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4" name="Line"/>
          <p:cNvSpPr/>
          <p:nvPr/>
        </p:nvSpPr>
        <p:spPr>
          <a:xfrm flipH="1">
            <a:off x="6857999" y="4216400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5" name="Line"/>
          <p:cNvSpPr/>
          <p:nvPr/>
        </p:nvSpPr>
        <p:spPr>
          <a:xfrm flipH="1">
            <a:off x="6857999" y="4645025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6" name="Line"/>
          <p:cNvSpPr/>
          <p:nvPr/>
        </p:nvSpPr>
        <p:spPr>
          <a:xfrm flipH="1">
            <a:off x="6857999" y="5073650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7" name="Line"/>
          <p:cNvSpPr/>
          <p:nvPr/>
        </p:nvSpPr>
        <p:spPr>
          <a:xfrm>
            <a:off x="4535488" y="2928937"/>
            <a:ext cx="2251076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8" name="Line"/>
          <p:cNvSpPr/>
          <p:nvPr/>
        </p:nvSpPr>
        <p:spPr>
          <a:xfrm>
            <a:off x="6786562" y="3428999"/>
            <a:ext cx="7143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1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10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1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2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" grpId="1" animBg="1" advAuto="0"/>
      <p:bldP spid="2047" grpId="3" animBg="1" advAuto="0"/>
      <p:bldP spid="2048" grpId="4" animBg="1" advAuto="0"/>
      <p:bldP spid="2051" grpId="5" animBg="1" advAuto="0"/>
      <p:bldP spid="2054" grpId="7" animBg="1" advAuto="0"/>
      <p:bldP spid="2057" grpId="9" animBg="1" advAuto="0"/>
      <p:bldP spid="2060" grpId="11" animBg="1" advAuto="0"/>
      <p:bldP spid="2061" grpId="8" animBg="1" advAuto="0"/>
      <p:bldP spid="2062" grpId="10" animBg="1" advAuto="0"/>
      <p:bldP spid="2063" grpId="6" animBg="1" advAuto="0"/>
      <p:bldP spid="2066" grpId="13" animBg="1" advAuto="0"/>
      <p:bldP spid="2067" grpId="12" animBg="1" advAuto="0"/>
      <p:bldP spid="2068" grpId="2" animBg="1" advAuto="0"/>
      <p:bldP spid="2071" grpId="23" animBg="1" advAuto="0"/>
      <p:bldP spid="2074" grpId="15" animBg="1" advAuto="0"/>
      <p:bldP spid="2077" grpId="17" animBg="1" advAuto="0"/>
      <p:bldP spid="2080" grpId="19" animBg="1" advAuto="0"/>
      <p:bldP spid="2083" grpId="21" animBg="1" advAuto="0"/>
      <p:bldP spid="2084" grpId="14" animBg="1" advAuto="0"/>
      <p:bldP spid="2085" grpId="16" animBg="1" advAuto="0"/>
      <p:bldP spid="2086" grpId="18" animBg="1" advAuto="0"/>
      <p:bldP spid="2087" grpId="20" animBg="1" advAuto="0"/>
      <p:bldP spid="2090" grpId="25" animBg="1" advAuto="0"/>
      <p:bldP spid="2093" grpId="27" animBg="1" advAuto="0"/>
      <p:bldP spid="2096" grpId="29" animBg="1" advAuto="0"/>
      <p:bldP spid="2099" grpId="31" animBg="1" advAuto="0"/>
      <p:bldP spid="2102" grpId="33" animBg="1" advAuto="0"/>
      <p:bldP spid="2103" grpId="26" animBg="1" advAuto="0"/>
      <p:bldP spid="2104" grpId="28" animBg="1" advAuto="0"/>
      <p:bldP spid="2105" grpId="30" animBg="1" advAuto="0"/>
      <p:bldP spid="2106" grpId="32" animBg="1" advAuto="0"/>
      <p:bldP spid="2107" grpId="22" animBg="1" advAuto="0"/>
      <p:bldP spid="2108" grpId="24" animBg="1" advAuto="0"/>
      <p:bldP spid="2111" grpId="3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roup"/>
          <p:cNvGrpSpPr/>
          <p:nvPr/>
        </p:nvGrpSpPr>
        <p:grpSpPr>
          <a:xfrm>
            <a:off x="2285998" y="571500"/>
            <a:ext cx="4500567" cy="788671"/>
            <a:chOff x="0" y="0"/>
            <a:chExt cx="4500565" cy="788670"/>
          </a:xfrm>
        </p:grpSpPr>
        <p:grpSp>
          <p:nvGrpSpPr>
            <p:cNvPr id="2116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113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114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115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119" name="Group"/>
            <p:cNvGrpSpPr/>
            <p:nvPr/>
          </p:nvGrpSpPr>
          <p:grpSpPr>
            <a:xfrm>
              <a:off x="170214" y="87629"/>
              <a:ext cx="4154366" cy="701042"/>
              <a:chOff x="0" y="0"/>
              <a:chExt cx="4154365" cy="701040"/>
            </a:xfrm>
          </p:grpSpPr>
          <p:sp>
            <p:nvSpPr>
              <p:cNvPr id="2117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118" name="TRANSCRIPTION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TRANSCRIPTION</a:t>
                </a:r>
              </a:p>
            </p:txBody>
          </p:sp>
        </p:grpSp>
      </p:grpSp>
      <p:grpSp>
        <p:nvGrpSpPr>
          <p:cNvPr id="2123" name="Group"/>
          <p:cNvGrpSpPr/>
          <p:nvPr/>
        </p:nvGrpSpPr>
        <p:grpSpPr>
          <a:xfrm>
            <a:off x="2571750" y="1351234"/>
            <a:ext cx="3929064" cy="369330"/>
            <a:chOff x="0" y="-6063"/>
            <a:chExt cx="3929063" cy="369329"/>
          </a:xfrm>
        </p:grpSpPr>
        <p:sp>
          <p:nvSpPr>
            <p:cNvPr id="2121" name="Rectangle"/>
            <p:cNvSpPr/>
            <p:nvPr/>
          </p:nvSpPr>
          <p:spPr>
            <a:xfrm>
              <a:off x="0" y="-1"/>
              <a:ext cx="3929063" cy="357204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22" name="Phonetic Transcription"/>
            <p:cNvSpPr txBox="1"/>
            <p:nvPr/>
          </p:nvSpPr>
          <p:spPr>
            <a:xfrm>
              <a:off x="0" y="-6063"/>
              <a:ext cx="39290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 i="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Phonetic </a:t>
              </a:r>
              <a:r>
                <a:rPr lang="es-ES" b="1" i="1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</a:t>
              </a:r>
              <a:r>
                <a:rPr lang="es-ES" b="1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Narrow </a:t>
              </a:r>
              <a:r>
                <a:rPr b="1" i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Transcription</a:t>
              </a:r>
            </a:p>
          </p:txBody>
        </p:sp>
      </p:grpSp>
      <p:sp>
        <p:nvSpPr>
          <p:cNvPr id="2124" name="Line"/>
          <p:cNvSpPr/>
          <p:nvPr/>
        </p:nvSpPr>
        <p:spPr>
          <a:xfrm flipH="1">
            <a:off x="4535488" y="171449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27" name="Group"/>
          <p:cNvGrpSpPr/>
          <p:nvPr/>
        </p:nvGrpSpPr>
        <p:grpSpPr>
          <a:xfrm>
            <a:off x="2571750" y="1844545"/>
            <a:ext cx="3929063" cy="311409"/>
            <a:chOff x="0" y="0"/>
            <a:chExt cx="3929062" cy="311407"/>
          </a:xfrm>
        </p:grpSpPr>
        <p:sp>
          <p:nvSpPr>
            <p:cNvPr id="212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27A1A"/>
                </a:gs>
                <a:gs pos="50000">
                  <a:srgbClr val="A4B025"/>
                </a:gs>
                <a:gs pos="100000">
                  <a:srgbClr val="C4D22D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26" name="STRES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STRESS</a:t>
              </a:r>
            </a:p>
          </p:txBody>
        </p:sp>
      </p:grpSp>
      <p:grpSp>
        <p:nvGrpSpPr>
          <p:cNvPr id="2130" name="Group"/>
          <p:cNvGrpSpPr/>
          <p:nvPr/>
        </p:nvGrpSpPr>
        <p:grpSpPr>
          <a:xfrm>
            <a:off x="2571750" y="2266025"/>
            <a:ext cx="3929063" cy="540009"/>
            <a:chOff x="0" y="0"/>
            <a:chExt cx="3929062" cy="540007"/>
          </a:xfrm>
        </p:grpSpPr>
        <p:sp>
          <p:nvSpPr>
            <p:cNvPr id="2128" name="Rectangle"/>
            <p:cNvSpPr/>
            <p:nvPr/>
          </p:nvSpPr>
          <p:spPr>
            <a:xfrm>
              <a:off x="0" y="19974"/>
              <a:ext cx="3929063" cy="500059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29" name="represented in phonetic and phonemic transcription"/>
            <p:cNvSpPr txBox="1"/>
            <p:nvPr/>
          </p:nvSpPr>
          <p:spPr>
            <a:xfrm>
              <a:off x="0" y="-1"/>
              <a:ext cx="3929063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represented in phonetic and phonemic transcription</a:t>
              </a:r>
            </a:p>
          </p:txBody>
        </p:sp>
      </p:grpSp>
      <p:grpSp>
        <p:nvGrpSpPr>
          <p:cNvPr id="2133" name="Group"/>
          <p:cNvGrpSpPr/>
          <p:nvPr/>
        </p:nvGrpSpPr>
        <p:grpSpPr>
          <a:xfrm>
            <a:off x="2571750" y="2844668"/>
            <a:ext cx="3929063" cy="311409"/>
            <a:chOff x="0" y="0"/>
            <a:chExt cx="3929062" cy="311407"/>
          </a:xfrm>
        </p:grpSpPr>
        <p:sp>
          <p:nvSpPr>
            <p:cNvPr id="2131" name="Rectangle"/>
            <p:cNvSpPr/>
            <p:nvPr/>
          </p:nvSpPr>
          <p:spPr>
            <a:xfrm>
              <a:off x="0" y="12826"/>
              <a:ext cx="3929063" cy="285755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32" name="to show main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to show main</a:t>
              </a:r>
            </a:p>
          </p:txBody>
        </p:sp>
      </p:grpSp>
      <p:grpSp>
        <p:nvGrpSpPr>
          <p:cNvPr id="2136" name="Group"/>
          <p:cNvGrpSpPr/>
          <p:nvPr/>
        </p:nvGrpSpPr>
        <p:grpSpPr>
          <a:xfrm>
            <a:off x="2571750" y="3273295"/>
            <a:ext cx="3929063" cy="311409"/>
            <a:chOff x="0" y="0"/>
            <a:chExt cx="3929062" cy="311407"/>
          </a:xfrm>
        </p:grpSpPr>
        <p:sp>
          <p:nvSpPr>
            <p:cNvPr id="2134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35" name="stressed syllable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stressed syllables</a:t>
              </a:r>
            </a:p>
          </p:txBody>
        </p:sp>
      </p:grpSp>
      <p:sp>
        <p:nvSpPr>
          <p:cNvPr id="2137" name="Line"/>
          <p:cNvSpPr/>
          <p:nvPr/>
        </p:nvSpPr>
        <p:spPr>
          <a:xfrm flipH="1">
            <a:off x="4571999" y="2714625"/>
            <a:ext cx="1589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8" name="Line"/>
          <p:cNvSpPr/>
          <p:nvPr/>
        </p:nvSpPr>
        <p:spPr>
          <a:xfrm flipH="1">
            <a:off x="4535488" y="314324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9" name="Line"/>
          <p:cNvSpPr/>
          <p:nvPr/>
        </p:nvSpPr>
        <p:spPr>
          <a:xfrm flipH="1">
            <a:off x="4535488" y="2143124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42" name="Group"/>
          <p:cNvGrpSpPr/>
          <p:nvPr/>
        </p:nvGrpSpPr>
        <p:grpSpPr>
          <a:xfrm>
            <a:off x="2571750" y="3701920"/>
            <a:ext cx="3929063" cy="311409"/>
            <a:chOff x="0" y="0"/>
            <a:chExt cx="3929062" cy="311407"/>
          </a:xfrm>
        </p:grpSpPr>
        <p:sp>
          <p:nvSpPr>
            <p:cNvPr id="2140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41" name="superscript accent mark i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superscript accent mark is</a:t>
              </a:r>
            </a:p>
          </p:txBody>
        </p:sp>
      </p:grpSp>
      <p:sp>
        <p:nvSpPr>
          <p:cNvPr id="2143" name="Line"/>
          <p:cNvSpPr/>
          <p:nvPr/>
        </p:nvSpPr>
        <p:spPr>
          <a:xfrm flipH="1">
            <a:off x="4535488" y="3571874"/>
            <a:ext cx="1588" cy="1444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4" name="Line"/>
          <p:cNvSpPr/>
          <p:nvPr/>
        </p:nvSpPr>
        <p:spPr>
          <a:xfrm>
            <a:off x="4535487" y="1071562"/>
            <a:ext cx="1588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47" name="Group"/>
          <p:cNvGrpSpPr/>
          <p:nvPr/>
        </p:nvGrpSpPr>
        <p:grpSpPr>
          <a:xfrm>
            <a:off x="2571750" y="4197122"/>
            <a:ext cx="3929063" cy="321132"/>
            <a:chOff x="0" y="0"/>
            <a:chExt cx="3929062" cy="321131"/>
          </a:xfrm>
        </p:grpSpPr>
        <p:sp>
          <p:nvSpPr>
            <p:cNvPr id="2145" name="Rectangle"/>
            <p:cNvSpPr/>
            <p:nvPr/>
          </p:nvSpPr>
          <p:spPr>
            <a:xfrm>
              <a:off x="0" y="17690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46" name="being placed before the stressed syllable (ˈ)"/>
            <p:cNvSpPr txBox="1"/>
            <p:nvPr/>
          </p:nvSpPr>
          <p:spPr>
            <a:xfrm>
              <a:off x="0" y="0"/>
              <a:ext cx="3929063" cy="321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being placed before the stressed syllable (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</p:grpSp>
      <p:grpSp>
        <p:nvGrpSpPr>
          <p:cNvPr id="2150" name="Group"/>
          <p:cNvGrpSpPr/>
          <p:nvPr/>
        </p:nvGrpSpPr>
        <p:grpSpPr>
          <a:xfrm>
            <a:off x="2571736" y="4630616"/>
            <a:ext cx="3929063" cy="311409"/>
            <a:chOff x="0" y="0"/>
            <a:chExt cx="3929062" cy="311407"/>
          </a:xfrm>
        </p:grpSpPr>
        <p:sp>
          <p:nvSpPr>
            <p:cNvPr id="2148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49" name="as well as to indicate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as well as to indicate</a:t>
              </a:r>
            </a:p>
          </p:txBody>
        </p:sp>
      </p:grpSp>
      <p:grpSp>
        <p:nvGrpSpPr>
          <p:cNvPr id="2153" name="Group"/>
          <p:cNvGrpSpPr/>
          <p:nvPr/>
        </p:nvGrpSpPr>
        <p:grpSpPr>
          <a:xfrm>
            <a:off x="2571750" y="5072074"/>
            <a:ext cx="3929063" cy="357177"/>
            <a:chOff x="0" y="0"/>
            <a:chExt cx="3929062" cy="357175"/>
          </a:xfrm>
        </p:grpSpPr>
        <p:sp>
          <p:nvSpPr>
            <p:cNvPr id="2151" name="Rectangle"/>
            <p:cNvSpPr/>
            <p:nvPr/>
          </p:nvSpPr>
          <p:spPr>
            <a:xfrm>
              <a:off x="0" y="0"/>
              <a:ext cx="3929063" cy="357176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52" name="the secondary syllables"/>
            <p:cNvSpPr txBox="1"/>
            <p:nvPr/>
          </p:nvSpPr>
          <p:spPr>
            <a:xfrm>
              <a:off x="0" y="22884"/>
              <a:ext cx="3929063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 secondary syllables</a:t>
              </a:r>
            </a:p>
          </p:txBody>
        </p:sp>
      </p:grpSp>
      <p:grpSp>
        <p:nvGrpSpPr>
          <p:cNvPr id="2156" name="Group"/>
          <p:cNvGrpSpPr/>
          <p:nvPr/>
        </p:nvGrpSpPr>
        <p:grpSpPr>
          <a:xfrm>
            <a:off x="2571736" y="5605200"/>
            <a:ext cx="3929063" cy="362506"/>
            <a:chOff x="0" y="0"/>
            <a:chExt cx="3929062" cy="362505"/>
          </a:xfrm>
        </p:grpSpPr>
        <p:sp>
          <p:nvSpPr>
            <p:cNvPr id="2154" name="Rectangle"/>
            <p:cNvSpPr/>
            <p:nvPr/>
          </p:nvSpPr>
          <p:spPr>
            <a:xfrm>
              <a:off x="0" y="38377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55" name="a subscript accent mark is used ( ˌ )"/>
            <p:cNvSpPr txBox="1"/>
            <p:nvPr/>
          </p:nvSpPr>
          <p:spPr>
            <a:xfrm>
              <a:off x="0" y="-1"/>
              <a:ext cx="3929063" cy="362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 subscript accent mark is used ( 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ˌ 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</p:grpSp>
      <p:grpSp>
        <p:nvGrpSpPr>
          <p:cNvPr id="2159" name="Group"/>
          <p:cNvGrpSpPr/>
          <p:nvPr/>
        </p:nvGrpSpPr>
        <p:grpSpPr>
          <a:xfrm>
            <a:off x="2571736" y="6072205"/>
            <a:ext cx="3929064" cy="357211"/>
            <a:chOff x="0" y="-1"/>
            <a:chExt cx="3929063" cy="357210"/>
          </a:xfrm>
        </p:grpSpPr>
        <p:sp>
          <p:nvSpPr>
            <p:cNvPr id="2157" name="Rectangle"/>
            <p:cNvSpPr/>
            <p:nvPr/>
          </p:nvSpPr>
          <p:spPr>
            <a:xfrm>
              <a:off x="0" y="-1"/>
              <a:ext cx="3929063" cy="35721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58" name="before the syllable."/>
            <p:cNvSpPr txBox="1"/>
            <p:nvPr/>
          </p:nvSpPr>
          <p:spPr>
            <a:xfrm>
              <a:off x="0" y="9329"/>
              <a:ext cx="3929063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before the 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stressed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syllable.</a:t>
              </a:r>
            </a:p>
          </p:txBody>
        </p:sp>
      </p:grpSp>
      <p:sp>
        <p:nvSpPr>
          <p:cNvPr id="2160" name="Line"/>
          <p:cNvSpPr/>
          <p:nvPr/>
        </p:nvSpPr>
        <p:spPr>
          <a:xfrm flipH="1">
            <a:off x="4535488" y="4002087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1" name="Line"/>
          <p:cNvSpPr/>
          <p:nvPr/>
        </p:nvSpPr>
        <p:spPr>
          <a:xfrm flipH="1">
            <a:off x="4535487" y="4502149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2" name="Line"/>
          <p:cNvSpPr/>
          <p:nvPr/>
        </p:nvSpPr>
        <p:spPr>
          <a:xfrm flipH="1">
            <a:off x="4535488" y="5002212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3" name="Line"/>
          <p:cNvSpPr/>
          <p:nvPr/>
        </p:nvSpPr>
        <p:spPr>
          <a:xfrm flipH="1">
            <a:off x="4535488" y="5430837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4" name="Line"/>
          <p:cNvSpPr/>
          <p:nvPr/>
        </p:nvSpPr>
        <p:spPr>
          <a:xfrm flipH="1">
            <a:off x="4535488" y="5859462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6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16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6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" grpId="1" animBg="1" advAuto="0"/>
      <p:bldP spid="2123" grpId="3" animBg="1" advAuto="0"/>
      <p:bldP spid="2124" grpId="4" animBg="1" advAuto="0"/>
      <p:bldP spid="2127" grpId="5" animBg="1" advAuto="0"/>
      <p:bldP spid="2130" grpId="7" animBg="1" advAuto="0"/>
      <p:bldP spid="2133" grpId="9" animBg="1" advAuto="0"/>
      <p:bldP spid="2136" grpId="11" animBg="1" advAuto="0"/>
      <p:bldP spid="2137" grpId="8" animBg="1" advAuto="0"/>
      <p:bldP spid="2138" grpId="10" animBg="1" advAuto="0"/>
      <p:bldP spid="2139" grpId="6" animBg="1" advAuto="0"/>
      <p:bldP spid="2142" grpId="13" animBg="1" advAuto="0"/>
      <p:bldP spid="2143" grpId="12" animBg="1" advAuto="0"/>
      <p:bldP spid="2144" grpId="2" animBg="1" advAuto="0"/>
      <p:bldP spid="2147" grpId="15" animBg="1" advAuto="0"/>
      <p:bldP spid="2150" grpId="17" animBg="1" advAuto="0"/>
      <p:bldP spid="2153" grpId="19" animBg="1" advAuto="0"/>
      <p:bldP spid="2156" grpId="21" animBg="1" advAuto="0"/>
      <p:bldP spid="2159" grpId="23" animBg="1" advAuto="0"/>
      <p:bldP spid="2160" grpId="14" animBg="1" advAuto="0"/>
      <p:bldP spid="2161" grpId="16" animBg="1" advAuto="0"/>
      <p:bldP spid="2162" grpId="18" animBg="1" advAuto="0"/>
      <p:bldP spid="2163" grpId="20" animBg="1" advAuto="0"/>
      <p:bldP spid="2164" grpId="22" animBg="1" advAuto="0"/>
      <p:bldP spid="2167" grpId="2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Rectangle"/>
          <p:cNvSpPr/>
          <p:nvPr/>
        </p:nvSpPr>
        <p:spPr>
          <a:xfrm>
            <a:off x="1071538" y="4143380"/>
            <a:ext cx="7000924" cy="2214579"/>
          </a:xfrm>
          <a:prstGeom prst="rect">
            <a:avLst/>
          </a:prstGeom>
          <a:solidFill>
            <a:srgbClr val="E3E5ED"/>
          </a:solidFill>
          <a:ln w="25400">
            <a:solidFill>
              <a:srgbClr val="535A77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177" name="Group"/>
          <p:cNvGrpSpPr/>
          <p:nvPr/>
        </p:nvGrpSpPr>
        <p:grpSpPr>
          <a:xfrm>
            <a:off x="2285998" y="642937"/>
            <a:ext cx="4500568" cy="571502"/>
            <a:chOff x="0" y="0"/>
            <a:chExt cx="4500566" cy="571501"/>
          </a:xfrm>
        </p:grpSpPr>
        <p:grpSp>
          <p:nvGrpSpPr>
            <p:cNvPr id="2173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2170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2171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2172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2176" name="Group"/>
            <p:cNvGrpSpPr/>
            <p:nvPr/>
          </p:nvGrpSpPr>
          <p:grpSpPr>
            <a:xfrm>
              <a:off x="170214" y="86994"/>
              <a:ext cx="4154367" cy="400107"/>
              <a:chOff x="0" y="0"/>
              <a:chExt cx="4154366" cy="400106"/>
            </a:xfrm>
          </p:grpSpPr>
          <p:sp>
            <p:nvSpPr>
              <p:cNvPr id="2174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>
                  <a:highlight>
                    <a:srgbClr val="FFFF00"/>
                  </a:highlight>
                </a:endParaRPr>
              </a:p>
            </p:txBody>
          </p:sp>
          <p:sp>
            <p:nvSpPr>
              <p:cNvPr id="2175" name="PEDAGOGICAL HINTS"/>
              <p:cNvSpPr txBox="1"/>
              <p:nvPr/>
            </p:nvSpPr>
            <p:spPr>
              <a:xfrm>
                <a:off x="0" y="0"/>
                <a:ext cx="4154366" cy="4001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  <a:highlight>
                      <a:srgbClr val="FFFF00"/>
                    </a:highlight>
                  </a:rPr>
                  <a:t>PEDAGOGICAL HINTS</a:t>
                </a:r>
              </a:p>
            </p:txBody>
          </p:sp>
        </p:grpSp>
      </p:grpSp>
      <p:sp>
        <p:nvSpPr>
          <p:cNvPr id="2178" name="Line"/>
          <p:cNvSpPr/>
          <p:nvPr/>
        </p:nvSpPr>
        <p:spPr>
          <a:xfrm>
            <a:off x="4532313" y="1073149"/>
            <a:ext cx="3176" cy="355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81" name="Group"/>
          <p:cNvGrpSpPr/>
          <p:nvPr/>
        </p:nvGrpSpPr>
        <p:grpSpPr>
          <a:xfrm>
            <a:off x="2571736" y="1428736"/>
            <a:ext cx="3929064" cy="357192"/>
            <a:chOff x="0" y="0"/>
            <a:chExt cx="3929063" cy="357190"/>
          </a:xfrm>
        </p:grpSpPr>
        <p:sp>
          <p:nvSpPr>
            <p:cNvPr id="2179" name="Rectangle"/>
            <p:cNvSpPr/>
            <p:nvPr/>
          </p:nvSpPr>
          <p:spPr>
            <a:xfrm>
              <a:off x="0" y="0"/>
              <a:ext cx="3929063" cy="357190"/>
            </a:xfrm>
            <a:prstGeom prst="rect">
              <a:avLst/>
            </a:prstGeom>
            <a:solidFill>
              <a:srgbClr val="52869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600" b="1" i="1"/>
              </a:pPr>
              <a:endParaRPr/>
            </a:p>
          </p:txBody>
        </p:sp>
        <p:sp>
          <p:nvSpPr>
            <p:cNvPr id="2180" name="marking stress in both"/>
            <p:cNvSpPr txBox="1"/>
            <p:nvPr/>
          </p:nvSpPr>
          <p:spPr>
            <a:xfrm>
              <a:off x="0" y="9320"/>
              <a:ext cx="3929063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marking stress in</a:t>
              </a:r>
            </a:p>
          </p:txBody>
        </p:sp>
      </p:grpSp>
      <p:grpSp>
        <p:nvGrpSpPr>
          <p:cNvPr id="2184" name="Group"/>
          <p:cNvGrpSpPr/>
          <p:nvPr/>
        </p:nvGrpSpPr>
        <p:grpSpPr>
          <a:xfrm>
            <a:off x="2571736" y="2045277"/>
            <a:ext cx="3929064" cy="338552"/>
            <a:chOff x="0" y="-12579"/>
            <a:chExt cx="3929063" cy="338550"/>
          </a:xfrm>
        </p:grpSpPr>
        <p:sp>
          <p:nvSpPr>
            <p:cNvPr id="2182" name="Rectangle"/>
            <p:cNvSpPr/>
            <p:nvPr/>
          </p:nvSpPr>
          <p:spPr>
            <a:xfrm>
              <a:off x="0" y="13821"/>
              <a:ext cx="3929063" cy="285751"/>
            </a:xfrm>
            <a:prstGeom prst="rect">
              <a:avLst/>
            </a:prstGeom>
            <a:solidFill>
              <a:srgbClr val="52869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183" name="monosyllabic and multisyllabic words"/>
            <p:cNvSpPr txBox="1"/>
            <p:nvPr/>
          </p:nvSpPr>
          <p:spPr>
            <a:xfrm>
              <a:off x="0" y="-12579"/>
              <a:ext cx="3929063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multisyllabic words</a:t>
              </a:r>
            </a:p>
          </p:txBody>
        </p:sp>
      </p:grpSp>
      <p:grpSp>
        <p:nvGrpSpPr>
          <p:cNvPr id="2187" name="Group"/>
          <p:cNvGrpSpPr/>
          <p:nvPr/>
        </p:nvGrpSpPr>
        <p:grpSpPr>
          <a:xfrm>
            <a:off x="2571736" y="2486484"/>
            <a:ext cx="3929063" cy="313394"/>
            <a:chOff x="0" y="0"/>
            <a:chExt cx="3929062" cy="313392"/>
          </a:xfrm>
        </p:grpSpPr>
        <p:sp>
          <p:nvSpPr>
            <p:cNvPr id="2185" name="Rectangle"/>
            <p:cNvSpPr/>
            <p:nvPr/>
          </p:nvSpPr>
          <p:spPr>
            <a:xfrm>
              <a:off x="0" y="13821"/>
              <a:ext cx="3929063" cy="285751"/>
            </a:xfrm>
            <a:prstGeom prst="rect">
              <a:avLst/>
            </a:prstGeom>
            <a:solidFill>
              <a:srgbClr val="52869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186" name="in some didactic advice for students"/>
            <p:cNvSpPr txBox="1"/>
            <p:nvPr/>
          </p:nvSpPr>
          <p:spPr>
            <a:xfrm>
              <a:off x="0" y="-1"/>
              <a:ext cx="3929063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Arial"/>
                  <a:ea typeface="Arial"/>
                  <a:cs typeface="Arial"/>
                  <a:sym typeface="Arial"/>
                </a:rPr>
                <a:t>in some didactic advice for students </a:t>
              </a:r>
            </a:p>
          </p:txBody>
        </p:sp>
      </p:grpSp>
      <p:grpSp>
        <p:nvGrpSpPr>
          <p:cNvPr id="2190" name="Group"/>
          <p:cNvGrpSpPr/>
          <p:nvPr/>
        </p:nvGrpSpPr>
        <p:grpSpPr>
          <a:xfrm>
            <a:off x="2571736" y="2986550"/>
            <a:ext cx="3929063" cy="313394"/>
            <a:chOff x="0" y="0"/>
            <a:chExt cx="3929062" cy="313392"/>
          </a:xfrm>
        </p:grpSpPr>
        <p:sp>
          <p:nvSpPr>
            <p:cNvPr id="2188" name="Rectangle"/>
            <p:cNvSpPr/>
            <p:nvPr/>
          </p:nvSpPr>
          <p:spPr>
            <a:xfrm>
              <a:off x="0" y="13821"/>
              <a:ext cx="3929063" cy="285751"/>
            </a:xfrm>
            <a:prstGeom prst="rect">
              <a:avLst/>
            </a:prstGeom>
            <a:solidFill>
              <a:srgbClr val="52869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189" name="to be able to use and pronounce properly"/>
            <p:cNvSpPr txBox="1"/>
            <p:nvPr/>
          </p:nvSpPr>
          <p:spPr>
            <a:xfrm>
              <a:off x="0" y="-1"/>
              <a:ext cx="3929063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Arial"/>
                  <a:ea typeface="Arial"/>
                  <a:cs typeface="Arial"/>
                  <a:sym typeface="Arial"/>
                </a:rPr>
                <a:t>to be able to use and pronounce properly </a:t>
              </a:r>
            </a:p>
          </p:txBody>
        </p:sp>
      </p:grpSp>
      <p:sp>
        <p:nvSpPr>
          <p:cNvPr id="2191" name="Line"/>
          <p:cNvSpPr/>
          <p:nvPr/>
        </p:nvSpPr>
        <p:spPr>
          <a:xfrm flipH="1">
            <a:off x="4535488" y="2357438"/>
            <a:ext cx="1588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2" name="Line"/>
          <p:cNvSpPr/>
          <p:nvPr/>
        </p:nvSpPr>
        <p:spPr>
          <a:xfrm flipH="1">
            <a:off x="4535488" y="278606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3" name="Line"/>
          <p:cNvSpPr/>
          <p:nvPr/>
        </p:nvSpPr>
        <p:spPr>
          <a:xfrm>
            <a:off x="4500563" y="1785937"/>
            <a:ext cx="34926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96" name="Group"/>
          <p:cNvGrpSpPr/>
          <p:nvPr/>
        </p:nvGrpSpPr>
        <p:grpSpPr>
          <a:xfrm>
            <a:off x="2571750" y="3486616"/>
            <a:ext cx="3929063" cy="313393"/>
            <a:chOff x="0" y="0"/>
            <a:chExt cx="3929062" cy="313392"/>
          </a:xfrm>
        </p:grpSpPr>
        <p:sp>
          <p:nvSpPr>
            <p:cNvPr id="2194" name="Rectangle"/>
            <p:cNvSpPr/>
            <p:nvPr/>
          </p:nvSpPr>
          <p:spPr>
            <a:xfrm>
              <a:off x="0" y="13821"/>
              <a:ext cx="3929063" cy="285751"/>
            </a:xfrm>
            <a:prstGeom prst="rect">
              <a:avLst/>
            </a:prstGeom>
            <a:solidFill>
              <a:srgbClr val="528693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195" name="the stressed syllables in words."/>
            <p:cNvSpPr txBox="1"/>
            <p:nvPr/>
          </p:nvSpPr>
          <p:spPr>
            <a:xfrm>
              <a:off x="0" y="-1"/>
              <a:ext cx="3929063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Arial"/>
                  <a:ea typeface="Arial"/>
                  <a:cs typeface="Arial"/>
                  <a:sym typeface="Arial"/>
                </a:rPr>
                <a:t>the stressed syllables in words. </a:t>
              </a:r>
            </a:p>
          </p:txBody>
        </p:sp>
      </p:grpSp>
      <p:sp>
        <p:nvSpPr>
          <p:cNvPr id="2197" name="Line"/>
          <p:cNvSpPr/>
          <p:nvPr/>
        </p:nvSpPr>
        <p:spPr>
          <a:xfrm>
            <a:off x="4535487" y="3286124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8" name="Line"/>
          <p:cNvSpPr/>
          <p:nvPr/>
        </p:nvSpPr>
        <p:spPr>
          <a:xfrm>
            <a:off x="4535487" y="3786188"/>
            <a:ext cx="36513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9" name="/ˈfɪltər/"/>
          <p:cNvSpPr txBox="1"/>
          <p:nvPr/>
        </p:nvSpPr>
        <p:spPr>
          <a:xfrm>
            <a:off x="1500187" y="4143375"/>
            <a:ext cx="857251" cy="35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/</a:t>
            </a:r>
            <a:r>
              <a:rPr b="1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fɪl</a:t>
            </a:r>
            <a:r>
              <a:rPr sz="1400">
                <a:latin typeface="Lucida Sans Unicode"/>
                <a:ea typeface="Lucida Sans Unicode"/>
                <a:cs typeface="Lucida Sans Unicode"/>
                <a:sym typeface="Lucida Sans Unicode"/>
              </a:rPr>
              <a:t>tər</a:t>
            </a:r>
            <a:r>
              <a:t>/</a:t>
            </a:r>
          </a:p>
        </p:txBody>
      </p:sp>
      <p:sp>
        <p:nvSpPr>
          <p:cNvPr id="2200" name="NOUN"/>
          <p:cNvSpPr txBox="1"/>
          <p:nvPr/>
        </p:nvSpPr>
        <p:spPr>
          <a:xfrm>
            <a:off x="2786063" y="4143375"/>
            <a:ext cx="755651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NOUN </a:t>
            </a:r>
          </a:p>
        </p:txBody>
      </p:sp>
      <p:sp>
        <p:nvSpPr>
          <p:cNvPr id="2201" name="that stress goes on the first syllable"/>
          <p:cNvSpPr txBox="1"/>
          <p:nvPr/>
        </p:nvSpPr>
        <p:spPr>
          <a:xfrm>
            <a:off x="3500437" y="4214812"/>
            <a:ext cx="4572001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that stress goes on the first syllable</a:t>
            </a:r>
          </a:p>
        </p:txBody>
      </p:sp>
      <p:sp>
        <p:nvSpPr>
          <p:cNvPr id="2202" name="/ˈblækˌbɔɹd/"/>
          <p:cNvSpPr txBox="1"/>
          <p:nvPr/>
        </p:nvSpPr>
        <p:spPr>
          <a:xfrm>
            <a:off x="1428750" y="4500562"/>
            <a:ext cx="1214438" cy="3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400"/>
              <a:t>/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ˈblækˌ</a:t>
            </a:r>
            <a:r>
              <a:rPr sz="1400">
                <a:latin typeface="Lucida Sans Unicode"/>
                <a:ea typeface="Lucida Sans Unicode"/>
                <a:cs typeface="Lucida Sans Unicode"/>
                <a:sym typeface="Lucida Sans Unicode"/>
              </a:rPr>
              <a:t>bɔɹd</a:t>
            </a:r>
            <a:r>
              <a:rPr sz="1400"/>
              <a:t>/</a:t>
            </a:r>
          </a:p>
        </p:txBody>
      </p:sp>
      <p:sp>
        <p:nvSpPr>
          <p:cNvPr id="2203" name="NOUN"/>
          <p:cNvSpPr txBox="1"/>
          <p:nvPr/>
        </p:nvSpPr>
        <p:spPr>
          <a:xfrm>
            <a:off x="2786063" y="4429125"/>
            <a:ext cx="582474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NOUN </a:t>
            </a:r>
          </a:p>
        </p:txBody>
      </p:sp>
      <p:sp>
        <p:nvSpPr>
          <p:cNvPr id="2204" name="tool used in classroom to write on any board  which is black."/>
          <p:cNvSpPr txBox="1"/>
          <p:nvPr/>
        </p:nvSpPr>
        <p:spPr>
          <a:xfrm>
            <a:off x="3500437" y="4500562"/>
            <a:ext cx="4572001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tool used in classroom to write on any board  which is black.</a:t>
            </a:r>
          </a:p>
        </p:txBody>
      </p:sp>
      <p:sp>
        <p:nvSpPr>
          <p:cNvPr id="2205" name="/ˌblækˈbɔɹd/"/>
          <p:cNvSpPr txBox="1"/>
          <p:nvPr/>
        </p:nvSpPr>
        <p:spPr>
          <a:xfrm>
            <a:off x="1428750" y="4857750"/>
            <a:ext cx="1214438" cy="3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400"/>
              <a:t>/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ˌ</a:t>
            </a:r>
            <a:r>
              <a:rPr sz="1400">
                <a:latin typeface="Lucida Sans Unicode"/>
                <a:ea typeface="Lucida Sans Unicode"/>
                <a:cs typeface="Lucida Sans Unicode"/>
                <a:sym typeface="Lucida Sans Unicode"/>
              </a:rPr>
              <a:t>blæk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ˈbɔɹd</a:t>
            </a:r>
            <a:r>
              <a:rPr sz="1400"/>
              <a:t>/</a:t>
            </a:r>
          </a:p>
        </p:txBody>
      </p:sp>
      <p:sp>
        <p:nvSpPr>
          <p:cNvPr id="2206" name="NOUN"/>
          <p:cNvSpPr txBox="1"/>
          <p:nvPr/>
        </p:nvSpPr>
        <p:spPr>
          <a:xfrm>
            <a:off x="2786063" y="4857750"/>
            <a:ext cx="582474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NOUN </a:t>
            </a:r>
          </a:p>
        </p:txBody>
      </p:sp>
      <p:sp>
        <p:nvSpPr>
          <p:cNvPr id="2207" name="Notice how stress placement alters word  meanings even though the part of speech is  kept."/>
          <p:cNvSpPr txBox="1"/>
          <p:nvPr/>
        </p:nvSpPr>
        <p:spPr>
          <a:xfrm>
            <a:off x="3500437" y="4786312"/>
            <a:ext cx="4572001" cy="4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Notice how stress placement alters word  meanings even though the part of speech is  kept.</a:t>
            </a:r>
          </a:p>
        </p:txBody>
      </p:sp>
      <p:sp>
        <p:nvSpPr>
          <p:cNvPr id="2208" name="/ˈpɹadʒɪkt/"/>
          <p:cNvSpPr txBox="1"/>
          <p:nvPr/>
        </p:nvSpPr>
        <p:spPr>
          <a:xfrm>
            <a:off x="1500187" y="5429250"/>
            <a:ext cx="1214438" cy="3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400"/>
              <a:t>/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ˈpɹa</a:t>
            </a:r>
            <a:r>
              <a:rPr sz="1400">
                <a:latin typeface="Lucida Sans Unicode"/>
                <a:ea typeface="Lucida Sans Unicode"/>
                <a:cs typeface="Lucida Sans Unicode"/>
                <a:sym typeface="Lucida Sans Unicode"/>
              </a:rPr>
              <a:t>dʒɪkt</a:t>
            </a:r>
            <a:r>
              <a:rPr sz="1400"/>
              <a:t>/</a:t>
            </a:r>
          </a:p>
        </p:txBody>
      </p:sp>
      <p:sp>
        <p:nvSpPr>
          <p:cNvPr id="2209" name="NOUN"/>
          <p:cNvSpPr txBox="1"/>
          <p:nvPr/>
        </p:nvSpPr>
        <p:spPr>
          <a:xfrm>
            <a:off x="2786063" y="5429250"/>
            <a:ext cx="582474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NOUN </a:t>
            </a:r>
          </a:p>
        </p:txBody>
      </p:sp>
      <p:sp>
        <p:nvSpPr>
          <p:cNvPr id="2210" name="piece of work that needs skill, effort,  and  careful planning."/>
          <p:cNvSpPr txBox="1"/>
          <p:nvPr/>
        </p:nvSpPr>
        <p:spPr>
          <a:xfrm>
            <a:off x="3500437" y="5357812"/>
            <a:ext cx="4572001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piece of work that needs skill, effort,  and  careful planning.</a:t>
            </a:r>
          </a:p>
        </p:txBody>
      </p:sp>
      <p:sp>
        <p:nvSpPr>
          <p:cNvPr id="2211" name="/prəˈdʒɛkt/"/>
          <p:cNvSpPr txBox="1"/>
          <p:nvPr/>
        </p:nvSpPr>
        <p:spPr>
          <a:xfrm>
            <a:off x="1500187" y="5857875"/>
            <a:ext cx="1214438" cy="3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400"/>
              <a:t>/pr</a:t>
            </a:r>
            <a:r>
              <a:rPr sz="1400">
                <a:latin typeface="Lucida Sans Unicode"/>
                <a:ea typeface="Lucida Sans Unicode"/>
                <a:cs typeface="Lucida Sans Unicode"/>
                <a:sym typeface="Lucida Sans Unicode"/>
              </a:rPr>
              <a:t>ə</a:t>
            </a:r>
            <a:r>
              <a:rPr sz="1400" b="1">
                <a:latin typeface="Lucida Sans Unicode"/>
                <a:ea typeface="Lucida Sans Unicode"/>
                <a:cs typeface="Lucida Sans Unicode"/>
                <a:sym typeface="Lucida Sans Unicode"/>
              </a:rPr>
              <a:t>ˈdʒɛkt</a:t>
            </a:r>
            <a:r>
              <a:rPr sz="1400"/>
              <a:t>/</a:t>
            </a:r>
          </a:p>
        </p:txBody>
      </p:sp>
      <p:sp>
        <p:nvSpPr>
          <p:cNvPr id="2212" name="VERB"/>
          <p:cNvSpPr txBox="1"/>
          <p:nvPr/>
        </p:nvSpPr>
        <p:spPr>
          <a:xfrm>
            <a:off x="2786063" y="5929312"/>
            <a:ext cx="510590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</a:p>
        </p:txBody>
      </p:sp>
      <p:sp>
        <p:nvSpPr>
          <p:cNvPr id="2213" name="how stress placement alters the vowel  quality of the word meaning and part of speech  change."/>
          <p:cNvSpPr txBox="1"/>
          <p:nvPr/>
        </p:nvSpPr>
        <p:spPr>
          <a:xfrm>
            <a:off x="3500437" y="5786437"/>
            <a:ext cx="4572001" cy="4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how stress placement alters the vowel 	quality of the word meaning and part of speech  change.</a:t>
            </a:r>
          </a:p>
        </p:txBody>
      </p:sp>
      <p:grpSp>
        <p:nvGrpSpPr>
          <p:cNvPr id="221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21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1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0"/>
                                        <p:tgtEl>
                                          <p:spTgt spid="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" grpId="13" animBg="1" advAuto="0"/>
      <p:bldP spid="2177" grpId="1" animBg="1" advAuto="0"/>
      <p:bldP spid="2178" grpId="2" animBg="1" advAuto="0"/>
      <p:bldP spid="2181" grpId="3" animBg="1" advAuto="0"/>
      <p:bldP spid="2184" grpId="5" animBg="1" advAuto="0"/>
      <p:bldP spid="2187" grpId="7" animBg="1" advAuto="0"/>
      <p:bldP spid="2190" grpId="9" animBg="1" advAuto="0"/>
      <p:bldP spid="2191" grpId="6" animBg="1" advAuto="0"/>
      <p:bldP spid="2192" grpId="8" animBg="1" advAuto="0"/>
      <p:bldP spid="2193" grpId="4" animBg="1" advAuto="0"/>
      <p:bldP spid="2196" grpId="11" animBg="1" advAuto="0"/>
      <p:bldP spid="2197" grpId="10" animBg="1" advAuto="0"/>
      <p:bldP spid="2198" grpId="12" animBg="1" advAuto="0"/>
      <p:bldP spid="2199" grpId="14" animBg="1" advAuto="0"/>
      <p:bldP spid="2200" grpId="15" animBg="1" advAuto="0"/>
      <p:bldP spid="2201" grpId="16" animBg="1" advAuto="0"/>
      <p:bldP spid="2202" grpId="17" animBg="1" advAuto="0"/>
      <p:bldP spid="2203" grpId="18" animBg="1" advAuto="0"/>
      <p:bldP spid="2204" grpId="19" animBg="1" advAuto="0"/>
      <p:bldP spid="2205" grpId="20" animBg="1" advAuto="0"/>
      <p:bldP spid="2206" grpId="21" animBg="1" advAuto="0"/>
      <p:bldP spid="2207" grpId="22" animBg="1" advAuto="0"/>
      <p:bldP spid="2208" grpId="23" animBg="1" advAuto="0"/>
      <p:bldP spid="2209" grpId="24" animBg="1" advAuto="0"/>
      <p:bldP spid="2210" grpId="25" animBg="1" advAuto="0"/>
      <p:bldP spid="2211" grpId="26" animBg="1" advAuto="0"/>
      <p:bldP spid="2212" grpId="27" animBg="1" advAuto="0"/>
      <p:bldP spid="2213" grpId="28" animBg="1" advAuto="0"/>
      <p:bldP spid="2216" grpId="29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Rectangle"/>
          <p:cNvSpPr/>
          <p:nvPr/>
        </p:nvSpPr>
        <p:spPr>
          <a:xfrm>
            <a:off x="1000100" y="2000239"/>
            <a:ext cx="7429552" cy="3600461"/>
          </a:xfrm>
          <a:prstGeom prst="rect">
            <a:avLst/>
          </a:prstGeom>
          <a:gradFill>
            <a:gsLst>
              <a:gs pos="0">
                <a:srgbClr val="B9C1E6"/>
              </a:gs>
              <a:gs pos="35000">
                <a:srgbClr val="CDD3ED"/>
              </a:gs>
              <a:gs pos="100000">
                <a:srgbClr val="EBEEF9"/>
              </a:gs>
            </a:gsLst>
            <a:lin ang="16200000"/>
          </a:gradFill>
          <a:ln>
            <a:solidFill>
              <a:srgbClr val="6E78A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2226" name="Group"/>
          <p:cNvGrpSpPr/>
          <p:nvPr/>
        </p:nvGrpSpPr>
        <p:grpSpPr>
          <a:xfrm>
            <a:off x="1285874" y="928687"/>
            <a:ext cx="6429377" cy="788036"/>
            <a:chOff x="0" y="0"/>
            <a:chExt cx="6429376" cy="788035"/>
          </a:xfrm>
        </p:grpSpPr>
        <p:grpSp>
          <p:nvGrpSpPr>
            <p:cNvPr id="2222" name="Group"/>
            <p:cNvGrpSpPr/>
            <p:nvPr/>
          </p:nvGrpSpPr>
          <p:grpSpPr>
            <a:xfrm>
              <a:off x="0" y="0"/>
              <a:ext cx="6429377" cy="571501"/>
              <a:chOff x="0" y="0"/>
              <a:chExt cx="6429376" cy="571500"/>
            </a:xfrm>
          </p:grpSpPr>
          <p:sp>
            <p:nvSpPr>
              <p:cNvPr id="2219" name="Shape"/>
              <p:cNvSpPr/>
              <p:nvPr/>
            </p:nvSpPr>
            <p:spPr>
              <a:xfrm>
                <a:off x="0" y="0"/>
                <a:ext cx="6429375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6" y="0"/>
                      <a:pt x="21480" y="0"/>
                    </a:cubicBezTo>
                    <a:cubicBezTo>
                      <a:pt x="21414" y="0"/>
                      <a:pt x="21360" y="604"/>
                      <a:pt x="21360" y="1350"/>
                    </a:cubicBezTo>
                    <a:lnTo>
                      <a:pt x="21360" y="2700"/>
                    </a:lnTo>
                    <a:lnTo>
                      <a:pt x="120" y="2700"/>
                    </a:lnTo>
                    <a:cubicBezTo>
                      <a:pt x="54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54" y="21600"/>
                      <a:pt x="120" y="21600"/>
                    </a:cubicBezTo>
                    <a:cubicBezTo>
                      <a:pt x="186" y="21600"/>
                      <a:pt x="240" y="20996"/>
                      <a:pt x="240" y="20250"/>
                    </a:cubicBezTo>
                    <a:lnTo>
                      <a:pt x="240" y="18900"/>
                    </a:lnTo>
                    <a:lnTo>
                      <a:pt x="21480" y="18900"/>
                    </a:lnTo>
                    <a:cubicBezTo>
                      <a:pt x="21546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20" name="Shape"/>
              <p:cNvSpPr/>
              <p:nvPr/>
            </p:nvSpPr>
            <p:spPr>
              <a:xfrm>
                <a:off x="35718" y="-1"/>
                <a:ext cx="6393658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7" y="21600"/>
                      <a:pt x="121" y="19182"/>
                      <a:pt x="121" y="16200"/>
                    </a:cubicBezTo>
                    <a:cubicBezTo>
                      <a:pt x="121" y="14709"/>
                      <a:pt x="94" y="13500"/>
                      <a:pt x="60" y="13500"/>
                    </a:cubicBezTo>
                    <a:cubicBezTo>
                      <a:pt x="27" y="13500"/>
                      <a:pt x="0" y="14709"/>
                      <a:pt x="0" y="16200"/>
                    </a:cubicBezTo>
                    <a:close/>
                    <a:moveTo>
                      <a:pt x="21479" y="10800"/>
                    </a:moveTo>
                    <a:cubicBezTo>
                      <a:pt x="21546" y="10800"/>
                      <a:pt x="21600" y="8382"/>
                      <a:pt x="21600" y="5400"/>
                    </a:cubicBezTo>
                    <a:cubicBezTo>
                      <a:pt x="21600" y="2418"/>
                      <a:pt x="21546" y="0"/>
                      <a:pt x="21479" y="0"/>
                    </a:cubicBezTo>
                    <a:cubicBezTo>
                      <a:pt x="21413" y="0"/>
                      <a:pt x="21359" y="2418"/>
                      <a:pt x="21359" y="5400"/>
                    </a:cubicBezTo>
                    <a:cubicBezTo>
                      <a:pt x="21359" y="6891"/>
                      <a:pt x="21386" y="8100"/>
                      <a:pt x="21419" y="8100"/>
                    </a:cubicBezTo>
                    <a:cubicBezTo>
                      <a:pt x="21452" y="8100"/>
                      <a:pt x="21479" y="6891"/>
                      <a:pt x="21479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21" name="Shape"/>
              <p:cNvSpPr/>
              <p:nvPr/>
            </p:nvSpPr>
            <p:spPr>
              <a:xfrm>
                <a:off x="-1" y="0"/>
                <a:ext cx="642937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54" y="2700"/>
                      <a:pt x="120" y="2700"/>
                    </a:cubicBezTo>
                    <a:lnTo>
                      <a:pt x="21360" y="2700"/>
                    </a:lnTo>
                    <a:lnTo>
                      <a:pt x="21360" y="1350"/>
                    </a:lnTo>
                    <a:cubicBezTo>
                      <a:pt x="21360" y="604"/>
                      <a:pt x="21414" y="0"/>
                      <a:pt x="21480" y="0"/>
                    </a:cubicBezTo>
                    <a:cubicBezTo>
                      <a:pt x="21546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6" y="18900"/>
                      <a:pt x="21480" y="18900"/>
                    </a:cubicBezTo>
                    <a:lnTo>
                      <a:pt x="240" y="18900"/>
                    </a:lnTo>
                    <a:lnTo>
                      <a:pt x="240" y="20250"/>
                    </a:lnTo>
                    <a:cubicBezTo>
                      <a:pt x="240" y="20996"/>
                      <a:pt x="186" y="21600"/>
                      <a:pt x="120" y="21600"/>
                    </a:cubicBezTo>
                    <a:cubicBezTo>
                      <a:pt x="54" y="21600"/>
                      <a:pt x="0" y="20996"/>
                      <a:pt x="0" y="20250"/>
                    </a:cubicBezTo>
                    <a:close/>
                    <a:moveTo>
                      <a:pt x="21360" y="2700"/>
                    </a:moveTo>
                    <a:lnTo>
                      <a:pt x="21480" y="2700"/>
                    </a:lnTo>
                    <a:cubicBezTo>
                      <a:pt x="21546" y="2700"/>
                      <a:pt x="21600" y="2096"/>
                      <a:pt x="21600" y="1350"/>
                    </a:cubicBezTo>
                    <a:moveTo>
                      <a:pt x="21480" y="2700"/>
                    </a:moveTo>
                    <a:lnTo>
                      <a:pt x="21480" y="1350"/>
                    </a:lnTo>
                    <a:cubicBezTo>
                      <a:pt x="21480" y="1723"/>
                      <a:pt x="21453" y="2025"/>
                      <a:pt x="21420" y="2025"/>
                    </a:cubicBezTo>
                    <a:cubicBezTo>
                      <a:pt x="21387" y="2025"/>
                      <a:pt x="21360" y="1723"/>
                      <a:pt x="21360" y="1350"/>
                    </a:cubicBezTo>
                    <a:moveTo>
                      <a:pt x="120" y="5400"/>
                    </a:moveTo>
                    <a:lnTo>
                      <a:pt x="120" y="4050"/>
                    </a:lnTo>
                    <a:cubicBezTo>
                      <a:pt x="120" y="3677"/>
                      <a:pt x="147" y="3375"/>
                      <a:pt x="180" y="3375"/>
                    </a:cubicBezTo>
                    <a:cubicBezTo>
                      <a:pt x="213" y="3375"/>
                      <a:pt x="240" y="3677"/>
                      <a:pt x="240" y="4050"/>
                    </a:cubicBezTo>
                    <a:cubicBezTo>
                      <a:pt x="240" y="4796"/>
                      <a:pt x="186" y="5400"/>
                      <a:pt x="120" y="5400"/>
                    </a:cubicBezTo>
                    <a:cubicBezTo>
                      <a:pt x="54" y="5400"/>
                      <a:pt x="0" y="4796"/>
                      <a:pt x="0" y="4050"/>
                    </a:cubicBezTo>
                    <a:moveTo>
                      <a:pt x="240" y="4050"/>
                    </a:moveTo>
                    <a:lnTo>
                      <a:pt x="240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2225" name="Group"/>
            <p:cNvGrpSpPr/>
            <p:nvPr/>
          </p:nvGrpSpPr>
          <p:grpSpPr>
            <a:xfrm>
              <a:off x="241789" y="86994"/>
              <a:ext cx="5938930" cy="701042"/>
              <a:chOff x="0" y="0"/>
              <a:chExt cx="5938928" cy="701040"/>
            </a:xfrm>
          </p:grpSpPr>
          <p:sp>
            <p:nvSpPr>
              <p:cNvPr id="2223" name="Rectangle"/>
              <p:cNvSpPr/>
              <p:nvPr/>
            </p:nvSpPr>
            <p:spPr>
              <a:xfrm>
                <a:off x="0" y="0"/>
                <a:ext cx="5938929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24" name="SYMBOLS USED FOR TRANSCRIPTON"/>
              <p:cNvSpPr txBox="1"/>
              <p:nvPr/>
            </p:nvSpPr>
            <p:spPr>
              <a:xfrm>
                <a:off x="0" y="0"/>
                <a:ext cx="5938929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SYMBOLS USED FOR TRANSCRIPTON</a:t>
                </a:r>
              </a:p>
            </p:txBody>
          </p:sp>
        </p:grpSp>
      </p:grpSp>
      <p:sp>
        <p:nvSpPr>
          <p:cNvPr id="2227" name="Stress mark              ˈcar It shows the following syllable is stressed.…"/>
          <p:cNvSpPr txBox="1"/>
          <p:nvPr/>
        </p:nvSpPr>
        <p:spPr>
          <a:xfrm>
            <a:off x="1142976" y="2214553"/>
            <a:ext cx="7286676" cy="2621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Stress mark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	             </a:t>
            </a:r>
            <a:r>
              <a:rPr sz="1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car It shows the following syllable is stressed.</a:t>
            </a:r>
          </a:p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Angle brackets    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&lt; &gt;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they are used to enclose the spelling of the  orthographic notation. 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&lt; pretty &gt;</a:t>
            </a:r>
          </a:p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Slant brackets         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/  /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 Phonemic</a:t>
            </a:r>
            <a:r>
              <a:rPr lang="es-ES" sz="1400" dirty="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s-E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Broad</a:t>
            </a:r>
            <a:r>
              <a:rPr lang="es-E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 transcription uses them. 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sz="14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teyp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</a:p>
          <a:p>
            <a:pPr algn="just">
              <a:spcBef>
                <a:spcPts val="10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Square brackets     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[ ] They are used around detailed phonetic </a:t>
            </a:r>
            <a:r>
              <a:rPr lang="es-ES" sz="14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s-E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narrow</a:t>
            </a:r>
            <a:r>
              <a:rPr lang="es-E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transcription. 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14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</a:t>
            </a:r>
            <a:r>
              <a:rPr sz="1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ʰe</a:t>
            </a:r>
            <a:r>
              <a:rPr sz="1400" dirty="0">
                <a:latin typeface="MS Reference Sans Serif"/>
                <a:ea typeface="MS Reference Sans Serif"/>
                <a:cs typeface="MS Reference Sans Serif"/>
                <a:sym typeface="MS Reference Sans Serif"/>
              </a:rPr>
              <a:t> </a:t>
            </a:r>
            <a:r>
              <a:rPr sz="1400" dirty="0" err="1">
                <a:latin typeface="Arial Unicode MS"/>
                <a:ea typeface="Arial Unicode MS"/>
                <a:cs typeface="Arial Unicode MS"/>
                <a:sym typeface="Arial Unicode MS"/>
              </a:rPr>
              <a:t>ɪ</a:t>
            </a:r>
            <a:r>
              <a:rPr sz="1400" dirty="0">
                <a:latin typeface="Arial Unicode MS"/>
                <a:ea typeface="Arial Unicode MS"/>
                <a:cs typeface="Arial Unicode MS"/>
                <a:sym typeface="Arial Unicode MS"/>
              </a:rPr>
              <a:t>̯</a:t>
            </a:r>
            <a:r>
              <a:rPr sz="1400" dirty="0">
                <a:latin typeface="MS Reference Sans Serif"/>
                <a:ea typeface="MS Reference Sans Serif"/>
                <a:cs typeface="MS Reference Sans Serif"/>
                <a:sym typeface="MS Reference Sans Serif"/>
              </a:rPr>
              <a:t>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sz="10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̚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</a:p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Vertical Line           </a:t>
            </a:r>
            <a:r>
              <a:rPr sz="1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│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It shows a pause in phonetic transcription.</a:t>
            </a:r>
          </a:p>
          <a:p>
            <a:pPr algn="just">
              <a:spcBef>
                <a:spcPts val="800"/>
              </a:spcBef>
            </a:pP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/ 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14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yɛs│hiz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ˈ</a:t>
            </a:r>
            <a:r>
              <a:rPr sz="14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kmɪŋ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1400" b="1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</a:p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Division marker     </a:t>
            </a:r>
            <a:r>
              <a:rPr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·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It shows the boundaries between syllables.</a:t>
            </a:r>
          </a:p>
          <a:p>
            <a:pPr algn="just">
              <a:spcBef>
                <a:spcPts val="800"/>
              </a:spcBef>
            </a:pP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Diacritics              </a:t>
            </a:r>
            <a:r>
              <a:rPr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˜</a:t>
            </a:r>
            <a:r>
              <a:rPr sz="1400" b="1" i="1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It shows the variation in the vowel or consonant quality. Nasal or dark quality</a:t>
            </a:r>
          </a:p>
        </p:txBody>
      </p:sp>
      <p:sp>
        <p:nvSpPr>
          <p:cNvPr id="2228" name="Line"/>
          <p:cNvSpPr/>
          <p:nvPr/>
        </p:nvSpPr>
        <p:spPr>
          <a:xfrm>
            <a:off x="4495800" y="1358899"/>
            <a:ext cx="4764" cy="641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3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22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3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8" grpId="3" animBg="1" advAuto="0"/>
      <p:bldP spid="2226" grpId="1" animBg="1" advAuto="0"/>
      <p:bldP spid="2227" grpId="4" build="p" bldLvl="5" animBg="1" advAuto="0"/>
      <p:bldP spid="2228" grpId="2" animBg="1" advAuto="0"/>
      <p:bldP spid="2231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roup"/>
          <p:cNvGrpSpPr/>
          <p:nvPr/>
        </p:nvGrpSpPr>
        <p:grpSpPr>
          <a:xfrm>
            <a:off x="2356640" y="562182"/>
            <a:ext cx="4500567" cy="543409"/>
            <a:chOff x="0" y="0"/>
            <a:chExt cx="4500565" cy="843915"/>
          </a:xfrm>
          <a:solidFill>
            <a:srgbClr val="FFFF00"/>
          </a:solidFill>
        </p:grpSpPr>
        <p:grpSp>
          <p:nvGrpSpPr>
            <p:cNvPr id="1506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  <a:grpFill/>
          </p:grpSpPr>
          <p:sp>
            <p:nvSpPr>
              <p:cNvPr id="1503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04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05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509" name="Group"/>
            <p:cNvGrpSpPr/>
            <p:nvPr/>
          </p:nvGrpSpPr>
          <p:grpSpPr>
            <a:xfrm>
              <a:off x="71163" y="142874"/>
              <a:ext cx="4154366" cy="701042"/>
              <a:chOff x="0" y="0"/>
              <a:chExt cx="4154365" cy="701040"/>
            </a:xfrm>
            <a:grpFill/>
          </p:grpSpPr>
          <p:sp>
            <p:nvSpPr>
              <p:cNvPr id="1507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08" name="PHONOLOGY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PHONOLOGY</a:t>
                </a:r>
              </a:p>
            </p:txBody>
          </p:sp>
        </p:grpSp>
      </p:grpSp>
      <p:grpSp>
        <p:nvGrpSpPr>
          <p:cNvPr id="1513" name="Group"/>
          <p:cNvGrpSpPr/>
          <p:nvPr/>
        </p:nvGrpSpPr>
        <p:grpSpPr>
          <a:xfrm>
            <a:off x="2643171" y="1897456"/>
            <a:ext cx="3929063" cy="348430"/>
            <a:chOff x="0" y="0"/>
            <a:chExt cx="3929062" cy="348428"/>
          </a:xfrm>
        </p:grpSpPr>
        <p:sp>
          <p:nvSpPr>
            <p:cNvPr id="1511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12" name="known as phonemics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known as phonemics</a:t>
              </a:r>
            </a:p>
          </p:txBody>
        </p:sp>
      </p:grpSp>
      <p:sp>
        <p:nvSpPr>
          <p:cNvPr id="1514" name="Line"/>
          <p:cNvSpPr/>
          <p:nvPr/>
        </p:nvSpPr>
        <p:spPr>
          <a:xfrm flipH="1">
            <a:off x="4606924" y="2214563"/>
            <a:ext cx="1589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17" name="Group"/>
          <p:cNvGrpSpPr/>
          <p:nvPr/>
        </p:nvGrpSpPr>
        <p:grpSpPr>
          <a:xfrm>
            <a:off x="2643171" y="2558904"/>
            <a:ext cx="3929063" cy="311409"/>
            <a:chOff x="0" y="0"/>
            <a:chExt cx="3929062" cy="311407"/>
          </a:xfrm>
        </p:grpSpPr>
        <p:sp>
          <p:nvSpPr>
            <p:cNvPr id="151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16" name="is the study of the phoneme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is the study of the phonemes</a:t>
              </a:r>
            </a:p>
          </p:txBody>
        </p:sp>
      </p:grpSp>
      <p:grpSp>
        <p:nvGrpSpPr>
          <p:cNvPr id="1520" name="Group"/>
          <p:cNvGrpSpPr/>
          <p:nvPr/>
        </p:nvGrpSpPr>
        <p:grpSpPr>
          <a:xfrm>
            <a:off x="2643171" y="3130404"/>
            <a:ext cx="3929063" cy="311409"/>
            <a:chOff x="0" y="0"/>
            <a:chExt cx="3929062" cy="311407"/>
          </a:xfrm>
        </p:grpSpPr>
        <p:sp>
          <p:nvSpPr>
            <p:cNvPr id="1518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19" name="of a language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of a language</a:t>
              </a:r>
            </a:p>
          </p:txBody>
        </p:sp>
      </p:grpSp>
      <p:grpSp>
        <p:nvGrpSpPr>
          <p:cNvPr id="1523" name="Group"/>
          <p:cNvGrpSpPr/>
          <p:nvPr/>
        </p:nvGrpSpPr>
        <p:grpSpPr>
          <a:xfrm>
            <a:off x="2643171" y="5214920"/>
            <a:ext cx="3929063" cy="357189"/>
            <a:chOff x="0" y="0"/>
            <a:chExt cx="3929062" cy="357188"/>
          </a:xfrm>
        </p:grpSpPr>
        <p:sp>
          <p:nvSpPr>
            <p:cNvPr id="1521" name="Rectangle"/>
            <p:cNvSpPr/>
            <p:nvPr/>
          </p:nvSpPr>
          <p:spPr>
            <a:xfrm>
              <a:off x="0" y="-1"/>
              <a:ext cx="3929063" cy="35719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22" name="based on Phonemics and Phonetics"/>
            <p:cNvSpPr txBox="1"/>
            <p:nvPr/>
          </p:nvSpPr>
          <p:spPr>
            <a:xfrm>
              <a:off x="0" y="22890"/>
              <a:ext cx="3929063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based on Phonemics and Phonetics</a:t>
              </a:r>
            </a:p>
          </p:txBody>
        </p:sp>
      </p:grpSp>
      <p:grpSp>
        <p:nvGrpSpPr>
          <p:cNvPr id="1526" name="Group"/>
          <p:cNvGrpSpPr/>
          <p:nvPr/>
        </p:nvGrpSpPr>
        <p:grpSpPr>
          <a:xfrm>
            <a:off x="2643171" y="3630466"/>
            <a:ext cx="3929063" cy="311409"/>
            <a:chOff x="0" y="0"/>
            <a:chExt cx="3929062" cy="311407"/>
          </a:xfrm>
        </p:grpSpPr>
        <p:sp>
          <p:nvSpPr>
            <p:cNvPr id="1524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25" name="although some conceptualize phonology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although some conceptualize phonology</a:t>
              </a:r>
            </a:p>
          </p:txBody>
        </p:sp>
      </p:grpSp>
      <p:grpSp>
        <p:nvGrpSpPr>
          <p:cNvPr id="1529" name="Group"/>
          <p:cNvGrpSpPr/>
          <p:nvPr/>
        </p:nvGrpSpPr>
        <p:grpSpPr>
          <a:xfrm>
            <a:off x="2643171" y="4130530"/>
            <a:ext cx="3929063" cy="311409"/>
            <a:chOff x="0" y="0"/>
            <a:chExt cx="3929062" cy="311407"/>
          </a:xfrm>
        </p:grpSpPr>
        <p:sp>
          <p:nvSpPr>
            <p:cNvPr id="1527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28" name="encompassing far more than sound segment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encompassing far more than sound segments</a:t>
              </a:r>
            </a:p>
          </p:txBody>
        </p:sp>
      </p:grpSp>
      <p:sp>
        <p:nvSpPr>
          <p:cNvPr id="1530" name="Line"/>
          <p:cNvSpPr/>
          <p:nvPr/>
        </p:nvSpPr>
        <p:spPr>
          <a:xfrm flipH="1">
            <a:off x="4606924" y="3429000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1" name="Line"/>
          <p:cNvSpPr/>
          <p:nvPr/>
        </p:nvSpPr>
        <p:spPr>
          <a:xfrm flipH="1">
            <a:off x="4606924" y="3930650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2" name="Line"/>
          <p:cNvSpPr/>
          <p:nvPr/>
        </p:nvSpPr>
        <p:spPr>
          <a:xfrm flipH="1">
            <a:off x="4606924" y="2857500"/>
            <a:ext cx="1590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35" name="Group"/>
          <p:cNvGrpSpPr/>
          <p:nvPr/>
        </p:nvGrpSpPr>
        <p:grpSpPr>
          <a:xfrm>
            <a:off x="2643171" y="4702030"/>
            <a:ext cx="3929063" cy="311409"/>
            <a:chOff x="0" y="0"/>
            <a:chExt cx="3929062" cy="311407"/>
          </a:xfrm>
        </p:grpSpPr>
        <p:sp>
          <p:nvSpPr>
            <p:cNvPr id="1533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34" name="Phonological system i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Phonological system is</a:t>
              </a:r>
            </a:p>
          </p:txBody>
        </p:sp>
      </p:grpSp>
      <p:sp>
        <p:nvSpPr>
          <p:cNvPr id="1536" name="Line"/>
          <p:cNvSpPr/>
          <p:nvPr/>
        </p:nvSpPr>
        <p:spPr>
          <a:xfrm flipH="1">
            <a:off x="4606924" y="4430713"/>
            <a:ext cx="1590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7" name="Line"/>
          <p:cNvSpPr/>
          <p:nvPr/>
        </p:nvSpPr>
        <p:spPr>
          <a:xfrm flipH="1">
            <a:off x="4606925" y="500221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8" name="Line"/>
          <p:cNvSpPr/>
          <p:nvPr/>
        </p:nvSpPr>
        <p:spPr>
          <a:xfrm>
            <a:off x="4576762" y="1628775"/>
            <a:ext cx="30163" cy="30003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4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53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4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1542" name="image36.pdf" descr="image3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428875"/>
            <a:ext cx="1095375" cy="180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09C0FF0F-C4A3-2646-97D0-AC751B14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51" y="608181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1" animBg="1" advAuto="0"/>
      <p:bldP spid="1513" grpId="4" animBg="1" advAuto="0"/>
      <p:bldP spid="1514" grpId="5" animBg="1" advAuto="0"/>
      <p:bldP spid="1517" grpId="6" animBg="1" advAuto="0"/>
      <p:bldP spid="1520" grpId="8" animBg="1" advAuto="0"/>
      <p:bldP spid="1523" grpId="16" animBg="1" advAuto="0"/>
      <p:bldP spid="1526" grpId="10" animBg="1" advAuto="0"/>
      <p:bldP spid="1529" grpId="12" animBg="1" advAuto="0"/>
      <p:bldP spid="1530" grpId="9" animBg="1" advAuto="0"/>
      <p:bldP spid="1531" grpId="11" animBg="1" advAuto="0"/>
      <p:bldP spid="1532" grpId="7" animBg="1" advAuto="0"/>
      <p:bldP spid="1535" grpId="14" animBg="1" advAuto="0"/>
      <p:bldP spid="1536" grpId="13" animBg="1" advAuto="0"/>
      <p:bldP spid="1537" grpId="15" animBg="1" advAuto="0"/>
      <p:bldP spid="1538" grpId="3" animBg="1" advAuto="0"/>
      <p:bldP spid="1541" grpId="17" animBg="1" advAuto="0"/>
      <p:bldP spid="154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roup"/>
          <p:cNvGrpSpPr/>
          <p:nvPr/>
        </p:nvGrpSpPr>
        <p:grpSpPr>
          <a:xfrm>
            <a:off x="2214562" y="642937"/>
            <a:ext cx="4500565" cy="571501"/>
            <a:chOff x="-1" y="0"/>
            <a:chExt cx="4500564" cy="571500"/>
          </a:xfrm>
          <a:solidFill>
            <a:srgbClr val="FFFF00"/>
          </a:solidFill>
        </p:grpSpPr>
        <p:grpSp>
          <p:nvGrpSpPr>
            <p:cNvPr id="1547" name="Group"/>
            <p:cNvGrpSpPr/>
            <p:nvPr/>
          </p:nvGrpSpPr>
          <p:grpSpPr>
            <a:xfrm>
              <a:off x="-2" y="-1"/>
              <a:ext cx="4500566" cy="571501"/>
              <a:chOff x="-1" y="0"/>
              <a:chExt cx="4500564" cy="571500"/>
            </a:xfrm>
            <a:grpFill/>
          </p:grpSpPr>
          <p:sp>
            <p:nvSpPr>
              <p:cNvPr id="1544" name="Shape"/>
              <p:cNvSpPr/>
              <p:nvPr/>
            </p:nvSpPr>
            <p:spPr>
              <a:xfrm>
                <a:off x="-1" y="0"/>
                <a:ext cx="450056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45" name="Shape"/>
              <p:cNvSpPr/>
              <p:nvPr/>
            </p:nvSpPr>
            <p:spPr>
              <a:xfrm>
                <a:off x="35719" y="-1"/>
                <a:ext cx="446484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46" name="Shape"/>
              <p:cNvSpPr/>
              <p:nvPr/>
            </p:nvSpPr>
            <p:spPr>
              <a:xfrm>
                <a:off x="-2" y="0"/>
                <a:ext cx="4500566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550" name="Group"/>
            <p:cNvGrpSpPr/>
            <p:nvPr/>
          </p:nvGrpSpPr>
          <p:grpSpPr>
            <a:xfrm>
              <a:off x="170213" y="86994"/>
              <a:ext cx="4154366" cy="396242"/>
              <a:chOff x="0" y="0"/>
              <a:chExt cx="4154365" cy="396240"/>
            </a:xfrm>
            <a:grpFill/>
          </p:grpSpPr>
          <p:sp>
            <p:nvSpPr>
              <p:cNvPr id="1548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549" name="PHONEMICS"/>
              <p:cNvSpPr txBox="1"/>
              <p:nvPr/>
            </p:nvSpPr>
            <p:spPr>
              <a:xfrm>
                <a:off x="0" y="0"/>
                <a:ext cx="4154366" cy="3962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PHONEMICS</a:t>
                </a:r>
              </a:p>
            </p:txBody>
          </p:sp>
        </p:grpSp>
      </p:grpSp>
      <p:grpSp>
        <p:nvGrpSpPr>
          <p:cNvPr id="1554" name="Group"/>
          <p:cNvGrpSpPr/>
          <p:nvPr/>
        </p:nvGrpSpPr>
        <p:grpSpPr>
          <a:xfrm>
            <a:off x="1643063" y="1701670"/>
            <a:ext cx="1500188" cy="311409"/>
            <a:chOff x="0" y="0"/>
            <a:chExt cx="1500187" cy="311407"/>
          </a:xfrm>
        </p:grpSpPr>
        <p:sp>
          <p:nvSpPr>
            <p:cNvPr id="1552" name="Rectangle"/>
            <p:cNvSpPr/>
            <p:nvPr/>
          </p:nvSpPr>
          <p:spPr>
            <a:xfrm>
              <a:off x="0" y="12828"/>
              <a:ext cx="1500188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53" name="It studies"/>
            <p:cNvSpPr txBox="1"/>
            <p:nvPr/>
          </p:nvSpPr>
          <p:spPr>
            <a:xfrm>
              <a:off x="0" y="-1"/>
              <a:ext cx="1500188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It studies </a:t>
              </a:r>
            </a:p>
          </p:txBody>
        </p:sp>
      </p:grpSp>
      <p:sp>
        <p:nvSpPr>
          <p:cNvPr id="1555" name="Line"/>
          <p:cNvSpPr/>
          <p:nvPr/>
        </p:nvSpPr>
        <p:spPr>
          <a:xfrm flipH="1">
            <a:off x="2392363" y="2000250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58" name="Group"/>
          <p:cNvGrpSpPr/>
          <p:nvPr/>
        </p:nvGrpSpPr>
        <p:grpSpPr>
          <a:xfrm>
            <a:off x="428625" y="2201734"/>
            <a:ext cx="3929063" cy="311408"/>
            <a:chOff x="0" y="0"/>
            <a:chExt cx="3929062" cy="311407"/>
          </a:xfrm>
        </p:grpSpPr>
        <p:sp>
          <p:nvSpPr>
            <p:cNvPr id="1556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57" name="relevant, distinctive and significant element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relevant, distinctive and significant elements</a:t>
              </a:r>
            </a:p>
          </p:txBody>
        </p:sp>
      </p:grpSp>
      <p:grpSp>
        <p:nvGrpSpPr>
          <p:cNvPr id="1561" name="Group"/>
          <p:cNvGrpSpPr/>
          <p:nvPr/>
        </p:nvGrpSpPr>
        <p:grpSpPr>
          <a:xfrm>
            <a:off x="428625" y="2773234"/>
            <a:ext cx="3929063" cy="311408"/>
            <a:chOff x="0" y="0"/>
            <a:chExt cx="3929062" cy="311407"/>
          </a:xfrm>
        </p:grpSpPr>
        <p:sp>
          <p:nvSpPr>
            <p:cNvPr id="1559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60" name="in a language which are used to establish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in a language which are used to establish</a:t>
              </a:r>
            </a:p>
          </p:txBody>
        </p:sp>
      </p:grpSp>
      <p:grpSp>
        <p:nvGrpSpPr>
          <p:cNvPr id="1564" name="Group"/>
          <p:cNvGrpSpPr/>
          <p:nvPr/>
        </p:nvGrpSpPr>
        <p:grpSpPr>
          <a:xfrm>
            <a:off x="428625" y="3273295"/>
            <a:ext cx="3929063" cy="311409"/>
            <a:chOff x="0" y="0"/>
            <a:chExt cx="3929062" cy="311407"/>
          </a:xfrm>
        </p:grpSpPr>
        <p:sp>
          <p:nvSpPr>
            <p:cNvPr id="1562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63" name="difference in meaning.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difference in meaning.</a:t>
              </a:r>
            </a:p>
          </p:txBody>
        </p:sp>
      </p:grpSp>
      <p:grpSp>
        <p:nvGrpSpPr>
          <p:cNvPr id="1567" name="Group"/>
          <p:cNvGrpSpPr/>
          <p:nvPr/>
        </p:nvGrpSpPr>
        <p:grpSpPr>
          <a:xfrm>
            <a:off x="428625" y="3773358"/>
            <a:ext cx="3929063" cy="311409"/>
            <a:chOff x="0" y="0"/>
            <a:chExt cx="3929062" cy="311407"/>
          </a:xfrm>
        </p:grpSpPr>
        <p:sp>
          <p:nvSpPr>
            <p:cNvPr id="156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66" name="encompassing far more than sound segment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encompassing far more than sound segments</a:t>
              </a:r>
            </a:p>
          </p:txBody>
        </p:sp>
      </p:grpSp>
      <p:sp>
        <p:nvSpPr>
          <p:cNvPr id="1568" name="Line"/>
          <p:cNvSpPr/>
          <p:nvPr/>
        </p:nvSpPr>
        <p:spPr>
          <a:xfrm flipH="1">
            <a:off x="2392363" y="307181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9" name="Line"/>
          <p:cNvSpPr/>
          <p:nvPr/>
        </p:nvSpPr>
        <p:spPr>
          <a:xfrm flipH="1">
            <a:off x="2392363" y="357346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0" name="Line"/>
          <p:cNvSpPr/>
          <p:nvPr/>
        </p:nvSpPr>
        <p:spPr>
          <a:xfrm flipH="1">
            <a:off x="2392363" y="2500312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73" name="Group"/>
          <p:cNvGrpSpPr/>
          <p:nvPr/>
        </p:nvGrpSpPr>
        <p:grpSpPr>
          <a:xfrm>
            <a:off x="428625" y="4344858"/>
            <a:ext cx="3929063" cy="311409"/>
            <a:chOff x="0" y="0"/>
            <a:chExt cx="3929062" cy="311407"/>
          </a:xfrm>
        </p:grpSpPr>
        <p:sp>
          <p:nvSpPr>
            <p:cNvPr id="1571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72" name="The unit of Phonemics is the phoneme.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 unit of Phonemics is the phoneme.</a:t>
              </a:r>
            </a:p>
          </p:txBody>
        </p:sp>
      </p:grpSp>
      <p:sp>
        <p:nvSpPr>
          <p:cNvPr id="1574" name="Line"/>
          <p:cNvSpPr/>
          <p:nvPr/>
        </p:nvSpPr>
        <p:spPr>
          <a:xfrm flipH="1">
            <a:off x="2392363" y="407352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5" name="Line"/>
          <p:cNvSpPr/>
          <p:nvPr/>
        </p:nvSpPr>
        <p:spPr>
          <a:xfrm flipH="1">
            <a:off x="2392364" y="1142999"/>
            <a:ext cx="2071687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78" name="Group"/>
          <p:cNvGrpSpPr/>
          <p:nvPr/>
        </p:nvGrpSpPr>
        <p:grpSpPr>
          <a:xfrm>
            <a:off x="5429255" y="1630220"/>
            <a:ext cx="2571751" cy="311409"/>
            <a:chOff x="0" y="0"/>
            <a:chExt cx="2571750" cy="311407"/>
          </a:xfrm>
        </p:grpSpPr>
        <p:sp>
          <p:nvSpPr>
            <p:cNvPr id="1576" name="Rectangle"/>
            <p:cNvSpPr/>
            <p:nvPr/>
          </p:nvSpPr>
          <p:spPr>
            <a:xfrm>
              <a:off x="0" y="12828"/>
              <a:ext cx="2571750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77" name="Represents phonemes"/>
            <p:cNvSpPr txBox="1"/>
            <p:nvPr/>
          </p:nvSpPr>
          <p:spPr>
            <a:xfrm>
              <a:off x="0" y="-1"/>
              <a:ext cx="257175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Represents phonemes</a:t>
              </a:r>
            </a:p>
          </p:txBody>
        </p:sp>
      </p:grpSp>
      <p:grpSp>
        <p:nvGrpSpPr>
          <p:cNvPr id="1581" name="Group"/>
          <p:cNvGrpSpPr/>
          <p:nvPr/>
        </p:nvGrpSpPr>
        <p:grpSpPr>
          <a:xfrm>
            <a:off x="4714876" y="2266020"/>
            <a:ext cx="3929064" cy="540009"/>
            <a:chOff x="0" y="0"/>
            <a:chExt cx="3929062" cy="540007"/>
          </a:xfrm>
        </p:grpSpPr>
        <p:sp>
          <p:nvSpPr>
            <p:cNvPr id="1579" name="Rectangle"/>
            <p:cNvSpPr/>
            <p:nvPr/>
          </p:nvSpPr>
          <p:spPr>
            <a:xfrm>
              <a:off x="0" y="19970"/>
              <a:ext cx="3929063" cy="500067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80" name="slant lines, / /, (slant brackets, sloped lines or slash markers)"/>
            <p:cNvSpPr txBox="1"/>
            <p:nvPr/>
          </p:nvSpPr>
          <p:spPr>
            <a:xfrm>
              <a:off x="0" y="-1"/>
              <a:ext cx="3929063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slant lines, / /, (slant brackets, 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sloped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 lines or slash markers) </a:t>
              </a:r>
            </a:p>
          </p:txBody>
        </p:sp>
      </p:grpSp>
      <p:grpSp>
        <p:nvGrpSpPr>
          <p:cNvPr id="1584" name="Group"/>
          <p:cNvGrpSpPr/>
          <p:nvPr/>
        </p:nvGrpSpPr>
        <p:grpSpPr>
          <a:xfrm>
            <a:off x="4714876" y="2987543"/>
            <a:ext cx="3929064" cy="311408"/>
            <a:chOff x="0" y="0"/>
            <a:chExt cx="3929062" cy="311407"/>
          </a:xfrm>
        </p:grpSpPr>
        <p:sp>
          <p:nvSpPr>
            <p:cNvPr id="1582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83" name="as quotes to stand for the sound.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as quotes to stand for the sound.</a:t>
              </a:r>
            </a:p>
          </p:txBody>
        </p:sp>
      </p:grpSp>
      <p:grpSp>
        <p:nvGrpSpPr>
          <p:cNvPr id="1587" name="Group"/>
          <p:cNvGrpSpPr/>
          <p:nvPr/>
        </p:nvGrpSpPr>
        <p:grpSpPr>
          <a:xfrm>
            <a:off x="4714876" y="3487608"/>
            <a:ext cx="3929064" cy="311409"/>
            <a:chOff x="0" y="0"/>
            <a:chExt cx="3929062" cy="311407"/>
          </a:xfrm>
        </p:grpSpPr>
        <p:sp>
          <p:nvSpPr>
            <p:cNvPr id="158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solidFill>
              <a:srgbClr val="9FB8CD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86" name="not all languages have the same phonemes.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not all languages have the same phonemes.</a:t>
              </a:r>
            </a:p>
          </p:txBody>
        </p:sp>
      </p:grpSp>
      <p:grpSp>
        <p:nvGrpSpPr>
          <p:cNvPr id="1590" name="Group"/>
          <p:cNvGrpSpPr/>
          <p:nvPr/>
        </p:nvGrpSpPr>
        <p:grpSpPr>
          <a:xfrm>
            <a:off x="4643437" y="4214817"/>
            <a:ext cx="1500189" cy="500067"/>
            <a:chOff x="0" y="0"/>
            <a:chExt cx="1500187" cy="500065"/>
          </a:xfrm>
        </p:grpSpPr>
        <p:sp>
          <p:nvSpPr>
            <p:cNvPr id="1588" name="Rectangle"/>
            <p:cNvSpPr/>
            <p:nvPr/>
          </p:nvSpPr>
          <p:spPr>
            <a:xfrm>
              <a:off x="0" y="0"/>
              <a:ext cx="1500188" cy="50006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89" name="Spanish language lacks"/>
            <p:cNvSpPr txBox="1"/>
            <p:nvPr/>
          </p:nvSpPr>
          <p:spPr>
            <a:xfrm>
              <a:off x="0" y="4889"/>
              <a:ext cx="1500188" cy="490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Spanish language lacks</a:t>
              </a:r>
            </a:p>
          </p:txBody>
        </p:sp>
      </p:grpSp>
      <p:sp>
        <p:nvSpPr>
          <p:cNvPr id="1591" name="Line"/>
          <p:cNvSpPr/>
          <p:nvPr/>
        </p:nvSpPr>
        <p:spPr>
          <a:xfrm flipH="1">
            <a:off x="6715125" y="3214687"/>
            <a:ext cx="1589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2" name="Line"/>
          <p:cNvSpPr/>
          <p:nvPr/>
        </p:nvSpPr>
        <p:spPr>
          <a:xfrm flipH="1">
            <a:off x="5394324" y="3752527"/>
            <a:ext cx="1296391" cy="46228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3" name="Line"/>
          <p:cNvSpPr/>
          <p:nvPr/>
        </p:nvSpPr>
        <p:spPr>
          <a:xfrm flipH="1">
            <a:off x="6643687" y="2857499"/>
            <a:ext cx="1588" cy="14287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96" name="Group"/>
          <p:cNvGrpSpPr/>
          <p:nvPr/>
        </p:nvGrpSpPr>
        <p:grpSpPr>
          <a:xfrm>
            <a:off x="4357685" y="4982946"/>
            <a:ext cx="2071703" cy="321132"/>
            <a:chOff x="0" y="0"/>
            <a:chExt cx="2071702" cy="321131"/>
          </a:xfrm>
        </p:grpSpPr>
        <p:sp>
          <p:nvSpPr>
            <p:cNvPr id="1594" name="Rectangle"/>
            <p:cNvSpPr/>
            <p:nvPr/>
          </p:nvSpPr>
          <p:spPr>
            <a:xfrm>
              <a:off x="0" y="17689"/>
              <a:ext cx="2071703" cy="285753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95" name="/ʃ/"/>
            <p:cNvSpPr txBox="1"/>
            <p:nvPr/>
          </p:nvSpPr>
          <p:spPr>
            <a:xfrm>
              <a:off x="0" y="0"/>
              <a:ext cx="2071703" cy="321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ʃ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</p:txBody>
        </p:sp>
      </p:grpSp>
      <p:sp>
        <p:nvSpPr>
          <p:cNvPr id="1627" name="Connection Line"/>
          <p:cNvSpPr/>
          <p:nvPr/>
        </p:nvSpPr>
        <p:spPr>
          <a:xfrm>
            <a:off x="5393533" y="4719642"/>
            <a:ext cx="3" cy="26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1600" name="Group"/>
          <p:cNvGrpSpPr/>
          <p:nvPr/>
        </p:nvGrpSpPr>
        <p:grpSpPr>
          <a:xfrm>
            <a:off x="6929453" y="3991645"/>
            <a:ext cx="1500188" cy="946409"/>
            <a:chOff x="0" y="0"/>
            <a:chExt cx="1500187" cy="946407"/>
          </a:xfrm>
        </p:grpSpPr>
        <p:sp>
          <p:nvSpPr>
            <p:cNvPr id="1598" name="Rectangle"/>
            <p:cNvSpPr/>
            <p:nvPr/>
          </p:nvSpPr>
          <p:spPr>
            <a:xfrm>
              <a:off x="0" y="223172"/>
              <a:ext cx="1500188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99" name="English language lacks"/>
            <p:cNvSpPr txBox="1"/>
            <p:nvPr/>
          </p:nvSpPr>
          <p:spPr>
            <a:xfrm>
              <a:off x="0" y="0"/>
              <a:ext cx="1500188" cy="946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 b="1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English language lacks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1601" name="Line"/>
          <p:cNvSpPr/>
          <p:nvPr/>
        </p:nvSpPr>
        <p:spPr>
          <a:xfrm>
            <a:off x="6684058" y="3751820"/>
            <a:ext cx="996268" cy="46299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604" name="Group"/>
          <p:cNvGrpSpPr/>
          <p:nvPr/>
        </p:nvGrpSpPr>
        <p:grpSpPr>
          <a:xfrm>
            <a:off x="6643702" y="4982946"/>
            <a:ext cx="2071703" cy="321132"/>
            <a:chOff x="0" y="0"/>
            <a:chExt cx="2071702" cy="321131"/>
          </a:xfrm>
        </p:grpSpPr>
        <p:sp>
          <p:nvSpPr>
            <p:cNvPr id="1602" name="Rectangle"/>
            <p:cNvSpPr/>
            <p:nvPr/>
          </p:nvSpPr>
          <p:spPr>
            <a:xfrm>
              <a:off x="0" y="17689"/>
              <a:ext cx="2071703" cy="28575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03" name="/ɲ/ and /x/"/>
            <p:cNvSpPr txBox="1"/>
            <p:nvPr/>
          </p:nvSpPr>
          <p:spPr>
            <a:xfrm>
              <a:off x="0" y="0"/>
              <a:ext cx="2071703" cy="321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 and /x/</a:t>
              </a:r>
            </a:p>
          </p:txBody>
        </p:sp>
      </p:grpSp>
      <p:sp>
        <p:nvSpPr>
          <p:cNvPr id="1628" name="Connection Line"/>
          <p:cNvSpPr/>
          <p:nvPr/>
        </p:nvSpPr>
        <p:spPr>
          <a:xfrm>
            <a:off x="7679551" y="4938191"/>
            <a:ext cx="1" cy="44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06" name="Line"/>
          <p:cNvSpPr/>
          <p:nvPr/>
        </p:nvSpPr>
        <p:spPr>
          <a:xfrm>
            <a:off x="4464049" y="1143000"/>
            <a:ext cx="2251077" cy="5000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609" name="Group"/>
          <p:cNvGrpSpPr/>
          <p:nvPr/>
        </p:nvGrpSpPr>
        <p:grpSpPr>
          <a:xfrm>
            <a:off x="4357685" y="5487872"/>
            <a:ext cx="2071690" cy="311409"/>
            <a:chOff x="0" y="0"/>
            <a:chExt cx="2071688" cy="311407"/>
          </a:xfrm>
        </p:grpSpPr>
        <p:sp>
          <p:nvSpPr>
            <p:cNvPr id="1607" name="Rectangle"/>
            <p:cNvSpPr/>
            <p:nvPr/>
          </p:nvSpPr>
          <p:spPr>
            <a:xfrm>
              <a:off x="0" y="12828"/>
              <a:ext cx="2071689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08" name="as in the English word"/>
            <p:cNvSpPr txBox="1"/>
            <p:nvPr/>
          </p:nvSpPr>
          <p:spPr>
            <a:xfrm>
              <a:off x="0" y="-1"/>
              <a:ext cx="2071689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as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 in the English word</a:t>
              </a:r>
            </a:p>
          </p:txBody>
        </p:sp>
      </p:grpSp>
      <p:grpSp>
        <p:nvGrpSpPr>
          <p:cNvPr id="1612" name="Group"/>
          <p:cNvGrpSpPr/>
          <p:nvPr/>
        </p:nvGrpSpPr>
        <p:grpSpPr>
          <a:xfrm>
            <a:off x="4357685" y="6033829"/>
            <a:ext cx="2071703" cy="362507"/>
            <a:chOff x="0" y="0"/>
            <a:chExt cx="2071702" cy="362505"/>
          </a:xfrm>
        </p:grpSpPr>
        <p:sp>
          <p:nvSpPr>
            <p:cNvPr id="1610" name="Rectangle"/>
            <p:cNvSpPr/>
            <p:nvPr/>
          </p:nvSpPr>
          <p:spPr>
            <a:xfrm>
              <a:off x="0" y="38376"/>
              <a:ext cx="2071703" cy="285753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11" name="/ˈʃip/"/>
            <p:cNvSpPr txBox="1"/>
            <p:nvPr/>
          </p:nvSpPr>
          <p:spPr>
            <a:xfrm>
              <a:off x="0" y="0"/>
              <a:ext cx="2071703" cy="362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ˈʃip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</a:p>
          </p:txBody>
        </p:sp>
      </p:grpSp>
      <p:grpSp>
        <p:nvGrpSpPr>
          <p:cNvPr id="1615" name="Group"/>
          <p:cNvGrpSpPr/>
          <p:nvPr/>
        </p:nvGrpSpPr>
        <p:grpSpPr>
          <a:xfrm>
            <a:off x="6643702" y="5500033"/>
            <a:ext cx="2071687" cy="287088"/>
            <a:chOff x="0" y="0"/>
            <a:chExt cx="2071685" cy="287086"/>
          </a:xfrm>
        </p:grpSpPr>
        <p:sp>
          <p:nvSpPr>
            <p:cNvPr id="1613" name="Rectangle"/>
            <p:cNvSpPr/>
            <p:nvPr/>
          </p:nvSpPr>
          <p:spPr>
            <a:xfrm>
              <a:off x="0" y="668"/>
              <a:ext cx="2071686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14" name="as in the Spanish word"/>
            <p:cNvSpPr txBox="1"/>
            <p:nvPr/>
          </p:nvSpPr>
          <p:spPr>
            <a:xfrm>
              <a:off x="0" y="0"/>
              <a:ext cx="2071686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as in the Spanish word</a:t>
              </a:r>
            </a:p>
          </p:txBody>
        </p:sp>
      </p:grpSp>
      <p:grpSp>
        <p:nvGrpSpPr>
          <p:cNvPr id="1618" name="Group"/>
          <p:cNvGrpSpPr/>
          <p:nvPr/>
        </p:nvGrpSpPr>
        <p:grpSpPr>
          <a:xfrm>
            <a:off x="6643702" y="6033828"/>
            <a:ext cx="2071687" cy="362506"/>
            <a:chOff x="0" y="0"/>
            <a:chExt cx="2071685" cy="362505"/>
          </a:xfrm>
        </p:grpSpPr>
        <p:sp>
          <p:nvSpPr>
            <p:cNvPr id="1616" name="Rectangle"/>
            <p:cNvSpPr/>
            <p:nvPr/>
          </p:nvSpPr>
          <p:spPr>
            <a:xfrm>
              <a:off x="0" y="38377"/>
              <a:ext cx="2071686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17" name="/ˈniɲo/ and /ˈxente/"/>
            <p:cNvSpPr txBox="1"/>
            <p:nvPr/>
          </p:nvSpPr>
          <p:spPr>
            <a:xfrm>
              <a:off x="0" y="-1"/>
              <a:ext cx="2071686" cy="362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ˈniɲo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 and /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xente/</a:t>
              </a:r>
            </a:p>
          </p:txBody>
        </p:sp>
      </p:grpSp>
      <p:sp>
        <p:nvSpPr>
          <p:cNvPr id="1629" name="Connection Line"/>
          <p:cNvSpPr/>
          <p:nvPr/>
        </p:nvSpPr>
        <p:spPr>
          <a:xfrm>
            <a:off x="5393532" y="5304018"/>
            <a:ext cx="3" cy="183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30" name="Connection Line"/>
          <p:cNvSpPr/>
          <p:nvPr/>
        </p:nvSpPr>
        <p:spPr>
          <a:xfrm>
            <a:off x="5393531" y="5799419"/>
            <a:ext cx="4" cy="23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31" name="Connection Line"/>
          <p:cNvSpPr/>
          <p:nvPr/>
        </p:nvSpPr>
        <p:spPr>
          <a:xfrm>
            <a:off x="7679547" y="5304018"/>
            <a:ext cx="4" cy="19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32" name="Connection Line"/>
          <p:cNvSpPr/>
          <p:nvPr/>
        </p:nvSpPr>
        <p:spPr>
          <a:xfrm>
            <a:off x="7679545" y="5791339"/>
            <a:ext cx="1" cy="242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23" name="Line"/>
          <p:cNvSpPr/>
          <p:nvPr/>
        </p:nvSpPr>
        <p:spPr>
          <a:xfrm flipH="1">
            <a:off x="6680199" y="1928812"/>
            <a:ext cx="34926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62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62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2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85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CA723C1B-AE49-6A4A-873E-23BC8DE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75" y="759773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2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2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20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20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1" animBg="1" advAuto="0"/>
      <p:bldP spid="1554" grpId="3" animBg="1" advAuto="0"/>
      <p:bldP spid="1555" grpId="4" animBg="1" advAuto="0"/>
      <p:bldP spid="1558" grpId="5" animBg="1" advAuto="0"/>
      <p:bldP spid="1561" grpId="7" animBg="1" advAuto="0"/>
      <p:bldP spid="1564" grpId="9" animBg="1" advAuto="0"/>
      <p:bldP spid="1567" grpId="11" animBg="1" advAuto="0"/>
      <p:bldP spid="1568" grpId="8" animBg="1" advAuto="0"/>
      <p:bldP spid="1569" grpId="10" animBg="1" advAuto="0"/>
      <p:bldP spid="1570" grpId="6" animBg="1" advAuto="0"/>
      <p:bldP spid="1573" grpId="13" animBg="1" advAuto="0"/>
      <p:bldP spid="1574" grpId="12" animBg="1" advAuto="0"/>
      <p:bldP spid="1575" grpId="2" animBg="1" advAuto="0"/>
      <p:bldP spid="1578" grpId="15" animBg="1" advAuto="0"/>
      <p:bldP spid="1581" grpId="17" animBg="1" advAuto="0"/>
      <p:bldP spid="1584" grpId="19" animBg="1" advAuto="0"/>
      <p:bldP spid="1587" grpId="21" animBg="1" advAuto="0"/>
      <p:bldP spid="1590" grpId="23" animBg="1" advAuto="0"/>
      <p:bldP spid="1591" grpId="20" animBg="1" advAuto="0"/>
      <p:bldP spid="1592" grpId="22" animBg="1" advAuto="0"/>
      <p:bldP spid="1593" grpId="18" animBg="1" advAuto="0"/>
      <p:bldP spid="1596" grpId="26" animBg="1" advAuto="0"/>
      <p:bldP spid="1627" grpId="25" animBg="1" advAuto="0"/>
      <p:bldP spid="1600" grpId="31" animBg="1" advAuto="0"/>
      <p:bldP spid="1601" grpId="24" animBg="1" advAuto="0"/>
      <p:bldP spid="1604" grpId="33" animBg="1" advAuto="0"/>
      <p:bldP spid="1628" grpId="32" animBg="1" advAuto="0"/>
      <p:bldP spid="1606" grpId="14" animBg="1" advAuto="0"/>
      <p:bldP spid="1609" grpId="28" animBg="1" advAuto="0"/>
      <p:bldP spid="1612" grpId="30" animBg="1" advAuto="0"/>
      <p:bldP spid="1615" grpId="35" animBg="1" advAuto="0"/>
      <p:bldP spid="1618" grpId="37" animBg="1" advAuto="0"/>
      <p:bldP spid="1629" grpId="27" animBg="1" advAuto="0"/>
      <p:bldP spid="1630" grpId="29" animBg="1" advAuto="0"/>
      <p:bldP spid="1631" grpId="34" animBg="1" advAuto="0"/>
      <p:bldP spid="1632" grpId="36" animBg="1" advAuto="0"/>
      <p:bldP spid="1623" grpId="16" animBg="1" advAuto="0"/>
      <p:bldP spid="1626" grpId="3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roup"/>
          <p:cNvGrpSpPr/>
          <p:nvPr/>
        </p:nvGrpSpPr>
        <p:grpSpPr>
          <a:xfrm>
            <a:off x="2428873" y="857249"/>
            <a:ext cx="4500567" cy="571501"/>
            <a:chOff x="-1" y="0"/>
            <a:chExt cx="4500565" cy="571500"/>
          </a:xfrm>
          <a:solidFill>
            <a:srgbClr val="FFFF00"/>
          </a:solidFill>
        </p:grpSpPr>
        <p:grpSp>
          <p:nvGrpSpPr>
            <p:cNvPr id="1637" name="Group"/>
            <p:cNvGrpSpPr/>
            <p:nvPr/>
          </p:nvGrpSpPr>
          <p:grpSpPr>
            <a:xfrm>
              <a:off x="-2" y="-1"/>
              <a:ext cx="4500567" cy="571501"/>
              <a:chOff x="-1" y="0"/>
              <a:chExt cx="4500565" cy="571500"/>
            </a:xfrm>
            <a:grpFill/>
          </p:grpSpPr>
          <p:sp>
            <p:nvSpPr>
              <p:cNvPr id="1634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635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636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640" name="Group"/>
            <p:cNvGrpSpPr/>
            <p:nvPr/>
          </p:nvGrpSpPr>
          <p:grpSpPr>
            <a:xfrm>
              <a:off x="170213" y="87629"/>
              <a:ext cx="4154366" cy="396242"/>
              <a:chOff x="0" y="0"/>
              <a:chExt cx="4154365" cy="396240"/>
            </a:xfrm>
            <a:grpFill/>
          </p:grpSpPr>
          <p:sp>
            <p:nvSpPr>
              <p:cNvPr id="1638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639" name="PHONETICS"/>
              <p:cNvSpPr txBox="1"/>
              <p:nvPr/>
            </p:nvSpPr>
            <p:spPr>
              <a:xfrm>
                <a:off x="0" y="0"/>
                <a:ext cx="4154366" cy="3962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PHONETICS</a:t>
                </a:r>
              </a:p>
            </p:txBody>
          </p:sp>
        </p:grpSp>
      </p:grpSp>
      <p:grpSp>
        <p:nvGrpSpPr>
          <p:cNvPr id="1644" name="Group"/>
          <p:cNvGrpSpPr/>
          <p:nvPr/>
        </p:nvGrpSpPr>
        <p:grpSpPr>
          <a:xfrm>
            <a:off x="1285859" y="3416155"/>
            <a:ext cx="2428876" cy="311409"/>
            <a:chOff x="0" y="0"/>
            <a:chExt cx="2428875" cy="311407"/>
          </a:xfrm>
        </p:grpSpPr>
        <p:sp>
          <p:nvSpPr>
            <p:cNvPr id="1642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43" name="Articulatory Phonetics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Articulatory Phonetics</a:t>
              </a:r>
            </a:p>
          </p:txBody>
        </p:sp>
      </p:grpSp>
      <p:sp>
        <p:nvSpPr>
          <p:cNvPr id="1692" name="Connection Line"/>
          <p:cNvSpPr/>
          <p:nvPr/>
        </p:nvSpPr>
        <p:spPr>
          <a:xfrm>
            <a:off x="2500297" y="3727701"/>
            <a:ext cx="1" cy="196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1648" name="Group"/>
          <p:cNvGrpSpPr/>
          <p:nvPr/>
        </p:nvGrpSpPr>
        <p:grpSpPr>
          <a:xfrm>
            <a:off x="785796" y="3929045"/>
            <a:ext cx="3429001" cy="357211"/>
            <a:chOff x="0" y="0"/>
            <a:chExt cx="3429000" cy="357210"/>
          </a:xfrm>
        </p:grpSpPr>
        <p:sp>
          <p:nvSpPr>
            <p:cNvPr id="1646" name="Rectangle"/>
            <p:cNvSpPr/>
            <p:nvPr/>
          </p:nvSpPr>
          <p:spPr>
            <a:xfrm>
              <a:off x="0" y="-1"/>
              <a:ext cx="3429000" cy="357212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47" name="focuses on the human vocal apparatus"/>
            <p:cNvSpPr txBox="1"/>
            <p:nvPr/>
          </p:nvSpPr>
          <p:spPr>
            <a:xfrm>
              <a:off x="0" y="22901"/>
              <a:ext cx="3429000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focuses on the human vocal apparatus</a:t>
              </a:r>
            </a:p>
          </p:txBody>
        </p:sp>
      </p:grpSp>
      <p:grpSp>
        <p:nvGrpSpPr>
          <p:cNvPr id="1651" name="Group"/>
          <p:cNvGrpSpPr/>
          <p:nvPr/>
        </p:nvGrpSpPr>
        <p:grpSpPr>
          <a:xfrm>
            <a:off x="785785" y="4572008"/>
            <a:ext cx="3429001" cy="357214"/>
            <a:chOff x="0" y="0"/>
            <a:chExt cx="3429000" cy="357213"/>
          </a:xfrm>
        </p:grpSpPr>
        <p:sp>
          <p:nvSpPr>
            <p:cNvPr id="1649" name="Rectangle"/>
            <p:cNvSpPr/>
            <p:nvPr/>
          </p:nvSpPr>
          <p:spPr>
            <a:xfrm>
              <a:off x="0" y="-1"/>
              <a:ext cx="3429000" cy="35721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50" name="and describes the sounds in terms"/>
            <p:cNvSpPr txBox="1"/>
            <p:nvPr/>
          </p:nvSpPr>
          <p:spPr>
            <a:xfrm>
              <a:off x="0" y="22902"/>
              <a:ext cx="34290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and describes the sounds in terms</a:t>
              </a:r>
            </a:p>
          </p:txBody>
        </p:sp>
      </p:grpSp>
      <p:grpSp>
        <p:nvGrpSpPr>
          <p:cNvPr id="1654" name="Group"/>
          <p:cNvGrpSpPr/>
          <p:nvPr/>
        </p:nvGrpSpPr>
        <p:grpSpPr>
          <a:xfrm>
            <a:off x="785785" y="5214949"/>
            <a:ext cx="3429001" cy="428655"/>
            <a:chOff x="0" y="0"/>
            <a:chExt cx="3429000" cy="428654"/>
          </a:xfrm>
        </p:grpSpPr>
        <p:sp>
          <p:nvSpPr>
            <p:cNvPr id="1652" name="Rectangle"/>
            <p:cNvSpPr/>
            <p:nvPr/>
          </p:nvSpPr>
          <p:spPr>
            <a:xfrm>
              <a:off x="0" y="-1"/>
              <a:ext cx="3429000" cy="428656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53" name="of the vocal tract."/>
            <p:cNvSpPr txBox="1"/>
            <p:nvPr/>
          </p:nvSpPr>
          <p:spPr>
            <a:xfrm>
              <a:off x="0" y="58623"/>
              <a:ext cx="3429000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of the vocal tract.</a:t>
              </a:r>
            </a:p>
          </p:txBody>
        </p:sp>
      </p:grpSp>
      <p:sp>
        <p:nvSpPr>
          <p:cNvPr id="1693" name="Connection Line"/>
          <p:cNvSpPr/>
          <p:nvPr/>
        </p:nvSpPr>
        <p:spPr>
          <a:xfrm>
            <a:off x="2500285" y="4933958"/>
            <a:ext cx="1" cy="276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94" name="Connection Line"/>
          <p:cNvSpPr/>
          <p:nvPr/>
        </p:nvSpPr>
        <p:spPr>
          <a:xfrm>
            <a:off x="2500289" y="4290995"/>
            <a:ext cx="5" cy="27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1659" name="Group"/>
          <p:cNvGrpSpPr/>
          <p:nvPr/>
        </p:nvGrpSpPr>
        <p:grpSpPr>
          <a:xfrm>
            <a:off x="5643546" y="3428984"/>
            <a:ext cx="2571751" cy="357207"/>
            <a:chOff x="0" y="0"/>
            <a:chExt cx="2571750" cy="357206"/>
          </a:xfrm>
        </p:grpSpPr>
        <p:sp>
          <p:nvSpPr>
            <p:cNvPr id="1657" name="Rectangle"/>
            <p:cNvSpPr/>
            <p:nvPr/>
          </p:nvSpPr>
          <p:spPr>
            <a:xfrm>
              <a:off x="0" y="-1"/>
              <a:ext cx="2571750" cy="35720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58" name="Acoustic phonetics"/>
            <p:cNvSpPr txBox="1"/>
            <p:nvPr/>
          </p:nvSpPr>
          <p:spPr>
            <a:xfrm>
              <a:off x="0" y="22899"/>
              <a:ext cx="2571750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Acoustic phonetics</a:t>
              </a:r>
            </a:p>
          </p:txBody>
        </p:sp>
      </p:grpSp>
      <p:grpSp>
        <p:nvGrpSpPr>
          <p:cNvPr id="1662" name="Group"/>
          <p:cNvGrpSpPr/>
          <p:nvPr/>
        </p:nvGrpSpPr>
        <p:grpSpPr>
          <a:xfrm>
            <a:off x="5500694" y="3987686"/>
            <a:ext cx="2857501" cy="311409"/>
            <a:chOff x="0" y="0"/>
            <a:chExt cx="2857500" cy="311407"/>
          </a:xfrm>
        </p:grpSpPr>
        <p:sp>
          <p:nvSpPr>
            <p:cNvPr id="1660" name="Rectangle"/>
            <p:cNvSpPr/>
            <p:nvPr/>
          </p:nvSpPr>
          <p:spPr>
            <a:xfrm>
              <a:off x="0" y="12817"/>
              <a:ext cx="2857500" cy="28577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61" name="describes sounds"/>
            <p:cNvSpPr txBox="1"/>
            <p:nvPr/>
          </p:nvSpPr>
          <p:spPr>
            <a:xfrm>
              <a:off x="0" y="0"/>
              <a:ext cx="2857500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describes sounds</a:t>
              </a:r>
            </a:p>
          </p:txBody>
        </p:sp>
      </p:grpSp>
      <p:grpSp>
        <p:nvGrpSpPr>
          <p:cNvPr id="1665" name="Group"/>
          <p:cNvGrpSpPr/>
          <p:nvPr/>
        </p:nvGrpSpPr>
        <p:grpSpPr>
          <a:xfrm>
            <a:off x="5500694" y="4572008"/>
            <a:ext cx="2857501" cy="357214"/>
            <a:chOff x="0" y="0"/>
            <a:chExt cx="2857500" cy="357213"/>
          </a:xfrm>
        </p:grpSpPr>
        <p:sp>
          <p:nvSpPr>
            <p:cNvPr id="1663" name="Rectangle"/>
            <p:cNvSpPr/>
            <p:nvPr/>
          </p:nvSpPr>
          <p:spPr>
            <a:xfrm>
              <a:off x="0" y="-1"/>
              <a:ext cx="2857500" cy="35721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64" name="using the tools of physics."/>
            <p:cNvSpPr txBox="1"/>
            <p:nvPr/>
          </p:nvSpPr>
          <p:spPr>
            <a:xfrm>
              <a:off x="0" y="22902"/>
              <a:ext cx="28575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using the tools of physics.</a:t>
              </a:r>
            </a:p>
          </p:txBody>
        </p:sp>
      </p:grpSp>
      <p:grpSp>
        <p:nvGrpSpPr>
          <p:cNvPr id="1668" name="Group"/>
          <p:cNvGrpSpPr/>
          <p:nvPr/>
        </p:nvGrpSpPr>
        <p:grpSpPr>
          <a:xfrm>
            <a:off x="5500694" y="5214949"/>
            <a:ext cx="2857501" cy="571531"/>
            <a:chOff x="0" y="0"/>
            <a:chExt cx="2857500" cy="571529"/>
          </a:xfrm>
        </p:grpSpPr>
        <p:sp>
          <p:nvSpPr>
            <p:cNvPr id="1666" name="Rectangle"/>
            <p:cNvSpPr/>
            <p:nvPr/>
          </p:nvSpPr>
          <p:spPr>
            <a:xfrm>
              <a:off x="0" y="0"/>
              <a:ext cx="2857500" cy="57153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67" name="The unit of phonetics is the allophone."/>
            <p:cNvSpPr txBox="1"/>
            <p:nvPr/>
          </p:nvSpPr>
          <p:spPr>
            <a:xfrm>
              <a:off x="0" y="15761"/>
              <a:ext cx="2857500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 unit of phonetics is the allophone.</a:t>
              </a:r>
            </a:p>
          </p:txBody>
        </p:sp>
      </p:grpSp>
      <p:sp>
        <p:nvSpPr>
          <p:cNvPr id="1695" name="Connection Line"/>
          <p:cNvSpPr/>
          <p:nvPr/>
        </p:nvSpPr>
        <p:spPr>
          <a:xfrm>
            <a:off x="6929444" y="4933958"/>
            <a:ext cx="1" cy="276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96" name="Connection Line"/>
          <p:cNvSpPr/>
          <p:nvPr/>
        </p:nvSpPr>
        <p:spPr>
          <a:xfrm>
            <a:off x="6929444" y="4299232"/>
            <a:ext cx="1" cy="26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1673" name="Group"/>
          <p:cNvGrpSpPr/>
          <p:nvPr/>
        </p:nvGrpSpPr>
        <p:grpSpPr>
          <a:xfrm>
            <a:off x="4000484" y="1856690"/>
            <a:ext cx="1357313" cy="287088"/>
            <a:chOff x="0" y="0"/>
            <a:chExt cx="1357312" cy="287086"/>
          </a:xfrm>
        </p:grpSpPr>
        <p:sp>
          <p:nvSpPr>
            <p:cNvPr id="1671" name="Rectangle"/>
            <p:cNvSpPr/>
            <p:nvPr/>
          </p:nvSpPr>
          <p:spPr>
            <a:xfrm>
              <a:off x="0" y="668"/>
              <a:ext cx="1357313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72" name="studies"/>
            <p:cNvSpPr txBox="1"/>
            <p:nvPr/>
          </p:nvSpPr>
          <p:spPr>
            <a:xfrm>
              <a:off x="0" y="0"/>
              <a:ext cx="1357313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studies</a:t>
              </a:r>
            </a:p>
          </p:txBody>
        </p:sp>
      </p:grpSp>
      <p:grpSp>
        <p:nvGrpSpPr>
          <p:cNvPr id="1676" name="Group"/>
          <p:cNvGrpSpPr/>
          <p:nvPr/>
        </p:nvGrpSpPr>
        <p:grpSpPr>
          <a:xfrm>
            <a:off x="2786049" y="2428199"/>
            <a:ext cx="3786189" cy="287088"/>
            <a:chOff x="0" y="0"/>
            <a:chExt cx="3786187" cy="287086"/>
          </a:xfrm>
        </p:grpSpPr>
        <p:sp>
          <p:nvSpPr>
            <p:cNvPr id="1674" name="Rectangle"/>
            <p:cNvSpPr/>
            <p:nvPr/>
          </p:nvSpPr>
          <p:spPr>
            <a:xfrm>
              <a:off x="0" y="668"/>
              <a:ext cx="3786188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75" name="description of the speech sounds made"/>
            <p:cNvSpPr txBox="1"/>
            <p:nvPr/>
          </p:nvSpPr>
          <p:spPr>
            <a:xfrm>
              <a:off x="0" y="0"/>
              <a:ext cx="3786188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description of the speech sounds made</a:t>
              </a:r>
            </a:p>
          </p:txBody>
        </p:sp>
      </p:grpSp>
      <p:grpSp>
        <p:nvGrpSpPr>
          <p:cNvPr id="1679" name="Group"/>
          <p:cNvGrpSpPr/>
          <p:nvPr/>
        </p:nvGrpSpPr>
        <p:grpSpPr>
          <a:xfrm>
            <a:off x="3857609" y="3071127"/>
            <a:ext cx="1643062" cy="287088"/>
            <a:chOff x="0" y="0"/>
            <a:chExt cx="1643060" cy="287086"/>
          </a:xfrm>
        </p:grpSpPr>
        <p:sp>
          <p:nvSpPr>
            <p:cNvPr id="1677" name="Rectangle"/>
            <p:cNvSpPr/>
            <p:nvPr/>
          </p:nvSpPr>
          <p:spPr>
            <a:xfrm>
              <a:off x="0" y="668"/>
              <a:ext cx="1643061" cy="28575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678" name="by the human voice."/>
            <p:cNvSpPr txBox="1"/>
            <p:nvPr/>
          </p:nvSpPr>
          <p:spPr>
            <a:xfrm>
              <a:off x="0" y="0"/>
              <a:ext cx="1643061" cy="287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just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by the human voice.</a:t>
              </a:r>
            </a:p>
          </p:txBody>
        </p:sp>
      </p:grpSp>
      <p:sp>
        <p:nvSpPr>
          <p:cNvPr id="1680" name="Line"/>
          <p:cNvSpPr/>
          <p:nvPr/>
        </p:nvSpPr>
        <p:spPr>
          <a:xfrm>
            <a:off x="4675188" y="1287462"/>
            <a:ext cx="3176" cy="5699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1" name="Line"/>
          <p:cNvSpPr/>
          <p:nvPr/>
        </p:nvSpPr>
        <p:spPr>
          <a:xfrm>
            <a:off x="4677728" y="2143760"/>
            <a:ext cx="1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2" name="Line"/>
          <p:cNvSpPr/>
          <p:nvPr/>
        </p:nvSpPr>
        <p:spPr>
          <a:xfrm>
            <a:off x="4678997" y="2715259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7" name="Connection Line"/>
          <p:cNvSpPr/>
          <p:nvPr/>
        </p:nvSpPr>
        <p:spPr>
          <a:xfrm>
            <a:off x="6929429" y="3790934"/>
            <a:ext cx="9" cy="19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84" name="Line"/>
          <p:cNvSpPr/>
          <p:nvPr/>
        </p:nvSpPr>
        <p:spPr>
          <a:xfrm rot="5400000">
            <a:off x="2516982" y="1270794"/>
            <a:ext cx="2141537" cy="2174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390" y="0"/>
                </a:lnTo>
                <a:lnTo>
                  <a:pt x="239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85" name="Line"/>
          <p:cNvSpPr/>
          <p:nvPr/>
        </p:nvSpPr>
        <p:spPr>
          <a:xfrm rot="16200000" flipH="1">
            <a:off x="4731544" y="1231107"/>
            <a:ext cx="2141538" cy="225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54" y="0"/>
                </a:lnTo>
                <a:lnTo>
                  <a:pt x="2254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86" name="Continue"/>
          <p:cNvSpPr txBox="1"/>
          <p:nvPr/>
        </p:nvSpPr>
        <p:spPr>
          <a:xfrm>
            <a:off x="6357937" y="5857875"/>
            <a:ext cx="101921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168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68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8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1690" name="http://www.encuentroeducativo.com/revista/wp-content/uploads/img_1666_th-233x300.jpg" descr="http://www.encuentroeducativo.com/revista/wp-content/uploads/img_1666_th-233x300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928687"/>
            <a:ext cx="1152526" cy="148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1" name="http://www.encuentroeducativo.com/revista/wp-content/uploads/img_1666_th-233x300.jpg" descr="http://www.encuentroeducativo.com/revista/wp-content/uploads/img_1666_th-233x300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928687"/>
            <a:ext cx="1152525" cy="148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2" descr="Problems Playing Video? - MacDonald Clan - Scotland - Canada - USA">
            <a:hlinkClick r:id="rId4"/>
            <a:extLst>
              <a:ext uri="{FF2B5EF4-FFF2-40B4-BE49-F238E27FC236}">
                <a16:creationId xmlns:a16="http://schemas.microsoft.com/office/drawing/2014/main" id="{97380E77-C99F-4245-B8C6-6218CB33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80" y="975090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99A0A7-7983-AE49-B2EF-CCFB3E4FD1D1}"/>
                  </a:ext>
                </a:extLst>
              </p14:cNvPr>
              <p14:cNvContentPartPr/>
              <p14:nvPr/>
            </p14:nvContentPartPr>
            <p14:xfrm>
              <a:off x="6510140" y="11442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99A0A7-7983-AE49-B2EF-CCFB3E4FD1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1140" y="1135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708370-D47C-4943-9422-900AB08534B5}"/>
                  </a:ext>
                </a:extLst>
              </p14:cNvPr>
              <p14:cNvContentPartPr/>
              <p14:nvPr/>
            </p14:nvContentPartPr>
            <p14:xfrm>
              <a:off x="-409780" y="35346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708370-D47C-4943-9422-900AB08534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8780" y="35256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4B7E6B7-E913-0B44-9A0E-8454FD31DE4E}"/>
              </a:ext>
            </a:extLst>
          </p:cNvPr>
          <p:cNvGrpSpPr/>
          <p:nvPr/>
        </p:nvGrpSpPr>
        <p:grpSpPr>
          <a:xfrm>
            <a:off x="6702740" y="1030800"/>
            <a:ext cx="360" cy="360"/>
            <a:chOff x="6702740" y="10308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EF0909-BF8D-B24B-9FF7-DC5E5F391385}"/>
                    </a:ext>
                  </a:extLst>
                </p14:cNvPr>
                <p14:cNvContentPartPr/>
                <p14:nvPr/>
              </p14:nvContentPartPr>
              <p14:xfrm>
                <a:off x="6702740" y="103080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EF0909-BF8D-B24B-9FF7-DC5E5F3913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94100" y="1021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E0B4DA-3727-1D4A-9D91-8BFA5C1506FE}"/>
                    </a:ext>
                  </a:extLst>
                </p14:cNvPr>
                <p14:cNvContentPartPr/>
                <p14:nvPr/>
              </p14:nvContentPartPr>
              <p14:xfrm>
                <a:off x="6702740" y="103080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E0B4DA-3727-1D4A-9D91-8BFA5C1506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94100" y="1021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E725BC-CC0F-7A4A-A286-A45B24C88BF6}"/>
                  </a:ext>
                </a:extLst>
              </p14:cNvPr>
              <p14:cNvContentPartPr/>
              <p14:nvPr/>
            </p14:nvContentPartPr>
            <p14:xfrm>
              <a:off x="10308860" y="13681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E725BC-CC0F-7A4A-A286-A45B24C88B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0220" y="13591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A6E6A8C-91B1-1049-BDC4-1CB8FB01A836}"/>
              </a:ext>
            </a:extLst>
          </p:cNvPr>
          <p:cNvGrpSpPr/>
          <p:nvPr/>
        </p:nvGrpSpPr>
        <p:grpSpPr>
          <a:xfrm>
            <a:off x="6479900" y="1224840"/>
            <a:ext cx="360" cy="360"/>
            <a:chOff x="6479900" y="122484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EFB143-80C7-1447-BE0D-E718265C76AB}"/>
                    </a:ext>
                  </a:extLst>
                </p14:cNvPr>
                <p14:cNvContentPartPr/>
                <p14:nvPr/>
              </p14:nvContentPartPr>
              <p14:xfrm>
                <a:off x="6479900" y="122484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EFB143-80C7-1447-BE0D-E718265C76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1260" y="1215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2DB605-1E51-EC43-8903-832D006D580F}"/>
                    </a:ext>
                  </a:extLst>
                </p14:cNvPr>
                <p14:cNvContentPartPr/>
                <p14:nvPr/>
              </p14:nvContentPartPr>
              <p14:xfrm>
                <a:off x="6479900" y="122484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2DB605-1E51-EC43-8903-832D006D58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1260" y="1215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BDAF7-9155-3F4A-A834-E44EE4C8F126}"/>
              </a:ext>
            </a:extLst>
          </p:cNvPr>
          <p:cNvGrpSpPr/>
          <p:nvPr/>
        </p:nvGrpSpPr>
        <p:grpSpPr>
          <a:xfrm>
            <a:off x="6406820" y="1199640"/>
            <a:ext cx="34920" cy="24120"/>
            <a:chOff x="6406820" y="1199640"/>
            <a:chExt cx="34920" cy="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C3109D-0968-BD4D-AD1A-0B7628B30BA9}"/>
                    </a:ext>
                  </a:extLst>
                </p14:cNvPr>
                <p14:cNvContentPartPr/>
                <p14:nvPr/>
              </p14:nvContentPartPr>
              <p14:xfrm>
                <a:off x="6406820" y="1214760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C3109D-0968-BD4D-AD1A-0B7628B30B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98180" y="1205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9733FC-525C-D641-A03D-AE5208B4FD25}"/>
                    </a:ext>
                  </a:extLst>
                </p14:cNvPr>
                <p14:cNvContentPartPr/>
                <p14:nvPr/>
              </p14:nvContentPartPr>
              <p14:xfrm>
                <a:off x="6406820" y="121476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9733FC-525C-D641-A03D-AE5208B4FD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98180" y="1205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EFA397-94BF-8D4D-BDF7-4D6CE58C479A}"/>
                    </a:ext>
                  </a:extLst>
                </p14:cNvPr>
                <p14:cNvContentPartPr/>
                <p14:nvPr/>
              </p14:nvContentPartPr>
              <p14:xfrm>
                <a:off x="6441380" y="12234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EFA397-94BF-8D4D-BDF7-4D6CE58C47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2740" y="1214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C8E38B-7EFF-4E4C-BACD-9774EB9E390A}"/>
                    </a:ext>
                  </a:extLst>
                </p14:cNvPr>
                <p14:cNvContentPartPr/>
                <p14:nvPr/>
              </p14:nvContentPartPr>
              <p14:xfrm>
                <a:off x="6441380" y="122340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C8E38B-7EFF-4E4C-BACD-9774EB9E39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2740" y="1214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129A97-8120-D747-BBE3-EA892268B27E}"/>
                    </a:ext>
                  </a:extLst>
                </p14:cNvPr>
                <p14:cNvContentPartPr/>
                <p14:nvPr/>
              </p14:nvContentPartPr>
              <p14:xfrm>
                <a:off x="6441380" y="122340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129A97-8120-D747-BBE3-EA892268B2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2740" y="1214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EDA68C-80D9-F54B-A316-5A46935EE107}"/>
                    </a:ext>
                  </a:extLst>
                </p14:cNvPr>
                <p14:cNvContentPartPr/>
                <p14:nvPr/>
              </p14:nvContentPartPr>
              <p14:xfrm>
                <a:off x="6413300" y="119964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EDA68C-80D9-F54B-A316-5A46935EE1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04660" y="1190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9B2187-20DB-4E4D-BC9B-FE2D64CDDC32}"/>
                    </a:ext>
                  </a:extLst>
                </p14:cNvPr>
                <p14:cNvContentPartPr/>
                <p14:nvPr/>
              </p14:nvContentPartPr>
              <p14:xfrm>
                <a:off x="6413300" y="119964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9B2187-20DB-4E4D-BC9B-FE2D64CDDC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04660" y="1190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110A485-68D3-934E-B00B-C586BB8BE71A}"/>
                  </a:ext>
                </a:extLst>
              </p14:cNvPr>
              <p14:cNvContentPartPr/>
              <p14:nvPr/>
            </p14:nvContentPartPr>
            <p14:xfrm>
              <a:off x="6465860" y="120324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110A485-68D3-934E-B00B-C586BB8BE7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6860" y="11942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AEC62C3-33FD-8E4C-B97C-0F27B1CD5D91}"/>
              </a:ext>
            </a:extLst>
          </p:cNvPr>
          <p:cNvGrpSpPr/>
          <p:nvPr/>
        </p:nvGrpSpPr>
        <p:grpSpPr>
          <a:xfrm>
            <a:off x="6482780" y="1271280"/>
            <a:ext cx="360" cy="360"/>
            <a:chOff x="6482780" y="12712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4695C3-B0EF-8A44-9D1A-594DD8D55A2F}"/>
                    </a:ext>
                  </a:extLst>
                </p14:cNvPr>
                <p14:cNvContentPartPr/>
                <p14:nvPr/>
              </p14:nvContentPartPr>
              <p14:xfrm>
                <a:off x="6482780" y="127128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4695C3-B0EF-8A44-9D1A-594DD8D55A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4140" y="1262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703A0F-C8A1-2541-9D28-09A20CF64E09}"/>
                    </a:ext>
                  </a:extLst>
                </p14:cNvPr>
                <p14:cNvContentPartPr/>
                <p14:nvPr/>
              </p14:nvContentPartPr>
              <p14:xfrm>
                <a:off x="6482780" y="127128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703A0F-C8A1-2541-9D28-09A20CF64E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4140" y="1262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20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2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2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" grpId="1" animBg="1" advAuto="0"/>
      <p:bldP spid="1644" grpId="11" animBg="1" advAuto="0"/>
      <p:bldP spid="1692" grpId="12" animBg="1" advAuto="0"/>
      <p:bldP spid="1648" grpId="13" animBg="1" advAuto="0"/>
      <p:bldP spid="1651" grpId="15" animBg="1" advAuto="0"/>
      <p:bldP spid="1654" grpId="17" animBg="1" advAuto="0"/>
      <p:bldP spid="1693" grpId="16" animBg="1" advAuto="0"/>
      <p:bldP spid="1694" grpId="14" animBg="1" advAuto="0"/>
      <p:bldP spid="1659" grpId="19" animBg="1" advAuto="0"/>
      <p:bldP spid="1662" grpId="21" animBg="1" advAuto="0"/>
      <p:bldP spid="1665" grpId="23" animBg="1" advAuto="0"/>
      <p:bldP spid="1668" grpId="25" animBg="1" advAuto="0"/>
      <p:bldP spid="1695" grpId="24" animBg="1" advAuto="0"/>
      <p:bldP spid="1696" grpId="22" animBg="1" advAuto="0"/>
      <p:bldP spid="1673" grpId="5" animBg="1" advAuto="0"/>
      <p:bldP spid="1676" grpId="7" animBg="1" advAuto="0"/>
      <p:bldP spid="1679" grpId="9" animBg="1" advAuto="0"/>
      <p:bldP spid="1680" grpId="4" animBg="1" advAuto="0"/>
      <p:bldP spid="1681" grpId="6" animBg="1" advAuto="0"/>
      <p:bldP spid="1682" grpId="8" animBg="1" advAuto="0"/>
      <p:bldP spid="1697" grpId="20" animBg="1" advAuto="0"/>
      <p:bldP spid="1684" grpId="10" animBg="1" advAuto="0"/>
      <p:bldP spid="1685" grpId="18" animBg="1" advAuto="0"/>
      <p:bldP spid="1686" grpId="26" animBg="1" advAuto="0"/>
      <p:bldP spid="1689" grpId="27" animBg="1" advAuto="0"/>
      <p:bldP spid="1690" grpId="2" animBg="1" advAuto="0"/>
      <p:bldP spid="1691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roup"/>
          <p:cNvGrpSpPr/>
          <p:nvPr/>
        </p:nvGrpSpPr>
        <p:grpSpPr>
          <a:xfrm>
            <a:off x="2214562" y="857249"/>
            <a:ext cx="4500565" cy="571501"/>
            <a:chOff x="-1" y="0"/>
            <a:chExt cx="4500564" cy="571500"/>
          </a:xfrm>
          <a:solidFill>
            <a:srgbClr val="FFFF00"/>
          </a:solidFill>
        </p:grpSpPr>
        <p:grpSp>
          <p:nvGrpSpPr>
            <p:cNvPr id="1702" name="Group"/>
            <p:cNvGrpSpPr/>
            <p:nvPr/>
          </p:nvGrpSpPr>
          <p:grpSpPr>
            <a:xfrm>
              <a:off x="-2" y="-1"/>
              <a:ext cx="4500566" cy="571501"/>
              <a:chOff x="-1" y="0"/>
              <a:chExt cx="4500564" cy="571500"/>
            </a:xfrm>
            <a:grpFill/>
          </p:grpSpPr>
          <p:sp>
            <p:nvSpPr>
              <p:cNvPr id="1699" name="Shape"/>
              <p:cNvSpPr/>
              <p:nvPr/>
            </p:nvSpPr>
            <p:spPr>
              <a:xfrm>
                <a:off x="-1" y="0"/>
                <a:ext cx="450056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00" name="Shape"/>
              <p:cNvSpPr/>
              <p:nvPr/>
            </p:nvSpPr>
            <p:spPr>
              <a:xfrm>
                <a:off x="35719" y="-1"/>
                <a:ext cx="446484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01" name="Shape"/>
              <p:cNvSpPr/>
              <p:nvPr/>
            </p:nvSpPr>
            <p:spPr>
              <a:xfrm>
                <a:off x="-2" y="0"/>
                <a:ext cx="4500566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705" name="Group"/>
            <p:cNvGrpSpPr/>
            <p:nvPr/>
          </p:nvGrpSpPr>
          <p:grpSpPr>
            <a:xfrm>
              <a:off x="170213" y="87629"/>
              <a:ext cx="4154366" cy="396242"/>
              <a:chOff x="0" y="0"/>
              <a:chExt cx="4154365" cy="396240"/>
            </a:xfrm>
            <a:grpFill/>
          </p:grpSpPr>
          <p:sp>
            <p:nvSpPr>
              <p:cNvPr id="1703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04" name="PHONETICS"/>
              <p:cNvSpPr txBox="1"/>
              <p:nvPr/>
            </p:nvSpPr>
            <p:spPr>
              <a:xfrm>
                <a:off x="0" y="0"/>
                <a:ext cx="4154366" cy="3962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PHONETICS</a:t>
                </a:r>
              </a:p>
            </p:txBody>
          </p:sp>
        </p:grpSp>
      </p:grpSp>
      <p:grpSp>
        <p:nvGrpSpPr>
          <p:cNvPr id="1709" name="Group"/>
          <p:cNvGrpSpPr/>
          <p:nvPr/>
        </p:nvGrpSpPr>
        <p:grpSpPr>
          <a:xfrm>
            <a:off x="3214671" y="1844527"/>
            <a:ext cx="2428876" cy="311409"/>
            <a:chOff x="0" y="0"/>
            <a:chExt cx="2428875" cy="311407"/>
          </a:xfrm>
        </p:grpSpPr>
        <p:sp>
          <p:nvSpPr>
            <p:cNvPr id="1707" name="Rectangle"/>
            <p:cNvSpPr/>
            <p:nvPr/>
          </p:nvSpPr>
          <p:spPr>
            <a:xfrm>
              <a:off x="0" y="12828"/>
              <a:ext cx="2428875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08" name="Allophone"/>
            <p:cNvSpPr txBox="1"/>
            <p:nvPr/>
          </p:nvSpPr>
          <p:spPr>
            <a:xfrm>
              <a:off x="0" y="-1"/>
              <a:ext cx="2428875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Allophone</a:t>
              </a:r>
            </a:p>
          </p:txBody>
        </p:sp>
      </p:grpSp>
      <p:sp>
        <p:nvSpPr>
          <p:cNvPr id="1710" name="Line"/>
          <p:cNvSpPr/>
          <p:nvPr/>
        </p:nvSpPr>
        <p:spPr>
          <a:xfrm flipH="1">
            <a:off x="2357439" y="2143124"/>
            <a:ext cx="2071687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713" name="Group"/>
          <p:cNvGrpSpPr/>
          <p:nvPr/>
        </p:nvGrpSpPr>
        <p:grpSpPr>
          <a:xfrm>
            <a:off x="500034" y="2701784"/>
            <a:ext cx="3429013" cy="311409"/>
            <a:chOff x="0" y="0"/>
            <a:chExt cx="3429012" cy="311407"/>
          </a:xfrm>
        </p:grpSpPr>
        <p:sp>
          <p:nvSpPr>
            <p:cNvPr id="1711" name="Rectangle"/>
            <p:cNvSpPr/>
            <p:nvPr/>
          </p:nvSpPr>
          <p:spPr>
            <a:xfrm>
              <a:off x="0" y="12821"/>
              <a:ext cx="3429013" cy="285766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12" name="is a real speech variant of"/>
            <p:cNvSpPr txBox="1"/>
            <p:nvPr/>
          </p:nvSpPr>
          <p:spPr>
            <a:xfrm>
              <a:off x="0" y="-1"/>
              <a:ext cx="342901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is a real speech variant of</a:t>
              </a:r>
            </a:p>
          </p:txBody>
        </p:sp>
      </p:grpSp>
      <p:grpSp>
        <p:nvGrpSpPr>
          <p:cNvPr id="1716" name="Group"/>
          <p:cNvGrpSpPr/>
          <p:nvPr/>
        </p:nvGrpSpPr>
        <p:grpSpPr>
          <a:xfrm>
            <a:off x="500034" y="3201849"/>
            <a:ext cx="3429013" cy="311409"/>
            <a:chOff x="0" y="0"/>
            <a:chExt cx="3429012" cy="311407"/>
          </a:xfrm>
        </p:grpSpPr>
        <p:sp>
          <p:nvSpPr>
            <p:cNvPr id="1714" name="Rectangle"/>
            <p:cNvSpPr/>
            <p:nvPr/>
          </p:nvSpPr>
          <p:spPr>
            <a:xfrm>
              <a:off x="0" y="12819"/>
              <a:ext cx="3429013" cy="285770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15" name="a specific phoneme"/>
            <p:cNvSpPr txBox="1"/>
            <p:nvPr/>
          </p:nvSpPr>
          <p:spPr>
            <a:xfrm>
              <a:off x="0" y="0"/>
              <a:ext cx="3429013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 specific phoneme </a:t>
              </a:r>
            </a:p>
          </p:txBody>
        </p:sp>
      </p:grpSp>
      <p:grpSp>
        <p:nvGrpSpPr>
          <p:cNvPr id="1719" name="Group"/>
          <p:cNvGrpSpPr/>
          <p:nvPr/>
        </p:nvGrpSpPr>
        <p:grpSpPr>
          <a:xfrm>
            <a:off x="500034" y="3701914"/>
            <a:ext cx="3428985" cy="311409"/>
            <a:chOff x="0" y="0"/>
            <a:chExt cx="3428984" cy="311407"/>
          </a:xfrm>
        </p:grpSpPr>
        <p:sp>
          <p:nvSpPr>
            <p:cNvPr id="1717" name="Rectangle"/>
            <p:cNvSpPr/>
            <p:nvPr/>
          </p:nvSpPr>
          <p:spPr>
            <a:xfrm>
              <a:off x="0" y="12817"/>
              <a:ext cx="3428985" cy="285773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18" name="occurs under certain circumstances."/>
            <p:cNvSpPr txBox="1"/>
            <p:nvPr/>
          </p:nvSpPr>
          <p:spPr>
            <a:xfrm>
              <a:off x="0" y="0"/>
              <a:ext cx="3428985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occurs under certain circumstances.</a:t>
              </a:r>
            </a:p>
          </p:txBody>
        </p:sp>
      </p:grpSp>
      <p:sp>
        <p:nvSpPr>
          <p:cNvPr id="1720" name="Line"/>
          <p:cNvSpPr/>
          <p:nvPr/>
        </p:nvSpPr>
        <p:spPr>
          <a:xfrm>
            <a:off x="2358072" y="3501073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1" name="Line"/>
          <p:cNvSpPr/>
          <p:nvPr/>
        </p:nvSpPr>
        <p:spPr>
          <a:xfrm flipH="1">
            <a:off x="2355849" y="3000375"/>
            <a:ext cx="1589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724" name="Group"/>
          <p:cNvGrpSpPr/>
          <p:nvPr/>
        </p:nvGrpSpPr>
        <p:grpSpPr>
          <a:xfrm>
            <a:off x="5000607" y="2246953"/>
            <a:ext cx="3000376" cy="584773"/>
            <a:chOff x="0" y="-2878"/>
            <a:chExt cx="3000375" cy="317162"/>
          </a:xfrm>
        </p:grpSpPr>
        <p:sp>
          <p:nvSpPr>
            <p:cNvPr id="1722" name="Rectangle"/>
            <p:cNvSpPr/>
            <p:nvPr/>
          </p:nvSpPr>
          <p:spPr>
            <a:xfrm>
              <a:off x="0" y="12828"/>
              <a:ext cx="3000375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23" name="are not contrastive due to they"/>
            <p:cNvSpPr txBox="1"/>
            <p:nvPr/>
          </p:nvSpPr>
          <p:spPr>
            <a:xfrm>
              <a:off x="0" y="-2878"/>
              <a:ext cx="3000375" cy="317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are not contrastive due to 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the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fact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s-ES" sz="16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that</a:t>
              </a:r>
              <a:r>
                <a:rPr lang="es-E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they </a:t>
              </a:r>
            </a:p>
          </p:txBody>
        </p:sp>
      </p:grpSp>
      <p:grpSp>
        <p:nvGrpSpPr>
          <p:cNvPr id="1727" name="Group"/>
          <p:cNvGrpSpPr/>
          <p:nvPr/>
        </p:nvGrpSpPr>
        <p:grpSpPr>
          <a:xfrm>
            <a:off x="500045" y="4416278"/>
            <a:ext cx="3429001" cy="311409"/>
            <a:chOff x="0" y="0"/>
            <a:chExt cx="3429000" cy="311407"/>
          </a:xfrm>
        </p:grpSpPr>
        <p:sp>
          <p:nvSpPr>
            <p:cNvPr id="1725" name="Rectangle"/>
            <p:cNvSpPr/>
            <p:nvPr/>
          </p:nvSpPr>
          <p:spPr>
            <a:xfrm>
              <a:off x="0" y="12828"/>
              <a:ext cx="3429000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26" name="its occurrence may be conditioned"/>
            <p:cNvSpPr txBox="1"/>
            <p:nvPr/>
          </p:nvSpPr>
          <p:spPr>
            <a:xfrm>
              <a:off x="0" y="-1"/>
              <a:ext cx="34290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its occurrence may be conditioned</a:t>
              </a:r>
            </a:p>
          </p:txBody>
        </p:sp>
      </p:grpSp>
      <p:grpSp>
        <p:nvGrpSpPr>
          <p:cNvPr id="1730" name="Group"/>
          <p:cNvGrpSpPr/>
          <p:nvPr/>
        </p:nvGrpSpPr>
        <p:grpSpPr>
          <a:xfrm>
            <a:off x="500045" y="4916339"/>
            <a:ext cx="3429001" cy="311409"/>
            <a:chOff x="0" y="0"/>
            <a:chExt cx="3429000" cy="311407"/>
          </a:xfrm>
        </p:grpSpPr>
        <p:sp>
          <p:nvSpPr>
            <p:cNvPr id="1728" name="Rectangle"/>
            <p:cNvSpPr/>
            <p:nvPr/>
          </p:nvSpPr>
          <p:spPr>
            <a:xfrm>
              <a:off x="0" y="12828"/>
              <a:ext cx="3429000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29" name="or in free variation"/>
            <p:cNvSpPr txBox="1"/>
            <p:nvPr/>
          </p:nvSpPr>
          <p:spPr>
            <a:xfrm>
              <a:off x="0" y="-1"/>
              <a:ext cx="34290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or in free variation </a:t>
              </a:r>
            </a:p>
          </p:txBody>
        </p:sp>
      </p:grpSp>
      <p:sp>
        <p:nvSpPr>
          <p:cNvPr id="1731" name="Line"/>
          <p:cNvSpPr/>
          <p:nvPr/>
        </p:nvSpPr>
        <p:spPr>
          <a:xfrm>
            <a:off x="2215197" y="5215573"/>
            <a:ext cx="1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2" name="Line"/>
          <p:cNvSpPr/>
          <p:nvPr/>
        </p:nvSpPr>
        <p:spPr>
          <a:xfrm flipH="1">
            <a:off x="2212975" y="4716462"/>
            <a:ext cx="1588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735" name="Group"/>
          <p:cNvGrpSpPr/>
          <p:nvPr/>
        </p:nvGrpSpPr>
        <p:grpSpPr>
          <a:xfrm>
            <a:off x="500017" y="5416415"/>
            <a:ext cx="3429001" cy="311409"/>
            <a:chOff x="0" y="0"/>
            <a:chExt cx="3429000" cy="311407"/>
          </a:xfrm>
        </p:grpSpPr>
        <p:sp>
          <p:nvSpPr>
            <p:cNvPr id="1733" name="Rectangle"/>
            <p:cNvSpPr/>
            <p:nvPr/>
          </p:nvSpPr>
          <p:spPr>
            <a:xfrm>
              <a:off x="0" y="12828"/>
              <a:ext cx="3429000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34" name="along with another allophone"/>
            <p:cNvSpPr txBox="1"/>
            <p:nvPr/>
          </p:nvSpPr>
          <p:spPr>
            <a:xfrm>
              <a:off x="0" y="-1"/>
              <a:ext cx="34290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along with another allophone</a:t>
              </a:r>
            </a:p>
          </p:txBody>
        </p:sp>
      </p:grpSp>
      <p:grpSp>
        <p:nvGrpSpPr>
          <p:cNvPr id="1738" name="Group"/>
          <p:cNvGrpSpPr/>
          <p:nvPr/>
        </p:nvGrpSpPr>
        <p:grpSpPr>
          <a:xfrm>
            <a:off x="4786295" y="3244318"/>
            <a:ext cx="3429001" cy="369330"/>
            <a:chOff x="0" y="-28960"/>
            <a:chExt cx="3429000" cy="369328"/>
          </a:xfrm>
        </p:grpSpPr>
        <p:sp>
          <p:nvSpPr>
            <p:cNvPr id="1736" name="Rectangle"/>
            <p:cNvSpPr/>
            <p:nvPr/>
          </p:nvSpPr>
          <p:spPr>
            <a:xfrm>
              <a:off x="0" y="12828"/>
              <a:ext cx="3429000" cy="285751"/>
            </a:xfrm>
            <a:prstGeom prst="rect">
              <a:avLst/>
            </a:prstGeom>
            <a:gradFill flip="none" rotWithShape="1">
              <a:gsLst>
                <a:gs pos="0">
                  <a:srgbClr val="FFC39C"/>
                </a:gs>
                <a:gs pos="50000">
                  <a:srgbClr val="FFD9C3"/>
                </a:gs>
                <a:gs pos="100000">
                  <a:srgbClr val="FFECE2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37" name="not create differences in meaning"/>
            <p:cNvSpPr txBox="1"/>
            <p:nvPr/>
          </p:nvSpPr>
          <p:spPr>
            <a:xfrm>
              <a:off x="0" y="-28960"/>
              <a:ext cx="342900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do </a:t>
              </a:r>
              <a:r>
                <a:rPr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not create differences in meaning </a:t>
              </a:r>
            </a:p>
          </p:txBody>
        </p:sp>
      </p:grpSp>
      <p:grpSp>
        <p:nvGrpSpPr>
          <p:cNvPr id="1741" name="Group"/>
          <p:cNvGrpSpPr/>
          <p:nvPr/>
        </p:nvGrpSpPr>
        <p:grpSpPr>
          <a:xfrm>
            <a:off x="4286231" y="3987656"/>
            <a:ext cx="2286017" cy="311409"/>
            <a:chOff x="0" y="0"/>
            <a:chExt cx="2286016" cy="311407"/>
          </a:xfrm>
        </p:grpSpPr>
        <p:sp>
          <p:nvSpPr>
            <p:cNvPr id="1739" name="Rectangle"/>
            <p:cNvSpPr/>
            <p:nvPr/>
          </p:nvSpPr>
          <p:spPr>
            <a:xfrm>
              <a:off x="0" y="12826"/>
              <a:ext cx="2286017" cy="28575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40" name="Spanish"/>
            <p:cNvSpPr txBox="1"/>
            <p:nvPr/>
          </p:nvSpPr>
          <p:spPr>
            <a:xfrm>
              <a:off x="0" y="-1"/>
              <a:ext cx="2286017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Spanish</a:t>
              </a:r>
            </a:p>
          </p:txBody>
        </p:sp>
      </p:grpSp>
      <p:grpSp>
        <p:nvGrpSpPr>
          <p:cNvPr id="1744" name="Group"/>
          <p:cNvGrpSpPr/>
          <p:nvPr/>
        </p:nvGrpSpPr>
        <p:grpSpPr>
          <a:xfrm>
            <a:off x="6786560" y="3916217"/>
            <a:ext cx="2000265" cy="311409"/>
            <a:chOff x="0" y="0"/>
            <a:chExt cx="2000263" cy="311407"/>
          </a:xfrm>
        </p:grpSpPr>
        <p:sp>
          <p:nvSpPr>
            <p:cNvPr id="1742" name="Rectangle"/>
            <p:cNvSpPr/>
            <p:nvPr/>
          </p:nvSpPr>
          <p:spPr>
            <a:xfrm>
              <a:off x="0" y="12827"/>
              <a:ext cx="2000264" cy="28575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43" name="English"/>
            <p:cNvSpPr txBox="1"/>
            <p:nvPr/>
          </p:nvSpPr>
          <p:spPr>
            <a:xfrm>
              <a:off x="0" y="0"/>
              <a:ext cx="2000264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sz="16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1747" name="Group"/>
          <p:cNvGrpSpPr/>
          <p:nvPr/>
        </p:nvGrpSpPr>
        <p:grpSpPr>
          <a:xfrm>
            <a:off x="4286231" y="4571987"/>
            <a:ext cx="2286001" cy="428626"/>
            <a:chOff x="0" y="0"/>
            <a:chExt cx="2286000" cy="428625"/>
          </a:xfrm>
        </p:grpSpPr>
        <p:sp>
          <p:nvSpPr>
            <p:cNvPr id="1745" name="Rectangle"/>
            <p:cNvSpPr/>
            <p:nvPr/>
          </p:nvSpPr>
          <p:spPr>
            <a:xfrm>
              <a:off x="0" y="0"/>
              <a:ext cx="2286000" cy="42862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46" name="/t/ has only one allophone"/>
            <p:cNvSpPr txBox="1"/>
            <p:nvPr/>
          </p:nvSpPr>
          <p:spPr>
            <a:xfrm>
              <a:off x="0" y="58608"/>
              <a:ext cx="228600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/t/ has only one allophone</a:t>
              </a:r>
            </a:p>
          </p:txBody>
        </p:sp>
      </p:grpSp>
      <p:grpSp>
        <p:nvGrpSpPr>
          <p:cNvPr id="1750" name="Group"/>
          <p:cNvGrpSpPr/>
          <p:nvPr/>
        </p:nvGrpSpPr>
        <p:grpSpPr>
          <a:xfrm>
            <a:off x="6786560" y="4500550"/>
            <a:ext cx="2000251" cy="428626"/>
            <a:chOff x="0" y="0"/>
            <a:chExt cx="2000250" cy="428625"/>
          </a:xfrm>
        </p:grpSpPr>
        <p:sp>
          <p:nvSpPr>
            <p:cNvPr id="1748" name="Rectangle"/>
            <p:cNvSpPr/>
            <p:nvPr/>
          </p:nvSpPr>
          <p:spPr>
            <a:xfrm>
              <a:off x="0" y="0"/>
              <a:ext cx="2000250" cy="42862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49" name="/t/ has some allophones"/>
            <p:cNvSpPr txBox="1"/>
            <p:nvPr/>
          </p:nvSpPr>
          <p:spPr>
            <a:xfrm>
              <a:off x="0" y="58608"/>
              <a:ext cx="2000250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/t/ has some allophones</a:t>
              </a:r>
            </a:p>
          </p:txBody>
        </p:sp>
      </p:grpSp>
      <p:grpSp>
        <p:nvGrpSpPr>
          <p:cNvPr id="1753" name="Group"/>
          <p:cNvGrpSpPr/>
          <p:nvPr/>
        </p:nvGrpSpPr>
        <p:grpSpPr>
          <a:xfrm>
            <a:off x="4286231" y="4976031"/>
            <a:ext cx="2286017" cy="1120737"/>
            <a:chOff x="0" y="0"/>
            <a:chExt cx="2286016" cy="1120735"/>
          </a:xfrm>
        </p:grpSpPr>
        <p:sp>
          <p:nvSpPr>
            <p:cNvPr id="1751" name="Rectangle"/>
            <p:cNvSpPr/>
            <p:nvPr/>
          </p:nvSpPr>
          <p:spPr>
            <a:xfrm>
              <a:off x="0" y="310336"/>
              <a:ext cx="2286017" cy="500064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52" name="[teˈner]…"/>
            <p:cNvSpPr txBox="1"/>
            <p:nvPr/>
          </p:nvSpPr>
          <p:spPr>
            <a:xfrm>
              <a:off x="0" y="-1"/>
              <a:ext cx="2286017" cy="1120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te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ˈner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ˈal</a:t>
              </a:r>
              <a:r>
                <a:rPr sz="16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o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</p:grpSp>
      <p:grpSp>
        <p:nvGrpSpPr>
          <p:cNvPr id="1756" name="Group"/>
          <p:cNvGrpSpPr/>
          <p:nvPr/>
        </p:nvGrpSpPr>
        <p:grpSpPr>
          <a:xfrm>
            <a:off x="6786560" y="5196768"/>
            <a:ext cx="2000251" cy="679263"/>
            <a:chOff x="0" y="220736"/>
            <a:chExt cx="2000250" cy="679261"/>
          </a:xfrm>
        </p:grpSpPr>
        <p:sp>
          <p:nvSpPr>
            <p:cNvPr id="1754" name="Rectangle"/>
            <p:cNvSpPr/>
            <p:nvPr/>
          </p:nvSpPr>
          <p:spPr>
            <a:xfrm>
              <a:off x="0" y="310336"/>
              <a:ext cx="2000250" cy="5000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55" name="tan [ˈtʰæ:n]…"/>
            <p:cNvSpPr txBox="1"/>
            <p:nvPr/>
          </p:nvSpPr>
          <p:spPr>
            <a:xfrm>
              <a:off x="0" y="220736"/>
              <a:ext cx="2000250" cy="679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an [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sz="16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t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ʰ</a:t>
              </a:r>
              <a:r>
                <a:rPr sz="16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æ:n</a:t>
              </a: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bu</a:t>
              </a: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tt</a:t>
              </a:r>
              <a:r>
                <a:rPr sz="1600" b="1">
                  <a:latin typeface="Times New Roman"/>
                  <a:ea typeface="Times New Roman"/>
                  <a:cs typeface="Times New Roman"/>
                  <a:sym typeface="Times New Roman"/>
                </a:rPr>
                <a:t>on </a:t>
              </a:r>
              <a:r>
                <a:t>[</a:t>
              </a:r>
              <a:r>
                <a:rPr>
                  <a:latin typeface="Lucida Grande"/>
                  <a:ea typeface="Lucida Grande"/>
                  <a:cs typeface="Lucida Grande"/>
                  <a:sym typeface="Lucida Grande"/>
                </a:rPr>
                <a:t>ˈ</a:t>
              </a:r>
              <a:r>
                <a:rPr>
                  <a:latin typeface="Euphemia UCAS"/>
                  <a:ea typeface="Euphemia UCAS"/>
                  <a:cs typeface="Euphemia UCAS"/>
                  <a:sym typeface="Euphemia UCAS"/>
                </a:rPr>
                <a:t>b</a:t>
              </a:r>
              <a:r>
                <a:rPr>
                  <a:latin typeface="Lucida Grande"/>
                  <a:ea typeface="Lucida Grande"/>
                  <a:cs typeface="Lucida Grande"/>
                  <a:sym typeface="Lucida Grande"/>
                </a:rPr>
                <a:t>ʌ</a:t>
              </a:r>
              <a:r>
                <a:rPr b="1">
                  <a:latin typeface="Euphemia UCAS"/>
                  <a:ea typeface="Euphemia UCAS"/>
                  <a:cs typeface="Euphemia UCAS"/>
                  <a:sym typeface="Euphemia UCAS"/>
                </a:rPr>
                <a:t>t</a:t>
              </a:r>
              <a:r>
                <a:rPr sz="1333" b="1" baseline="31999">
                  <a:latin typeface="Euphemia UCAS"/>
                  <a:ea typeface="Euphemia UCAS"/>
                  <a:cs typeface="Euphemia UCAS"/>
                  <a:sym typeface="Euphemia UCAS"/>
                </a:rPr>
                <a:t>n</a:t>
              </a:r>
              <a:r>
                <a:t>]</a:t>
              </a:r>
            </a:p>
          </p:txBody>
        </p:sp>
      </p:grpSp>
      <p:sp>
        <p:nvSpPr>
          <p:cNvPr id="1757" name="Line"/>
          <p:cNvSpPr/>
          <p:nvPr/>
        </p:nvSpPr>
        <p:spPr>
          <a:xfrm>
            <a:off x="4429124" y="2143125"/>
            <a:ext cx="571483" cy="26199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8" name="Line"/>
          <p:cNvSpPr/>
          <p:nvPr/>
        </p:nvSpPr>
        <p:spPr>
          <a:xfrm flipH="1">
            <a:off x="6500812" y="2928938"/>
            <a:ext cx="1588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9" name="Line"/>
          <p:cNvSpPr/>
          <p:nvPr/>
        </p:nvSpPr>
        <p:spPr>
          <a:xfrm flipH="1">
            <a:off x="5429250" y="3571874"/>
            <a:ext cx="1071564" cy="428627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0" name="Line"/>
          <p:cNvSpPr/>
          <p:nvPr/>
        </p:nvSpPr>
        <p:spPr>
          <a:xfrm>
            <a:off x="6500813" y="3571874"/>
            <a:ext cx="1285876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1" name="Connection Line"/>
          <p:cNvSpPr/>
          <p:nvPr/>
        </p:nvSpPr>
        <p:spPr>
          <a:xfrm>
            <a:off x="5429233" y="4299203"/>
            <a:ext cx="5" cy="26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72" name="Connection Line"/>
          <p:cNvSpPr/>
          <p:nvPr/>
        </p:nvSpPr>
        <p:spPr>
          <a:xfrm>
            <a:off x="7786688" y="4227764"/>
            <a:ext cx="4" cy="268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73" name="Connection Line"/>
          <p:cNvSpPr/>
          <p:nvPr/>
        </p:nvSpPr>
        <p:spPr>
          <a:xfrm>
            <a:off x="5383521" y="5059221"/>
            <a:ext cx="45719" cy="227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74" name="Connection Line"/>
          <p:cNvSpPr/>
          <p:nvPr/>
        </p:nvSpPr>
        <p:spPr>
          <a:xfrm>
            <a:off x="7786685" y="4933937"/>
            <a:ext cx="1" cy="26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65" name="Line"/>
          <p:cNvSpPr/>
          <p:nvPr/>
        </p:nvSpPr>
        <p:spPr>
          <a:xfrm flipH="1">
            <a:off x="4429125" y="1357312"/>
            <a:ext cx="34926" cy="5000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6" name="Line"/>
          <p:cNvSpPr/>
          <p:nvPr/>
        </p:nvSpPr>
        <p:spPr>
          <a:xfrm rot="10800000" flipV="1">
            <a:off x="271463" y="2000250"/>
            <a:ext cx="2943226" cy="2571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9922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76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76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6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1770" name="Continue"/>
          <p:cNvSpPr txBox="1"/>
          <p:nvPr/>
        </p:nvSpPr>
        <p:spPr>
          <a:xfrm>
            <a:off x="7526320" y="6000750"/>
            <a:ext cx="101921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Continue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2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" grpId="1" animBg="1" advAuto="0"/>
      <p:bldP spid="1709" grpId="3" animBg="1" advAuto="0"/>
      <p:bldP spid="1710" grpId="4" animBg="1" advAuto="0"/>
      <p:bldP spid="1713" grpId="5" animBg="1" advAuto="0"/>
      <p:bldP spid="1716" grpId="7" animBg="1" advAuto="0"/>
      <p:bldP spid="1719" grpId="9" animBg="1" advAuto="0"/>
      <p:bldP spid="1720" grpId="8" animBg="1" advAuto="0"/>
      <p:bldP spid="1721" grpId="6" animBg="1" advAuto="0"/>
      <p:bldP spid="1724" grpId="11" animBg="1" advAuto="0"/>
      <p:bldP spid="1727" grpId="27" animBg="1" advAuto="0"/>
      <p:bldP spid="1730" grpId="29" animBg="1" advAuto="0"/>
      <p:bldP spid="1731" grpId="30" animBg="1" advAuto="0"/>
      <p:bldP spid="1732" grpId="28" animBg="1" advAuto="0"/>
      <p:bldP spid="1735" grpId="31" animBg="1" advAuto="0"/>
      <p:bldP spid="1738" grpId="13" animBg="1" advAuto="0"/>
      <p:bldP spid="1741" grpId="15" animBg="1" advAuto="0"/>
      <p:bldP spid="1744" grpId="21" animBg="1" advAuto="0"/>
      <p:bldP spid="1747" grpId="17" animBg="1" advAuto="0"/>
      <p:bldP spid="1750" grpId="23" animBg="1" advAuto="0"/>
      <p:bldP spid="1753" grpId="19" animBg="1" advAuto="0"/>
      <p:bldP spid="1756" grpId="25" animBg="1" advAuto="0"/>
      <p:bldP spid="1757" grpId="10" animBg="1" advAuto="0"/>
      <p:bldP spid="1758" grpId="12" animBg="1" advAuto="0"/>
      <p:bldP spid="1759" grpId="14" animBg="1" advAuto="0"/>
      <p:bldP spid="1760" grpId="20" animBg="1" advAuto="0"/>
      <p:bldP spid="1771" grpId="16" animBg="1" advAuto="0"/>
      <p:bldP spid="1772" grpId="22" animBg="1" advAuto="0"/>
      <p:bldP spid="1773" grpId="18" animBg="1" advAuto="0"/>
      <p:bldP spid="1774" grpId="24" animBg="1" advAuto="0"/>
      <p:bldP spid="1765" grpId="2" animBg="1" advAuto="0"/>
      <p:bldP spid="1766" grpId="26" animBg="1" advAuto="0"/>
      <p:bldP spid="1769" grpId="3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roup"/>
          <p:cNvGrpSpPr/>
          <p:nvPr/>
        </p:nvGrpSpPr>
        <p:grpSpPr>
          <a:xfrm>
            <a:off x="2786062" y="642937"/>
            <a:ext cx="4071940" cy="571501"/>
            <a:chOff x="-1" y="0"/>
            <a:chExt cx="4071939" cy="571500"/>
          </a:xfrm>
          <a:solidFill>
            <a:srgbClr val="6FF0F0"/>
          </a:solidFill>
        </p:grpSpPr>
        <p:grpSp>
          <p:nvGrpSpPr>
            <p:cNvPr id="1779" name="Group"/>
            <p:cNvGrpSpPr/>
            <p:nvPr/>
          </p:nvGrpSpPr>
          <p:grpSpPr>
            <a:xfrm>
              <a:off x="-2" y="-1"/>
              <a:ext cx="4071941" cy="571501"/>
              <a:chOff x="-1" y="0"/>
              <a:chExt cx="4071939" cy="571500"/>
            </a:xfrm>
            <a:grpFill/>
          </p:grpSpPr>
          <p:sp>
            <p:nvSpPr>
              <p:cNvPr id="1776" name="Shape"/>
              <p:cNvSpPr/>
              <p:nvPr/>
            </p:nvSpPr>
            <p:spPr>
              <a:xfrm>
                <a:off x="-1" y="0"/>
                <a:ext cx="4071939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15" y="0"/>
                      <a:pt x="21411" y="0"/>
                    </a:cubicBezTo>
                    <a:cubicBezTo>
                      <a:pt x="21306" y="0"/>
                      <a:pt x="21221" y="604"/>
                      <a:pt x="21221" y="1350"/>
                    </a:cubicBezTo>
                    <a:lnTo>
                      <a:pt x="21221" y="2700"/>
                    </a:lnTo>
                    <a:lnTo>
                      <a:pt x="189" y="2700"/>
                    </a:lnTo>
                    <a:cubicBezTo>
                      <a:pt x="85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85" y="21600"/>
                      <a:pt x="189" y="21600"/>
                    </a:cubicBezTo>
                    <a:cubicBezTo>
                      <a:pt x="294" y="21600"/>
                      <a:pt x="379" y="20996"/>
                      <a:pt x="379" y="20250"/>
                    </a:cubicBezTo>
                    <a:lnTo>
                      <a:pt x="379" y="18900"/>
                    </a:lnTo>
                    <a:lnTo>
                      <a:pt x="21411" y="18900"/>
                    </a:lnTo>
                    <a:cubicBezTo>
                      <a:pt x="21515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77" name="Shape"/>
              <p:cNvSpPr/>
              <p:nvPr/>
            </p:nvSpPr>
            <p:spPr>
              <a:xfrm>
                <a:off x="35719" y="-1"/>
                <a:ext cx="4036218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6" y="21600"/>
                      <a:pt x="191" y="19182"/>
                      <a:pt x="191" y="16200"/>
                    </a:cubicBezTo>
                    <a:cubicBezTo>
                      <a:pt x="191" y="14709"/>
                      <a:pt x="148" y="13500"/>
                      <a:pt x="96" y="13500"/>
                    </a:cubicBezTo>
                    <a:cubicBezTo>
                      <a:pt x="43" y="13500"/>
                      <a:pt x="0" y="14709"/>
                      <a:pt x="0" y="16200"/>
                    </a:cubicBezTo>
                    <a:close/>
                    <a:moveTo>
                      <a:pt x="21409" y="10800"/>
                    </a:moveTo>
                    <a:cubicBezTo>
                      <a:pt x="21514" y="10800"/>
                      <a:pt x="21600" y="8382"/>
                      <a:pt x="21600" y="5400"/>
                    </a:cubicBezTo>
                    <a:cubicBezTo>
                      <a:pt x="21600" y="2418"/>
                      <a:pt x="21514" y="0"/>
                      <a:pt x="21409" y="0"/>
                    </a:cubicBezTo>
                    <a:cubicBezTo>
                      <a:pt x="21303" y="0"/>
                      <a:pt x="21218" y="2418"/>
                      <a:pt x="21218" y="5400"/>
                    </a:cubicBezTo>
                    <a:cubicBezTo>
                      <a:pt x="21218" y="6891"/>
                      <a:pt x="21260" y="8100"/>
                      <a:pt x="21313" y="8100"/>
                    </a:cubicBezTo>
                    <a:cubicBezTo>
                      <a:pt x="21366" y="8100"/>
                      <a:pt x="21409" y="6891"/>
                      <a:pt x="21409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78" name="Shape"/>
              <p:cNvSpPr/>
              <p:nvPr/>
            </p:nvSpPr>
            <p:spPr>
              <a:xfrm>
                <a:off x="-2" y="0"/>
                <a:ext cx="4071941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85" y="2700"/>
                      <a:pt x="189" y="2700"/>
                    </a:cubicBezTo>
                    <a:lnTo>
                      <a:pt x="21221" y="2700"/>
                    </a:lnTo>
                    <a:lnTo>
                      <a:pt x="21221" y="1350"/>
                    </a:lnTo>
                    <a:cubicBezTo>
                      <a:pt x="21221" y="604"/>
                      <a:pt x="21306" y="0"/>
                      <a:pt x="21411" y="0"/>
                    </a:cubicBezTo>
                    <a:cubicBezTo>
                      <a:pt x="21515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15" y="18900"/>
                      <a:pt x="21411" y="18900"/>
                    </a:cubicBezTo>
                    <a:lnTo>
                      <a:pt x="379" y="18900"/>
                    </a:lnTo>
                    <a:lnTo>
                      <a:pt x="379" y="20250"/>
                    </a:lnTo>
                    <a:cubicBezTo>
                      <a:pt x="379" y="20996"/>
                      <a:pt x="294" y="21600"/>
                      <a:pt x="189" y="21600"/>
                    </a:cubicBezTo>
                    <a:cubicBezTo>
                      <a:pt x="85" y="21600"/>
                      <a:pt x="0" y="20996"/>
                      <a:pt x="0" y="20250"/>
                    </a:cubicBezTo>
                    <a:close/>
                    <a:moveTo>
                      <a:pt x="21221" y="2700"/>
                    </a:moveTo>
                    <a:lnTo>
                      <a:pt x="21411" y="2700"/>
                    </a:lnTo>
                    <a:cubicBezTo>
                      <a:pt x="21515" y="2700"/>
                      <a:pt x="21600" y="2096"/>
                      <a:pt x="21600" y="1350"/>
                    </a:cubicBezTo>
                    <a:moveTo>
                      <a:pt x="21411" y="2700"/>
                    </a:moveTo>
                    <a:lnTo>
                      <a:pt x="21411" y="1350"/>
                    </a:lnTo>
                    <a:cubicBezTo>
                      <a:pt x="21411" y="1723"/>
                      <a:pt x="21368" y="2025"/>
                      <a:pt x="21316" y="2025"/>
                    </a:cubicBezTo>
                    <a:cubicBezTo>
                      <a:pt x="21263" y="2025"/>
                      <a:pt x="21221" y="1723"/>
                      <a:pt x="21221" y="1350"/>
                    </a:cubicBezTo>
                    <a:moveTo>
                      <a:pt x="189" y="5400"/>
                    </a:moveTo>
                    <a:lnTo>
                      <a:pt x="189" y="4050"/>
                    </a:lnTo>
                    <a:cubicBezTo>
                      <a:pt x="189" y="3677"/>
                      <a:pt x="232" y="3375"/>
                      <a:pt x="284" y="3375"/>
                    </a:cubicBezTo>
                    <a:cubicBezTo>
                      <a:pt x="337" y="3375"/>
                      <a:pt x="379" y="3677"/>
                      <a:pt x="379" y="4050"/>
                    </a:cubicBezTo>
                    <a:cubicBezTo>
                      <a:pt x="379" y="4796"/>
                      <a:pt x="294" y="5400"/>
                      <a:pt x="189" y="5400"/>
                    </a:cubicBezTo>
                    <a:cubicBezTo>
                      <a:pt x="85" y="5400"/>
                      <a:pt x="0" y="4796"/>
                      <a:pt x="0" y="4050"/>
                    </a:cubicBezTo>
                    <a:moveTo>
                      <a:pt x="379" y="4050"/>
                    </a:moveTo>
                    <a:lnTo>
                      <a:pt x="379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782" name="Group"/>
            <p:cNvGrpSpPr/>
            <p:nvPr/>
          </p:nvGrpSpPr>
          <p:grpSpPr>
            <a:xfrm>
              <a:off x="152262" y="86994"/>
              <a:ext cx="3759582" cy="396242"/>
              <a:chOff x="0" y="0"/>
              <a:chExt cx="3759580" cy="396240"/>
            </a:xfrm>
            <a:grpFill/>
          </p:grpSpPr>
          <p:sp>
            <p:nvSpPr>
              <p:cNvPr id="1780" name="Rectangle"/>
              <p:cNvSpPr/>
              <p:nvPr/>
            </p:nvSpPr>
            <p:spPr>
              <a:xfrm>
                <a:off x="0" y="0"/>
                <a:ext cx="3759581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781" name="Phonemes &amp; Allophones"/>
              <p:cNvSpPr txBox="1"/>
              <p:nvPr/>
            </p:nvSpPr>
            <p:spPr>
              <a:xfrm>
                <a:off x="0" y="0"/>
                <a:ext cx="3759581" cy="3962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Phonemes &amp; Allophones</a:t>
                </a:r>
              </a:p>
            </p:txBody>
          </p:sp>
        </p:grpSp>
      </p:grpSp>
      <p:sp>
        <p:nvSpPr>
          <p:cNvPr id="1784" name="Shape"/>
          <p:cNvSpPr/>
          <p:nvPr/>
        </p:nvSpPr>
        <p:spPr>
          <a:xfrm>
            <a:off x="642914" y="2357398"/>
            <a:ext cx="1643058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66FF33"/>
          </a:solidFill>
          <a:ln>
            <a:solidFill>
              <a:srgbClr val="00000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5" name="Environment"/>
          <p:cNvSpPr txBox="1"/>
          <p:nvPr/>
        </p:nvSpPr>
        <p:spPr>
          <a:xfrm>
            <a:off x="714353" y="2428836"/>
            <a:ext cx="1643055" cy="294641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300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 i="0"/>
            </a:pPr>
            <a:r>
              <a:rPr sz="1300" i="1"/>
              <a:t>Environment</a:t>
            </a:r>
          </a:p>
        </p:txBody>
      </p:sp>
      <p:sp>
        <p:nvSpPr>
          <p:cNvPr id="1786" name="Shape"/>
          <p:cNvSpPr/>
          <p:nvPr/>
        </p:nvSpPr>
        <p:spPr>
          <a:xfrm>
            <a:off x="4143359" y="2357410"/>
            <a:ext cx="178595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66FF33"/>
          </a:solidFill>
          <a:ln>
            <a:solidFill>
              <a:srgbClr val="6E78A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7" name="Distribution"/>
          <p:cNvSpPr txBox="1"/>
          <p:nvPr/>
        </p:nvSpPr>
        <p:spPr>
          <a:xfrm>
            <a:off x="4286234" y="2428849"/>
            <a:ext cx="1428761" cy="294641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300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 i="0"/>
            </a:pPr>
            <a:r>
              <a:rPr sz="1300" i="1"/>
              <a:t>Distribution</a:t>
            </a:r>
          </a:p>
        </p:txBody>
      </p:sp>
      <p:sp>
        <p:nvSpPr>
          <p:cNvPr id="1788" name="Shape"/>
          <p:cNvSpPr/>
          <p:nvPr/>
        </p:nvSpPr>
        <p:spPr>
          <a:xfrm>
            <a:off x="6929441" y="2357410"/>
            <a:ext cx="1600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66FF33"/>
          </a:solidFill>
          <a:ln>
            <a:solidFill>
              <a:srgbClr val="8C7067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9" name="Free Variation"/>
          <p:cNvSpPr txBox="1"/>
          <p:nvPr/>
        </p:nvSpPr>
        <p:spPr>
          <a:xfrm>
            <a:off x="7000878" y="2428849"/>
            <a:ext cx="1370013" cy="294641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300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 i="0"/>
            </a:pPr>
            <a:r>
              <a:rPr sz="1300" i="1"/>
              <a:t>Free Variation</a:t>
            </a:r>
          </a:p>
        </p:txBody>
      </p:sp>
      <p:grpSp>
        <p:nvGrpSpPr>
          <p:cNvPr id="1792" name="Group"/>
          <p:cNvGrpSpPr/>
          <p:nvPr/>
        </p:nvGrpSpPr>
        <p:grpSpPr>
          <a:xfrm>
            <a:off x="857210" y="3143229"/>
            <a:ext cx="1143001" cy="571505"/>
            <a:chOff x="0" y="0"/>
            <a:chExt cx="1143000" cy="571504"/>
          </a:xfrm>
        </p:grpSpPr>
        <p:sp>
          <p:nvSpPr>
            <p:cNvPr id="1790" name="Rectangle"/>
            <p:cNvSpPr/>
            <p:nvPr/>
          </p:nvSpPr>
          <p:spPr>
            <a:xfrm>
              <a:off x="0" y="-1"/>
              <a:ext cx="1143000" cy="571506"/>
            </a:xfrm>
            <a:prstGeom prst="rect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91" name="Position an element takes"/>
            <p:cNvSpPr txBox="1"/>
            <p:nvPr/>
          </p:nvSpPr>
          <p:spPr>
            <a:xfrm>
              <a:off x="0" y="-1"/>
              <a:ext cx="1143000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100"/>
                <a:t>Position an element takes</a:t>
              </a:r>
            </a:p>
          </p:txBody>
        </p:sp>
      </p:grpSp>
      <p:grpSp>
        <p:nvGrpSpPr>
          <p:cNvPr id="1795" name="Group"/>
          <p:cNvGrpSpPr/>
          <p:nvPr/>
        </p:nvGrpSpPr>
        <p:grpSpPr>
          <a:xfrm>
            <a:off x="4286234" y="3214666"/>
            <a:ext cx="1500199" cy="428629"/>
            <a:chOff x="0" y="0"/>
            <a:chExt cx="1500198" cy="428628"/>
          </a:xfrm>
        </p:grpSpPr>
        <p:sp>
          <p:nvSpPr>
            <p:cNvPr id="1793" name="Rectangle"/>
            <p:cNvSpPr/>
            <p:nvPr/>
          </p:nvSpPr>
          <p:spPr>
            <a:xfrm>
              <a:off x="-1" y="-1"/>
              <a:ext cx="1500200" cy="428630"/>
            </a:xfrm>
            <a:prstGeom prst="rect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94" name="Number of Positions"/>
            <p:cNvSpPr txBox="1"/>
            <p:nvPr/>
          </p:nvSpPr>
          <p:spPr>
            <a:xfrm>
              <a:off x="-1" y="-1"/>
              <a:ext cx="1500200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100"/>
                <a:t>Number of Positions</a:t>
              </a:r>
            </a:p>
          </p:txBody>
        </p:sp>
      </p:grpSp>
      <p:grpSp>
        <p:nvGrpSpPr>
          <p:cNvPr id="1798" name="Group"/>
          <p:cNvGrpSpPr/>
          <p:nvPr/>
        </p:nvGrpSpPr>
        <p:grpSpPr>
          <a:xfrm>
            <a:off x="6786564" y="3143229"/>
            <a:ext cx="1828801" cy="571505"/>
            <a:chOff x="0" y="0"/>
            <a:chExt cx="1828800" cy="571504"/>
          </a:xfrm>
        </p:grpSpPr>
        <p:sp>
          <p:nvSpPr>
            <p:cNvPr id="1796" name="Rectangle"/>
            <p:cNvSpPr/>
            <p:nvPr/>
          </p:nvSpPr>
          <p:spPr>
            <a:xfrm>
              <a:off x="0" y="-1"/>
              <a:ext cx="1828800" cy="571506"/>
            </a:xfrm>
            <a:prstGeom prst="rect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97" name="Two or more allophones"/>
            <p:cNvSpPr txBox="1"/>
            <p:nvPr/>
          </p:nvSpPr>
          <p:spPr>
            <a:xfrm>
              <a:off x="0" y="-1"/>
              <a:ext cx="1828800" cy="530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100"/>
                <a:t>Two or more allophones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99" name="Star"/>
          <p:cNvSpPr/>
          <p:nvPr/>
        </p:nvSpPr>
        <p:spPr>
          <a:xfrm>
            <a:off x="928665" y="4071899"/>
            <a:ext cx="2057401" cy="571501"/>
          </a:xfrm>
          <a:prstGeom prst="star8">
            <a:avLst>
              <a:gd name="adj" fmla="val 38250"/>
            </a:avLst>
          </a:prstGeom>
          <a:gradFill>
            <a:gsLst>
              <a:gs pos="0">
                <a:srgbClr val="ADFFA0"/>
              </a:gs>
              <a:gs pos="50000">
                <a:srgbClr val="CCFFC5"/>
              </a:gs>
              <a:gs pos="100000">
                <a:srgbClr val="E6FFE3"/>
              </a:gs>
            </a:gsLst>
            <a:lin ang="2700000"/>
          </a:gradFill>
          <a:ln>
            <a:solidFill>
              <a:srgbClr val="6E78A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0" name="Star"/>
          <p:cNvSpPr/>
          <p:nvPr/>
        </p:nvSpPr>
        <p:spPr>
          <a:xfrm>
            <a:off x="3857607" y="4071923"/>
            <a:ext cx="2057401" cy="571501"/>
          </a:xfrm>
          <a:prstGeom prst="star8">
            <a:avLst>
              <a:gd name="adj" fmla="val 38250"/>
            </a:avLst>
          </a:prstGeom>
          <a:gradFill>
            <a:gsLst>
              <a:gs pos="0">
                <a:srgbClr val="ADFFA0"/>
              </a:gs>
              <a:gs pos="50000">
                <a:srgbClr val="CCFFC5"/>
              </a:gs>
              <a:gs pos="100000">
                <a:srgbClr val="E6FFE3"/>
              </a:gs>
            </a:gsLst>
            <a:lin ang="2700000"/>
          </a:gradFill>
          <a:ln>
            <a:solidFill>
              <a:srgbClr val="6E78A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1" name="Star"/>
          <p:cNvSpPr/>
          <p:nvPr/>
        </p:nvSpPr>
        <p:spPr>
          <a:xfrm>
            <a:off x="6286477" y="4071899"/>
            <a:ext cx="2057401" cy="571501"/>
          </a:xfrm>
          <a:prstGeom prst="star8">
            <a:avLst>
              <a:gd name="adj" fmla="val 38250"/>
            </a:avLst>
          </a:prstGeom>
          <a:gradFill>
            <a:gsLst>
              <a:gs pos="0">
                <a:srgbClr val="ADFFA0"/>
              </a:gs>
              <a:gs pos="50000">
                <a:srgbClr val="CCFFC5"/>
              </a:gs>
              <a:gs pos="100000">
                <a:srgbClr val="E6FFE3"/>
              </a:gs>
            </a:gsLst>
            <a:lin ang="2700000"/>
          </a:gradFill>
          <a:ln>
            <a:solidFill>
              <a:srgbClr val="6E78A0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2" name="Complementary"/>
          <p:cNvSpPr txBox="1"/>
          <p:nvPr/>
        </p:nvSpPr>
        <p:spPr>
          <a:xfrm>
            <a:off x="1357290" y="4214774"/>
            <a:ext cx="128587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100">
                <a:latin typeface="Calibri"/>
                <a:ea typeface="Calibri"/>
                <a:cs typeface="Calibri"/>
                <a:sym typeface="Calibri"/>
              </a:rPr>
              <a:t>Complementary</a:t>
            </a:r>
          </a:p>
        </p:txBody>
      </p:sp>
      <p:sp>
        <p:nvSpPr>
          <p:cNvPr id="1803" name="Partial"/>
          <p:cNvSpPr txBox="1"/>
          <p:nvPr/>
        </p:nvSpPr>
        <p:spPr>
          <a:xfrm>
            <a:off x="4286227" y="4214774"/>
            <a:ext cx="107156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100">
                <a:latin typeface="Calibri"/>
                <a:ea typeface="Calibri"/>
                <a:cs typeface="Calibri"/>
                <a:sym typeface="Calibri"/>
              </a:rPr>
              <a:t>Partial</a:t>
            </a:r>
          </a:p>
        </p:txBody>
      </p:sp>
      <p:sp>
        <p:nvSpPr>
          <p:cNvPr id="1804" name="Total"/>
          <p:cNvSpPr txBox="1"/>
          <p:nvPr/>
        </p:nvSpPr>
        <p:spPr>
          <a:xfrm>
            <a:off x="6857978" y="4214774"/>
            <a:ext cx="1000126" cy="256541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1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/>
            </a:pPr>
            <a:r>
              <a:rPr sz="1100"/>
              <a:t>Total</a:t>
            </a:r>
          </a:p>
        </p:txBody>
      </p:sp>
      <p:grpSp>
        <p:nvGrpSpPr>
          <p:cNvPr id="1816" name="Group"/>
          <p:cNvGrpSpPr/>
          <p:nvPr/>
        </p:nvGrpSpPr>
        <p:grpSpPr>
          <a:xfrm>
            <a:off x="428603" y="4643397"/>
            <a:ext cx="3086101" cy="1348425"/>
            <a:chOff x="0" y="0"/>
            <a:chExt cx="3086100" cy="980347"/>
          </a:xfrm>
        </p:grpSpPr>
        <p:sp>
          <p:nvSpPr>
            <p:cNvPr id="1805" name="Line"/>
            <p:cNvSpPr/>
            <p:nvPr/>
          </p:nvSpPr>
          <p:spPr>
            <a:xfrm>
              <a:off x="1485900" y="0"/>
              <a:ext cx="1" cy="114254"/>
            </a:xfrm>
            <a:prstGeom prst="line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6" name="Line"/>
            <p:cNvSpPr/>
            <p:nvPr/>
          </p:nvSpPr>
          <p:spPr>
            <a:xfrm flipH="1" flipV="1">
              <a:off x="571500" y="114253"/>
              <a:ext cx="914400" cy="1"/>
            </a:xfrm>
            <a:prstGeom prst="line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7" name="Line"/>
            <p:cNvSpPr/>
            <p:nvPr/>
          </p:nvSpPr>
          <p:spPr>
            <a:xfrm>
              <a:off x="1485900" y="114253"/>
              <a:ext cx="1028700" cy="1"/>
            </a:xfrm>
            <a:prstGeom prst="line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8" name="Line"/>
            <p:cNvSpPr/>
            <p:nvPr/>
          </p:nvSpPr>
          <p:spPr>
            <a:xfrm>
              <a:off x="571500" y="114253"/>
              <a:ext cx="0" cy="114254"/>
            </a:xfrm>
            <a:prstGeom prst="line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9" name="Line"/>
            <p:cNvSpPr/>
            <p:nvPr/>
          </p:nvSpPr>
          <p:spPr>
            <a:xfrm>
              <a:off x="2514599" y="114253"/>
              <a:ext cx="1" cy="114254"/>
            </a:xfrm>
            <a:prstGeom prst="line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812" name="Group"/>
            <p:cNvGrpSpPr/>
            <p:nvPr/>
          </p:nvGrpSpPr>
          <p:grpSpPr>
            <a:xfrm>
              <a:off x="0" y="228507"/>
              <a:ext cx="1143000" cy="700122"/>
              <a:chOff x="0" y="0"/>
              <a:chExt cx="1143000" cy="700121"/>
            </a:xfrm>
          </p:grpSpPr>
          <p:sp>
            <p:nvSpPr>
              <p:cNvPr id="1810" name="Rectangle"/>
              <p:cNvSpPr/>
              <p:nvPr/>
            </p:nvSpPr>
            <p:spPr>
              <a:xfrm>
                <a:off x="0" y="-1"/>
                <a:ext cx="1143000" cy="700123"/>
              </a:xfrm>
              <a:prstGeom prst="rect">
                <a:avLst/>
              </a:prstGeom>
              <a:gradFill flip="none" rotWithShape="1">
                <a:gsLst>
                  <a:gs pos="0">
                    <a:srgbClr val="ADFFA0"/>
                  </a:gs>
                  <a:gs pos="50000">
                    <a:srgbClr val="CCFFC5"/>
                  </a:gs>
                  <a:gs pos="100000">
                    <a:srgbClr val="E6FFE3"/>
                  </a:gs>
                </a:gsLst>
                <a:lin ang="2700000" scaled="0"/>
              </a:gradFill>
              <a:ln w="9525" cap="flat">
                <a:solidFill>
                  <a:srgbClr val="6E78A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11" name="Position taken by allophones"/>
              <p:cNvSpPr txBox="1"/>
              <p:nvPr/>
            </p:nvSpPr>
            <p:spPr>
              <a:xfrm>
                <a:off x="0" y="-1"/>
                <a:ext cx="1143000" cy="695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  <a:defRPr sz="1100"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/>
                </a:pPr>
                <a:r>
                  <a:rPr sz="1100"/>
                  <a:t>Position taken by allophones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15" name="Group"/>
            <p:cNvGrpSpPr/>
            <p:nvPr/>
          </p:nvGrpSpPr>
          <p:grpSpPr>
            <a:xfrm>
              <a:off x="1943100" y="228507"/>
              <a:ext cx="1143000" cy="751841"/>
              <a:chOff x="0" y="0"/>
              <a:chExt cx="1143000" cy="751840"/>
            </a:xfrm>
          </p:grpSpPr>
          <p:sp>
            <p:nvSpPr>
              <p:cNvPr id="1813" name="Rectangle"/>
              <p:cNvSpPr/>
              <p:nvPr/>
            </p:nvSpPr>
            <p:spPr>
              <a:xfrm>
                <a:off x="0" y="0"/>
                <a:ext cx="1143000" cy="557305"/>
              </a:xfrm>
              <a:prstGeom prst="rect">
                <a:avLst/>
              </a:prstGeom>
              <a:gradFill flip="none" rotWithShape="1">
                <a:gsLst>
                  <a:gs pos="0">
                    <a:srgbClr val="ADFFA0"/>
                  </a:gs>
                  <a:gs pos="50000">
                    <a:srgbClr val="CCFFC5"/>
                  </a:gs>
                  <a:gs pos="100000">
                    <a:srgbClr val="E6FFE3"/>
                  </a:gs>
                </a:gsLst>
                <a:lin ang="2700000" scaled="0"/>
              </a:gradFill>
              <a:ln w="9525" cap="flat">
                <a:solidFill>
                  <a:srgbClr val="6E78A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14" name="Can’t be taken by any another allophone"/>
              <p:cNvSpPr txBox="1"/>
              <p:nvPr/>
            </p:nvSpPr>
            <p:spPr>
              <a:xfrm>
                <a:off x="0" y="0"/>
                <a:ext cx="1143000" cy="751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  <a:defRPr sz="1100"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/>
                </a:pPr>
                <a:r>
                  <a:rPr sz="1100" dirty="0"/>
                  <a:t>Can’t be taken by any another allophone</a:t>
                </a:r>
              </a:p>
            </p:txBody>
          </p:sp>
        </p:grpSp>
      </p:grpSp>
      <p:grpSp>
        <p:nvGrpSpPr>
          <p:cNvPr id="1819" name="Group"/>
          <p:cNvGrpSpPr/>
          <p:nvPr/>
        </p:nvGrpSpPr>
        <p:grpSpPr>
          <a:xfrm>
            <a:off x="4286227" y="4857710"/>
            <a:ext cx="1143001" cy="695107"/>
            <a:chOff x="0" y="0"/>
            <a:chExt cx="1143000" cy="695105"/>
          </a:xfrm>
        </p:grpSpPr>
        <p:sp>
          <p:nvSpPr>
            <p:cNvPr id="1817" name="Rectangle"/>
            <p:cNvSpPr/>
            <p:nvPr/>
          </p:nvSpPr>
          <p:spPr>
            <a:xfrm>
              <a:off x="0" y="0"/>
              <a:ext cx="1143000" cy="457200"/>
            </a:xfrm>
            <a:prstGeom prst="rect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18" name="Happens any two positions"/>
            <p:cNvSpPr txBox="1"/>
            <p:nvPr/>
          </p:nvSpPr>
          <p:spPr>
            <a:xfrm>
              <a:off x="0" y="0"/>
              <a:ext cx="1143000" cy="695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100"/>
                <a:t>Happens any two positions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22" name="Group"/>
          <p:cNvGrpSpPr/>
          <p:nvPr/>
        </p:nvGrpSpPr>
        <p:grpSpPr>
          <a:xfrm>
            <a:off x="6715103" y="4857710"/>
            <a:ext cx="1143001" cy="342901"/>
            <a:chOff x="0" y="0"/>
            <a:chExt cx="1143000" cy="342900"/>
          </a:xfrm>
        </p:grpSpPr>
        <p:sp>
          <p:nvSpPr>
            <p:cNvPr id="1820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ADFFA0"/>
                </a:gs>
                <a:gs pos="50000">
                  <a:srgbClr val="CCFFC5"/>
                </a:gs>
                <a:gs pos="100000">
                  <a:srgbClr val="E6FFE3"/>
                </a:gs>
              </a:gsLst>
              <a:lin ang="27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21" name="Every position"/>
            <p:cNvSpPr txBox="1"/>
            <p:nvPr/>
          </p:nvSpPr>
          <p:spPr>
            <a:xfrm>
              <a:off x="0" y="0"/>
              <a:ext cx="1143000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1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100"/>
                <a:t>Every position</a:t>
              </a:r>
            </a:p>
          </p:txBody>
        </p:sp>
      </p:grpSp>
      <p:grpSp>
        <p:nvGrpSpPr>
          <p:cNvPr id="1832" name="Group"/>
          <p:cNvGrpSpPr/>
          <p:nvPr/>
        </p:nvGrpSpPr>
        <p:grpSpPr>
          <a:xfrm>
            <a:off x="7572395" y="5357826"/>
            <a:ext cx="685801" cy="1171229"/>
            <a:chOff x="0" y="0"/>
            <a:chExt cx="685800" cy="1171228"/>
          </a:xfrm>
        </p:grpSpPr>
        <p:grpSp>
          <p:nvGrpSpPr>
            <p:cNvPr id="1825" name="Group"/>
            <p:cNvGrpSpPr/>
            <p:nvPr/>
          </p:nvGrpSpPr>
          <p:grpSpPr>
            <a:xfrm>
              <a:off x="-1" y="-1"/>
              <a:ext cx="685801" cy="300267"/>
              <a:chOff x="0" y="0"/>
              <a:chExt cx="685800" cy="300266"/>
            </a:xfrm>
          </p:grpSpPr>
          <p:sp>
            <p:nvSpPr>
              <p:cNvPr id="1823" name="Rectangle"/>
              <p:cNvSpPr/>
              <p:nvPr/>
            </p:nvSpPr>
            <p:spPr>
              <a:xfrm>
                <a:off x="0" y="0"/>
                <a:ext cx="685800" cy="300266"/>
              </a:xfrm>
              <a:prstGeom prst="rect">
                <a:avLst/>
              </a:prstGeom>
              <a:gradFill flip="none" rotWithShape="1">
                <a:gsLst>
                  <a:gs pos="0">
                    <a:srgbClr val="ADFFA0"/>
                  </a:gs>
                  <a:gs pos="50000">
                    <a:srgbClr val="CCFFC5"/>
                  </a:gs>
                  <a:gs pos="100000">
                    <a:srgbClr val="E6FFE3"/>
                  </a:gs>
                </a:gsLst>
                <a:lin ang="2700000" scaled="0"/>
              </a:gradFill>
              <a:ln w="9525" cap="flat">
                <a:solidFill>
                  <a:srgbClr val="6E78A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spcBef>
                    <a:spcPts val="1000"/>
                  </a:spcBef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24" name="Initial"/>
              <p:cNvSpPr txBox="1"/>
              <p:nvPr/>
            </p:nvSpPr>
            <p:spPr>
              <a:xfrm>
                <a:off x="0" y="0"/>
                <a:ext cx="685800" cy="25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  <a:defRPr sz="1100"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/>
                </a:pPr>
                <a:r>
                  <a:rPr sz="1100"/>
                  <a:t>Initial</a:t>
                </a:r>
              </a:p>
            </p:txBody>
          </p:sp>
        </p:grpSp>
        <p:grpSp>
          <p:nvGrpSpPr>
            <p:cNvPr id="1828" name="Group"/>
            <p:cNvGrpSpPr/>
            <p:nvPr/>
          </p:nvGrpSpPr>
          <p:grpSpPr>
            <a:xfrm>
              <a:off x="-1" y="428498"/>
              <a:ext cx="685801" cy="371366"/>
              <a:chOff x="0" y="0"/>
              <a:chExt cx="685800" cy="371365"/>
            </a:xfrm>
          </p:grpSpPr>
          <p:sp>
            <p:nvSpPr>
              <p:cNvPr id="1826" name="Rectangle"/>
              <p:cNvSpPr/>
              <p:nvPr/>
            </p:nvSpPr>
            <p:spPr>
              <a:xfrm>
                <a:off x="0" y="-1"/>
                <a:ext cx="685800" cy="371367"/>
              </a:xfrm>
              <a:prstGeom prst="rect">
                <a:avLst/>
              </a:prstGeom>
              <a:gradFill flip="none" rotWithShape="1">
                <a:gsLst>
                  <a:gs pos="0">
                    <a:srgbClr val="ADFFA0"/>
                  </a:gs>
                  <a:gs pos="50000">
                    <a:srgbClr val="CCFFC5"/>
                  </a:gs>
                  <a:gs pos="100000">
                    <a:srgbClr val="E6FFE3"/>
                  </a:gs>
                </a:gsLst>
                <a:lin ang="2700000" scaled="0"/>
              </a:gradFill>
              <a:ln w="9525" cap="flat">
                <a:solidFill>
                  <a:srgbClr val="6E78A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spcBef>
                    <a:spcPts val="1000"/>
                  </a:spcBef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27" name="Middle"/>
              <p:cNvSpPr txBox="1"/>
              <p:nvPr/>
            </p:nvSpPr>
            <p:spPr>
              <a:xfrm>
                <a:off x="0" y="-1"/>
                <a:ext cx="685800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  <a:defRPr sz="1100"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/>
                </a:pPr>
                <a:r>
                  <a:rPr sz="1100"/>
                  <a:t>Middle</a:t>
                </a:r>
              </a:p>
            </p:txBody>
          </p:sp>
        </p:grpSp>
        <p:grpSp>
          <p:nvGrpSpPr>
            <p:cNvPr id="1831" name="Group"/>
            <p:cNvGrpSpPr/>
            <p:nvPr/>
          </p:nvGrpSpPr>
          <p:grpSpPr>
            <a:xfrm>
              <a:off x="-1" y="856996"/>
              <a:ext cx="685801" cy="314233"/>
              <a:chOff x="0" y="0"/>
              <a:chExt cx="685800" cy="314231"/>
            </a:xfrm>
          </p:grpSpPr>
          <p:sp>
            <p:nvSpPr>
              <p:cNvPr id="1829" name="Rectangle"/>
              <p:cNvSpPr/>
              <p:nvPr/>
            </p:nvSpPr>
            <p:spPr>
              <a:xfrm>
                <a:off x="0" y="0"/>
                <a:ext cx="685800" cy="314232"/>
              </a:xfrm>
              <a:prstGeom prst="rect">
                <a:avLst/>
              </a:prstGeom>
              <a:gradFill flip="none" rotWithShape="1">
                <a:gsLst>
                  <a:gs pos="0">
                    <a:srgbClr val="ADFFA0"/>
                  </a:gs>
                  <a:gs pos="50000">
                    <a:srgbClr val="CCFFC5"/>
                  </a:gs>
                  <a:gs pos="100000">
                    <a:srgbClr val="E6FFE3"/>
                  </a:gs>
                </a:gsLst>
                <a:lin ang="2700000" scaled="0"/>
              </a:gradFill>
              <a:ln w="9525" cap="flat">
                <a:solidFill>
                  <a:srgbClr val="6E78A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spcBef>
                    <a:spcPts val="1000"/>
                  </a:spcBef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30" name="Final"/>
              <p:cNvSpPr txBox="1"/>
              <p:nvPr/>
            </p:nvSpPr>
            <p:spPr>
              <a:xfrm>
                <a:off x="0" y="0"/>
                <a:ext cx="685800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  <a:defRPr sz="1100"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/>
                </a:pPr>
                <a:r>
                  <a:rPr sz="1100"/>
                  <a:t>Final</a:t>
                </a:r>
              </a:p>
            </p:txBody>
          </p:sp>
        </p:grpSp>
      </p:grpSp>
      <p:sp>
        <p:nvSpPr>
          <p:cNvPr id="1851" name="Connection Line"/>
          <p:cNvSpPr/>
          <p:nvPr/>
        </p:nvSpPr>
        <p:spPr>
          <a:xfrm>
            <a:off x="4869607" y="4645806"/>
            <a:ext cx="6985" cy="20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6E78A0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34" name="Line"/>
          <p:cNvSpPr/>
          <p:nvPr/>
        </p:nvSpPr>
        <p:spPr>
          <a:xfrm flipH="1">
            <a:off x="7000861" y="5216506"/>
            <a:ext cx="1589" cy="1069976"/>
          </a:xfrm>
          <a:prstGeom prst="line">
            <a:avLst/>
          </a:prstGeom>
          <a:ln w="38100">
            <a:solidFill>
              <a:srgbClr val="D2DA7A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5" name="Line"/>
          <p:cNvSpPr/>
          <p:nvPr/>
        </p:nvSpPr>
        <p:spPr>
          <a:xfrm>
            <a:off x="7000861" y="6286480"/>
            <a:ext cx="285751" cy="15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6" name="Line"/>
          <p:cNvSpPr/>
          <p:nvPr/>
        </p:nvSpPr>
        <p:spPr>
          <a:xfrm>
            <a:off x="7000861" y="5929293"/>
            <a:ext cx="285751" cy="15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7" name="Line"/>
          <p:cNvSpPr/>
          <p:nvPr/>
        </p:nvSpPr>
        <p:spPr>
          <a:xfrm>
            <a:off x="7000861" y="5572105"/>
            <a:ext cx="357189" cy="79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8" name="Line"/>
          <p:cNvSpPr/>
          <p:nvPr/>
        </p:nvSpPr>
        <p:spPr>
          <a:xfrm rot="16200000" flipH="1" flipV="1">
            <a:off x="2468563" y="3175"/>
            <a:ext cx="1214439" cy="349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479" y="0"/>
                </a:lnTo>
                <a:lnTo>
                  <a:pt x="10479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39" name="Line"/>
          <p:cNvSpPr/>
          <p:nvPr/>
        </p:nvSpPr>
        <p:spPr>
          <a:xfrm rot="16200000" flipH="1">
            <a:off x="4181475" y="1709738"/>
            <a:ext cx="1284288" cy="11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40" name="Line"/>
          <p:cNvSpPr/>
          <p:nvPr/>
        </p:nvSpPr>
        <p:spPr>
          <a:xfrm rot="16200000" flipH="1">
            <a:off x="5631657" y="259556"/>
            <a:ext cx="1284289" cy="2911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52" name="Connection Line"/>
          <p:cNvSpPr/>
          <p:nvPr/>
        </p:nvSpPr>
        <p:spPr>
          <a:xfrm>
            <a:off x="1441025" y="2819361"/>
            <a:ext cx="13527" cy="319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53" name="Connection Line"/>
          <p:cNvSpPr/>
          <p:nvPr/>
        </p:nvSpPr>
        <p:spPr>
          <a:xfrm>
            <a:off x="5036333" y="2819373"/>
            <a:ext cx="2" cy="39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54" name="Connection Line"/>
          <p:cNvSpPr/>
          <p:nvPr/>
        </p:nvSpPr>
        <p:spPr>
          <a:xfrm>
            <a:off x="7710813" y="2819373"/>
            <a:ext cx="10818" cy="319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55" name="Connection Line"/>
          <p:cNvSpPr/>
          <p:nvPr/>
        </p:nvSpPr>
        <p:spPr>
          <a:xfrm>
            <a:off x="2987040" y="3427729"/>
            <a:ext cx="1294130" cy="929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500" y="0"/>
                </a:lnTo>
                <a:lnTo>
                  <a:pt x="8500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56" name="Connection Line"/>
          <p:cNvSpPr/>
          <p:nvPr/>
        </p:nvSpPr>
        <p:spPr>
          <a:xfrm>
            <a:off x="4885690" y="3647440"/>
            <a:ext cx="149860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3091"/>
                </a:lnTo>
                <a:lnTo>
                  <a:pt x="10800" y="13091"/>
                </a:lnTo>
                <a:lnTo>
                  <a:pt x="10800" y="8509"/>
                </a:lnTo>
                <a:lnTo>
                  <a:pt x="0" y="8509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57" name="Connection Line"/>
          <p:cNvSpPr/>
          <p:nvPr/>
        </p:nvSpPr>
        <p:spPr>
          <a:xfrm>
            <a:off x="5789930" y="3427730"/>
            <a:ext cx="1524000" cy="13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54" y="0"/>
                </a:lnTo>
                <a:lnTo>
                  <a:pt x="5454" y="21600"/>
                </a:lnTo>
                <a:lnTo>
                  <a:pt x="21600" y="21600"/>
                </a:lnTo>
                <a:lnTo>
                  <a:pt x="21600" y="17876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47" name="Line"/>
          <p:cNvSpPr/>
          <p:nvPr/>
        </p:nvSpPr>
        <p:spPr>
          <a:xfrm flipH="1">
            <a:off x="7286603" y="4643427"/>
            <a:ext cx="29" cy="21428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85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84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4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20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2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2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2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" grpId="1" animBg="1" advAuto="0"/>
      <p:bldP spid="1784" grpId="3" animBg="1" advAuto="0"/>
      <p:bldP spid="1785" grpId="5" animBg="1" advAuto="0"/>
      <p:bldP spid="1786" grpId="8" animBg="1" advAuto="0"/>
      <p:bldP spid="1787" grpId="9" animBg="1" advAuto="0"/>
      <p:bldP spid="1788" grpId="32" animBg="1" advAuto="0"/>
      <p:bldP spid="1789" grpId="33" animBg="1" advAuto="0"/>
      <p:bldP spid="1792" grpId="7" animBg="1" advAuto="0"/>
      <p:bldP spid="1795" grpId="11" animBg="1" advAuto="0"/>
      <p:bldP spid="1798" grpId="35" animBg="1" advAuto="0"/>
      <p:bldP spid="1799" grpId="13" animBg="1" advAuto="0"/>
      <p:bldP spid="1800" grpId="17" animBg="1" advAuto="0"/>
      <p:bldP spid="1801" grpId="22" animBg="1" advAuto="0"/>
      <p:bldP spid="1802" grpId="14" animBg="1" advAuto="0"/>
      <p:bldP spid="1803" grpId="18" animBg="1" advAuto="0"/>
      <p:bldP spid="1804" grpId="23" animBg="1" advAuto="0"/>
      <p:bldP spid="1816" grpId="15" animBg="1" advAuto="0"/>
      <p:bldP spid="1819" grpId="20" animBg="1" advAuto="0"/>
      <p:bldP spid="1822" grpId="25" animBg="1" advAuto="0"/>
      <p:bldP spid="1832" grpId="30" animBg="1" advAuto="0"/>
      <p:bldP spid="1851" grpId="19" animBg="1" advAuto="0"/>
      <p:bldP spid="1834" grpId="26" animBg="1" advAuto="0"/>
      <p:bldP spid="1835" grpId="29" animBg="1" advAuto="0"/>
      <p:bldP spid="1836" grpId="28" animBg="1" advAuto="0"/>
      <p:bldP spid="1837" grpId="27" animBg="1" advAuto="0"/>
      <p:bldP spid="1838" grpId="2" animBg="1" advAuto="0"/>
      <p:bldP spid="1839" grpId="4" animBg="1" advAuto="0"/>
      <p:bldP spid="1840" grpId="31" animBg="1" advAuto="0"/>
      <p:bldP spid="1852" grpId="6" animBg="1" advAuto="0"/>
      <p:bldP spid="1853" grpId="10" animBg="1" advAuto="0"/>
      <p:bldP spid="1854" grpId="34" animBg="1" advAuto="0"/>
      <p:bldP spid="1855" grpId="12" animBg="1" advAuto="0"/>
      <p:bldP spid="1856" grpId="16" animBg="1" advAuto="0"/>
      <p:bldP spid="1857" grpId="21" animBg="1" advAuto="0"/>
      <p:bldP spid="1847" grpId="24" animBg="1" advAuto="0"/>
      <p:bldP spid="1850" grpId="3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roup"/>
          <p:cNvGrpSpPr/>
          <p:nvPr/>
        </p:nvGrpSpPr>
        <p:grpSpPr>
          <a:xfrm>
            <a:off x="2214562" y="642937"/>
            <a:ext cx="4500565" cy="571501"/>
            <a:chOff x="-1" y="0"/>
            <a:chExt cx="4500564" cy="571500"/>
          </a:xfrm>
        </p:grpSpPr>
        <p:grpSp>
          <p:nvGrpSpPr>
            <p:cNvPr id="1862" name="Group"/>
            <p:cNvGrpSpPr/>
            <p:nvPr/>
          </p:nvGrpSpPr>
          <p:grpSpPr>
            <a:xfrm>
              <a:off x="-2" y="-1"/>
              <a:ext cx="4500566" cy="571501"/>
              <a:chOff x="-1" y="0"/>
              <a:chExt cx="4500564" cy="571500"/>
            </a:xfrm>
          </p:grpSpPr>
          <p:sp>
            <p:nvSpPr>
              <p:cNvPr id="1859" name="Shape"/>
              <p:cNvSpPr/>
              <p:nvPr/>
            </p:nvSpPr>
            <p:spPr>
              <a:xfrm>
                <a:off x="-1" y="0"/>
                <a:ext cx="450056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60" name="Shape"/>
              <p:cNvSpPr/>
              <p:nvPr/>
            </p:nvSpPr>
            <p:spPr>
              <a:xfrm>
                <a:off x="35719" y="-1"/>
                <a:ext cx="446484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61" name="Shape"/>
              <p:cNvSpPr/>
              <p:nvPr/>
            </p:nvSpPr>
            <p:spPr>
              <a:xfrm>
                <a:off x="-2" y="0"/>
                <a:ext cx="4500566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865" name="Group"/>
            <p:cNvGrpSpPr/>
            <p:nvPr/>
          </p:nvGrpSpPr>
          <p:grpSpPr>
            <a:xfrm>
              <a:off x="170213" y="86994"/>
              <a:ext cx="4154366" cy="396242"/>
              <a:chOff x="0" y="0"/>
              <a:chExt cx="4154365" cy="396240"/>
            </a:xfrm>
          </p:grpSpPr>
          <p:sp>
            <p:nvSpPr>
              <p:cNvPr id="1863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64" name="PHONETICS"/>
              <p:cNvSpPr txBox="1"/>
              <p:nvPr/>
            </p:nvSpPr>
            <p:spPr>
              <a:xfrm>
                <a:off x="0" y="0"/>
                <a:ext cx="4154366" cy="396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PHONETICS</a:t>
                </a:r>
              </a:p>
            </p:txBody>
          </p:sp>
        </p:grpSp>
      </p:grpSp>
      <p:grpSp>
        <p:nvGrpSpPr>
          <p:cNvPr id="1869" name="Group"/>
          <p:cNvGrpSpPr/>
          <p:nvPr/>
        </p:nvGrpSpPr>
        <p:grpSpPr>
          <a:xfrm>
            <a:off x="3071802" y="1630221"/>
            <a:ext cx="2786083" cy="311409"/>
            <a:chOff x="0" y="0"/>
            <a:chExt cx="2786082" cy="311407"/>
          </a:xfrm>
        </p:grpSpPr>
        <p:sp>
          <p:nvSpPr>
            <p:cNvPr id="1867" name="Rectangle"/>
            <p:cNvSpPr/>
            <p:nvPr/>
          </p:nvSpPr>
          <p:spPr>
            <a:xfrm>
              <a:off x="0" y="12827"/>
              <a:ext cx="2786083" cy="285753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68" name="Diacritic"/>
            <p:cNvSpPr txBox="1"/>
            <p:nvPr/>
          </p:nvSpPr>
          <p:spPr>
            <a:xfrm>
              <a:off x="0" y="0"/>
              <a:ext cx="2786083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i="1">
                  <a:latin typeface="Times New Roman"/>
                  <a:ea typeface="Times New Roman"/>
                  <a:cs typeface="Times New Roman"/>
                  <a:sym typeface="Times New Roman"/>
                </a:rPr>
                <a:t>Diacritic</a:t>
              </a:r>
            </a:p>
          </p:txBody>
        </p:sp>
      </p:grpSp>
      <p:sp>
        <p:nvSpPr>
          <p:cNvPr id="1870" name="Line"/>
          <p:cNvSpPr/>
          <p:nvPr/>
        </p:nvSpPr>
        <p:spPr>
          <a:xfrm>
            <a:off x="4464684" y="1929448"/>
            <a:ext cx="1" cy="4286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1" name="Line"/>
          <p:cNvSpPr/>
          <p:nvPr/>
        </p:nvSpPr>
        <p:spPr>
          <a:xfrm flipH="1">
            <a:off x="4464049" y="1143000"/>
            <a:ext cx="1589" cy="5000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872" name="image38.png" descr="image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29"/>
            <a:ext cx="6357938" cy="3643314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</p:pic>
      <p:grpSp>
        <p:nvGrpSpPr>
          <p:cNvPr id="187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87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7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78FADA0-B3FE-3C41-B46B-4D710D3D08D8}"/>
              </a:ext>
            </a:extLst>
          </p:cNvPr>
          <p:cNvSpPr/>
          <p:nvPr/>
        </p:nvSpPr>
        <p:spPr>
          <a:xfrm>
            <a:off x="1765300" y="2514600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F638C0-9D4B-204C-8BFE-FA668BCDD367}"/>
              </a:ext>
            </a:extLst>
          </p:cNvPr>
          <p:cNvSpPr/>
          <p:nvPr/>
        </p:nvSpPr>
        <p:spPr>
          <a:xfrm>
            <a:off x="1782760" y="3101848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780234-2483-0A44-AD5C-3C2BF6B1E676}"/>
              </a:ext>
            </a:extLst>
          </p:cNvPr>
          <p:cNvSpPr/>
          <p:nvPr/>
        </p:nvSpPr>
        <p:spPr>
          <a:xfrm>
            <a:off x="1818481" y="5046536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FBA2B7-05FB-C944-BD10-A0CDC165A8A5}"/>
              </a:ext>
            </a:extLst>
          </p:cNvPr>
          <p:cNvSpPr/>
          <p:nvPr/>
        </p:nvSpPr>
        <p:spPr>
          <a:xfrm>
            <a:off x="3636460" y="3604215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9DEABE-8C4E-5947-BFE3-53DB545890C0}"/>
              </a:ext>
            </a:extLst>
          </p:cNvPr>
          <p:cNvSpPr/>
          <p:nvPr/>
        </p:nvSpPr>
        <p:spPr>
          <a:xfrm>
            <a:off x="3784600" y="4459579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68BC8-EFC9-2242-94A0-658AB9718F8C}"/>
              </a:ext>
            </a:extLst>
          </p:cNvPr>
          <p:cNvSpPr/>
          <p:nvPr/>
        </p:nvSpPr>
        <p:spPr>
          <a:xfrm>
            <a:off x="5851527" y="2514600"/>
            <a:ext cx="863600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7A4E94-4DB6-A54C-B562-9EF2E4FD38B6}"/>
              </a:ext>
            </a:extLst>
          </p:cNvPr>
          <p:cNvSpPr/>
          <p:nvPr/>
        </p:nvSpPr>
        <p:spPr>
          <a:xfrm>
            <a:off x="5895986" y="4179086"/>
            <a:ext cx="1250962" cy="3429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F005B-09F6-294B-AD08-07AE4148C6D6}"/>
              </a:ext>
            </a:extLst>
          </p:cNvPr>
          <p:cNvSpPr txBox="1"/>
          <p:nvPr/>
        </p:nvSpPr>
        <p:spPr>
          <a:xfrm>
            <a:off x="1168400" y="2514600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S/E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BB59EE-D842-8A4E-881A-102EBE87643D}"/>
              </a:ext>
            </a:extLst>
          </p:cNvPr>
          <p:cNvSpPr txBox="1"/>
          <p:nvPr/>
        </p:nvSpPr>
        <p:spPr>
          <a:xfrm>
            <a:off x="987402" y="3088633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33CE46-EFE3-5B46-894A-734808A1087A}"/>
              </a:ext>
            </a:extLst>
          </p:cNvPr>
          <p:cNvSpPr txBox="1"/>
          <p:nvPr/>
        </p:nvSpPr>
        <p:spPr>
          <a:xfrm>
            <a:off x="1072356" y="5008909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2D5732-1D73-7244-B5E9-E2BF3179D1B1}"/>
              </a:ext>
            </a:extLst>
          </p:cNvPr>
          <p:cNvSpPr txBox="1"/>
          <p:nvPr/>
        </p:nvSpPr>
        <p:spPr>
          <a:xfrm>
            <a:off x="4572000" y="3575200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dirty="0"/>
              <a:t>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7869F-93A3-A947-B796-3CEDF5D45BF1}"/>
              </a:ext>
            </a:extLst>
          </p:cNvPr>
          <p:cNvSpPr txBox="1"/>
          <p:nvPr/>
        </p:nvSpPr>
        <p:spPr>
          <a:xfrm>
            <a:off x="5895986" y="4446364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62F60E-1B9C-A249-80EC-AC4CBE5D64CD}"/>
              </a:ext>
            </a:extLst>
          </p:cNvPr>
          <p:cNvSpPr txBox="1"/>
          <p:nvPr/>
        </p:nvSpPr>
        <p:spPr>
          <a:xfrm>
            <a:off x="7558836" y="2482335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dirty="0"/>
              <a:t>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5208DF-AC90-3E41-A888-BA69E1177C7F}"/>
              </a:ext>
            </a:extLst>
          </p:cNvPr>
          <p:cNvSpPr txBox="1"/>
          <p:nvPr/>
        </p:nvSpPr>
        <p:spPr>
          <a:xfrm>
            <a:off x="7558836" y="4077034"/>
            <a:ext cx="596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1" animBg="1" advAuto="0"/>
      <p:bldP spid="1869" grpId="3" animBg="1" advAuto="0"/>
      <p:bldP spid="1870" grpId="4" animBg="1" advAuto="0"/>
      <p:bldP spid="1871" grpId="2" animBg="1" advAuto="0"/>
      <p:bldP spid="1872" grpId="5" animBg="1" advAuto="0"/>
      <p:bldP spid="1875" grpId="6" animBg="1" advAuto="0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/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" name="Group"/>
          <p:cNvGrpSpPr/>
          <p:nvPr/>
        </p:nvGrpSpPr>
        <p:grpSpPr>
          <a:xfrm>
            <a:off x="2428873" y="1285875"/>
            <a:ext cx="4500567" cy="788671"/>
            <a:chOff x="0" y="0"/>
            <a:chExt cx="4500565" cy="788670"/>
          </a:xfrm>
        </p:grpSpPr>
        <p:grpSp>
          <p:nvGrpSpPr>
            <p:cNvPr id="1880" name="Group"/>
            <p:cNvGrpSpPr/>
            <p:nvPr/>
          </p:nvGrpSpPr>
          <p:grpSpPr>
            <a:xfrm>
              <a:off x="0" y="0"/>
              <a:ext cx="4500566" cy="571501"/>
              <a:chOff x="-1" y="0"/>
              <a:chExt cx="4500565" cy="571500"/>
            </a:xfrm>
          </p:grpSpPr>
          <p:sp>
            <p:nvSpPr>
              <p:cNvPr id="1877" name="Shape"/>
              <p:cNvSpPr/>
              <p:nvPr/>
            </p:nvSpPr>
            <p:spPr>
              <a:xfrm>
                <a:off x="0" y="0"/>
                <a:ext cx="4500563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78" name="Shape"/>
              <p:cNvSpPr/>
              <p:nvPr/>
            </p:nvSpPr>
            <p:spPr>
              <a:xfrm>
                <a:off x="35718" y="-1"/>
                <a:ext cx="4464846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79" name="Shape"/>
              <p:cNvSpPr/>
              <p:nvPr/>
            </p:nvSpPr>
            <p:spPr>
              <a:xfrm>
                <a:off x="-2" y="0"/>
                <a:ext cx="4500567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883" name="Group"/>
            <p:cNvGrpSpPr/>
            <p:nvPr/>
          </p:nvGrpSpPr>
          <p:grpSpPr>
            <a:xfrm>
              <a:off x="170214" y="87629"/>
              <a:ext cx="4154366" cy="701042"/>
              <a:chOff x="0" y="0"/>
              <a:chExt cx="4154365" cy="701040"/>
            </a:xfrm>
          </p:grpSpPr>
          <p:sp>
            <p:nvSpPr>
              <p:cNvPr id="1881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882" name="ALPHABET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ALPHABET</a:t>
                </a:r>
              </a:p>
            </p:txBody>
          </p:sp>
        </p:grpSp>
      </p:grpSp>
      <p:grpSp>
        <p:nvGrpSpPr>
          <p:cNvPr id="1887" name="Group"/>
          <p:cNvGrpSpPr/>
          <p:nvPr/>
        </p:nvGrpSpPr>
        <p:grpSpPr>
          <a:xfrm>
            <a:off x="2714610" y="2040332"/>
            <a:ext cx="3929063" cy="348430"/>
            <a:chOff x="0" y="0"/>
            <a:chExt cx="3929062" cy="348428"/>
          </a:xfrm>
        </p:grpSpPr>
        <p:sp>
          <p:nvSpPr>
            <p:cNvPr id="1885" name="Rectangle"/>
            <p:cNvSpPr/>
            <p:nvPr/>
          </p:nvSpPr>
          <p:spPr>
            <a:xfrm>
              <a:off x="0" y="31339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86" name="A system of characters"/>
            <p:cNvSpPr txBox="1"/>
            <p:nvPr/>
          </p:nvSpPr>
          <p:spPr>
            <a:xfrm>
              <a:off x="0" y="0"/>
              <a:ext cx="3929063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system of characters</a:t>
              </a:r>
            </a:p>
          </p:txBody>
        </p:sp>
      </p:grpSp>
      <p:sp>
        <p:nvSpPr>
          <p:cNvPr id="1888" name="Line"/>
          <p:cNvSpPr/>
          <p:nvPr/>
        </p:nvSpPr>
        <p:spPr>
          <a:xfrm flipH="1">
            <a:off x="4678362" y="2357438"/>
            <a:ext cx="1588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891" name="Group"/>
          <p:cNvGrpSpPr/>
          <p:nvPr/>
        </p:nvGrpSpPr>
        <p:grpSpPr>
          <a:xfrm>
            <a:off x="2714610" y="2701781"/>
            <a:ext cx="3929063" cy="311408"/>
            <a:chOff x="0" y="0"/>
            <a:chExt cx="3929062" cy="311407"/>
          </a:xfrm>
        </p:grpSpPr>
        <p:sp>
          <p:nvSpPr>
            <p:cNvPr id="1889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90" name="symbolizing sounds or letters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symbolizing sounds or letters</a:t>
              </a:r>
            </a:p>
          </p:txBody>
        </p:sp>
      </p:grpSp>
      <p:grpSp>
        <p:nvGrpSpPr>
          <p:cNvPr id="1894" name="Group"/>
          <p:cNvGrpSpPr/>
          <p:nvPr/>
        </p:nvGrpSpPr>
        <p:grpSpPr>
          <a:xfrm>
            <a:off x="2714610" y="3273280"/>
            <a:ext cx="3929063" cy="311409"/>
            <a:chOff x="0" y="0"/>
            <a:chExt cx="3929062" cy="311407"/>
          </a:xfrm>
        </p:grpSpPr>
        <p:sp>
          <p:nvSpPr>
            <p:cNvPr id="1892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3" name="used in a writing system to represent speech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used in a writing system to represent speech</a:t>
              </a:r>
            </a:p>
          </p:txBody>
        </p:sp>
      </p:grpSp>
      <p:grpSp>
        <p:nvGrpSpPr>
          <p:cNvPr id="1897" name="Group"/>
          <p:cNvGrpSpPr/>
          <p:nvPr/>
        </p:nvGrpSpPr>
        <p:grpSpPr>
          <a:xfrm>
            <a:off x="2714610" y="3773342"/>
            <a:ext cx="3929063" cy="311409"/>
            <a:chOff x="0" y="0"/>
            <a:chExt cx="3929062" cy="311407"/>
          </a:xfrm>
        </p:grpSpPr>
        <p:sp>
          <p:nvSpPr>
            <p:cNvPr id="1895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6" name="Its name comes from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Its name comes from</a:t>
              </a:r>
            </a:p>
          </p:txBody>
        </p:sp>
      </p:grpSp>
      <p:grpSp>
        <p:nvGrpSpPr>
          <p:cNvPr id="1900" name="Group"/>
          <p:cNvGrpSpPr/>
          <p:nvPr/>
        </p:nvGrpSpPr>
        <p:grpSpPr>
          <a:xfrm>
            <a:off x="2714610" y="4273405"/>
            <a:ext cx="3929063" cy="311409"/>
            <a:chOff x="0" y="0"/>
            <a:chExt cx="3929062" cy="311407"/>
          </a:xfrm>
        </p:grpSpPr>
        <p:sp>
          <p:nvSpPr>
            <p:cNvPr id="1898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9" name="alpha + beta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 i="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i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alpha + beta</a:t>
              </a:r>
            </a:p>
          </p:txBody>
        </p:sp>
      </p:grpSp>
      <p:sp>
        <p:nvSpPr>
          <p:cNvPr id="1901" name="Line"/>
          <p:cNvSpPr/>
          <p:nvPr/>
        </p:nvSpPr>
        <p:spPr>
          <a:xfrm flipH="1">
            <a:off x="4678362" y="3571874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2" name="Line"/>
          <p:cNvSpPr/>
          <p:nvPr/>
        </p:nvSpPr>
        <p:spPr>
          <a:xfrm flipH="1">
            <a:off x="4678362" y="4073524"/>
            <a:ext cx="1588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3" name="Line"/>
          <p:cNvSpPr/>
          <p:nvPr/>
        </p:nvSpPr>
        <p:spPr>
          <a:xfrm flipH="1">
            <a:off x="4678363" y="300037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06" name="Group"/>
          <p:cNvGrpSpPr/>
          <p:nvPr/>
        </p:nvGrpSpPr>
        <p:grpSpPr>
          <a:xfrm>
            <a:off x="2714610" y="4844905"/>
            <a:ext cx="3929063" cy="311409"/>
            <a:chOff x="0" y="0"/>
            <a:chExt cx="3929062" cy="311407"/>
          </a:xfrm>
        </p:grpSpPr>
        <p:sp>
          <p:nvSpPr>
            <p:cNvPr id="1904" name="Rectangle"/>
            <p:cNvSpPr/>
            <p:nvPr/>
          </p:nvSpPr>
          <p:spPr>
            <a:xfrm>
              <a:off x="0" y="12828"/>
              <a:ext cx="3929063" cy="28575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05" name="the first two letters of the Greek alphabet."/>
            <p:cNvSpPr txBox="1"/>
            <p:nvPr/>
          </p:nvSpPr>
          <p:spPr>
            <a:xfrm>
              <a:off x="0" y="-1"/>
              <a:ext cx="3929063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first two letters of the Greek alphabet.</a:t>
              </a:r>
            </a:p>
          </p:txBody>
        </p:sp>
      </p:grpSp>
      <p:sp>
        <p:nvSpPr>
          <p:cNvPr id="1907" name="Line"/>
          <p:cNvSpPr/>
          <p:nvPr/>
        </p:nvSpPr>
        <p:spPr>
          <a:xfrm flipH="1">
            <a:off x="4678363" y="4573587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8" name="Line"/>
          <p:cNvSpPr/>
          <p:nvPr/>
        </p:nvSpPr>
        <p:spPr>
          <a:xfrm>
            <a:off x="4678363" y="1785937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1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90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1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1912" name="TUTORIAS EDUCATIVAS -Learning Time Tutoring Center" descr="TUTORIAS EDUCATIVAS -Learning Time Tutoring Cen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857500"/>
            <a:ext cx="1247776" cy="128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3" name="TUTORIAS EDUCATIVAS -Learning Time Tutoring Center" descr="TUTORIAS EDUCATIVAS -Learning Time Tutoring Cen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3" y="2786063"/>
            <a:ext cx="1247776" cy="12842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8B7D21-ACFE-2944-AAFB-37ED066131DB}"/>
              </a:ext>
            </a:extLst>
          </p:cNvPr>
          <p:cNvSpPr txBox="1"/>
          <p:nvPr/>
        </p:nvSpPr>
        <p:spPr>
          <a:xfrm>
            <a:off x="939800" y="1857377"/>
            <a:ext cx="5461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IPA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3FB713-7372-3A4C-A776-05600F7FE4E5}"/>
              </a:ext>
            </a:extLst>
          </p:cNvPr>
          <p:cNvSpPr txBox="1"/>
          <p:nvPr/>
        </p:nvSpPr>
        <p:spPr>
          <a:xfrm>
            <a:off x="7295143" y="1814514"/>
            <a:ext cx="6790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Latin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3192AE-08C0-CC46-9341-E0762B76CEAD}"/>
              </a:ext>
            </a:extLst>
          </p:cNvPr>
          <p:cNvCxnSpPr>
            <a:stCxn id="2" idx="3"/>
          </p:cNvCxnSpPr>
          <p:nvPr/>
        </p:nvCxnSpPr>
        <p:spPr>
          <a:xfrm>
            <a:off x="1485900" y="2042042"/>
            <a:ext cx="3086100" cy="74402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19AD15-C2E0-0E45-B71C-DD5E11D791BF}"/>
              </a:ext>
            </a:extLst>
          </p:cNvPr>
          <p:cNvCxnSpPr>
            <a:cxnSpLocks/>
          </p:cNvCxnSpPr>
          <p:nvPr/>
        </p:nvCxnSpPr>
        <p:spPr>
          <a:xfrm flipH="1">
            <a:off x="5972176" y="2183844"/>
            <a:ext cx="1352520" cy="67365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1" animBg="1" advAuto="0"/>
      <p:bldP spid="1887" grpId="5" animBg="1" advAuto="0"/>
      <p:bldP spid="1888" grpId="6" animBg="1" advAuto="0"/>
      <p:bldP spid="1891" grpId="7" animBg="1" advAuto="0"/>
      <p:bldP spid="1894" grpId="9" animBg="1" advAuto="0"/>
      <p:bldP spid="1897" grpId="11" animBg="1" advAuto="0"/>
      <p:bldP spid="1900" grpId="13" animBg="1" advAuto="0"/>
      <p:bldP spid="1901" grpId="10" animBg="1" advAuto="0"/>
      <p:bldP spid="1902" grpId="12" animBg="1" advAuto="0"/>
      <p:bldP spid="1903" grpId="8" animBg="1" advAuto="0"/>
      <p:bldP spid="1906" grpId="15" animBg="1" advAuto="0"/>
      <p:bldP spid="1907" grpId="14" animBg="1" advAuto="0"/>
      <p:bldP spid="1908" grpId="4" animBg="1" advAuto="0"/>
      <p:bldP spid="1911" grpId="16" animBg="1" advAuto="0"/>
      <p:bldP spid="1912" grpId="2" animBg="1" advAuto="0"/>
      <p:bldP spid="1913" grpId="3" animBg="1" advAuto="0"/>
      <p:bldP spid="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roup"/>
          <p:cNvGrpSpPr/>
          <p:nvPr/>
        </p:nvGrpSpPr>
        <p:grpSpPr>
          <a:xfrm>
            <a:off x="2357437" y="1285875"/>
            <a:ext cx="4500565" cy="788671"/>
            <a:chOff x="0" y="0"/>
            <a:chExt cx="4500564" cy="788670"/>
          </a:xfrm>
        </p:grpSpPr>
        <p:grpSp>
          <p:nvGrpSpPr>
            <p:cNvPr id="1918" name="Group"/>
            <p:cNvGrpSpPr/>
            <p:nvPr/>
          </p:nvGrpSpPr>
          <p:grpSpPr>
            <a:xfrm>
              <a:off x="0" y="0"/>
              <a:ext cx="4500565" cy="571501"/>
              <a:chOff x="-1" y="0"/>
              <a:chExt cx="4500564" cy="571500"/>
            </a:xfrm>
          </p:grpSpPr>
          <p:sp>
            <p:nvSpPr>
              <p:cNvPr id="1915" name="Shape"/>
              <p:cNvSpPr/>
              <p:nvPr/>
            </p:nvSpPr>
            <p:spPr>
              <a:xfrm>
                <a:off x="-1" y="0"/>
                <a:ext cx="450056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3" y="0"/>
                      <a:pt x="21429" y="0"/>
                    </a:cubicBezTo>
                    <a:cubicBezTo>
                      <a:pt x="21334" y="0"/>
                      <a:pt x="21257" y="604"/>
                      <a:pt x="21257" y="1350"/>
                    </a:cubicBezTo>
                    <a:lnTo>
                      <a:pt x="21257" y="2700"/>
                    </a:lnTo>
                    <a:lnTo>
                      <a:pt x="171" y="2700"/>
                    </a:lnTo>
                    <a:cubicBezTo>
                      <a:pt x="7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7" y="21600"/>
                      <a:pt x="171" y="21600"/>
                    </a:cubicBezTo>
                    <a:cubicBezTo>
                      <a:pt x="266" y="21600"/>
                      <a:pt x="343" y="20996"/>
                      <a:pt x="343" y="20250"/>
                    </a:cubicBezTo>
                    <a:lnTo>
                      <a:pt x="343" y="18900"/>
                    </a:lnTo>
                    <a:lnTo>
                      <a:pt x="21429" y="18900"/>
                    </a:lnTo>
                    <a:cubicBezTo>
                      <a:pt x="2152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916" name="Shape"/>
              <p:cNvSpPr/>
              <p:nvPr/>
            </p:nvSpPr>
            <p:spPr>
              <a:xfrm>
                <a:off x="35719" y="-1"/>
                <a:ext cx="446484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5" y="21600"/>
                      <a:pt x="173" y="19182"/>
                      <a:pt x="173" y="16200"/>
                    </a:cubicBezTo>
                    <a:cubicBezTo>
                      <a:pt x="173" y="14709"/>
                      <a:pt x="134" y="13500"/>
                      <a:pt x="86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7" y="10800"/>
                    </a:moveTo>
                    <a:cubicBezTo>
                      <a:pt x="21523" y="10800"/>
                      <a:pt x="21600" y="8382"/>
                      <a:pt x="21600" y="5400"/>
                    </a:cubicBezTo>
                    <a:cubicBezTo>
                      <a:pt x="21600" y="2418"/>
                      <a:pt x="21523" y="0"/>
                      <a:pt x="21427" y="0"/>
                    </a:cubicBezTo>
                    <a:cubicBezTo>
                      <a:pt x="21332" y="0"/>
                      <a:pt x="21254" y="2418"/>
                      <a:pt x="21254" y="5400"/>
                    </a:cubicBezTo>
                    <a:cubicBezTo>
                      <a:pt x="21254" y="6891"/>
                      <a:pt x="21293" y="8100"/>
                      <a:pt x="21341" y="8100"/>
                    </a:cubicBezTo>
                    <a:cubicBezTo>
                      <a:pt x="21389" y="8100"/>
                      <a:pt x="21427" y="6891"/>
                      <a:pt x="2142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917" name="Shape"/>
              <p:cNvSpPr/>
              <p:nvPr/>
            </p:nvSpPr>
            <p:spPr>
              <a:xfrm>
                <a:off x="-2" y="0"/>
                <a:ext cx="4500566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77" y="2700"/>
                      <a:pt x="171" y="2700"/>
                    </a:cubicBezTo>
                    <a:lnTo>
                      <a:pt x="21257" y="2700"/>
                    </a:lnTo>
                    <a:lnTo>
                      <a:pt x="21257" y="1350"/>
                    </a:lnTo>
                    <a:cubicBezTo>
                      <a:pt x="21257" y="604"/>
                      <a:pt x="21334" y="0"/>
                      <a:pt x="21429" y="0"/>
                    </a:cubicBezTo>
                    <a:cubicBezTo>
                      <a:pt x="2152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23" y="18900"/>
                      <a:pt x="21429" y="18900"/>
                    </a:cubicBezTo>
                    <a:lnTo>
                      <a:pt x="343" y="18900"/>
                    </a:lnTo>
                    <a:lnTo>
                      <a:pt x="343" y="20250"/>
                    </a:lnTo>
                    <a:cubicBezTo>
                      <a:pt x="343" y="20996"/>
                      <a:pt x="266" y="21600"/>
                      <a:pt x="171" y="21600"/>
                    </a:cubicBezTo>
                    <a:cubicBezTo>
                      <a:pt x="77" y="21600"/>
                      <a:pt x="0" y="20996"/>
                      <a:pt x="0" y="20250"/>
                    </a:cubicBezTo>
                    <a:close/>
                    <a:moveTo>
                      <a:pt x="21257" y="2700"/>
                    </a:moveTo>
                    <a:lnTo>
                      <a:pt x="21429" y="2700"/>
                    </a:lnTo>
                    <a:cubicBezTo>
                      <a:pt x="21523" y="2700"/>
                      <a:pt x="21600" y="2096"/>
                      <a:pt x="21600" y="1350"/>
                    </a:cubicBezTo>
                    <a:moveTo>
                      <a:pt x="21429" y="2700"/>
                    </a:moveTo>
                    <a:lnTo>
                      <a:pt x="21429" y="1350"/>
                    </a:lnTo>
                    <a:cubicBezTo>
                      <a:pt x="21429" y="1723"/>
                      <a:pt x="21390" y="2025"/>
                      <a:pt x="21343" y="2025"/>
                    </a:cubicBezTo>
                    <a:cubicBezTo>
                      <a:pt x="21296" y="2025"/>
                      <a:pt x="21257" y="1723"/>
                      <a:pt x="21257" y="1350"/>
                    </a:cubicBezTo>
                    <a:moveTo>
                      <a:pt x="171" y="5400"/>
                    </a:moveTo>
                    <a:lnTo>
                      <a:pt x="171" y="4050"/>
                    </a:lnTo>
                    <a:cubicBezTo>
                      <a:pt x="171" y="3677"/>
                      <a:pt x="210" y="3375"/>
                      <a:pt x="257" y="3375"/>
                    </a:cubicBezTo>
                    <a:cubicBezTo>
                      <a:pt x="304" y="3375"/>
                      <a:pt x="343" y="3677"/>
                      <a:pt x="343" y="4050"/>
                    </a:cubicBezTo>
                    <a:cubicBezTo>
                      <a:pt x="343" y="4796"/>
                      <a:pt x="266" y="5400"/>
                      <a:pt x="171" y="5400"/>
                    </a:cubicBezTo>
                    <a:cubicBezTo>
                      <a:pt x="77" y="5400"/>
                      <a:pt x="0" y="4796"/>
                      <a:pt x="0" y="4050"/>
                    </a:cubicBezTo>
                    <a:moveTo>
                      <a:pt x="343" y="4050"/>
                    </a:moveTo>
                    <a:lnTo>
                      <a:pt x="343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1921" name="Group"/>
            <p:cNvGrpSpPr/>
            <p:nvPr/>
          </p:nvGrpSpPr>
          <p:grpSpPr>
            <a:xfrm>
              <a:off x="170214" y="87629"/>
              <a:ext cx="4154366" cy="701042"/>
              <a:chOff x="0" y="0"/>
              <a:chExt cx="4154365" cy="701040"/>
            </a:xfrm>
          </p:grpSpPr>
          <p:sp>
            <p:nvSpPr>
              <p:cNvPr id="1919" name="Rectangle"/>
              <p:cNvSpPr/>
              <p:nvPr/>
            </p:nvSpPr>
            <p:spPr>
              <a:xfrm>
                <a:off x="0" y="0"/>
                <a:ext cx="4154366" cy="342900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1920" name="LATIN ALPHABET"/>
              <p:cNvSpPr txBox="1"/>
              <p:nvPr/>
            </p:nvSpPr>
            <p:spPr>
              <a:xfrm>
                <a:off x="0" y="0"/>
                <a:ext cx="4154366" cy="701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>
                    <a:solidFill>
                      <a:srgbClr val="373D54"/>
                    </a:solidFill>
                  </a:rPr>
                  <a:t>LATIN ALPHABET</a:t>
                </a:r>
              </a:p>
            </p:txBody>
          </p:sp>
        </p:grpSp>
      </p:grpSp>
      <p:grpSp>
        <p:nvGrpSpPr>
          <p:cNvPr id="1925" name="Group"/>
          <p:cNvGrpSpPr/>
          <p:nvPr/>
        </p:nvGrpSpPr>
        <p:grpSpPr>
          <a:xfrm>
            <a:off x="2286000" y="2071688"/>
            <a:ext cx="4643438" cy="357181"/>
            <a:chOff x="0" y="0"/>
            <a:chExt cx="4643437" cy="357180"/>
          </a:xfrm>
        </p:grpSpPr>
        <p:sp>
          <p:nvSpPr>
            <p:cNvPr id="1923" name="Rectangle"/>
            <p:cNvSpPr/>
            <p:nvPr/>
          </p:nvSpPr>
          <p:spPr>
            <a:xfrm>
              <a:off x="0" y="-1"/>
              <a:ext cx="4643438" cy="357182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24" name="Latin alphabet with international standards."/>
            <p:cNvSpPr txBox="1"/>
            <p:nvPr/>
          </p:nvSpPr>
          <p:spPr>
            <a:xfrm>
              <a:off x="0" y="4375"/>
              <a:ext cx="464343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b="1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 i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>
                  <a:latin typeface="Times New Roman"/>
                  <a:ea typeface="Times New Roman"/>
                  <a:cs typeface="Times New Roman"/>
                  <a:sym typeface="Times New Roman"/>
                </a:rPr>
                <a:t>Latin alphabet with international standards.</a:t>
              </a:r>
            </a:p>
          </p:txBody>
        </p:sp>
      </p:grpSp>
      <p:sp>
        <p:nvSpPr>
          <p:cNvPr id="1926" name="Line"/>
          <p:cNvSpPr/>
          <p:nvPr/>
        </p:nvSpPr>
        <p:spPr>
          <a:xfrm flipH="1">
            <a:off x="4606924" y="2357438"/>
            <a:ext cx="1589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29" name="Group"/>
          <p:cNvGrpSpPr/>
          <p:nvPr/>
        </p:nvGrpSpPr>
        <p:grpSpPr>
          <a:xfrm>
            <a:off x="2214563" y="2714624"/>
            <a:ext cx="4786313" cy="357187"/>
            <a:chOff x="0" y="0"/>
            <a:chExt cx="4786312" cy="357185"/>
          </a:xfrm>
        </p:grpSpPr>
        <p:sp>
          <p:nvSpPr>
            <p:cNvPr id="1927" name="Rectangle"/>
            <p:cNvSpPr/>
            <p:nvPr/>
          </p:nvSpPr>
          <p:spPr>
            <a:xfrm>
              <a:off x="-1" y="-1"/>
              <a:ext cx="4786314" cy="357187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28" name="The International Organization for Standardization"/>
            <p:cNvSpPr txBox="1"/>
            <p:nvPr/>
          </p:nvSpPr>
          <p:spPr>
            <a:xfrm>
              <a:off x="-1" y="22888"/>
              <a:ext cx="4786314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The International Organization for Standardization</a:t>
              </a:r>
            </a:p>
          </p:txBody>
        </p:sp>
      </p:grpSp>
      <p:grpSp>
        <p:nvGrpSpPr>
          <p:cNvPr id="1932" name="Group"/>
          <p:cNvGrpSpPr/>
          <p:nvPr/>
        </p:nvGrpSpPr>
        <p:grpSpPr>
          <a:xfrm>
            <a:off x="2643188" y="3286123"/>
            <a:ext cx="3929063" cy="428628"/>
            <a:chOff x="0" y="0"/>
            <a:chExt cx="3929062" cy="428626"/>
          </a:xfrm>
        </p:grpSpPr>
        <p:sp>
          <p:nvSpPr>
            <p:cNvPr id="1930" name="Rectangle"/>
            <p:cNvSpPr/>
            <p:nvPr/>
          </p:nvSpPr>
          <p:spPr>
            <a:xfrm>
              <a:off x="-1" y="0"/>
              <a:ext cx="3929064" cy="428627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31" name="in their (ISO/IEC 646) standard."/>
            <p:cNvSpPr txBox="1"/>
            <p:nvPr/>
          </p:nvSpPr>
          <p:spPr>
            <a:xfrm>
              <a:off x="-1" y="58609"/>
              <a:ext cx="3929064" cy="311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sz="1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latin typeface="Times New Roman"/>
                  <a:ea typeface="Times New Roman"/>
                  <a:cs typeface="Times New Roman"/>
                  <a:sym typeface="Times New Roman"/>
                </a:rPr>
                <a:t>in their (ISO/IEC 646) standard.</a:t>
              </a:r>
            </a:p>
          </p:txBody>
        </p:sp>
      </p:grpSp>
      <p:sp>
        <p:nvSpPr>
          <p:cNvPr id="1933" name="Line"/>
          <p:cNvSpPr/>
          <p:nvPr/>
        </p:nvSpPr>
        <p:spPr>
          <a:xfrm flipH="1">
            <a:off x="4606924" y="3000375"/>
            <a:ext cx="1590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4" name="Line"/>
          <p:cNvSpPr/>
          <p:nvPr/>
        </p:nvSpPr>
        <p:spPr>
          <a:xfrm>
            <a:off x="4606924" y="1785937"/>
            <a:ext cx="1590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935" name="image39.png" descr="image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34" y="4143359"/>
            <a:ext cx="7500939" cy="788989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1936" name="Line"/>
          <p:cNvSpPr/>
          <p:nvPr/>
        </p:nvSpPr>
        <p:spPr>
          <a:xfrm flipH="1">
            <a:off x="4606924" y="3714750"/>
            <a:ext cx="1589" cy="4302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3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9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1940" name="image40.pdf" descr="image4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1928802"/>
            <a:ext cx="1185321" cy="1000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" grpId="1" animBg="1" advAuto="0"/>
      <p:bldP spid="1925" grpId="3" animBg="1" advAuto="0"/>
      <p:bldP spid="1926" grpId="4" animBg="1" advAuto="0"/>
      <p:bldP spid="1929" grpId="5" animBg="1" advAuto="0"/>
      <p:bldP spid="1932" grpId="7" animBg="1" advAuto="0"/>
      <p:bldP spid="1933" grpId="6" animBg="1" advAuto="0"/>
      <p:bldP spid="1934" grpId="2" animBg="1" advAuto="0"/>
      <p:bldP spid="1935" grpId="9" animBg="1" advAuto="0"/>
      <p:bldP spid="1936" grpId="8" animBg="1" advAuto="0"/>
      <p:bldP spid="1939" grpId="11" animBg="1" advAuto="0"/>
      <p:bldP spid="1940" grpId="1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304515</TotalTime>
  <Words>891</Words>
  <Application>Microsoft Macintosh PowerPoint</Application>
  <PresentationFormat>On-screen Show (4:3)</PresentationFormat>
  <Paragraphs>190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Calibri</vt:lpstr>
      <vt:lpstr>Euphemia UCAS</vt:lpstr>
      <vt:lpstr>Helvetica</vt:lpstr>
      <vt:lpstr>Helvetica Neue</vt:lpstr>
      <vt:lpstr>Lucida Grande</vt:lpstr>
      <vt:lpstr>Lucida Sans Unicode</vt:lpstr>
      <vt:lpstr>MS Reference Sans Serif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456</cp:revision>
  <dcterms:modified xsi:type="dcterms:W3CDTF">2022-05-25T19:21:11Z</dcterms:modified>
</cp:coreProperties>
</file>