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69" r:id="rId2"/>
    <p:sldId id="385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444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0F0"/>
    <a:srgbClr val="D7FF6B"/>
    <a:srgbClr val="FFFF18"/>
    <a:srgbClr val="EE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2">
              <a:lumOff val="22415"/>
            </a:schemeClr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2">
              <a:lumOff val="34547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bevel/>
            </a:ln>
          </a:left>
          <a:right>
            <a:ln w="9525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9"/>
    <p:restoredTop sz="93443"/>
  </p:normalViewPr>
  <p:slideViewPr>
    <p:cSldViewPr snapToGrid="0" snapToObjects="1">
      <p:cViewPr varScale="1">
        <p:scale>
          <a:sx n="98" d="100"/>
          <a:sy n="98" d="100"/>
        </p:scale>
        <p:origin x="120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2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Hintergrund" descr="Hintergr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Himmel2" descr="Himmel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5550"/>
            <a:ext cx="9144000" cy="2114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schatten" descr="schatt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5550"/>
            <a:ext cx="9144000" cy="120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432550" y="6191250"/>
            <a:ext cx="2419350" cy="30321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727075" y="0"/>
            <a:ext cx="6757989" cy="2403475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7075" y="2571750"/>
            <a:ext cx="6764339" cy="248761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500"/>
              </a:spcBef>
              <a:buClrTx/>
              <a:buSzTx/>
              <a:buNone/>
              <a:defRPr sz="2200" b="1"/>
            </a:lvl1pPr>
            <a:lvl2pPr marL="340518" indent="-148431">
              <a:spcBef>
                <a:spcPts val="500"/>
              </a:spcBef>
              <a:buClrTx/>
              <a:defRPr sz="2200" b="1"/>
            </a:lvl2pPr>
            <a:lvl3pPr marL="547026" indent="-164438">
              <a:spcBef>
                <a:spcPts val="500"/>
              </a:spcBef>
              <a:buClrTx/>
              <a:defRPr sz="2200" b="1"/>
            </a:lvl3pPr>
            <a:lvl4pPr marL="771366" indent="-207804">
              <a:spcBef>
                <a:spcPts val="500"/>
              </a:spcBef>
              <a:buClrTx/>
              <a:defRPr sz="2200" b="1"/>
            </a:lvl4pPr>
            <a:lvl5pPr marL="982821" indent="-228759">
              <a:spcBef>
                <a:spcPts val="500"/>
              </a:spcBef>
              <a:buClrTx/>
              <a:defRPr sz="2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63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6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6705600" y="0"/>
            <a:ext cx="2100264" cy="611981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idx="1"/>
          </p:nvPr>
        </p:nvSpPr>
        <p:spPr>
          <a:xfrm>
            <a:off x="403225" y="230188"/>
            <a:ext cx="6149975" cy="66278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8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9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0" name="Rounded Rectangle"/>
          <p:cNvSpPr/>
          <p:nvPr/>
        </p:nvSpPr>
        <p:spPr>
          <a:xfrm>
            <a:off x="418596" y="434162"/>
            <a:ext cx="8306810" cy="3108961"/>
          </a:xfrm>
          <a:prstGeom prst="roundRect">
            <a:avLst>
              <a:gd name="adj" fmla="val 4578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722376" y="105705"/>
            <a:ext cx="7772401" cy="354330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algn="r">
              <a:defRPr sz="4500">
                <a:solidFill>
                  <a:srgbClr val="838E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2376" y="3685032"/>
            <a:ext cx="7772401" cy="2628901"/>
          </a:xfrm>
          <a:prstGeom prst="rect">
            <a:avLst/>
          </a:prstGeom>
        </p:spPr>
        <p:txBody>
          <a:bodyPr/>
          <a:lstStyle>
            <a:lvl1pPr marL="0" indent="36576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1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2" name="Title Text"/>
          <p:cNvSpPr txBox="1">
            <a:spLocks noGrp="1"/>
          </p:cNvSpPr>
          <p:nvPr>
            <p:ph type="title"/>
          </p:nvPr>
        </p:nvSpPr>
        <p:spPr>
          <a:xfrm>
            <a:off x="502919" y="4850892"/>
            <a:ext cx="8183882" cy="1184149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93" name="Body Level One…"/>
          <p:cNvSpPr txBox="1">
            <a:spLocks noGrp="1"/>
          </p:cNvSpPr>
          <p:nvPr>
            <p:ph type="body" idx="1"/>
          </p:nvPr>
        </p:nvSpPr>
        <p:spPr>
          <a:xfrm>
            <a:off x="502919" y="530351"/>
            <a:ext cx="8183882" cy="4320542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2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3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4" name="Rounded Rectangle"/>
          <p:cNvSpPr/>
          <p:nvPr/>
        </p:nvSpPr>
        <p:spPr>
          <a:xfrm>
            <a:off x="418596" y="434162"/>
            <a:ext cx="8306810" cy="4341329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5" name="Title Text"/>
          <p:cNvSpPr txBox="1">
            <a:spLocks noGrp="1"/>
          </p:cNvSpPr>
          <p:nvPr>
            <p:ph type="title"/>
          </p:nvPr>
        </p:nvSpPr>
        <p:spPr>
          <a:xfrm>
            <a:off x="468343" y="3214115"/>
            <a:ext cx="8183882" cy="239115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8343" y="5624483"/>
            <a:ext cx="8183882" cy="1233517"/>
          </a:xfrm>
          <a:prstGeom prst="rect">
            <a:avLst/>
          </a:prstGeom>
        </p:spPr>
        <p:txBody>
          <a:bodyPr/>
          <a:lstStyle>
            <a:lvl1pPr marL="0" marR="36576" indent="0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36576" indent="347662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36576" indent="603250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36576" indent="841375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36576" indent="1096962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15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16" name="Title Text"/>
          <p:cNvSpPr txBox="1">
            <a:spLocks noGrp="1"/>
          </p:cNvSpPr>
          <p:nvPr>
            <p:ph type="title"/>
          </p:nvPr>
        </p:nvSpPr>
        <p:spPr>
          <a:xfrm>
            <a:off x="503237" y="4952905"/>
            <a:ext cx="8183563" cy="1084358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1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4351" y="530351"/>
            <a:ext cx="3931922" cy="4422554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1pPr>
            <a:lvl2pPr marL="584056" indent="-236393">
              <a:spcBef>
                <a:spcPts val="200"/>
              </a:spcBef>
              <a:buClr>
                <a:srgbClr val="727CA3"/>
              </a:buClr>
              <a:buChar char="◦"/>
              <a:defRPr sz="2600">
                <a:latin typeface="Verdana"/>
                <a:ea typeface="Verdana"/>
                <a:cs typeface="Verdana"/>
                <a:sym typeface="Verdana"/>
              </a:defRPr>
            </a:lvl2pPr>
            <a:lvl3pPr marL="840581" indent="-237331">
              <a:spcBef>
                <a:spcPts val="200"/>
              </a:spcBef>
              <a:buClr>
                <a:srgbClr val="727CA3"/>
              </a:buClr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3pPr>
            <a:lvl4pPr marL="1105077" indent="-263702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600">
                <a:latin typeface="Verdana"/>
                <a:ea typeface="Verdana"/>
                <a:cs typeface="Verdana"/>
                <a:sym typeface="Verdana"/>
              </a:defRPr>
            </a:lvl4pPr>
            <a:lvl5pPr marL="1360664" indent="-263702">
              <a:spcBef>
                <a:spcPts val="200"/>
              </a:spcBef>
              <a:buClr>
                <a:srgbClr val="727CA3"/>
              </a:buClr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26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27" name="Title Text"/>
          <p:cNvSpPr txBox="1">
            <a:spLocks noGrp="1"/>
          </p:cNvSpPr>
          <p:nvPr>
            <p:ph type="title"/>
          </p:nvPr>
        </p:nvSpPr>
        <p:spPr>
          <a:xfrm>
            <a:off x="502919" y="3268979"/>
            <a:ext cx="8183882" cy="276606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7223" y="0"/>
            <a:ext cx="3931922" cy="195103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1pPr>
            <a:lvl2pPr marL="0" indent="347662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2pPr>
            <a:lvl3pPr marL="0" indent="603250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3pPr>
            <a:lvl4pPr marL="0" indent="841375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4pPr>
            <a:lvl5pPr marL="0" indent="1096962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3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38" name="Title Text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3" cy="1050926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8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6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68" name="Title Text"/>
          <p:cNvSpPr txBox="1">
            <a:spLocks noGrp="1"/>
          </p:cNvSpPr>
          <p:nvPr>
            <p:ph type="title"/>
          </p:nvPr>
        </p:nvSpPr>
        <p:spPr>
          <a:xfrm>
            <a:off x="5538784" y="0"/>
            <a:ext cx="2971801" cy="1447800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>
                <a:solidFill>
                  <a:srgbClr val="727CA3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538847" y="1447802"/>
            <a:ext cx="2971801" cy="5410199"/>
          </a:xfrm>
          <a:prstGeom prst="rect">
            <a:avLst/>
          </a:prstGeom>
        </p:spPr>
        <p:txBody>
          <a:bodyPr lIns="45719" tIns="45719" rIns="45719" bIns="45719"/>
          <a:lstStyle>
            <a:lvl1pPr marL="0" marR="18288" indent="18288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1pPr>
            <a:lvl2pPr marL="0" marR="18288" indent="347662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2pPr>
            <a:lvl3pPr marL="0" marR="18288" indent="603250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3pPr>
            <a:lvl4pPr marL="0" marR="18288" indent="841375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4pPr>
            <a:lvl5pPr marL="0" marR="18288" indent="1096962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78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79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80" name="Shape"/>
          <p:cNvSpPr/>
          <p:nvPr/>
        </p:nvSpPr>
        <p:spPr>
          <a:xfrm>
            <a:off x="6400800" y="433387"/>
            <a:ext cx="2324100" cy="434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006" y="0"/>
                </a:lnTo>
                <a:cubicBezTo>
                  <a:pt x="21334" y="0"/>
                  <a:pt x="21600" y="142"/>
                  <a:pt x="21600" y="318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C1C1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457200" y="5012056"/>
            <a:ext cx="8229600" cy="1845945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>
              <a:defRPr sz="3600" b="0"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62712" y="533400"/>
            <a:ext cx="2240281" cy="4478657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45719">
              <a:spcBef>
                <a:spcPts val="0"/>
              </a:spcBef>
              <a:buClrTx/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0"/>
              </a:spcBef>
              <a:buClrTx/>
              <a:buChar char="◦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58838" indent="-255588">
              <a:spcBef>
                <a:spcPts val="0"/>
              </a:spcBef>
              <a:buClrTx/>
              <a:buChar char="●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25361" indent="-283986">
              <a:spcBef>
                <a:spcPts val="0"/>
              </a:spcBef>
              <a:buClrTx/>
              <a:buSzPct val="112000"/>
              <a:buChar char="◦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80948" indent="-283986">
              <a:spcBef>
                <a:spcPts val="0"/>
              </a:spcBef>
              <a:buClrTx/>
              <a:buChar char="●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4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407987" y="1090612"/>
            <a:ext cx="8397876" cy="57673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91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502919" y="4850892"/>
            <a:ext cx="8183882" cy="1184149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93" name="Body Level One…"/>
          <p:cNvSpPr txBox="1">
            <a:spLocks noGrp="1"/>
          </p:cNvSpPr>
          <p:nvPr>
            <p:ph type="body" idx="1"/>
          </p:nvPr>
        </p:nvSpPr>
        <p:spPr>
          <a:xfrm>
            <a:off x="502919" y="530351"/>
            <a:ext cx="8183882" cy="4320542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02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03" name="Title Text"/>
          <p:cNvSpPr txBox="1">
            <a:spLocks noGrp="1"/>
          </p:cNvSpPr>
          <p:nvPr>
            <p:ph type="title"/>
          </p:nvPr>
        </p:nvSpPr>
        <p:spPr>
          <a:xfrm>
            <a:off x="6629400" y="0"/>
            <a:ext cx="1981200" cy="579120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304" name="Body Level One…"/>
          <p:cNvSpPr txBox="1">
            <a:spLocks noGrp="1"/>
          </p:cNvSpPr>
          <p:nvPr>
            <p:ph type="body" idx="1"/>
          </p:nvPr>
        </p:nvSpPr>
        <p:spPr>
          <a:xfrm>
            <a:off x="533400" y="533401"/>
            <a:ext cx="5943600" cy="6324600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2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55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6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7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7987" y="1090612"/>
            <a:ext cx="4122739" cy="576738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412485" indent="-220398">
              <a:spcBef>
                <a:spcPts val="600"/>
              </a:spcBef>
              <a:defRPr sz="2800"/>
            </a:lvl2pPr>
            <a:lvl3pPr marL="633730" indent="-251143">
              <a:spcBef>
                <a:spcPts val="600"/>
              </a:spcBef>
              <a:defRPr sz="2800"/>
            </a:lvl3pPr>
            <a:lvl4pPr marL="857426" indent="-293864">
              <a:spcBef>
                <a:spcPts val="600"/>
              </a:spcBef>
              <a:defRPr sz="2800"/>
            </a:lvl4pPr>
            <a:lvl5pPr marL="1077560" indent="-323497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82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85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None/>
              <a:defRPr sz="2400" b="1"/>
            </a:lvl1pPr>
            <a:lvl2pPr marL="0" indent="457200">
              <a:spcBef>
                <a:spcPts val="500"/>
              </a:spcBef>
              <a:buClrTx/>
              <a:buSzTx/>
              <a:buNone/>
              <a:defRPr sz="2400" b="1"/>
            </a:lvl2pPr>
            <a:lvl3pPr marL="0" indent="914400">
              <a:spcBef>
                <a:spcPts val="500"/>
              </a:spcBef>
              <a:buClrTx/>
              <a:buSzTx/>
              <a:buNone/>
              <a:defRPr sz="2400" b="1"/>
            </a:lvl3pPr>
            <a:lvl4pPr marL="0" indent="1371600">
              <a:spcBef>
                <a:spcPts val="500"/>
              </a:spcBef>
              <a:buClrTx/>
              <a:buSzTx/>
              <a:buNone/>
              <a:defRPr sz="2400" b="1"/>
            </a:lvl4pPr>
            <a:lvl5pPr marL="0" indent="1828800">
              <a:spcBef>
                <a:spcPts val="500"/>
              </a:spcBef>
              <a:buClrTx/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9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0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1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2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07987" indent="-215900">
              <a:spcBef>
                <a:spcPts val="700"/>
              </a:spcBef>
              <a:defRPr sz="3200"/>
            </a:lvl2pPr>
            <a:lvl3pPr marL="621770" indent="-239183">
              <a:spcBef>
                <a:spcPts val="700"/>
              </a:spcBef>
              <a:defRPr sz="3200"/>
            </a:lvl3pPr>
            <a:lvl4pPr marL="865822" indent="-302260">
              <a:spcBef>
                <a:spcPts val="700"/>
              </a:spcBef>
              <a:defRPr sz="3200"/>
            </a:lvl4pPr>
            <a:lvl5pPr marL="1086802" indent="-33274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33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3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4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5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idx="1"/>
          </p:nvPr>
        </p:nvSpPr>
        <p:spPr>
          <a:xfrm>
            <a:off x="407987" y="1090612"/>
            <a:ext cx="8397876" cy="57673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Hintergrund" descr="Hintergrund"/>
          <p:cNvPicPr>
            <a:picLocks noChangeAspect="1"/>
          </p:cNvPicPr>
          <p:nvPr/>
        </p:nvPicPr>
        <p:blipFill>
          <a:blip r:embed="rId23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schatten" descr="schatten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6" name="PP small" descr="PP small"/>
          <p:cNvPicPr>
            <a:picLocks noChangeAspect="1"/>
          </p:cNvPicPr>
          <p:nvPr/>
        </p:nvPicPr>
        <p:blipFill>
          <a:blip r:embed="rId25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P small" descr="PP small"/>
          <p:cNvPicPr>
            <a:picLocks noChangeAspect="1"/>
          </p:cNvPicPr>
          <p:nvPr/>
        </p:nvPicPr>
        <p:blipFill>
          <a:blip r:embed="rId25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8" r:id="rId18"/>
    <p:sldLayoutId id="2147483669" r:id="rId19"/>
    <p:sldLayoutId id="2147483670" r:id="rId20"/>
    <p:sldLayoutId id="2147483671" r:id="rId21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905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27024" marR="0" indent="-13493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532077" marR="0" indent="-14949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752475" marR="0" indent="-18891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962025" marR="0" indent="-20796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4423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8995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3567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8139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hyperlink" Target="https://www.youtube.com/watch?v=6SreswdXlAk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hyperlink" Target="http://www.englishlanguageclub.co.uk/%CA%A4-sound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B39498-BFCF-2345-99E4-AE3663563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81" t="2783" r="12448" b="82189"/>
          <a:stretch/>
        </p:blipFill>
        <p:spPr>
          <a:xfrm>
            <a:off x="301175" y="2363189"/>
            <a:ext cx="8541649" cy="13894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6B1ADB-98BF-C324-5D3B-6615F462AA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</a:t>
            </a:fld>
            <a:endParaRPr lang="en-EC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EE414-77B4-1A94-F3FD-01C7464BA175}"/>
              </a:ext>
            </a:extLst>
          </p:cNvPr>
          <p:cNvSpPr txBox="1"/>
          <p:nvPr/>
        </p:nvSpPr>
        <p:spPr>
          <a:xfrm>
            <a:off x="1392929" y="5866842"/>
            <a:ext cx="652864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Pablo Mejía Maldonado</a:t>
            </a:r>
          </a:p>
        </p:txBody>
      </p:sp>
    </p:spTree>
    <p:extLst>
      <p:ext uri="{BB962C8B-B14F-4D97-AF65-F5344CB8AC3E}">
        <p14:creationId xmlns:p14="http://schemas.microsoft.com/office/powerpoint/2010/main" val="144554069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7" name="Group"/>
          <p:cNvGrpSpPr/>
          <p:nvPr/>
        </p:nvGrpSpPr>
        <p:grpSpPr>
          <a:xfrm>
            <a:off x="1073426" y="2786061"/>
            <a:ext cx="6856161" cy="2366806"/>
            <a:chOff x="-132027" y="1522367"/>
            <a:chExt cx="6847199" cy="2366805"/>
          </a:xfrm>
        </p:grpSpPr>
        <p:sp>
          <p:nvSpPr>
            <p:cNvPr id="4995" name="Rectangle"/>
            <p:cNvSpPr/>
            <p:nvPr/>
          </p:nvSpPr>
          <p:spPr>
            <a:xfrm>
              <a:off x="-132028" y="1522367"/>
              <a:ext cx="6847201" cy="236680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96" name="/ y / ↤  [ʤ ]             _                          / ʤ /…"/>
            <p:cNvSpPr txBox="1"/>
            <p:nvPr/>
          </p:nvSpPr>
          <p:spPr>
            <a:xfrm>
              <a:off x="0" y="1604994"/>
              <a:ext cx="6715173" cy="2148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100" dirty="0">
                  <a:sym typeface="Verdana"/>
                </a:rPr>
                <a:t>Coast-GYE    Andes</a:t>
              </a:r>
            </a:p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dirty="0">
                  <a:sym typeface="Verdana"/>
                </a:rPr>
                <a:t>&lt;y&gt;/</a:t>
              </a:r>
              <a:r>
                <a:rPr lang="en-US" dirty="0" err="1">
                  <a:sym typeface="Verdana"/>
                </a:rPr>
                <a:t>ʝ</a:t>
              </a:r>
              <a:r>
                <a:rPr lang="en-US" dirty="0">
                  <a:sym typeface="Verdana"/>
                </a:rPr>
                <a:t>/- &lt;</a:t>
              </a:r>
              <a:r>
                <a:rPr lang="en-US" dirty="0" err="1">
                  <a:sym typeface="Verdana"/>
                </a:rPr>
                <a:t>ll</a:t>
              </a:r>
              <a:r>
                <a:rPr lang="en-US" dirty="0">
                  <a:sym typeface="Verdana"/>
                </a:rPr>
                <a:t>&gt;  /</a:t>
              </a:r>
              <a:r>
                <a:rPr lang="en-US" dirty="0" err="1">
                  <a:sym typeface="Verdana"/>
                </a:rPr>
                <a:t>ʎ</a:t>
              </a:r>
              <a:r>
                <a:rPr lang="en-US" dirty="0">
                  <a:sym typeface="Verdana"/>
                </a:rPr>
                <a:t>/</a:t>
              </a:r>
              <a:r>
                <a:rPr b="1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↤</a:t>
              </a:r>
              <a:r>
                <a:rPr b="1" dirty="0"/>
                <a:t>  </a:t>
              </a:r>
              <a:r>
                <a:rPr dirty="0"/>
                <a:t>[</a:t>
              </a:r>
              <a:r>
                <a:rPr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ʤ</a:t>
              </a: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dirty="0"/>
                <a:t>]</a:t>
              </a:r>
              <a:r>
                <a:rPr b="1" dirty="0"/>
                <a:t> </a:t>
              </a:r>
              <a:r>
                <a:rPr lang="es-ES" b="1" dirty="0"/>
                <a:t>      </a:t>
              </a:r>
              <a:r>
                <a:rPr b="1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_</a:t>
              </a:r>
              <a:r>
                <a:rPr dirty="0"/>
                <a:t>                          /</a:t>
              </a: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ʤ</a:t>
              </a: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dirty="0"/>
                <a:t>/ </a:t>
              </a:r>
            </a:p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	 </a:t>
              </a:r>
            </a:p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 dirty="0"/>
                <a:t>          </a:t>
              </a:r>
            </a:p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 dirty="0"/>
                <a:t>  ---                             </a:t>
              </a:r>
              <a:r>
                <a:rPr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Ø</a:t>
              </a: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	</a:t>
              </a:r>
              <a:r>
                <a:rPr dirty="0"/>
                <a:t>               [</a:t>
              </a:r>
              <a:r>
                <a:rPr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ʤ</a:t>
              </a: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-</a:t>
              </a:r>
              <a:r>
                <a:rPr dirty="0"/>
                <a:t>]</a:t>
              </a:r>
            </a:p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  </a:t>
              </a:r>
              <a:r>
                <a:rPr b="1" dirty="0"/>
                <a:t>—-                             </a:t>
              </a:r>
              <a:r>
                <a:rPr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Ø</a:t>
              </a: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	</a:t>
              </a:r>
              <a:r>
                <a:rPr dirty="0"/>
                <a:t>               [-</a:t>
              </a:r>
              <a:r>
                <a:rPr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ʤ</a:t>
              </a: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-</a:t>
              </a:r>
              <a:r>
                <a:rPr dirty="0"/>
                <a:t>]</a:t>
              </a:r>
            </a:p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 dirty="0"/>
                <a:t>  ---                             </a:t>
              </a:r>
              <a:r>
                <a:rPr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Ø</a:t>
              </a: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	</a:t>
              </a:r>
              <a:r>
                <a:rPr dirty="0"/>
                <a:t>               [-</a:t>
              </a:r>
              <a:r>
                <a:rPr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ʤ</a:t>
              </a:r>
              <a:r>
                <a:rPr dirty="0"/>
                <a:t>]</a:t>
              </a:r>
            </a:p>
          </p:txBody>
        </p:sp>
      </p:grpSp>
      <p:grpSp>
        <p:nvGrpSpPr>
          <p:cNvPr id="5000" name="Group"/>
          <p:cNvGrpSpPr/>
          <p:nvPr/>
        </p:nvGrpSpPr>
        <p:grpSpPr>
          <a:xfrm>
            <a:off x="1643063" y="2143124"/>
            <a:ext cx="1371601" cy="342901"/>
            <a:chOff x="0" y="0"/>
            <a:chExt cx="1371600" cy="342900"/>
          </a:xfrm>
        </p:grpSpPr>
        <p:sp>
          <p:nvSpPr>
            <p:cNvPr id="4998" name="Rectangle"/>
            <p:cNvSpPr/>
            <p:nvPr/>
          </p:nvSpPr>
          <p:spPr>
            <a:xfrm>
              <a:off x="0" y="0"/>
              <a:ext cx="1371600" cy="3429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99" name="Spanish"/>
            <p:cNvSpPr txBox="1"/>
            <p:nvPr/>
          </p:nvSpPr>
          <p:spPr>
            <a:xfrm>
              <a:off x="0" y="0"/>
              <a:ext cx="13716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Spanish </a:t>
              </a:r>
            </a:p>
          </p:txBody>
        </p:sp>
      </p:grpSp>
      <p:grpSp>
        <p:nvGrpSpPr>
          <p:cNvPr id="5003" name="Group"/>
          <p:cNvGrpSpPr/>
          <p:nvPr/>
        </p:nvGrpSpPr>
        <p:grpSpPr>
          <a:xfrm>
            <a:off x="6143635" y="2214553"/>
            <a:ext cx="1143001" cy="342901"/>
            <a:chOff x="0" y="0"/>
            <a:chExt cx="1143000" cy="342900"/>
          </a:xfrm>
        </p:grpSpPr>
        <p:sp>
          <p:nvSpPr>
            <p:cNvPr id="5001" name="Rectangle"/>
            <p:cNvSpPr/>
            <p:nvPr/>
          </p:nvSpPr>
          <p:spPr>
            <a:xfrm>
              <a:off x="0" y="0"/>
              <a:ext cx="1143000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002" name="English"/>
            <p:cNvSpPr txBox="1"/>
            <p:nvPr/>
          </p:nvSpPr>
          <p:spPr>
            <a:xfrm>
              <a:off x="0" y="0"/>
              <a:ext cx="11430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 </a:t>
              </a:r>
            </a:p>
          </p:txBody>
        </p:sp>
      </p:grpSp>
      <p:grpSp>
        <p:nvGrpSpPr>
          <p:cNvPr id="5006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5004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005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F2DDAEC-D74E-ED4D-8E3E-E9951D5A48A2}"/>
              </a:ext>
            </a:extLst>
          </p:cNvPr>
          <p:cNvSpPr txBox="1"/>
          <p:nvPr/>
        </p:nvSpPr>
        <p:spPr>
          <a:xfrm>
            <a:off x="7444739" y="4478298"/>
            <a:ext cx="48484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dirty="0"/>
              <a:t>[ </a:t>
            </a:r>
            <a:r>
              <a:rPr lang="en-US" dirty="0" err="1"/>
              <a:t>ʃ</a:t>
            </a:r>
            <a:r>
              <a:rPr lang="en-US" dirty="0"/>
              <a:t> ]</a:t>
            </a:r>
          </a:p>
          <a:p>
            <a:br>
              <a:rPr lang="en-US" dirty="0"/>
            </a:b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694591B7-D76E-644A-B8FE-C4D5EF11FFC9}"/>
              </a:ext>
            </a:extLst>
          </p:cNvPr>
          <p:cNvSpPr/>
          <p:nvPr/>
        </p:nvSpPr>
        <p:spPr>
          <a:xfrm>
            <a:off x="6818970" y="4625340"/>
            <a:ext cx="485765" cy="204500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47A161-B39E-D04F-9BC4-E3F168F667CD}"/>
              </a:ext>
            </a:extLst>
          </p:cNvPr>
          <p:cNvSpPr txBox="1"/>
          <p:nvPr/>
        </p:nvSpPr>
        <p:spPr>
          <a:xfrm>
            <a:off x="7495770" y="4427534"/>
            <a:ext cx="28921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endParaRPr kumimoji="0" lang="en-EC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D183A9-8EFC-8446-9855-966333E3281E}"/>
              </a:ext>
            </a:extLst>
          </p:cNvPr>
          <p:cNvSpPr txBox="1"/>
          <p:nvPr/>
        </p:nvSpPr>
        <p:spPr>
          <a:xfrm>
            <a:off x="6570529" y="4475117"/>
            <a:ext cx="28921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EC" sz="2800" b="1" dirty="0">
                <a:solidFill>
                  <a:srgbClr val="FF0000"/>
                </a:solidFill>
              </a:rPr>
              <a:t>√</a:t>
            </a:r>
            <a:endParaRPr kumimoji="0" lang="en-EC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CC1AB2-E1B1-D342-8E12-7D69F8B89508}"/>
              </a:ext>
            </a:extLst>
          </p:cNvPr>
          <p:cNvSpPr txBox="1"/>
          <p:nvPr/>
        </p:nvSpPr>
        <p:spPr>
          <a:xfrm>
            <a:off x="7431818" y="3958950"/>
            <a:ext cx="4848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dirty="0"/>
              <a:t>[ </a:t>
            </a:r>
            <a:r>
              <a:rPr lang="en-US" dirty="0" err="1"/>
              <a:t>ʒ</a:t>
            </a:r>
            <a:r>
              <a:rPr lang="en-US" dirty="0"/>
              <a:t> ]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F7592385-3553-B047-BC09-796EE14C61C7}"/>
              </a:ext>
            </a:extLst>
          </p:cNvPr>
          <p:cNvSpPr/>
          <p:nvPr/>
        </p:nvSpPr>
        <p:spPr>
          <a:xfrm>
            <a:off x="6831832" y="4061633"/>
            <a:ext cx="485765" cy="204500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704CF3-BECD-8243-92E5-299210E3A0A3}"/>
              </a:ext>
            </a:extLst>
          </p:cNvPr>
          <p:cNvSpPr txBox="1"/>
          <p:nvPr/>
        </p:nvSpPr>
        <p:spPr>
          <a:xfrm>
            <a:off x="7502231" y="3902331"/>
            <a:ext cx="28921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endParaRPr kumimoji="0" lang="en-EC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0109C7-A123-C344-ADCD-AA57CE4AC156}"/>
              </a:ext>
            </a:extLst>
          </p:cNvPr>
          <p:cNvSpPr txBox="1"/>
          <p:nvPr/>
        </p:nvSpPr>
        <p:spPr>
          <a:xfrm>
            <a:off x="6590914" y="3876788"/>
            <a:ext cx="28921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EC" sz="2800" b="1" dirty="0">
                <a:solidFill>
                  <a:srgbClr val="FF0000"/>
                </a:solidFill>
              </a:rPr>
              <a:t>√</a:t>
            </a:r>
            <a:endParaRPr kumimoji="0" lang="en-EC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49DC4B9-D144-E34C-A317-C6899FDFA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92" y="1269587"/>
            <a:ext cx="983142" cy="741453"/>
          </a:xfrm>
          <a:prstGeom prst="rect">
            <a:avLst/>
          </a:prstGeom>
        </p:spPr>
      </p:pic>
      <p:grpSp>
        <p:nvGrpSpPr>
          <p:cNvPr id="27" name="Group">
            <a:extLst>
              <a:ext uri="{FF2B5EF4-FFF2-40B4-BE49-F238E27FC236}">
                <a16:creationId xmlns:a16="http://schemas.microsoft.com/office/drawing/2014/main" id="{4CCB0725-2C99-054F-998B-17F1CE790B6E}"/>
              </a:ext>
            </a:extLst>
          </p:cNvPr>
          <p:cNvGrpSpPr/>
          <p:nvPr/>
        </p:nvGrpSpPr>
        <p:grpSpPr>
          <a:xfrm>
            <a:off x="2331269" y="406724"/>
            <a:ext cx="4500563" cy="342901"/>
            <a:chOff x="0" y="0"/>
            <a:chExt cx="4500562" cy="342900"/>
          </a:xfrm>
        </p:grpSpPr>
        <p:sp>
          <p:nvSpPr>
            <p:cNvPr id="30" name="Rectangle">
              <a:extLst>
                <a:ext uri="{FF2B5EF4-FFF2-40B4-BE49-F238E27FC236}">
                  <a16:creationId xmlns:a16="http://schemas.microsoft.com/office/drawing/2014/main" id="{0205A321-1E1F-E44A-A0E9-46F0E52C5CDC}"/>
                </a:ext>
              </a:extLst>
            </p:cNvPr>
            <p:cNvSpPr/>
            <p:nvPr/>
          </p:nvSpPr>
          <p:spPr>
            <a:xfrm>
              <a:off x="0" y="0"/>
              <a:ext cx="4500563" cy="34290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1" name="TRANSFER  ANALYSIS">
              <a:extLst>
                <a:ext uri="{FF2B5EF4-FFF2-40B4-BE49-F238E27FC236}">
                  <a16:creationId xmlns:a16="http://schemas.microsoft.com/office/drawing/2014/main" id="{4BFC371F-E210-7A46-8E5B-53079846148B}"/>
                </a:ext>
              </a:extLst>
            </p:cNvPr>
            <p:cNvSpPr txBox="1"/>
            <p:nvPr/>
          </p:nvSpPr>
          <p:spPr>
            <a:xfrm>
              <a:off x="0" y="0"/>
              <a:ext cx="4500563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TRANSFER  ANALYSIS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7D89F-8AE7-1CB3-8D5A-B684BF06648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10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" grpId="4" animBg="1" advAuto="0"/>
      <p:bldP spid="5000" grpId="2" animBg="1" advAuto="0"/>
      <p:bldP spid="5003" grpId="3" animBg="1" advAuto="0"/>
      <p:bldP spid="5006" grpId="5" animBg="1" advAuto="0"/>
      <p:bldP spid="2" grpId="0"/>
      <p:bldP spid="3" grpId="0" animBg="1"/>
      <p:bldP spid="24" grpId="0"/>
      <p:bldP spid="26" grpId="0" animBg="1"/>
      <p:bldP spid="27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5" name="Bolsa de papel"/>
          <p:cNvSpPr txBox="1"/>
          <p:nvPr/>
        </p:nvSpPr>
        <p:spPr>
          <a:xfrm>
            <a:off x="1258887" y="692150"/>
            <a:ext cx="4608513" cy="495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 lnSpcReduction="10000"/>
          </a:bodyPr>
          <a:lstStyle/>
          <a:p>
            <a:pPr algn="ctr" defTabSz="777240">
              <a:defRPr sz="4080"/>
            </a:pPr>
            <a:r>
              <a:rPr sz="8245" dirty="0">
                <a:ln w="6881">
                  <a:solidFill>
                    <a:srgbClr val="008000"/>
                  </a:solidFill>
                </a:ln>
                <a:effectLst>
                  <a:outerShdw blurRad="10795" dist="479376" dir="14049741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GRACIAS</a:t>
            </a:r>
          </a:p>
          <a:p>
            <a:pPr algn="ctr" defTabSz="777240">
              <a:defRPr sz="4080"/>
            </a:pPr>
            <a:r>
              <a:rPr sz="8245" dirty="0">
                <a:ln w="6881">
                  <a:solidFill>
                    <a:srgbClr val="008000"/>
                  </a:solidFill>
                </a:ln>
                <a:effectLst>
                  <a:outerShdw blurRad="10795" dist="479376" dir="14049741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THANKS</a:t>
            </a:r>
          </a:p>
          <a:p>
            <a:pPr algn="ctr" defTabSz="777240">
              <a:defRPr sz="4080"/>
            </a:pPr>
            <a:r>
              <a:rPr sz="8245" dirty="0">
                <a:ln w="6881">
                  <a:solidFill>
                    <a:srgbClr val="008000"/>
                  </a:solidFill>
                </a:ln>
                <a:effectLst>
                  <a:outerShdw blurRad="10795" dist="479376" dir="14049741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MERCI</a:t>
            </a:r>
          </a:p>
          <a:p>
            <a:pPr algn="ctr" defTabSz="777240">
              <a:defRPr sz="4080"/>
            </a:pPr>
            <a:r>
              <a:rPr sz="8245" dirty="0">
                <a:ln w="6881">
                  <a:solidFill>
                    <a:srgbClr val="008000"/>
                  </a:solidFill>
                </a:ln>
                <a:effectLst>
                  <a:outerShdw blurRad="10795" dist="479376" dir="14049741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GRAZIE</a:t>
            </a:r>
          </a:p>
        </p:txBody>
      </p:sp>
      <p:pic>
        <p:nvPicPr>
          <p:cNvPr id="6046" name="image90.pdf" descr="image90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428875"/>
            <a:ext cx="2663825" cy="20859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46BC30-580B-5CE4-BCDC-E5558EB38A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11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69000 0.000000 0.125000 0.074810 0.125000 0.166980 C 0.125000 0.259150 0.069000 0.333950 0.000000 0.333950 C -0.069000 0.333950 -0.125000 0.259150 -0.125000 0.166980 C -0.125000 0.074810 -0.069000 0.000000 0.000000 0.000000 Z" pathEditMode="relative">
                                      <p:cBhvr>
                                        <p:cTn id="6" dur="5000" fill="hold"/>
                                        <p:tgtEl>
                                          <p:spTgt spid="6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2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800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801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4803" name="Continue"/>
          <p:cNvSpPr txBox="1"/>
          <p:nvPr/>
        </p:nvSpPr>
        <p:spPr>
          <a:xfrm>
            <a:off x="7215188" y="6143625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pic>
        <p:nvPicPr>
          <p:cNvPr id="4804" name="Image" descr="Image"/>
          <p:cNvPicPr>
            <a:picLocks noChangeAspect="1"/>
          </p:cNvPicPr>
          <p:nvPr/>
        </p:nvPicPr>
        <p:blipFill>
          <a:blip r:embed="rId2"/>
          <a:srcRect l="18532" t="3831" r="18532" b="71732"/>
          <a:stretch>
            <a:fillRect/>
          </a:stretch>
        </p:blipFill>
        <p:spPr>
          <a:xfrm>
            <a:off x="690218" y="481842"/>
            <a:ext cx="2445037" cy="806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5" name="Image" descr="Image"/>
          <p:cNvPicPr>
            <a:picLocks noChangeAspect="1"/>
          </p:cNvPicPr>
          <p:nvPr/>
        </p:nvPicPr>
        <p:blipFill>
          <a:blip r:embed="rId3"/>
          <a:srcRect l="19350" r="13078"/>
          <a:stretch>
            <a:fillRect/>
          </a:stretch>
        </p:blipFill>
        <p:spPr>
          <a:xfrm>
            <a:off x="2335410" y="2711165"/>
            <a:ext cx="4472982" cy="2427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6" name="Image" descr="Image"/>
          <p:cNvPicPr>
            <a:picLocks noChangeAspect="1"/>
          </p:cNvPicPr>
          <p:nvPr/>
        </p:nvPicPr>
        <p:blipFill>
          <a:blip r:embed="rId3"/>
          <a:srcRect t="74984" r="80405"/>
          <a:stretch>
            <a:fillRect/>
          </a:stretch>
        </p:blipFill>
        <p:spPr>
          <a:xfrm>
            <a:off x="1016846" y="1422954"/>
            <a:ext cx="1791750" cy="838722"/>
          </a:xfrm>
          <a:prstGeom prst="rect">
            <a:avLst/>
          </a:prstGeom>
          <a:ln w="12700">
            <a:miter lim="400000"/>
          </a:ln>
        </p:spPr>
      </p:pic>
      <p:sp>
        <p:nvSpPr>
          <p:cNvPr id="4807" name="Spanish Affricate"/>
          <p:cNvSpPr txBox="1"/>
          <p:nvPr/>
        </p:nvSpPr>
        <p:spPr>
          <a:xfrm>
            <a:off x="5699605" y="536272"/>
            <a:ext cx="259954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5091FF"/>
                </a:solidFill>
              </a:defRPr>
            </a:lvl1pPr>
          </a:lstStyle>
          <a:p>
            <a:r>
              <a:t>Spanish Affricate</a:t>
            </a:r>
          </a:p>
        </p:txBody>
      </p:sp>
      <p:sp>
        <p:nvSpPr>
          <p:cNvPr id="4808" name="/tʃ/"/>
          <p:cNvSpPr txBox="1"/>
          <p:nvPr/>
        </p:nvSpPr>
        <p:spPr>
          <a:xfrm>
            <a:off x="6583495" y="1517133"/>
            <a:ext cx="102833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37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/tʃ/</a:t>
            </a:r>
          </a:p>
        </p:txBody>
      </p:sp>
      <p:sp>
        <p:nvSpPr>
          <p:cNvPr id="4809" name="Vls / Vd , apico-alveolar lamino fronto-palatal, oral affricate"/>
          <p:cNvSpPr txBox="1"/>
          <p:nvPr/>
        </p:nvSpPr>
        <p:spPr>
          <a:xfrm>
            <a:off x="1661951" y="5588067"/>
            <a:ext cx="612763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 err="1"/>
              <a:t>Vls</a:t>
            </a:r>
            <a:r>
              <a:rPr dirty="0"/>
              <a:t> / </a:t>
            </a:r>
            <a:r>
              <a:rPr dirty="0" err="1"/>
              <a:t>Vd</a:t>
            </a:r>
            <a:r>
              <a:rPr dirty="0"/>
              <a:t> , </a:t>
            </a:r>
            <a:r>
              <a:rPr dirty="0" err="1"/>
              <a:t>apico</a:t>
            </a:r>
            <a:r>
              <a:rPr dirty="0"/>
              <a:t>-alveolar </a:t>
            </a:r>
            <a:r>
              <a:rPr dirty="0" err="1">
                <a:solidFill>
                  <a:srgbClr val="FF2326"/>
                </a:solidFill>
              </a:rPr>
              <a:t>lamino</a:t>
            </a:r>
            <a:r>
              <a:rPr dirty="0">
                <a:solidFill>
                  <a:srgbClr val="FF2326"/>
                </a:solidFill>
              </a:rPr>
              <a:t> </a:t>
            </a:r>
            <a:r>
              <a:rPr dirty="0" err="1"/>
              <a:t>fronto</a:t>
            </a:r>
            <a:r>
              <a:rPr dirty="0"/>
              <a:t>-palatal, oral</a:t>
            </a:r>
            <a:r>
              <a:rPr lang="es-ES" dirty="0"/>
              <a:t>,</a:t>
            </a:r>
            <a:r>
              <a:rPr dirty="0"/>
              <a:t> affricate</a:t>
            </a:r>
          </a:p>
        </p:txBody>
      </p:sp>
      <p:sp>
        <p:nvSpPr>
          <p:cNvPr id="4810" name="homorganic sounds"/>
          <p:cNvSpPr txBox="1"/>
          <p:nvPr/>
        </p:nvSpPr>
        <p:spPr>
          <a:xfrm>
            <a:off x="844188" y="2211301"/>
            <a:ext cx="209925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C16"/>
                </a:solidFill>
              </a:defRPr>
            </a:lvl1pPr>
          </a:lstStyle>
          <a:p>
            <a:r>
              <a:t>homorganic sounds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DA0371-5F02-C945-8607-420BDBE48B28}"/>
              </a:ext>
            </a:extLst>
          </p:cNvPr>
          <p:cNvCxnSpPr>
            <a:cxnSpLocks/>
          </p:cNvCxnSpPr>
          <p:nvPr/>
        </p:nvCxnSpPr>
        <p:spPr>
          <a:xfrm flipV="1">
            <a:off x="3225800" y="3746500"/>
            <a:ext cx="0" cy="195580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9F4483-A020-3745-A116-288E99FB2C5C}"/>
              </a:ext>
            </a:extLst>
          </p:cNvPr>
          <p:cNvCxnSpPr>
            <a:cxnSpLocks/>
          </p:cNvCxnSpPr>
          <p:nvPr/>
        </p:nvCxnSpPr>
        <p:spPr>
          <a:xfrm flipV="1">
            <a:off x="5524500" y="3644900"/>
            <a:ext cx="266700" cy="205740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15F804-4D99-C444-9323-9B57292C7C79}"/>
              </a:ext>
            </a:extLst>
          </p:cNvPr>
          <p:cNvCxnSpPr>
            <a:cxnSpLocks/>
          </p:cNvCxnSpPr>
          <p:nvPr/>
        </p:nvCxnSpPr>
        <p:spPr>
          <a:xfrm flipV="1">
            <a:off x="4522950" y="3644900"/>
            <a:ext cx="1134900" cy="205740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DAA99A8-A939-6249-8C72-4D774E62B3B4}"/>
              </a:ext>
            </a:extLst>
          </p:cNvPr>
          <p:cNvSpPr/>
          <p:nvPr/>
        </p:nvSpPr>
        <p:spPr>
          <a:xfrm>
            <a:off x="7703800" y="1549865"/>
            <a:ext cx="923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haris SIL"/>
              </a:rPr>
              <a:t>[</a:t>
            </a:r>
            <a:r>
              <a:rPr lang="en-US" sz="3600" dirty="0" err="1">
                <a:latin typeface="Charis SIL"/>
              </a:rPr>
              <a:t>dʒ</a:t>
            </a:r>
            <a:r>
              <a:rPr lang="en-US" sz="3600" dirty="0">
                <a:latin typeface="Charis SIL"/>
              </a:rPr>
              <a:t>]</a:t>
            </a:r>
            <a:endParaRPr lang="en-EC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FC642E-815D-444D-81D5-D2E6904CC859}"/>
              </a:ext>
            </a:extLst>
          </p:cNvPr>
          <p:cNvSpPr txBox="1"/>
          <p:nvPr/>
        </p:nvSpPr>
        <p:spPr>
          <a:xfrm>
            <a:off x="3987701" y="1540307"/>
            <a:ext cx="1168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digraphs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F4B2E50-E693-2547-ADB4-95011B341F83}"/>
              </a:ext>
            </a:extLst>
          </p:cNvPr>
          <p:cNvCxnSpPr/>
          <p:nvPr/>
        </p:nvCxnSpPr>
        <p:spPr>
          <a:xfrm flipH="1">
            <a:off x="2943445" y="1724972"/>
            <a:ext cx="917355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13C70B2-8AB2-DC40-B687-7E15C1F704BE}"/>
              </a:ext>
            </a:extLst>
          </p:cNvPr>
          <p:cNvCxnSpPr>
            <a:cxnSpLocks/>
          </p:cNvCxnSpPr>
          <p:nvPr/>
        </p:nvCxnSpPr>
        <p:spPr>
          <a:xfrm flipV="1">
            <a:off x="5090400" y="1760751"/>
            <a:ext cx="1043700" cy="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0BE77E-C9BD-9584-A4DA-6D8320B371C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</a:t>
            </a:fld>
            <a:endParaRPr lang="en-EC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56FB62-FC68-E42A-EF54-26B958F4F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525001"/>
              </p:ext>
            </p:extLst>
          </p:nvPr>
        </p:nvGraphicFramePr>
        <p:xfrm>
          <a:off x="2808596" y="3195215"/>
          <a:ext cx="3200231" cy="2695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00231">
                  <a:extLst>
                    <a:ext uri="{9D8B030D-6E8A-4147-A177-3AD203B41FA5}">
                      <a16:colId xmlns:a16="http://schemas.microsoft.com/office/drawing/2014/main" val="3217576457"/>
                    </a:ext>
                  </a:extLst>
                </a:gridCol>
              </a:tblGrid>
              <a:tr h="269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/t/                      +                        /</a:t>
                      </a:r>
                      <a:r>
                        <a:rPr lang="en-US" sz="1200" u="none" strike="noStrike" dirty="0" err="1">
                          <a:effectLst/>
                        </a:rPr>
                        <a:t>ʃ</a:t>
                      </a:r>
                      <a:r>
                        <a:rPr lang="en-US" sz="1200" u="none" strike="noStrike" dirty="0">
                          <a:effectLst/>
                        </a:rPr>
                        <a:t>/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413574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07EDBFE-5CF4-736C-D447-6C50FB11E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747628"/>
              </p:ext>
            </p:extLst>
          </p:nvPr>
        </p:nvGraphicFramePr>
        <p:xfrm>
          <a:off x="2808596" y="2705714"/>
          <a:ext cx="3200230" cy="431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00230">
                  <a:extLst>
                    <a:ext uri="{9D8B030D-6E8A-4147-A177-3AD203B41FA5}">
                      <a16:colId xmlns:a16="http://schemas.microsoft.com/office/drawing/2014/main" val="225617481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/d/                     +                       /</a:t>
                      </a:r>
                      <a:r>
                        <a:rPr lang="en-US" sz="1200" u="none" strike="noStrike" dirty="0" err="1">
                          <a:effectLst/>
                        </a:rPr>
                        <a:t>ʒ</a:t>
                      </a:r>
                      <a:r>
                        <a:rPr lang="en-US" sz="1200" u="none" strike="noStrike" dirty="0">
                          <a:effectLst/>
                        </a:rPr>
                        <a:t>/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513631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" grpId="2" animBg="1" advAuto="0"/>
      <p:bldP spid="4803" grpId="1" animBg="1" advAuto="0"/>
      <p:bldP spid="4805" grpId="5" animBg="1" advAuto="0"/>
      <p:bldP spid="4806" grpId="3" animBg="1" advAuto="0"/>
      <p:bldP spid="4808" grpId="4" animBg="1" advAuto="0"/>
      <p:bldP spid="4809" grpId="6" animBg="1" advAuto="0"/>
      <p:bldP spid="4810" grpId="7" animBg="1" advAuto="0"/>
      <p:bldP spid="1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4" name="Group"/>
          <p:cNvGrpSpPr/>
          <p:nvPr/>
        </p:nvGrpSpPr>
        <p:grpSpPr>
          <a:xfrm>
            <a:off x="1750198" y="390508"/>
            <a:ext cx="5643603" cy="1234689"/>
            <a:chOff x="0" y="0"/>
            <a:chExt cx="5643602" cy="1234688"/>
          </a:xfrm>
        </p:grpSpPr>
        <p:sp>
          <p:nvSpPr>
            <p:cNvPr id="4812" name="Rectangle"/>
            <p:cNvSpPr/>
            <p:nvPr/>
          </p:nvSpPr>
          <p:spPr>
            <a:xfrm>
              <a:off x="0" y="0"/>
              <a:ext cx="5643603" cy="857257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813" name="/ʧ/or /t͡ʃ/ PRODUCTION PICTURE…"/>
            <p:cNvSpPr txBox="1"/>
            <p:nvPr/>
          </p:nvSpPr>
          <p:spPr>
            <a:xfrm>
              <a:off x="0" y="0"/>
              <a:ext cx="5643603" cy="12346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/</a:t>
              </a:r>
              <a:r>
                <a:rPr sz="2000" b="1" dirty="0" err="1">
                  <a:solidFill>
                    <a:srgbClr val="373D54"/>
                  </a:solidFill>
                </a:rPr>
                <a:t>ʧ</a:t>
              </a:r>
              <a:r>
                <a:rPr sz="2000" b="1" dirty="0">
                  <a:solidFill>
                    <a:srgbClr val="373D54"/>
                  </a:solidFill>
                </a:rPr>
                <a:t>/or /</a:t>
              </a:r>
              <a:r>
                <a:rPr sz="2000" b="1" dirty="0" err="1">
                  <a:solidFill>
                    <a:srgbClr val="373D54"/>
                  </a:solidFill>
                </a:rPr>
                <a:t>t͡ʃ</a:t>
              </a:r>
              <a:r>
                <a:rPr sz="2000" b="1" dirty="0">
                  <a:solidFill>
                    <a:srgbClr val="373D54"/>
                  </a:solidFill>
                </a:rPr>
                <a:t>/ PRODUCTION PICTURE</a:t>
              </a:r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SPANISH- ENGLISH</a:t>
              </a:r>
            </a:p>
          </p:txBody>
        </p:sp>
      </p:grpSp>
      <p:grpSp>
        <p:nvGrpSpPr>
          <p:cNvPr id="4818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816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817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4819" name="Continue"/>
          <p:cNvSpPr txBox="1"/>
          <p:nvPr/>
        </p:nvSpPr>
        <p:spPr>
          <a:xfrm>
            <a:off x="7215188" y="6143625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sp>
        <p:nvSpPr>
          <p:cNvPr id="4820" name="https://www.youtube.com/watch?v=6SreswdXlAk"/>
          <p:cNvSpPr txBox="1"/>
          <p:nvPr/>
        </p:nvSpPr>
        <p:spPr>
          <a:xfrm>
            <a:off x="1907472" y="5692552"/>
            <a:ext cx="508728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>
                <a:hlinkClick r:id="rId2"/>
              </a:rPr>
              <a:t>https://www.youtube.com/watch?v=6SreswdXlAk</a:t>
            </a:r>
            <a:endParaRPr lang="es-E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8CD24D-1FBD-8D4E-94DB-5659849C6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00" y="1247766"/>
            <a:ext cx="3759200" cy="3416300"/>
          </a:xfrm>
          <a:prstGeom prst="rect">
            <a:avLst/>
          </a:prstGeom>
        </p:spPr>
      </p:pic>
      <p:sp>
        <p:nvSpPr>
          <p:cNvPr id="13" name="Vls / Vd , apico-alveolar lamino fronto-palatal, oral affricate">
            <a:extLst>
              <a:ext uri="{FF2B5EF4-FFF2-40B4-BE49-F238E27FC236}">
                <a16:creationId xmlns:a16="http://schemas.microsoft.com/office/drawing/2014/main" id="{CA6545E8-4BCA-DC46-8A32-2530DF080F9A}"/>
              </a:ext>
            </a:extLst>
          </p:cNvPr>
          <p:cNvSpPr txBox="1"/>
          <p:nvPr/>
        </p:nvSpPr>
        <p:spPr>
          <a:xfrm>
            <a:off x="1703729" y="5002977"/>
            <a:ext cx="615328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s-ES" dirty="0" err="1"/>
              <a:t>voiceless</a:t>
            </a:r>
            <a:r>
              <a:rPr dirty="0"/>
              <a:t>, </a:t>
            </a:r>
            <a:r>
              <a:rPr dirty="0" err="1"/>
              <a:t>apico</a:t>
            </a:r>
            <a:r>
              <a:rPr dirty="0"/>
              <a:t>-alveolar </a:t>
            </a:r>
            <a:r>
              <a:rPr dirty="0" err="1">
                <a:solidFill>
                  <a:srgbClr val="FF2326"/>
                </a:solidFill>
              </a:rPr>
              <a:t>lamino</a:t>
            </a:r>
            <a:r>
              <a:rPr dirty="0">
                <a:solidFill>
                  <a:srgbClr val="FF2326"/>
                </a:solidFill>
              </a:rPr>
              <a:t> </a:t>
            </a:r>
            <a:r>
              <a:rPr dirty="0" err="1"/>
              <a:t>fronto</a:t>
            </a:r>
            <a:r>
              <a:rPr dirty="0"/>
              <a:t>-palatal, oral affricate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87A49A-F683-3A41-95EE-426FC2618DEE}"/>
              </a:ext>
            </a:extLst>
          </p:cNvPr>
          <p:cNvCxnSpPr>
            <a:cxnSpLocks/>
          </p:cNvCxnSpPr>
          <p:nvPr/>
        </p:nvCxnSpPr>
        <p:spPr>
          <a:xfrm flipV="1">
            <a:off x="2324100" y="3695700"/>
            <a:ext cx="2806700" cy="1307278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552545-DE58-2B44-84EA-348369606830}"/>
              </a:ext>
            </a:extLst>
          </p:cNvPr>
          <p:cNvCxnSpPr>
            <a:cxnSpLocks/>
          </p:cNvCxnSpPr>
          <p:nvPr/>
        </p:nvCxnSpPr>
        <p:spPr>
          <a:xfrm flipV="1">
            <a:off x="3429000" y="2374900"/>
            <a:ext cx="431800" cy="274320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4DF100-C8BB-7B49-8FC8-2436BCADF2E5}"/>
              </a:ext>
            </a:extLst>
          </p:cNvPr>
          <p:cNvCxnSpPr>
            <a:cxnSpLocks/>
          </p:cNvCxnSpPr>
          <p:nvPr/>
        </p:nvCxnSpPr>
        <p:spPr>
          <a:xfrm flipH="1" flipV="1">
            <a:off x="4025900" y="2105024"/>
            <a:ext cx="561202" cy="301307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2D1702-3D74-F64F-9782-F18C56F1EC64}"/>
              </a:ext>
            </a:extLst>
          </p:cNvPr>
          <p:cNvCxnSpPr>
            <a:cxnSpLocks/>
          </p:cNvCxnSpPr>
          <p:nvPr/>
        </p:nvCxnSpPr>
        <p:spPr>
          <a:xfrm flipH="1" flipV="1">
            <a:off x="4229100" y="2105023"/>
            <a:ext cx="1440508" cy="301307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50AEF8E-359A-4943-A7CF-4455547D4A1F}"/>
              </a:ext>
            </a:extLst>
          </p:cNvPr>
          <p:cNvCxnSpPr>
            <a:cxnSpLocks/>
          </p:cNvCxnSpPr>
          <p:nvPr/>
        </p:nvCxnSpPr>
        <p:spPr>
          <a:xfrm flipH="1" flipV="1">
            <a:off x="4790302" y="2197100"/>
            <a:ext cx="1909250" cy="292100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7AA82F8-F92E-4342-A869-134590999F34}"/>
              </a:ext>
            </a:extLst>
          </p:cNvPr>
          <p:cNvCxnSpPr>
            <a:cxnSpLocks/>
          </p:cNvCxnSpPr>
          <p:nvPr/>
        </p:nvCxnSpPr>
        <p:spPr>
          <a:xfrm flipH="1" flipV="1">
            <a:off x="4174654" y="2105022"/>
            <a:ext cx="3219148" cy="303887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6CD90C-0217-60CC-9E48-22C769DEAC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" grpId="1" animBg="1" advAuto="0"/>
      <p:bldP spid="4818" grpId="4" animBg="1" advAuto="0"/>
      <p:bldP spid="4819" grpId="3" animBg="1" advAuto="0"/>
      <p:bldP spid="4820" grpId="5" animBg="1" advAuto="0"/>
      <p:bldP spid="13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4" name="Group"/>
          <p:cNvGrpSpPr/>
          <p:nvPr/>
        </p:nvGrpSpPr>
        <p:grpSpPr>
          <a:xfrm>
            <a:off x="2517775" y="368299"/>
            <a:ext cx="3857625" cy="357190"/>
            <a:chOff x="0" y="0"/>
            <a:chExt cx="3857625" cy="357188"/>
          </a:xfrm>
        </p:grpSpPr>
        <p:sp>
          <p:nvSpPr>
            <p:cNvPr id="4822" name="Rectangle"/>
            <p:cNvSpPr/>
            <p:nvPr/>
          </p:nvSpPr>
          <p:spPr>
            <a:xfrm>
              <a:off x="0" y="-1"/>
              <a:ext cx="3857625" cy="35719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823" name="SPANISH and ENGLISH /ʧ/"/>
            <p:cNvSpPr txBox="1"/>
            <p:nvPr/>
          </p:nvSpPr>
          <p:spPr>
            <a:xfrm>
              <a:off x="0" y="-1"/>
              <a:ext cx="3857625" cy="307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SPANISH and ENGLISH /</a:t>
              </a:r>
              <a:r>
                <a:rPr sz="1400" b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ʧ</a:t>
              </a:r>
              <a:r>
                <a:rPr sz="1400" b="1">
                  <a:solidFill>
                    <a:srgbClr val="000000"/>
                  </a:solidFill>
                </a:rPr>
                <a:t>/ </a:t>
              </a:r>
            </a:p>
          </p:txBody>
        </p:sp>
      </p:grpSp>
      <p:grpSp>
        <p:nvGrpSpPr>
          <p:cNvPr id="4827" name="Group"/>
          <p:cNvGrpSpPr/>
          <p:nvPr/>
        </p:nvGrpSpPr>
        <p:grpSpPr>
          <a:xfrm>
            <a:off x="1374755" y="1225539"/>
            <a:ext cx="1643066" cy="342901"/>
            <a:chOff x="0" y="0"/>
            <a:chExt cx="1643064" cy="342900"/>
          </a:xfrm>
        </p:grpSpPr>
        <p:sp>
          <p:nvSpPr>
            <p:cNvPr id="4825" name="Rectangle"/>
            <p:cNvSpPr/>
            <p:nvPr/>
          </p:nvSpPr>
          <p:spPr>
            <a:xfrm>
              <a:off x="-1" y="0"/>
              <a:ext cx="1643066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826" name="Spanish / ʧ /"/>
            <p:cNvSpPr txBox="1"/>
            <p:nvPr/>
          </p:nvSpPr>
          <p:spPr>
            <a:xfrm>
              <a:off x="-1" y="0"/>
              <a:ext cx="1643066" cy="325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Spanish /</a:t>
              </a:r>
              <a:r>
                <a:rPr sz="1400" b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ʧ </a:t>
              </a:r>
              <a:r>
                <a:rPr sz="1400" b="1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4830" name="Group"/>
          <p:cNvGrpSpPr/>
          <p:nvPr/>
        </p:nvGrpSpPr>
        <p:grpSpPr>
          <a:xfrm>
            <a:off x="6018226" y="1225539"/>
            <a:ext cx="1643074" cy="342901"/>
            <a:chOff x="0" y="0"/>
            <a:chExt cx="1643072" cy="342900"/>
          </a:xfrm>
        </p:grpSpPr>
        <p:sp>
          <p:nvSpPr>
            <p:cNvPr id="4828" name="Rectangle"/>
            <p:cNvSpPr/>
            <p:nvPr/>
          </p:nvSpPr>
          <p:spPr>
            <a:xfrm>
              <a:off x="0" y="0"/>
              <a:ext cx="1643073" cy="3429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829" name="English / ʧ /"/>
            <p:cNvSpPr txBox="1"/>
            <p:nvPr/>
          </p:nvSpPr>
          <p:spPr>
            <a:xfrm>
              <a:off x="0" y="0"/>
              <a:ext cx="1643073" cy="325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English /</a:t>
              </a:r>
              <a:r>
                <a:rPr sz="1400" b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ʧ </a:t>
              </a:r>
              <a:r>
                <a:rPr sz="1400" b="1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4833" name="Group"/>
          <p:cNvGrpSpPr/>
          <p:nvPr/>
        </p:nvGrpSpPr>
        <p:grpSpPr>
          <a:xfrm>
            <a:off x="5232368" y="2245039"/>
            <a:ext cx="3483037" cy="675641"/>
            <a:chOff x="0" y="0"/>
            <a:chExt cx="2428875" cy="675640"/>
          </a:xfrm>
        </p:grpSpPr>
        <p:sp>
          <p:nvSpPr>
            <p:cNvPr id="4831" name="Rectangle"/>
            <p:cNvSpPr/>
            <p:nvPr/>
          </p:nvSpPr>
          <p:spPr>
            <a:xfrm>
              <a:off x="0" y="52070"/>
              <a:ext cx="2428875" cy="571501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4832" name="/ ʧ / voiceless, apico- alveolar lamino fronto - palatal, oral, affricate"/>
            <p:cNvSpPr txBox="1"/>
            <p:nvPr/>
          </p:nvSpPr>
          <p:spPr>
            <a:xfrm>
              <a:off x="0" y="-1"/>
              <a:ext cx="2428875" cy="67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dirty="0">
                  <a:solidFill>
                    <a:srgbClr val="000000"/>
                  </a:solidFill>
                </a:rPr>
                <a:t>/</a:t>
              </a:r>
              <a:r>
                <a:rPr sz="1200" dirty="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sz="1200" dirty="0" err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ʧ</a:t>
              </a:r>
              <a:r>
                <a:rPr sz="1200" dirty="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sz="1200" dirty="0">
                  <a:solidFill>
                    <a:srgbClr val="000000"/>
                  </a:solidFill>
                </a:rPr>
                <a:t>/ voiceless, </a:t>
              </a:r>
              <a:r>
                <a:rPr sz="1200" dirty="0" err="1">
                  <a:solidFill>
                    <a:srgbClr val="000000"/>
                  </a:solidFill>
                </a:rPr>
                <a:t>apico</a:t>
              </a:r>
              <a:r>
                <a:rPr sz="1200" dirty="0">
                  <a:solidFill>
                    <a:srgbClr val="000000"/>
                  </a:solidFill>
                </a:rPr>
                <a:t>- alveolar </a:t>
              </a:r>
              <a:r>
                <a:rPr sz="1200" dirty="0" err="1">
                  <a:solidFill>
                    <a:srgbClr val="000000"/>
                  </a:solidFill>
                </a:rPr>
                <a:t>lamino</a:t>
              </a:r>
              <a:r>
                <a:rPr sz="1200" dirty="0">
                  <a:solidFill>
                    <a:srgbClr val="000000"/>
                  </a:solidFill>
                </a:rPr>
                <a:t> </a:t>
              </a:r>
              <a:r>
                <a:rPr sz="1200" dirty="0" err="1">
                  <a:solidFill>
                    <a:srgbClr val="000000"/>
                  </a:solidFill>
                </a:rPr>
                <a:t>fronto</a:t>
              </a:r>
              <a:r>
                <a:rPr sz="1200" dirty="0">
                  <a:solidFill>
                    <a:srgbClr val="000000"/>
                  </a:solidFill>
                </a:rPr>
                <a:t> - palatal, oral, affricate</a:t>
              </a:r>
            </a:p>
          </p:txBody>
        </p:sp>
      </p:grpSp>
      <p:grpSp>
        <p:nvGrpSpPr>
          <p:cNvPr id="4836" name="Group"/>
          <p:cNvGrpSpPr/>
          <p:nvPr/>
        </p:nvGrpSpPr>
        <p:grpSpPr>
          <a:xfrm>
            <a:off x="5232368" y="3440117"/>
            <a:ext cx="3483037" cy="714376"/>
            <a:chOff x="0" y="0"/>
            <a:chExt cx="2428875" cy="714375"/>
          </a:xfrm>
        </p:grpSpPr>
        <p:sp>
          <p:nvSpPr>
            <p:cNvPr id="4834" name="Rectangle"/>
            <p:cNvSpPr/>
            <p:nvPr/>
          </p:nvSpPr>
          <p:spPr>
            <a:xfrm>
              <a:off x="0" y="0"/>
              <a:ext cx="2428875" cy="714375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4835" name="[ʧ] voiceless, apico- alveolar lamino fronto - palatal, oral, affricate"/>
            <p:cNvSpPr txBox="1"/>
            <p:nvPr/>
          </p:nvSpPr>
          <p:spPr>
            <a:xfrm>
              <a:off x="0" y="25643"/>
              <a:ext cx="2428875" cy="66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dirty="0">
                  <a:solidFill>
                    <a:srgbClr val="000000"/>
                  </a:solidFill>
                </a:rPr>
                <a:t>[</a:t>
              </a:r>
              <a:r>
                <a:rPr sz="1200" dirty="0" err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ʧ</a:t>
              </a:r>
              <a:r>
                <a:rPr sz="1200" dirty="0">
                  <a:solidFill>
                    <a:srgbClr val="000000"/>
                  </a:solidFill>
                </a:rPr>
                <a:t>] voiceless, </a:t>
              </a:r>
              <a:r>
                <a:rPr sz="1200" dirty="0" err="1">
                  <a:solidFill>
                    <a:srgbClr val="000000"/>
                  </a:solidFill>
                </a:rPr>
                <a:t>apico</a:t>
              </a:r>
              <a:r>
                <a:rPr sz="1200" dirty="0">
                  <a:solidFill>
                    <a:srgbClr val="000000"/>
                  </a:solidFill>
                </a:rPr>
                <a:t>- alveolar </a:t>
              </a:r>
              <a:r>
                <a:rPr sz="1200" dirty="0" err="1">
                  <a:solidFill>
                    <a:srgbClr val="000000"/>
                  </a:solidFill>
                </a:rPr>
                <a:t>lamino</a:t>
              </a:r>
              <a:r>
                <a:rPr sz="1200" dirty="0">
                  <a:solidFill>
                    <a:srgbClr val="000000"/>
                  </a:solidFill>
                </a:rPr>
                <a:t> </a:t>
              </a:r>
              <a:r>
                <a:rPr sz="1200" dirty="0" err="1">
                  <a:solidFill>
                    <a:srgbClr val="000000"/>
                  </a:solidFill>
                </a:rPr>
                <a:t>fronto</a:t>
              </a:r>
              <a:r>
                <a:rPr sz="1200" dirty="0">
                  <a:solidFill>
                    <a:srgbClr val="000000"/>
                  </a:solidFill>
                </a:rPr>
                <a:t> - palatal, oral, affricate</a:t>
              </a:r>
            </a:p>
          </p:txBody>
        </p:sp>
      </p:grpSp>
      <p:grpSp>
        <p:nvGrpSpPr>
          <p:cNvPr id="4839" name="Group"/>
          <p:cNvGrpSpPr/>
          <p:nvPr/>
        </p:nvGrpSpPr>
        <p:grpSpPr>
          <a:xfrm>
            <a:off x="381000" y="2245039"/>
            <a:ext cx="3065441" cy="675641"/>
            <a:chOff x="0" y="0"/>
            <a:chExt cx="2428875" cy="675640"/>
          </a:xfrm>
        </p:grpSpPr>
        <p:sp>
          <p:nvSpPr>
            <p:cNvPr id="4837" name="Rectangle"/>
            <p:cNvSpPr/>
            <p:nvPr/>
          </p:nvSpPr>
          <p:spPr>
            <a:xfrm>
              <a:off x="0" y="52070"/>
              <a:ext cx="2428875" cy="571501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4838" name="/ ʧ / voiceless, apico- alveolar lamino fronto - palatal, oral, affricate"/>
            <p:cNvSpPr txBox="1"/>
            <p:nvPr/>
          </p:nvSpPr>
          <p:spPr>
            <a:xfrm>
              <a:off x="0" y="-1"/>
              <a:ext cx="2428875" cy="67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>
                  <a:solidFill>
                    <a:srgbClr val="000000"/>
                  </a:solidFill>
                </a:rPr>
                <a:t>/</a:t>
              </a:r>
              <a:r>
                <a:rPr sz="120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ʧ </a:t>
              </a:r>
              <a:r>
                <a:rPr sz="1200">
                  <a:solidFill>
                    <a:srgbClr val="000000"/>
                  </a:solidFill>
                </a:rPr>
                <a:t>/ voiceless, apico- alveolar lamino fronto - palatal, oral, affricate</a:t>
              </a:r>
            </a:p>
          </p:txBody>
        </p:sp>
      </p:grpSp>
      <p:grpSp>
        <p:nvGrpSpPr>
          <p:cNvPr id="4842" name="Group"/>
          <p:cNvGrpSpPr/>
          <p:nvPr/>
        </p:nvGrpSpPr>
        <p:grpSpPr>
          <a:xfrm>
            <a:off x="381000" y="3440117"/>
            <a:ext cx="3065441" cy="714376"/>
            <a:chOff x="0" y="0"/>
            <a:chExt cx="2428875" cy="714375"/>
          </a:xfrm>
        </p:grpSpPr>
        <p:sp>
          <p:nvSpPr>
            <p:cNvPr id="4840" name="Rectangle"/>
            <p:cNvSpPr/>
            <p:nvPr/>
          </p:nvSpPr>
          <p:spPr>
            <a:xfrm>
              <a:off x="0" y="0"/>
              <a:ext cx="2428875" cy="714375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4841" name="[ʧ] voiceless, apico- alveolar lamino fronto - palatal, oral, affricate"/>
            <p:cNvSpPr txBox="1"/>
            <p:nvPr/>
          </p:nvSpPr>
          <p:spPr>
            <a:xfrm>
              <a:off x="0" y="25643"/>
              <a:ext cx="2428875" cy="66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>
                  <a:solidFill>
                    <a:srgbClr val="000000"/>
                  </a:solidFill>
                </a:rPr>
                <a:t>[</a:t>
              </a:r>
              <a:r>
                <a:rPr sz="120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ʧ</a:t>
              </a:r>
              <a:r>
                <a:rPr sz="1200">
                  <a:solidFill>
                    <a:srgbClr val="000000"/>
                  </a:solidFill>
                </a:rPr>
                <a:t>] voiceless, apico- alveolar lamino fronto - palatal, oral, affricate</a:t>
              </a:r>
            </a:p>
          </p:txBody>
        </p:sp>
      </p:grpSp>
      <p:grpSp>
        <p:nvGrpSpPr>
          <p:cNvPr id="4845" name="Group"/>
          <p:cNvGrpSpPr/>
          <p:nvPr/>
        </p:nvGrpSpPr>
        <p:grpSpPr>
          <a:xfrm>
            <a:off x="4017953" y="2225658"/>
            <a:ext cx="714376" cy="714376"/>
            <a:chOff x="0" y="0"/>
            <a:chExt cx="714375" cy="714375"/>
          </a:xfrm>
        </p:grpSpPr>
        <p:sp>
          <p:nvSpPr>
            <p:cNvPr id="4843" name="Square"/>
            <p:cNvSpPr/>
            <p:nvPr/>
          </p:nvSpPr>
          <p:spPr>
            <a:xfrm>
              <a:off x="0" y="0"/>
              <a:ext cx="714375" cy="714375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844" name="Other…"/>
            <p:cNvSpPr txBox="1"/>
            <p:nvPr/>
          </p:nvSpPr>
          <p:spPr>
            <a:xfrm>
              <a:off x="0" y="72660"/>
              <a:ext cx="714375" cy="569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>
                  <a:latin typeface="Arial"/>
                  <a:ea typeface="Arial"/>
                  <a:cs typeface="Arial"/>
                  <a:sym typeface="Arial"/>
                </a:rPr>
                <a:t>Other</a:t>
              </a:r>
            </a:p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>
                  <a:latin typeface="Arial"/>
                  <a:ea typeface="Arial"/>
                  <a:cs typeface="Arial"/>
                  <a:sym typeface="Arial"/>
                </a:rPr>
                <a:t>Symbol</a:t>
              </a:r>
            </a:p>
          </p:txBody>
        </p:sp>
      </p:grpSp>
      <p:grpSp>
        <p:nvGrpSpPr>
          <p:cNvPr id="4848" name="Group"/>
          <p:cNvGrpSpPr/>
          <p:nvPr/>
        </p:nvGrpSpPr>
        <p:grpSpPr>
          <a:xfrm>
            <a:off x="4017953" y="3440095"/>
            <a:ext cx="714376" cy="714376"/>
            <a:chOff x="0" y="0"/>
            <a:chExt cx="714375" cy="714375"/>
          </a:xfrm>
        </p:grpSpPr>
        <p:sp>
          <p:nvSpPr>
            <p:cNvPr id="4846" name="Square"/>
            <p:cNvSpPr/>
            <p:nvPr/>
          </p:nvSpPr>
          <p:spPr>
            <a:xfrm>
              <a:off x="0" y="0"/>
              <a:ext cx="714375" cy="714375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4847" name="[ č ]"/>
            <p:cNvSpPr txBox="1"/>
            <p:nvPr/>
          </p:nvSpPr>
          <p:spPr>
            <a:xfrm>
              <a:off x="0" y="212992"/>
              <a:ext cx="714375" cy="288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/>
                <a:t>[ </a:t>
              </a:r>
              <a:r>
                <a:rPr sz="12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č </a:t>
              </a:r>
              <a:r>
                <a:rPr sz="1200" b="1"/>
                <a:t>] </a:t>
              </a:r>
            </a:p>
          </p:txBody>
        </p:sp>
      </p:grpSp>
      <p:sp>
        <p:nvSpPr>
          <p:cNvPr id="4849" name="Arrow"/>
          <p:cNvSpPr/>
          <p:nvPr/>
        </p:nvSpPr>
        <p:spPr>
          <a:xfrm rot="10800000">
            <a:off x="3589337" y="3725862"/>
            <a:ext cx="357188" cy="460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4850" name="Arrow"/>
          <p:cNvSpPr/>
          <p:nvPr/>
        </p:nvSpPr>
        <p:spPr>
          <a:xfrm>
            <a:off x="4803775" y="3725862"/>
            <a:ext cx="428625" cy="460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4851" name="Shape"/>
          <p:cNvSpPr/>
          <p:nvPr/>
        </p:nvSpPr>
        <p:spPr>
          <a:xfrm>
            <a:off x="4375150" y="3082925"/>
            <a:ext cx="46038" cy="21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280"/>
                </a:moveTo>
                <a:lnTo>
                  <a:pt x="5400" y="1928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80"/>
                </a:lnTo>
                <a:lnTo>
                  <a:pt x="21600" y="192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4852" name="Line"/>
          <p:cNvSpPr/>
          <p:nvPr/>
        </p:nvSpPr>
        <p:spPr>
          <a:xfrm rot="10800000" flipV="1">
            <a:off x="2203450" y="546100"/>
            <a:ext cx="314325" cy="679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853" name="Line"/>
          <p:cNvSpPr/>
          <p:nvPr/>
        </p:nvSpPr>
        <p:spPr>
          <a:xfrm>
            <a:off x="6375400" y="546100"/>
            <a:ext cx="500063" cy="679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854" name="Line"/>
          <p:cNvSpPr/>
          <p:nvPr/>
        </p:nvSpPr>
        <p:spPr>
          <a:xfrm>
            <a:off x="2203450" y="1568449"/>
            <a:ext cx="28575" cy="72866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55" name="Line"/>
          <p:cNvSpPr/>
          <p:nvPr/>
        </p:nvSpPr>
        <p:spPr>
          <a:xfrm flipH="1">
            <a:off x="2230438" y="2868612"/>
            <a:ext cx="1588" cy="5730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56" name="Line"/>
          <p:cNvSpPr/>
          <p:nvPr/>
        </p:nvSpPr>
        <p:spPr>
          <a:xfrm>
            <a:off x="6875473" y="1568076"/>
            <a:ext cx="1" cy="72866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57" name="Line"/>
          <p:cNvSpPr/>
          <p:nvPr/>
        </p:nvSpPr>
        <p:spPr>
          <a:xfrm flipH="1">
            <a:off x="6875463" y="2868612"/>
            <a:ext cx="1588" cy="5730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4860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858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859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4861" name="Continue"/>
          <p:cNvSpPr txBox="1"/>
          <p:nvPr/>
        </p:nvSpPr>
        <p:spPr>
          <a:xfrm>
            <a:off x="6886572" y="5869230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Continue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ABDAE9-DE8B-204D-A3B9-32FA9A2382ED}"/>
              </a:ext>
            </a:extLst>
          </p:cNvPr>
          <p:cNvSpPr/>
          <p:nvPr/>
        </p:nvSpPr>
        <p:spPr>
          <a:xfrm>
            <a:off x="1154099" y="5178681"/>
            <a:ext cx="6835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voiceless, </a:t>
            </a:r>
            <a:r>
              <a:rPr lang="en-US" dirty="0" err="1">
                <a:solidFill>
                  <a:srgbClr val="FF0000"/>
                </a:solidFill>
              </a:rPr>
              <a:t>apico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alveolar</a:t>
            </a:r>
            <a:r>
              <a:rPr lang="en-US" dirty="0"/>
              <a:t> </a:t>
            </a:r>
            <a:r>
              <a:rPr lang="en-US" dirty="0" err="1"/>
              <a:t>lamino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fronto</a:t>
            </a:r>
            <a:r>
              <a:rPr lang="en-US" dirty="0"/>
              <a:t> - </a:t>
            </a:r>
            <a:r>
              <a:rPr lang="en-US" dirty="0">
                <a:solidFill>
                  <a:srgbClr val="7030A0"/>
                </a:solidFill>
              </a:rPr>
              <a:t>palatal</a:t>
            </a:r>
            <a:r>
              <a:rPr lang="en-US" dirty="0"/>
              <a:t>, oral, affricate</a:t>
            </a:r>
            <a:endParaRPr lang="en-EC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AC7780E-B9EC-F344-A337-CA5353428F87}"/>
              </a:ext>
            </a:extLst>
          </p:cNvPr>
          <p:cNvCxnSpPr>
            <a:stCxn id="2" idx="0"/>
          </p:cNvCxnSpPr>
          <p:nvPr/>
        </p:nvCxnSpPr>
        <p:spPr>
          <a:xfrm flipH="1" flipV="1">
            <a:off x="3017822" y="4246882"/>
            <a:ext cx="1554178" cy="93179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E7A131F-C91B-8144-9D81-EAEA2D454619}"/>
              </a:ext>
            </a:extLst>
          </p:cNvPr>
          <p:cNvCxnSpPr>
            <a:cxnSpLocks/>
          </p:cNvCxnSpPr>
          <p:nvPr/>
        </p:nvCxnSpPr>
        <p:spPr>
          <a:xfrm flipH="1" flipV="1">
            <a:off x="3213100" y="2985406"/>
            <a:ext cx="1510514" cy="219327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B31A233-B3BB-C640-8C8D-414BA6D63E39}"/>
              </a:ext>
            </a:extLst>
          </p:cNvPr>
          <p:cNvCxnSpPr>
            <a:cxnSpLocks/>
          </p:cNvCxnSpPr>
          <p:nvPr/>
        </p:nvCxnSpPr>
        <p:spPr>
          <a:xfrm flipV="1">
            <a:off x="4795042" y="2920680"/>
            <a:ext cx="428611" cy="225800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1DBAFB5-B409-6C4D-BC6C-84D2337A20C7}"/>
              </a:ext>
            </a:extLst>
          </p:cNvPr>
          <p:cNvCxnSpPr>
            <a:cxnSpLocks/>
          </p:cNvCxnSpPr>
          <p:nvPr/>
        </p:nvCxnSpPr>
        <p:spPr>
          <a:xfrm flipV="1">
            <a:off x="4889481" y="4153472"/>
            <a:ext cx="663593" cy="102520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164534-DD4A-3D04-BB70-C6D71697EA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4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000"/>
                                        <p:tgtEl>
                                          <p:spTgt spid="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000"/>
                                        <p:tgtEl>
                                          <p:spTgt spid="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4" grpId="1" animBg="1" advAuto="0"/>
      <p:bldP spid="4827" grpId="3" animBg="1" advAuto="0"/>
      <p:bldP spid="4830" grpId="9" animBg="1" advAuto="0"/>
      <p:bldP spid="4833" grpId="11" animBg="1" advAuto="0"/>
      <p:bldP spid="4836" grpId="13" animBg="1" advAuto="0"/>
      <p:bldP spid="4839" grpId="5" animBg="1" advAuto="0"/>
      <p:bldP spid="4842" grpId="7" animBg="1" advAuto="0"/>
      <p:bldP spid="4845" grpId="14" animBg="1" advAuto="0"/>
      <p:bldP spid="4848" grpId="16" animBg="1" advAuto="0"/>
      <p:bldP spid="4849" grpId="17" animBg="1" advAuto="0"/>
      <p:bldP spid="4850" grpId="18" animBg="1" advAuto="0"/>
      <p:bldP spid="4851" grpId="15" animBg="1" advAuto="0"/>
      <p:bldP spid="4852" grpId="2" animBg="1" advAuto="0"/>
      <p:bldP spid="4853" grpId="8" animBg="1" advAuto="0"/>
      <p:bldP spid="4854" grpId="4" animBg="1" advAuto="0"/>
      <p:bldP spid="4855" grpId="6" animBg="1" advAuto="0"/>
      <p:bldP spid="4856" grpId="10" animBg="1" advAuto="0"/>
      <p:bldP spid="4857" grpId="12" animBg="1" advAuto="0"/>
      <p:bldP spid="4860" grpId="20" animBg="1" advAuto="0"/>
      <p:bldP spid="4861" grpId="19" animBg="1" advAuto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5" name="Group"/>
          <p:cNvGrpSpPr/>
          <p:nvPr/>
        </p:nvGrpSpPr>
        <p:grpSpPr>
          <a:xfrm>
            <a:off x="2928938" y="785793"/>
            <a:ext cx="3771901" cy="523241"/>
            <a:chOff x="0" y="0"/>
            <a:chExt cx="3771900" cy="523240"/>
          </a:xfrm>
        </p:grpSpPr>
        <p:sp>
          <p:nvSpPr>
            <p:cNvPr id="4863" name="Rectangle"/>
            <p:cNvSpPr/>
            <p:nvPr/>
          </p:nvSpPr>
          <p:spPr>
            <a:xfrm>
              <a:off x="0" y="0"/>
              <a:ext cx="3771900" cy="485794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864" name="PHONETIC AND PHONEMIC DISTRIBUTION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4868" name="Group"/>
          <p:cNvGrpSpPr/>
          <p:nvPr/>
        </p:nvGrpSpPr>
        <p:grpSpPr>
          <a:xfrm>
            <a:off x="1857364" y="1571608"/>
            <a:ext cx="1371601" cy="566748"/>
            <a:chOff x="0" y="0"/>
            <a:chExt cx="1371600" cy="566747"/>
          </a:xfrm>
        </p:grpSpPr>
        <p:sp>
          <p:nvSpPr>
            <p:cNvPr id="4866" name="Rectangle"/>
            <p:cNvSpPr/>
            <p:nvPr/>
          </p:nvSpPr>
          <p:spPr>
            <a:xfrm>
              <a:off x="0" y="0"/>
              <a:ext cx="1371600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867" name="Spanish / ʧ /"/>
            <p:cNvSpPr txBox="1"/>
            <p:nvPr/>
          </p:nvSpPr>
          <p:spPr>
            <a:xfrm>
              <a:off x="0" y="0"/>
              <a:ext cx="1371600" cy="566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Spanish /</a:t>
              </a:r>
              <a:r>
                <a:rPr sz="140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ʧ </a:t>
              </a:r>
              <a:r>
                <a:rPr sz="1400" b="1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4871" name="Group"/>
          <p:cNvGrpSpPr/>
          <p:nvPr/>
        </p:nvGrpSpPr>
        <p:grpSpPr>
          <a:xfrm>
            <a:off x="6500826" y="1500174"/>
            <a:ext cx="1428761" cy="342901"/>
            <a:chOff x="0" y="0"/>
            <a:chExt cx="1428759" cy="342900"/>
          </a:xfrm>
        </p:grpSpPr>
        <p:sp>
          <p:nvSpPr>
            <p:cNvPr id="4869" name="Rectangle"/>
            <p:cNvSpPr/>
            <p:nvPr/>
          </p:nvSpPr>
          <p:spPr>
            <a:xfrm>
              <a:off x="0" y="0"/>
              <a:ext cx="1428760" cy="342900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870" name="English / ʧ /"/>
            <p:cNvSpPr txBox="1"/>
            <p:nvPr/>
          </p:nvSpPr>
          <p:spPr>
            <a:xfrm>
              <a:off x="0" y="0"/>
              <a:ext cx="1428760" cy="325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English /</a:t>
              </a:r>
              <a:r>
                <a:rPr sz="140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ʧ </a:t>
              </a:r>
              <a:r>
                <a:rPr sz="1400" b="1">
                  <a:solidFill>
                    <a:srgbClr val="000000"/>
                  </a:solidFill>
                </a:rPr>
                <a:t>/</a:t>
              </a:r>
            </a:p>
          </p:txBody>
        </p:sp>
      </p:grpSp>
      <p:graphicFrame>
        <p:nvGraphicFramePr>
          <p:cNvPr id="4872" name="Table"/>
          <p:cNvGraphicFramePr/>
          <p:nvPr>
            <p:extLst>
              <p:ext uri="{D42A27DB-BD31-4B8C-83A1-F6EECF244321}">
                <p14:modId xmlns:p14="http://schemas.microsoft.com/office/powerpoint/2010/main" val="550540013"/>
              </p:ext>
            </p:extLst>
          </p:nvPr>
        </p:nvGraphicFramePr>
        <p:xfrm>
          <a:off x="721471" y="2207688"/>
          <a:ext cx="3552401" cy="148336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92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</a:rPr>
                        <a:t>Position             </a:t>
                      </a:r>
                    </a:p>
                  </a:txBody>
                  <a:tcPr marL="45720" marR="45720" anchor="ctr" horzOverflow="overflow">
                    <a:solidFill>
                      <a:srgbClr val="94B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>
                          <a:solidFill>
                            <a:srgbClr val="000000"/>
                          </a:solidFill>
                        </a:rPr>
                        <a:t>  /</a:t>
                      </a:r>
                      <a:r>
                        <a:rPr b="0" dirty="0" err="1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ʧ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/                                      </a:t>
                      </a:r>
                    </a:p>
                  </a:txBody>
                  <a:tcPr marL="45720" marR="45720" anchor="ctr" horzOverflow="overflow">
                    <a:solidFill>
                      <a:srgbClr val="94B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   [</a:t>
                      </a:r>
                      <a:r>
                        <a:rPr b="0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ʧ </a:t>
                      </a:r>
                      <a:r>
                        <a:rPr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94B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  I                   </a:t>
                      </a:r>
                    </a:p>
                  </a:txBody>
                  <a:tcPr marL="45720" marR="45720" anchor="ctr" horzOverflow="overflow">
                    <a:solidFill>
                      <a:srgbClr val="94BA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/</a:t>
                      </a:r>
                      <a:r>
                        <a:rPr dirty="0" err="1">
                          <a:solidFill>
                            <a:srgbClr val="FF0000"/>
                          </a:solidFill>
                        </a:rPr>
                        <a:t>tʃ</a:t>
                      </a:r>
                      <a:r>
                        <a:rPr dirty="0" err="1"/>
                        <a:t>iɾiˈm</a:t>
                      </a:r>
                      <a:r>
                        <a:rPr lang="es-ES" dirty="0"/>
                        <a:t>o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ʝ</a:t>
                      </a:r>
                      <a:r>
                        <a:rPr dirty="0" err="1"/>
                        <a:t>a</a:t>
                      </a:r>
                      <a:r>
                        <a:rPr dirty="0"/>
                        <a:t>/</a:t>
                      </a:r>
                    </a:p>
                  </a:txBody>
                  <a:tcPr marL="45720" marR="45720" anchor="ctr" horzOverflow="overflow">
                    <a:solidFill>
                      <a:srgbClr val="94B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[</a:t>
                      </a:r>
                      <a:r>
                        <a:rPr dirty="0" err="1">
                          <a:solidFill>
                            <a:srgbClr val="FF0000"/>
                          </a:solidFill>
                        </a:rPr>
                        <a:t>tʃ</a:t>
                      </a:r>
                      <a:r>
                        <a:rPr dirty="0" err="1"/>
                        <a:t>iɾiˈmo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ʝ</a:t>
                      </a:r>
                      <a:r>
                        <a:rPr dirty="0" err="1"/>
                        <a:t>a</a:t>
                      </a:r>
                      <a:r>
                        <a:rPr dirty="0"/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94B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  M</a:t>
                      </a:r>
                    </a:p>
                  </a:txBody>
                  <a:tcPr marL="45720" marR="45720" anchor="ctr" horzOverflow="overflow">
                    <a:solidFill>
                      <a:srgbClr val="94B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/</a:t>
                      </a:r>
                      <a:r>
                        <a:rPr dirty="0" err="1"/>
                        <a:t>planˈ</a:t>
                      </a:r>
                      <a:r>
                        <a:rPr dirty="0" err="1">
                          <a:solidFill>
                            <a:srgbClr val="FF0000"/>
                          </a:solidFill>
                        </a:rPr>
                        <a:t>t͡ʃ</a:t>
                      </a:r>
                      <a:r>
                        <a:rPr dirty="0" err="1"/>
                        <a:t>aɾ</a:t>
                      </a:r>
                      <a:r>
                        <a:rPr dirty="0"/>
                        <a:t>/</a:t>
                      </a:r>
                    </a:p>
                  </a:txBody>
                  <a:tcPr marL="45720" marR="45720" anchor="ctr" horzOverflow="overflow">
                    <a:solidFill>
                      <a:srgbClr val="94BAC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pl̥ãnʲˈ</a:t>
                      </a:r>
                      <a:r>
                        <a:rPr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tʃ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aɾ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94B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  F</a:t>
                      </a:r>
                    </a:p>
                  </a:txBody>
                  <a:tcPr marL="45720" marR="45720" anchor="ctr" horzOverflow="overflow">
                    <a:solidFill>
                      <a:srgbClr val="94B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      </a:t>
                      </a:r>
                      <a:r>
                        <a:rPr lang="es-ES" dirty="0"/>
                        <a:t>---</a:t>
                      </a:r>
                      <a:endParaRPr dirty="0"/>
                    </a:p>
                  </a:txBody>
                  <a:tcPr marL="45720" marR="45720" anchor="ctr" horzOverflow="overflow">
                    <a:solidFill>
                      <a:srgbClr val="94B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     </a:t>
                      </a:r>
                      <a:r>
                        <a:rPr lang="es-ES" dirty="0"/>
                        <a:t>---</a:t>
                      </a:r>
                      <a:endParaRPr dirty="0"/>
                    </a:p>
                  </a:txBody>
                  <a:tcPr marL="45720" marR="45720" anchor="ctr" horzOverflow="overflow">
                    <a:solidFill>
                      <a:srgbClr val="94B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873" name="Table"/>
          <p:cNvGraphicFramePr/>
          <p:nvPr>
            <p:extLst>
              <p:ext uri="{D42A27DB-BD31-4B8C-83A1-F6EECF244321}">
                <p14:modId xmlns:p14="http://schemas.microsoft.com/office/powerpoint/2010/main" val="4010927251"/>
              </p:ext>
            </p:extLst>
          </p:nvPr>
        </p:nvGraphicFramePr>
        <p:xfrm>
          <a:off x="4964355" y="2287266"/>
          <a:ext cx="3757037" cy="148336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000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</a:rPr>
                        <a:t>Position</a:t>
                      </a:r>
                    </a:p>
                  </a:txBody>
                  <a:tcPr marL="45720" marR="45720" anchor="ctr" horzOverflow="overflow">
                    <a:solidFill>
                      <a:srgbClr val="F7C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b="0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ʧ</a:t>
                      </a:r>
                      <a:r>
                        <a:rPr>
                          <a:solidFill>
                            <a:srgbClr val="000000"/>
                          </a:solidFill>
                        </a:rPr>
                        <a:t>/          </a:t>
                      </a:r>
                    </a:p>
                  </a:txBody>
                  <a:tcPr marL="45720" marR="45720" anchor="ctr" horzOverflow="overflow">
                    <a:solidFill>
                      <a:srgbClr val="F7C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b="0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ʧ</a:t>
                      </a:r>
                      <a:r>
                        <a:rPr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F7C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  I</a:t>
                      </a:r>
                    </a:p>
                  </a:txBody>
                  <a:tcPr marL="45720" marR="45720" anchor="ctr" horzOverflow="overflow">
                    <a:solidFill>
                      <a:srgbClr val="F7C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/ˈ</a:t>
                      </a:r>
                      <a:r>
                        <a:rPr dirty="0" err="1">
                          <a:solidFill>
                            <a:srgbClr val="FF0000"/>
                          </a:solidFill>
                        </a:rPr>
                        <a:t>tʃ</a:t>
                      </a:r>
                      <a:r>
                        <a:rPr dirty="0" err="1"/>
                        <a:t>æpəl</a:t>
                      </a:r>
                      <a:r>
                        <a:rPr dirty="0"/>
                        <a:t>/</a:t>
                      </a:r>
                    </a:p>
                  </a:txBody>
                  <a:tcPr marL="45720" marR="45720" anchor="ctr" horzOverflow="overflow">
                    <a:solidFill>
                      <a:srgbClr val="F7C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[ˈ</a:t>
                      </a:r>
                      <a:r>
                        <a:rPr dirty="0" err="1">
                          <a:solidFill>
                            <a:srgbClr val="FF0000"/>
                          </a:solidFill>
                        </a:rPr>
                        <a:t>tʃ</a:t>
                      </a:r>
                      <a:r>
                        <a:rPr dirty="0" err="1"/>
                        <a:t>æpəɫ</a:t>
                      </a:r>
                      <a:r>
                        <a:rPr dirty="0"/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F7C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 M</a:t>
                      </a:r>
                    </a:p>
                  </a:txBody>
                  <a:tcPr marL="45720" marR="45720" anchor="ctr" horzOverflow="overflow">
                    <a:solidFill>
                      <a:srgbClr val="F7C12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/ˈ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pɪk</a:t>
                      </a:r>
                      <a:r>
                        <a:rPr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tʃ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əɹ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</a:t>
                      </a:r>
                    </a:p>
                  </a:txBody>
                  <a:tcPr marL="45720" marR="45720" anchor="ctr" horzOverflow="overflow">
                    <a:solidFill>
                      <a:srgbClr val="F7C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[ˈ</a:t>
                      </a:r>
                      <a:r>
                        <a:rPr dirty="0" err="1"/>
                        <a:t>pʰɪk</a:t>
                      </a:r>
                      <a:r>
                        <a:rPr dirty="0" err="1">
                          <a:solidFill>
                            <a:srgbClr val="FF0000"/>
                          </a:solidFill>
                        </a:rPr>
                        <a:t>tʃ</a:t>
                      </a:r>
                      <a:r>
                        <a:rPr dirty="0" err="1"/>
                        <a:t>ɚ</a:t>
                      </a:r>
                      <a:r>
                        <a:rPr dirty="0"/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F7C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  F</a:t>
                      </a:r>
                    </a:p>
                  </a:txBody>
                  <a:tcPr marL="45720" marR="45720" anchor="ctr" horzOverflow="overflow">
                    <a:solidFill>
                      <a:srgbClr val="F7C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/ˈ</a:t>
                      </a:r>
                      <a:r>
                        <a:rPr dirty="0" err="1"/>
                        <a:t>kl</a:t>
                      </a:r>
                      <a:r>
                        <a:rPr lang="en-US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ʌ</a:t>
                      </a:r>
                      <a:r>
                        <a:rPr dirty="0" err="1">
                          <a:solidFill>
                            <a:srgbClr val="FF0000"/>
                          </a:solidFill>
                        </a:rPr>
                        <a:t>t͡ʃ</a:t>
                      </a:r>
                      <a:r>
                        <a:rPr dirty="0"/>
                        <a:t>/</a:t>
                      </a:r>
                    </a:p>
                  </a:txBody>
                  <a:tcPr marL="45720" marR="45720" anchor="ctr" horzOverflow="overflow">
                    <a:solidFill>
                      <a:srgbClr val="F7C12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[ˈ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kʰl̥ʌ</a:t>
                      </a:r>
                      <a:r>
                        <a:rPr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t͡ʃ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F7C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876" name="Group"/>
          <p:cNvGrpSpPr/>
          <p:nvPr/>
        </p:nvGrpSpPr>
        <p:grpSpPr>
          <a:xfrm>
            <a:off x="4964355" y="4214817"/>
            <a:ext cx="3751052" cy="765873"/>
            <a:chOff x="0" y="0"/>
            <a:chExt cx="2357454" cy="500063"/>
          </a:xfrm>
        </p:grpSpPr>
        <p:sp>
          <p:nvSpPr>
            <p:cNvPr id="4874" name="Rectangle"/>
            <p:cNvSpPr/>
            <p:nvPr/>
          </p:nvSpPr>
          <p:spPr>
            <a:xfrm>
              <a:off x="0" y="0"/>
              <a:ext cx="2357454" cy="500063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875" name="Phonemic distribution is  total"/>
            <p:cNvSpPr txBox="1"/>
            <p:nvPr/>
          </p:nvSpPr>
          <p:spPr>
            <a:xfrm>
              <a:off x="0" y="0"/>
              <a:ext cx="2357454" cy="2009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1400" dirty="0">
                  <a:solidFill>
                    <a:srgbClr val="000000"/>
                  </a:solidFill>
                </a:rPr>
                <a:t>Broad</a:t>
              </a:r>
              <a:r>
                <a:rPr sz="1400" dirty="0">
                  <a:solidFill>
                    <a:srgbClr val="000000"/>
                  </a:solidFill>
                </a:rPr>
                <a:t> distribution is  </a:t>
              </a:r>
              <a:r>
                <a:rPr sz="1400" i="1" dirty="0">
                  <a:solidFill>
                    <a:srgbClr val="000000"/>
                  </a:solidFill>
                </a:rPr>
                <a:t>total</a:t>
              </a:r>
            </a:p>
          </p:txBody>
        </p:sp>
      </p:grpSp>
      <p:grpSp>
        <p:nvGrpSpPr>
          <p:cNvPr id="4879" name="Group"/>
          <p:cNvGrpSpPr/>
          <p:nvPr/>
        </p:nvGrpSpPr>
        <p:grpSpPr>
          <a:xfrm>
            <a:off x="4964355" y="5143512"/>
            <a:ext cx="3751052" cy="765873"/>
            <a:chOff x="0" y="0"/>
            <a:chExt cx="2357454" cy="500063"/>
          </a:xfrm>
        </p:grpSpPr>
        <p:sp>
          <p:nvSpPr>
            <p:cNvPr id="4877" name="Rectangle"/>
            <p:cNvSpPr/>
            <p:nvPr/>
          </p:nvSpPr>
          <p:spPr>
            <a:xfrm>
              <a:off x="0" y="0"/>
              <a:ext cx="2357454" cy="500063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878" name="Phonetic distribution is total"/>
            <p:cNvSpPr txBox="1"/>
            <p:nvPr/>
          </p:nvSpPr>
          <p:spPr>
            <a:xfrm>
              <a:off x="0" y="0"/>
              <a:ext cx="2357454" cy="2009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1400" dirty="0">
                  <a:solidFill>
                    <a:srgbClr val="000000"/>
                  </a:solidFill>
                </a:rPr>
                <a:t>Narrow</a:t>
              </a:r>
              <a:r>
                <a:rPr sz="1400" dirty="0">
                  <a:solidFill>
                    <a:srgbClr val="000000"/>
                  </a:solidFill>
                </a:rPr>
                <a:t> distribution is </a:t>
              </a:r>
              <a:r>
                <a:rPr sz="1400" i="1" dirty="0">
                  <a:solidFill>
                    <a:srgbClr val="000000"/>
                  </a:solidFill>
                </a:rPr>
                <a:t>total</a:t>
              </a:r>
            </a:p>
          </p:txBody>
        </p:sp>
      </p:grpSp>
      <p:sp>
        <p:nvSpPr>
          <p:cNvPr id="4880" name="Shape"/>
          <p:cNvSpPr/>
          <p:nvPr/>
        </p:nvSpPr>
        <p:spPr>
          <a:xfrm flipH="1">
            <a:off x="2454275" y="2000250"/>
            <a:ext cx="46038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20"/>
                </a:moveTo>
                <a:lnTo>
                  <a:pt x="5400" y="1812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120"/>
                </a:lnTo>
                <a:lnTo>
                  <a:pt x="21600" y="1812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4881" name="Shape"/>
          <p:cNvSpPr/>
          <p:nvPr/>
        </p:nvSpPr>
        <p:spPr>
          <a:xfrm>
            <a:off x="7143750" y="1928813"/>
            <a:ext cx="71439" cy="142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4882" name="Shape"/>
          <p:cNvSpPr/>
          <p:nvPr/>
        </p:nvSpPr>
        <p:spPr>
          <a:xfrm>
            <a:off x="6929438" y="3929062"/>
            <a:ext cx="71438" cy="142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pSp>
        <p:nvGrpSpPr>
          <p:cNvPr id="4885" name="Group"/>
          <p:cNvGrpSpPr/>
          <p:nvPr/>
        </p:nvGrpSpPr>
        <p:grpSpPr>
          <a:xfrm>
            <a:off x="721472" y="4000503"/>
            <a:ext cx="3552402" cy="714379"/>
            <a:chOff x="0" y="0"/>
            <a:chExt cx="2214579" cy="714378"/>
          </a:xfrm>
        </p:grpSpPr>
        <p:sp>
          <p:nvSpPr>
            <p:cNvPr id="4883" name="Rectangle"/>
            <p:cNvSpPr/>
            <p:nvPr/>
          </p:nvSpPr>
          <p:spPr>
            <a:xfrm>
              <a:off x="0" y="0"/>
              <a:ext cx="2214579" cy="714378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884" name="Phonemic distribution is partial."/>
            <p:cNvSpPr txBox="1"/>
            <p:nvPr/>
          </p:nvSpPr>
          <p:spPr>
            <a:xfrm>
              <a:off x="0" y="0"/>
              <a:ext cx="2214579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1400" dirty="0">
                  <a:solidFill>
                    <a:srgbClr val="000000"/>
                  </a:solidFill>
                </a:rPr>
                <a:t>Broad</a:t>
              </a:r>
              <a:r>
                <a:rPr sz="1400" dirty="0">
                  <a:solidFill>
                    <a:srgbClr val="000000"/>
                  </a:solidFill>
                </a:rPr>
                <a:t> distribution is </a:t>
              </a:r>
              <a:r>
                <a:rPr sz="1400" i="1" dirty="0">
                  <a:solidFill>
                    <a:srgbClr val="000000"/>
                  </a:solidFill>
                </a:rPr>
                <a:t>partial.</a:t>
              </a:r>
            </a:p>
          </p:txBody>
        </p:sp>
      </p:grpSp>
      <p:grpSp>
        <p:nvGrpSpPr>
          <p:cNvPr id="4888" name="Group"/>
          <p:cNvGrpSpPr/>
          <p:nvPr/>
        </p:nvGrpSpPr>
        <p:grpSpPr>
          <a:xfrm>
            <a:off x="721475" y="5214949"/>
            <a:ext cx="3552375" cy="714382"/>
            <a:chOff x="0" y="0"/>
            <a:chExt cx="2214562" cy="714380"/>
          </a:xfrm>
        </p:grpSpPr>
        <p:sp>
          <p:nvSpPr>
            <p:cNvPr id="4886" name="Rectangle"/>
            <p:cNvSpPr/>
            <p:nvPr/>
          </p:nvSpPr>
          <p:spPr>
            <a:xfrm>
              <a:off x="0" y="0"/>
              <a:ext cx="2214562" cy="71438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887" name="Phonetic distribution is partial."/>
            <p:cNvSpPr txBox="1"/>
            <p:nvPr/>
          </p:nvSpPr>
          <p:spPr>
            <a:xfrm>
              <a:off x="0" y="0"/>
              <a:ext cx="2214562" cy="307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1400" dirty="0">
                  <a:solidFill>
                    <a:srgbClr val="000000"/>
                  </a:solidFill>
                </a:rPr>
                <a:t>Narrow</a:t>
              </a:r>
              <a:r>
                <a:rPr sz="1400" dirty="0">
                  <a:solidFill>
                    <a:srgbClr val="000000"/>
                  </a:solidFill>
                </a:rPr>
                <a:t> distribution is </a:t>
              </a:r>
              <a:r>
                <a:rPr sz="1400" i="1" dirty="0">
                  <a:solidFill>
                    <a:srgbClr val="000000"/>
                  </a:solidFill>
                </a:rPr>
                <a:t>partial.</a:t>
              </a:r>
            </a:p>
          </p:txBody>
        </p:sp>
      </p:grpSp>
      <p:sp>
        <p:nvSpPr>
          <p:cNvPr id="4889" name="Shape"/>
          <p:cNvSpPr/>
          <p:nvPr/>
        </p:nvSpPr>
        <p:spPr>
          <a:xfrm>
            <a:off x="2417364" y="3773080"/>
            <a:ext cx="119860" cy="267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4890" name="Line"/>
          <p:cNvSpPr/>
          <p:nvPr/>
        </p:nvSpPr>
        <p:spPr>
          <a:xfrm rot="10800000" flipV="1">
            <a:off x="2543175" y="1028690"/>
            <a:ext cx="385763" cy="542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891" name="Line"/>
          <p:cNvSpPr/>
          <p:nvPr/>
        </p:nvSpPr>
        <p:spPr>
          <a:xfrm>
            <a:off x="6700838" y="1028690"/>
            <a:ext cx="371476" cy="471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892" name="Line"/>
          <p:cNvSpPr/>
          <p:nvPr/>
        </p:nvSpPr>
        <p:spPr>
          <a:xfrm>
            <a:off x="2464601" y="4678382"/>
            <a:ext cx="1" cy="50006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93" name="Line"/>
          <p:cNvSpPr/>
          <p:nvPr/>
        </p:nvSpPr>
        <p:spPr>
          <a:xfrm>
            <a:off x="6823075" y="4714875"/>
            <a:ext cx="34926" cy="428625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4896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894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895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4897" name="Continue"/>
          <p:cNvSpPr txBox="1"/>
          <p:nvPr/>
        </p:nvSpPr>
        <p:spPr>
          <a:xfrm>
            <a:off x="7215188" y="6143625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6B2857-EF60-E6D5-9853-7A4DE51B51A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5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4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5" grpId="1" animBg="1" advAuto="0"/>
      <p:bldP spid="4868" grpId="3" animBg="1" advAuto="0"/>
      <p:bldP spid="4871" grpId="11" animBg="1" advAuto="0"/>
      <p:bldP spid="4872" grpId="5" animBg="1" advAuto="0"/>
      <p:bldP spid="4873" grpId="13" animBg="1" advAuto="0"/>
      <p:bldP spid="4876" grpId="15" animBg="1" advAuto="0"/>
      <p:bldP spid="4879" grpId="17" animBg="1" advAuto="0"/>
      <p:bldP spid="4880" grpId="4" animBg="1" advAuto="0"/>
      <p:bldP spid="4881" grpId="12" animBg="1" advAuto="0"/>
      <p:bldP spid="4882" grpId="14" animBg="1" advAuto="0"/>
      <p:bldP spid="4885" grpId="7" animBg="1" advAuto="0"/>
      <p:bldP spid="4888" grpId="9" animBg="1" advAuto="0"/>
      <p:bldP spid="4889" grpId="6" animBg="1" advAuto="0"/>
      <p:bldP spid="4890" grpId="2" animBg="1" advAuto="0"/>
      <p:bldP spid="4891" grpId="10" animBg="1" advAuto="0"/>
      <p:bldP spid="4892" grpId="8" animBg="1" advAuto="0"/>
      <p:bldP spid="4893" grpId="16" animBg="1" advAuto="0"/>
      <p:bldP spid="4896" grpId="19" animBg="1" advAuto="0"/>
      <p:bldP spid="4897" grpId="18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1" name="Group"/>
          <p:cNvGrpSpPr/>
          <p:nvPr/>
        </p:nvGrpSpPr>
        <p:grpSpPr>
          <a:xfrm>
            <a:off x="1720831" y="463536"/>
            <a:ext cx="5072064" cy="342901"/>
            <a:chOff x="0" y="0"/>
            <a:chExt cx="5072062" cy="342900"/>
          </a:xfrm>
        </p:grpSpPr>
        <p:sp>
          <p:nvSpPr>
            <p:cNvPr id="4899" name="Rectangle"/>
            <p:cNvSpPr/>
            <p:nvPr/>
          </p:nvSpPr>
          <p:spPr>
            <a:xfrm>
              <a:off x="-1" y="0"/>
              <a:ext cx="5072064" cy="34290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00" name="TRANSFER  ANALYSIS"/>
            <p:cNvSpPr txBox="1"/>
            <p:nvPr/>
          </p:nvSpPr>
          <p:spPr>
            <a:xfrm>
              <a:off x="-1" y="0"/>
              <a:ext cx="5072064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TRANSFER  ANALYSIS</a:t>
              </a:r>
            </a:p>
          </p:txBody>
        </p:sp>
      </p:grpSp>
      <p:grpSp>
        <p:nvGrpSpPr>
          <p:cNvPr id="4907" name="Group"/>
          <p:cNvGrpSpPr/>
          <p:nvPr/>
        </p:nvGrpSpPr>
        <p:grpSpPr>
          <a:xfrm>
            <a:off x="1852747" y="1177916"/>
            <a:ext cx="1041249" cy="370705"/>
            <a:chOff x="0" y="0"/>
            <a:chExt cx="1041247" cy="370704"/>
          </a:xfrm>
        </p:grpSpPr>
        <p:sp>
          <p:nvSpPr>
            <p:cNvPr id="4905" name="Rectangle"/>
            <p:cNvSpPr/>
            <p:nvPr/>
          </p:nvSpPr>
          <p:spPr>
            <a:xfrm>
              <a:off x="0" y="0"/>
              <a:ext cx="1041248" cy="370704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06" name="Spanish"/>
            <p:cNvSpPr txBox="1"/>
            <p:nvPr/>
          </p:nvSpPr>
          <p:spPr>
            <a:xfrm>
              <a:off x="0" y="0"/>
              <a:ext cx="1041248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Spanish </a:t>
              </a:r>
            </a:p>
          </p:txBody>
        </p:sp>
      </p:grpSp>
      <p:grpSp>
        <p:nvGrpSpPr>
          <p:cNvPr id="4910" name="Group"/>
          <p:cNvGrpSpPr/>
          <p:nvPr/>
        </p:nvGrpSpPr>
        <p:grpSpPr>
          <a:xfrm>
            <a:off x="5351448" y="1177916"/>
            <a:ext cx="1208565" cy="370705"/>
            <a:chOff x="0" y="0"/>
            <a:chExt cx="1208564" cy="370704"/>
          </a:xfrm>
        </p:grpSpPr>
        <p:sp>
          <p:nvSpPr>
            <p:cNvPr id="4908" name="Rectangle"/>
            <p:cNvSpPr/>
            <p:nvPr/>
          </p:nvSpPr>
          <p:spPr>
            <a:xfrm>
              <a:off x="-1" y="0"/>
              <a:ext cx="1208566" cy="370704"/>
            </a:xfrm>
            <a:prstGeom prst="rect">
              <a:avLst/>
            </a:prstGeom>
            <a:solidFill>
              <a:srgbClr val="B88472"/>
            </a:solidFill>
            <a:ln w="25400" cap="flat">
              <a:solidFill>
                <a:srgbClr val="866053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09" name="English"/>
            <p:cNvSpPr txBox="1"/>
            <p:nvPr/>
          </p:nvSpPr>
          <p:spPr>
            <a:xfrm>
              <a:off x="-1" y="0"/>
              <a:ext cx="1208566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 </a:t>
              </a:r>
            </a:p>
          </p:txBody>
        </p:sp>
      </p:grpSp>
      <p:grpSp>
        <p:nvGrpSpPr>
          <p:cNvPr id="4913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911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12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88DD416-AEEA-D642-B523-5376F5C32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166176"/>
              </p:ext>
            </p:extLst>
          </p:nvPr>
        </p:nvGraphicFramePr>
        <p:xfrm>
          <a:off x="2698259" y="2185114"/>
          <a:ext cx="3371849" cy="2032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6913">
                  <a:extLst>
                    <a:ext uri="{9D8B030D-6E8A-4147-A177-3AD203B41FA5}">
                      <a16:colId xmlns:a16="http://schemas.microsoft.com/office/drawing/2014/main" val="720406374"/>
                    </a:ext>
                  </a:extLst>
                </a:gridCol>
                <a:gridCol w="680174">
                  <a:extLst>
                    <a:ext uri="{9D8B030D-6E8A-4147-A177-3AD203B41FA5}">
                      <a16:colId xmlns:a16="http://schemas.microsoft.com/office/drawing/2014/main" val="4055140360"/>
                    </a:ext>
                  </a:extLst>
                </a:gridCol>
                <a:gridCol w="1414762">
                  <a:extLst>
                    <a:ext uri="{9D8B030D-6E8A-4147-A177-3AD203B41FA5}">
                      <a16:colId xmlns:a16="http://schemas.microsoft.com/office/drawing/2014/main" val="1145405895"/>
                    </a:ext>
                  </a:extLst>
                </a:gridCol>
              </a:tblGrid>
              <a:tr h="435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 /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/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 /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/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203398"/>
                  </a:ext>
                </a:extLst>
              </a:tr>
              <a:tr h="1532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 [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ʧ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-]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[-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ʧ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-]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[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ʧ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-]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[-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ʧ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-]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[-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ʧ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]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solidFill>
                          <a:srgbClr val="000000"/>
                        </a:solidFill>
                        <a:latin typeface="Lucida Sans Unicode"/>
                        <a:ea typeface="Lucida Sans Unicode"/>
                        <a:cs typeface="Lucida Sans Unicode"/>
                        <a:sym typeface="Lucida Sans Unicode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2681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F987ED-1A73-9B58-59F2-4AB09082634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6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1" grpId="1" animBg="1" advAuto="0"/>
      <p:bldP spid="4907" grpId="2" animBg="1" advAuto="0"/>
      <p:bldP spid="4910" grpId="3" animBg="1" advAuto="0"/>
      <p:bldP spid="4913" grpId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8" name="Group"/>
          <p:cNvGrpSpPr/>
          <p:nvPr/>
        </p:nvGrpSpPr>
        <p:grpSpPr>
          <a:xfrm>
            <a:off x="1776446" y="318951"/>
            <a:ext cx="5786478" cy="1234689"/>
            <a:chOff x="0" y="0"/>
            <a:chExt cx="5786477" cy="1234688"/>
          </a:xfrm>
        </p:grpSpPr>
        <p:sp>
          <p:nvSpPr>
            <p:cNvPr id="4916" name="Rectangle"/>
            <p:cNvSpPr/>
            <p:nvPr/>
          </p:nvSpPr>
          <p:spPr>
            <a:xfrm>
              <a:off x="0" y="0"/>
              <a:ext cx="5786478" cy="857257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17" name="/ʤ/ or /d͡ʒ/ PRODUCTION PICTURE…"/>
            <p:cNvSpPr txBox="1"/>
            <p:nvPr/>
          </p:nvSpPr>
          <p:spPr>
            <a:xfrm>
              <a:off x="0" y="0"/>
              <a:ext cx="5786478" cy="12346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/</a:t>
              </a:r>
              <a:r>
                <a:rPr sz="2000" b="1" dirty="0" err="1">
                  <a:solidFill>
                    <a:srgbClr val="373D54"/>
                  </a:solidFill>
                </a:rPr>
                <a:t>ʤ</a:t>
              </a:r>
              <a:r>
                <a:rPr sz="2000" b="1" dirty="0">
                  <a:solidFill>
                    <a:srgbClr val="373D54"/>
                  </a:solidFill>
                </a:rPr>
                <a:t>/ </a:t>
              </a:r>
              <a:r>
                <a:rPr sz="1500" b="1" dirty="0">
                  <a:solidFill>
                    <a:srgbClr val="373D54"/>
                  </a:solidFill>
                </a:rPr>
                <a:t>or</a:t>
              </a:r>
              <a:r>
                <a:rPr sz="2000" b="1" dirty="0">
                  <a:solidFill>
                    <a:srgbClr val="373D54"/>
                  </a:solidFill>
                </a:rPr>
                <a:t> </a:t>
              </a:r>
              <a:r>
                <a:rPr b="1" dirty="0">
                  <a:solidFill>
                    <a:srgbClr val="000000"/>
                  </a:solidFill>
                </a:rPr>
                <a:t>/</a:t>
              </a:r>
              <a:r>
                <a:rPr b="1" dirty="0" err="1">
                  <a:solidFill>
                    <a:srgbClr val="000000"/>
                  </a:solidFill>
                </a:rPr>
                <a:t>d͡ʒ</a:t>
              </a:r>
              <a:r>
                <a:rPr b="1" dirty="0">
                  <a:solidFill>
                    <a:srgbClr val="000000"/>
                  </a:solidFill>
                </a:rPr>
                <a:t>/ </a:t>
              </a:r>
              <a:r>
                <a:rPr sz="2000" b="1" dirty="0">
                  <a:solidFill>
                    <a:srgbClr val="373D54"/>
                  </a:solidFill>
                </a:rPr>
                <a:t>PRODUCTION PICTURE</a:t>
              </a:r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SPANISH- ENGLISH</a:t>
              </a:r>
            </a:p>
          </p:txBody>
        </p:sp>
      </p:grpSp>
      <p:grpSp>
        <p:nvGrpSpPr>
          <p:cNvPr id="4921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919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20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4922" name="Continue"/>
          <p:cNvSpPr txBox="1"/>
          <p:nvPr/>
        </p:nvSpPr>
        <p:spPr>
          <a:xfrm>
            <a:off x="7215188" y="6143625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sp>
        <p:nvSpPr>
          <p:cNvPr id="4923" name="http://www.englishlanguageclub.co.uk/ʤ-sound/"/>
          <p:cNvSpPr txBox="1"/>
          <p:nvPr/>
        </p:nvSpPr>
        <p:spPr>
          <a:xfrm>
            <a:off x="2194823" y="5706652"/>
            <a:ext cx="579902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>
                <a:hlinkClick r:id="rId2"/>
              </a:rPr>
              <a:t>http://www.englishlanguageclub.co.uk/%CA%A4-sound/</a:t>
            </a:r>
            <a:endParaRPr lang="en-US" dirty="0"/>
          </a:p>
          <a:p>
            <a:endParaRPr lang="es-E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08ECF-D2AE-7441-8EF4-2B2B52A78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985" y="1395634"/>
            <a:ext cx="3835400" cy="3429000"/>
          </a:xfrm>
          <a:prstGeom prst="rect">
            <a:avLst/>
          </a:prstGeom>
        </p:spPr>
      </p:pic>
      <p:sp>
        <p:nvSpPr>
          <p:cNvPr id="12" name="Vls / Vd , apico-alveolar lamino fronto-palatal, oral affricate">
            <a:extLst>
              <a:ext uri="{FF2B5EF4-FFF2-40B4-BE49-F238E27FC236}">
                <a16:creationId xmlns:a16="http://schemas.microsoft.com/office/drawing/2014/main" id="{44F1E732-5724-514F-B4F8-C4E59F6E15E7}"/>
              </a:ext>
            </a:extLst>
          </p:cNvPr>
          <p:cNvSpPr txBox="1"/>
          <p:nvPr/>
        </p:nvSpPr>
        <p:spPr>
          <a:xfrm>
            <a:off x="1776446" y="5144554"/>
            <a:ext cx="587596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s-ES" dirty="0" err="1"/>
              <a:t>voiced</a:t>
            </a:r>
            <a:r>
              <a:rPr dirty="0"/>
              <a:t>, </a:t>
            </a:r>
            <a:r>
              <a:rPr dirty="0" err="1"/>
              <a:t>apico</a:t>
            </a:r>
            <a:r>
              <a:rPr dirty="0"/>
              <a:t>-alveolar </a:t>
            </a:r>
            <a:r>
              <a:rPr dirty="0" err="1">
                <a:solidFill>
                  <a:srgbClr val="FF2326"/>
                </a:solidFill>
              </a:rPr>
              <a:t>lamino</a:t>
            </a:r>
            <a:r>
              <a:rPr dirty="0">
                <a:solidFill>
                  <a:srgbClr val="FF2326"/>
                </a:solidFill>
              </a:rPr>
              <a:t> </a:t>
            </a:r>
            <a:r>
              <a:rPr dirty="0" err="1"/>
              <a:t>fronto</a:t>
            </a:r>
            <a:r>
              <a:rPr dirty="0"/>
              <a:t>-palatal, oral affricate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2AEE32-9256-7C4B-B9DC-0C189C1F6E87}"/>
              </a:ext>
            </a:extLst>
          </p:cNvPr>
          <p:cNvCxnSpPr>
            <a:cxnSpLocks/>
          </p:cNvCxnSpPr>
          <p:nvPr/>
        </p:nvCxnSpPr>
        <p:spPr>
          <a:xfrm flipV="1">
            <a:off x="2396817" y="3837277"/>
            <a:ext cx="2806700" cy="1307278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C03496-6777-4947-8A19-7E425FF50C01}"/>
              </a:ext>
            </a:extLst>
          </p:cNvPr>
          <p:cNvCxnSpPr>
            <a:cxnSpLocks/>
          </p:cNvCxnSpPr>
          <p:nvPr/>
        </p:nvCxnSpPr>
        <p:spPr>
          <a:xfrm flipV="1">
            <a:off x="3501717" y="2516477"/>
            <a:ext cx="431800" cy="274320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94BB8F-FB1E-9D4E-93D1-F3C74FB680D2}"/>
              </a:ext>
            </a:extLst>
          </p:cNvPr>
          <p:cNvCxnSpPr>
            <a:cxnSpLocks/>
          </p:cNvCxnSpPr>
          <p:nvPr/>
        </p:nvCxnSpPr>
        <p:spPr>
          <a:xfrm flipH="1" flipV="1">
            <a:off x="4098617" y="2246601"/>
            <a:ext cx="306217" cy="301307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B22CAC-F7AA-F347-B31E-B7933D623C0F}"/>
              </a:ext>
            </a:extLst>
          </p:cNvPr>
          <p:cNvCxnSpPr>
            <a:cxnSpLocks/>
          </p:cNvCxnSpPr>
          <p:nvPr/>
        </p:nvCxnSpPr>
        <p:spPr>
          <a:xfrm flipH="1" flipV="1">
            <a:off x="4301817" y="2246601"/>
            <a:ext cx="1127086" cy="3038868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C03C8F-5724-6548-BCD5-337C78EBE757}"/>
              </a:ext>
            </a:extLst>
          </p:cNvPr>
          <p:cNvCxnSpPr>
            <a:cxnSpLocks/>
          </p:cNvCxnSpPr>
          <p:nvPr/>
        </p:nvCxnSpPr>
        <p:spPr>
          <a:xfrm flipH="1" flipV="1">
            <a:off x="4863019" y="2338677"/>
            <a:ext cx="1541423" cy="292100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22B0BA-9463-C24B-8BFE-04BF2373CE54}"/>
              </a:ext>
            </a:extLst>
          </p:cNvPr>
          <p:cNvCxnSpPr>
            <a:cxnSpLocks/>
          </p:cNvCxnSpPr>
          <p:nvPr/>
        </p:nvCxnSpPr>
        <p:spPr>
          <a:xfrm flipH="1" flipV="1">
            <a:off x="4247371" y="2246599"/>
            <a:ext cx="2811351" cy="3013078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0F32EB-EBFF-974D-82EF-F396020B5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78899"/>
            <a:ext cx="983142" cy="7414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6BF5A7-336D-6B26-B843-B62CFCD4109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7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" grpId="1" animBg="1" advAuto="0"/>
      <p:bldP spid="4921" grpId="4" animBg="1" advAuto="0"/>
      <p:bldP spid="4922" grpId="3" animBg="1" advAuto="0"/>
      <p:bldP spid="12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7" name="Group"/>
          <p:cNvGrpSpPr/>
          <p:nvPr/>
        </p:nvGrpSpPr>
        <p:grpSpPr>
          <a:xfrm>
            <a:off x="2743885" y="389230"/>
            <a:ext cx="3500439" cy="357189"/>
            <a:chOff x="0" y="0"/>
            <a:chExt cx="3500437" cy="357187"/>
          </a:xfrm>
        </p:grpSpPr>
        <p:sp>
          <p:nvSpPr>
            <p:cNvPr id="4925" name="Rectangle"/>
            <p:cNvSpPr/>
            <p:nvPr/>
          </p:nvSpPr>
          <p:spPr>
            <a:xfrm>
              <a:off x="-1" y="-1"/>
              <a:ext cx="3500439" cy="357189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26" name="SPANISH and ENGLISH / ʤ /"/>
            <p:cNvSpPr txBox="1"/>
            <p:nvPr/>
          </p:nvSpPr>
          <p:spPr>
            <a:xfrm>
              <a:off x="-1" y="-1"/>
              <a:ext cx="3500439" cy="325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SPANISH and ENGLISH /</a:t>
              </a:r>
              <a:r>
                <a:rPr sz="140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ʤ </a:t>
              </a:r>
              <a:r>
                <a:rPr sz="1400" b="1">
                  <a:solidFill>
                    <a:srgbClr val="000000"/>
                  </a:solidFill>
                </a:rPr>
                <a:t>/ </a:t>
              </a:r>
            </a:p>
          </p:txBody>
        </p:sp>
      </p:grpSp>
      <p:grpSp>
        <p:nvGrpSpPr>
          <p:cNvPr id="4930" name="Group"/>
          <p:cNvGrpSpPr/>
          <p:nvPr/>
        </p:nvGrpSpPr>
        <p:grpSpPr>
          <a:xfrm>
            <a:off x="815047" y="1246468"/>
            <a:ext cx="2428893" cy="348430"/>
            <a:chOff x="0" y="0"/>
            <a:chExt cx="2428892" cy="348428"/>
          </a:xfrm>
        </p:grpSpPr>
        <p:sp>
          <p:nvSpPr>
            <p:cNvPr id="4928" name="Rectangle"/>
            <p:cNvSpPr/>
            <p:nvPr/>
          </p:nvSpPr>
          <p:spPr>
            <a:xfrm>
              <a:off x="-1" y="0"/>
              <a:ext cx="2428894" cy="342900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29" name="Spanish /ʤ/ -/d͡ʒ/"/>
            <p:cNvSpPr txBox="1"/>
            <p:nvPr/>
          </p:nvSpPr>
          <p:spPr>
            <a:xfrm>
              <a:off x="-1" y="0"/>
              <a:ext cx="2428894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/>
                <a:t>Spanish /</a:t>
              </a:r>
              <a:r>
                <a:rPr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ʤ</a:t>
              </a:r>
              <a:r>
                <a:rPr b="1"/>
                <a:t>/ -/</a:t>
              </a:r>
              <a:r>
                <a:t>d͡ʒ</a:t>
              </a:r>
              <a:r>
                <a:rPr b="1"/>
                <a:t>/</a:t>
              </a:r>
            </a:p>
          </p:txBody>
        </p:sp>
      </p:grpSp>
      <p:grpSp>
        <p:nvGrpSpPr>
          <p:cNvPr id="4933" name="Group"/>
          <p:cNvGrpSpPr/>
          <p:nvPr/>
        </p:nvGrpSpPr>
        <p:grpSpPr>
          <a:xfrm>
            <a:off x="5815691" y="1175031"/>
            <a:ext cx="2000281" cy="615130"/>
            <a:chOff x="0" y="0"/>
            <a:chExt cx="2000279" cy="615128"/>
          </a:xfrm>
        </p:grpSpPr>
        <p:sp>
          <p:nvSpPr>
            <p:cNvPr id="4931" name="Rectangle"/>
            <p:cNvSpPr/>
            <p:nvPr/>
          </p:nvSpPr>
          <p:spPr>
            <a:xfrm>
              <a:off x="0" y="0"/>
              <a:ext cx="2000280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32" name="English /ʤ/ -/d͡ʒ/"/>
            <p:cNvSpPr txBox="1"/>
            <p:nvPr/>
          </p:nvSpPr>
          <p:spPr>
            <a:xfrm>
              <a:off x="0" y="0"/>
              <a:ext cx="2000280" cy="615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/>
                <a:t>English /</a:t>
              </a:r>
              <a:r>
                <a:rPr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ʤ</a:t>
              </a:r>
              <a:r>
                <a:rPr b="1"/>
                <a:t>/ -/</a:t>
              </a:r>
              <a:r>
                <a:t>d͡ʒ</a:t>
              </a:r>
              <a:r>
                <a:rPr b="1"/>
                <a:t>/</a:t>
              </a:r>
            </a:p>
          </p:txBody>
        </p:sp>
      </p:grpSp>
      <p:grpSp>
        <p:nvGrpSpPr>
          <p:cNvPr id="4936" name="Group"/>
          <p:cNvGrpSpPr/>
          <p:nvPr/>
        </p:nvGrpSpPr>
        <p:grpSpPr>
          <a:xfrm>
            <a:off x="4783873" y="2236527"/>
            <a:ext cx="3931532" cy="663090"/>
            <a:chOff x="0" y="6275"/>
            <a:chExt cx="2428875" cy="663088"/>
          </a:xfrm>
        </p:grpSpPr>
        <p:sp>
          <p:nvSpPr>
            <p:cNvPr id="4934" name="Rectangle"/>
            <p:cNvSpPr/>
            <p:nvPr/>
          </p:nvSpPr>
          <p:spPr>
            <a:xfrm>
              <a:off x="0" y="16348"/>
              <a:ext cx="2428875" cy="642944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4935" name="/ʤ/ voiced, apico- alveolar lamino fronto - palatal, oral, affricate"/>
            <p:cNvSpPr txBox="1"/>
            <p:nvPr/>
          </p:nvSpPr>
          <p:spPr>
            <a:xfrm>
              <a:off x="0" y="6275"/>
              <a:ext cx="2428875" cy="6630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/>
                <a:t>/</a:t>
              </a:r>
              <a:r>
                <a:rPr sz="12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ʤ</a:t>
              </a:r>
              <a:r>
                <a:rPr sz="1200"/>
                <a:t>/ voiced, apico- alveolar lamino fronto - palatal, oral, affricate</a:t>
              </a:r>
            </a:p>
          </p:txBody>
        </p:sp>
      </p:grpSp>
      <p:grpSp>
        <p:nvGrpSpPr>
          <p:cNvPr id="4939" name="Group"/>
          <p:cNvGrpSpPr/>
          <p:nvPr/>
        </p:nvGrpSpPr>
        <p:grpSpPr>
          <a:xfrm>
            <a:off x="4783873" y="3461046"/>
            <a:ext cx="3931532" cy="714376"/>
            <a:chOff x="0" y="0"/>
            <a:chExt cx="2428875" cy="714375"/>
          </a:xfrm>
        </p:grpSpPr>
        <p:sp>
          <p:nvSpPr>
            <p:cNvPr id="4937" name="Rectangle"/>
            <p:cNvSpPr/>
            <p:nvPr/>
          </p:nvSpPr>
          <p:spPr>
            <a:xfrm>
              <a:off x="0" y="0"/>
              <a:ext cx="2428875" cy="714375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4938" name="[ʤ] voiced, apico- alveolar lamino fronto - palatal, oral, affricate"/>
            <p:cNvSpPr txBox="1"/>
            <p:nvPr/>
          </p:nvSpPr>
          <p:spPr>
            <a:xfrm>
              <a:off x="0" y="25643"/>
              <a:ext cx="2428875" cy="66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/>
                <a:t>[</a:t>
              </a:r>
              <a:r>
                <a:rPr sz="12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ʤ</a:t>
              </a:r>
              <a:r>
                <a:rPr sz="1200"/>
                <a:t>] voiced, apico- alveolar lamino fronto - palatal, oral, affricate</a:t>
              </a:r>
            </a:p>
          </p:txBody>
        </p:sp>
      </p:grpSp>
      <p:grpSp>
        <p:nvGrpSpPr>
          <p:cNvPr id="4942" name="Group"/>
          <p:cNvGrpSpPr/>
          <p:nvPr/>
        </p:nvGrpSpPr>
        <p:grpSpPr>
          <a:xfrm>
            <a:off x="330344" y="2134683"/>
            <a:ext cx="2913579" cy="783194"/>
            <a:chOff x="-179983" y="0"/>
            <a:chExt cx="2608858" cy="571500"/>
          </a:xfrm>
        </p:grpSpPr>
        <p:sp>
          <p:nvSpPr>
            <p:cNvPr id="4940" name="Rectangle"/>
            <p:cNvSpPr/>
            <p:nvPr/>
          </p:nvSpPr>
          <p:spPr>
            <a:xfrm>
              <a:off x="0" y="0"/>
              <a:ext cx="2428875" cy="571500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4941" name="/ʤ/ does not occur as a phoneme"/>
            <p:cNvSpPr txBox="1"/>
            <p:nvPr/>
          </p:nvSpPr>
          <p:spPr>
            <a:xfrm>
              <a:off x="-179983" y="49936"/>
              <a:ext cx="2608858" cy="471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dirty="0"/>
                <a:t>/</a:t>
              </a:r>
              <a:r>
                <a:rPr sz="12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ʤ</a:t>
              </a:r>
              <a:r>
                <a:rPr sz="1200" dirty="0"/>
                <a:t>/ does not occur as a phoneme</a:t>
              </a:r>
              <a:r>
                <a:rPr lang="es-ES" sz="1200" dirty="0"/>
                <a:t>. </a:t>
              </a:r>
              <a:r>
                <a:rPr lang="es-ES" sz="1200" dirty="0" err="1"/>
                <a:t>It</a:t>
              </a:r>
              <a:r>
                <a:rPr lang="es-ES" sz="1200" dirty="0"/>
                <a:t> </a:t>
              </a:r>
              <a:r>
                <a:rPr lang="es-ES" sz="1200" dirty="0" err="1"/>
                <a:t>is</a:t>
              </a:r>
              <a:r>
                <a:rPr lang="es-ES" sz="1200" dirty="0"/>
                <a:t> </a:t>
              </a:r>
              <a:r>
                <a:rPr lang="es-ES" sz="1200" dirty="0" err="1"/>
                <a:t>an</a:t>
              </a:r>
              <a:r>
                <a:rPr lang="es-ES" sz="1200" dirty="0"/>
                <a:t> </a:t>
              </a:r>
              <a:r>
                <a:rPr lang="es-ES" sz="1200" dirty="0" err="1"/>
                <a:t>allophone</a:t>
              </a:r>
              <a:r>
                <a:rPr lang="es-ES" sz="1200" dirty="0"/>
                <a:t> of &lt;ll&gt; (Andes) and &lt;y&gt; (</a:t>
              </a:r>
              <a:r>
                <a:rPr lang="es-ES" sz="1200" dirty="0" err="1"/>
                <a:t>Coast</a:t>
              </a:r>
              <a:r>
                <a:rPr lang="es-ES" sz="1200" dirty="0"/>
                <a:t>-GYE)</a:t>
              </a:r>
              <a:endParaRPr sz="1200" dirty="0"/>
            </a:p>
          </p:txBody>
        </p:sp>
      </p:grpSp>
      <p:grpSp>
        <p:nvGrpSpPr>
          <p:cNvPr id="4945" name="Group"/>
          <p:cNvGrpSpPr/>
          <p:nvPr/>
        </p:nvGrpSpPr>
        <p:grpSpPr>
          <a:xfrm>
            <a:off x="3815435" y="2246587"/>
            <a:ext cx="714376" cy="714376"/>
            <a:chOff x="0" y="0"/>
            <a:chExt cx="714375" cy="714375"/>
          </a:xfrm>
        </p:grpSpPr>
        <p:sp>
          <p:nvSpPr>
            <p:cNvPr id="4943" name="Square"/>
            <p:cNvSpPr/>
            <p:nvPr/>
          </p:nvSpPr>
          <p:spPr>
            <a:xfrm>
              <a:off x="0" y="0"/>
              <a:ext cx="714375" cy="714375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44" name="Other…"/>
            <p:cNvSpPr txBox="1"/>
            <p:nvPr/>
          </p:nvSpPr>
          <p:spPr>
            <a:xfrm>
              <a:off x="0" y="72660"/>
              <a:ext cx="714375" cy="569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>
                  <a:latin typeface="Arial"/>
                  <a:ea typeface="Arial"/>
                  <a:cs typeface="Arial"/>
                  <a:sym typeface="Arial"/>
                </a:rPr>
                <a:t>Other</a:t>
              </a:r>
            </a:p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>
                  <a:latin typeface="Arial"/>
                  <a:ea typeface="Arial"/>
                  <a:cs typeface="Arial"/>
                  <a:sym typeface="Arial"/>
                </a:rPr>
                <a:t>Symbol</a:t>
              </a:r>
            </a:p>
          </p:txBody>
        </p:sp>
      </p:grpSp>
      <p:grpSp>
        <p:nvGrpSpPr>
          <p:cNvPr id="4948" name="Group"/>
          <p:cNvGrpSpPr/>
          <p:nvPr/>
        </p:nvGrpSpPr>
        <p:grpSpPr>
          <a:xfrm>
            <a:off x="3815435" y="3461024"/>
            <a:ext cx="714376" cy="714376"/>
            <a:chOff x="0" y="0"/>
            <a:chExt cx="714375" cy="714375"/>
          </a:xfrm>
        </p:grpSpPr>
        <p:sp>
          <p:nvSpPr>
            <p:cNvPr id="4946" name="Square"/>
            <p:cNvSpPr/>
            <p:nvPr/>
          </p:nvSpPr>
          <p:spPr>
            <a:xfrm>
              <a:off x="0" y="0"/>
              <a:ext cx="714375" cy="714375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4947" name="[ ǰ ]"/>
            <p:cNvSpPr txBox="1"/>
            <p:nvPr/>
          </p:nvSpPr>
          <p:spPr>
            <a:xfrm>
              <a:off x="0" y="212992"/>
              <a:ext cx="714375" cy="288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/>
                <a:t>[ </a:t>
              </a:r>
              <a:r>
                <a:rPr sz="12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ǰ </a:t>
              </a:r>
              <a:r>
                <a:rPr sz="1200" b="1"/>
                <a:t>] </a:t>
              </a:r>
            </a:p>
          </p:txBody>
        </p:sp>
      </p:grpSp>
      <p:sp>
        <p:nvSpPr>
          <p:cNvPr id="4949" name="Shape"/>
          <p:cNvSpPr/>
          <p:nvPr/>
        </p:nvSpPr>
        <p:spPr>
          <a:xfrm>
            <a:off x="4172636" y="3032418"/>
            <a:ext cx="46038" cy="214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280"/>
                </a:moveTo>
                <a:lnTo>
                  <a:pt x="5400" y="1928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80"/>
                </a:lnTo>
                <a:lnTo>
                  <a:pt x="21600" y="192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4950" name="Line"/>
          <p:cNvSpPr/>
          <p:nvPr/>
        </p:nvSpPr>
        <p:spPr>
          <a:xfrm rot="10800000" flipV="1">
            <a:off x="2000935" y="567030"/>
            <a:ext cx="742951" cy="679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951" name="Line"/>
          <p:cNvSpPr/>
          <p:nvPr/>
        </p:nvSpPr>
        <p:spPr>
          <a:xfrm>
            <a:off x="6244322" y="567030"/>
            <a:ext cx="536576" cy="608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952" name="Line"/>
          <p:cNvSpPr/>
          <p:nvPr/>
        </p:nvSpPr>
        <p:spPr>
          <a:xfrm>
            <a:off x="2000936" y="1589380"/>
            <a:ext cx="28576" cy="5143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53" name="Line"/>
          <p:cNvSpPr/>
          <p:nvPr/>
        </p:nvSpPr>
        <p:spPr>
          <a:xfrm flipH="1">
            <a:off x="6815826" y="1603659"/>
            <a:ext cx="16" cy="64294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54" name="Line"/>
          <p:cNvSpPr/>
          <p:nvPr/>
        </p:nvSpPr>
        <p:spPr>
          <a:xfrm flipH="1">
            <a:off x="6815822" y="2891130"/>
            <a:ext cx="1589" cy="57150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55" name="Line"/>
          <p:cNvSpPr/>
          <p:nvPr/>
        </p:nvSpPr>
        <p:spPr>
          <a:xfrm>
            <a:off x="4529822" y="3392796"/>
            <a:ext cx="1071564" cy="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4958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956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57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4959" name="Continue"/>
          <p:cNvSpPr txBox="1"/>
          <p:nvPr/>
        </p:nvSpPr>
        <p:spPr>
          <a:xfrm>
            <a:off x="7215188" y="6143625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CDFD9C6-C99C-1A41-BBF6-78D2FEF0D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78899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7F9DFB-BD83-CD75-8893-8FC8C0A346D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8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7" grpId="1" animBg="1" advAuto="0"/>
      <p:bldP spid="4930" grpId="3" animBg="1" advAuto="0"/>
      <p:bldP spid="4933" grpId="7" animBg="1" advAuto="0"/>
      <p:bldP spid="4936" grpId="9" animBg="1" advAuto="0"/>
      <p:bldP spid="4939" grpId="11" animBg="1" advAuto="0"/>
      <p:bldP spid="4942" grpId="5" animBg="1" advAuto="0"/>
      <p:bldP spid="4945" grpId="12" animBg="1" advAuto="0"/>
      <p:bldP spid="4948" grpId="13" animBg="1" advAuto="0"/>
      <p:bldP spid="4950" grpId="2" animBg="1" advAuto="0"/>
      <p:bldP spid="4951" grpId="6" animBg="1" advAuto="0"/>
      <p:bldP spid="4952" grpId="4" animBg="1" advAuto="0"/>
      <p:bldP spid="4953" grpId="8" animBg="1" advAuto="0"/>
      <p:bldP spid="4954" grpId="10" animBg="1" advAuto="0"/>
      <p:bldP spid="4955" grpId="14" animBg="1" advAuto="0"/>
      <p:bldP spid="4958" grpId="16" animBg="1" advAuto="0"/>
      <p:bldP spid="4959" grpId="1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3" name="Group"/>
          <p:cNvGrpSpPr/>
          <p:nvPr/>
        </p:nvGrpSpPr>
        <p:grpSpPr>
          <a:xfrm>
            <a:off x="2071670" y="1000108"/>
            <a:ext cx="4057651" cy="557231"/>
            <a:chOff x="0" y="0"/>
            <a:chExt cx="4057650" cy="557229"/>
          </a:xfrm>
        </p:grpSpPr>
        <p:sp>
          <p:nvSpPr>
            <p:cNvPr id="4961" name="Rectangle"/>
            <p:cNvSpPr/>
            <p:nvPr/>
          </p:nvSpPr>
          <p:spPr>
            <a:xfrm>
              <a:off x="0" y="0"/>
              <a:ext cx="4057650" cy="55723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62" name="PHONEMIC AND PHONETIC DISTRIBUTION"/>
            <p:cNvSpPr txBox="1"/>
            <p:nvPr/>
          </p:nvSpPr>
          <p:spPr>
            <a:xfrm>
              <a:off x="0" y="0"/>
              <a:ext cx="405765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PHONEMIC AND PHONETIC DISTRIBUTION</a:t>
              </a:r>
            </a:p>
          </p:txBody>
        </p:sp>
      </p:grpSp>
      <p:grpSp>
        <p:nvGrpSpPr>
          <p:cNvPr id="4966" name="Group"/>
          <p:cNvGrpSpPr/>
          <p:nvPr/>
        </p:nvGrpSpPr>
        <p:grpSpPr>
          <a:xfrm>
            <a:off x="1071523" y="1857363"/>
            <a:ext cx="1785952" cy="342901"/>
            <a:chOff x="0" y="0"/>
            <a:chExt cx="1785950" cy="342900"/>
          </a:xfrm>
        </p:grpSpPr>
        <p:sp>
          <p:nvSpPr>
            <p:cNvPr id="4964" name="Rectangle"/>
            <p:cNvSpPr/>
            <p:nvPr/>
          </p:nvSpPr>
          <p:spPr>
            <a:xfrm>
              <a:off x="-1" y="0"/>
              <a:ext cx="1785952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65" name="Spanish / ʤ /"/>
            <p:cNvSpPr txBox="1"/>
            <p:nvPr/>
          </p:nvSpPr>
          <p:spPr>
            <a:xfrm>
              <a:off x="-1" y="0"/>
              <a:ext cx="1785952" cy="325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Spanish /</a:t>
              </a:r>
              <a:r>
                <a:rPr sz="140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ʤ </a:t>
              </a:r>
              <a:r>
                <a:rPr sz="1400" b="1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4969" name="Group"/>
          <p:cNvGrpSpPr/>
          <p:nvPr/>
        </p:nvGrpSpPr>
        <p:grpSpPr>
          <a:xfrm>
            <a:off x="6000746" y="1714487"/>
            <a:ext cx="1714513" cy="342901"/>
            <a:chOff x="0" y="0"/>
            <a:chExt cx="1714512" cy="342900"/>
          </a:xfrm>
        </p:grpSpPr>
        <p:sp>
          <p:nvSpPr>
            <p:cNvPr id="4967" name="Rectangle"/>
            <p:cNvSpPr/>
            <p:nvPr/>
          </p:nvSpPr>
          <p:spPr>
            <a:xfrm>
              <a:off x="-1" y="0"/>
              <a:ext cx="1714514" cy="342900"/>
            </a:xfrm>
            <a:prstGeom prst="rect">
              <a:avLst/>
            </a:prstGeom>
            <a:gradFill flip="none" rotWithShape="1">
              <a:gsLst>
                <a:gs pos="0">
                  <a:srgbClr val="FFE9B3"/>
                </a:gs>
                <a:gs pos="25000">
                  <a:srgbClr val="FFEBBA"/>
                </a:gs>
                <a:gs pos="100000">
                  <a:srgbClr val="FFF5E1"/>
                </a:gs>
              </a:gsLst>
              <a:lin ang="10800000" scaled="0"/>
            </a:gradFill>
            <a:ln w="9525" cap="flat">
              <a:solidFill>
                <a:srgbClr val="F7D774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68" name="English / ʤ /"/>
            <p:cNvSpPr txBox="1"/>
            <p:nvPr/>
          </p:nvSpPr>
          <p:spPr>
            <a:xfrm>
              <a:off x="-1" y="0"/>
              <a:ext cx="1714514" cy="325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/>
                <a:t>English /</a:t>
              </a:r>
              <a:r>
                <a:rPr sz="14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ʤ </a:t>
              </a:r>
              <a:r>
                <a:rPr sz="1400" b="1"/>
                <a:t>/</a:t>
              </a:r>
            </a:p>
          </p:txBody>
        </p:sp>
      </p:grpSp>
      <p:graphicFrame>
        <p:nvGraphicFramePr>
          <p:cNvPr id="4970" name="Table"/>
          <p:cNvGraphicFramePr/>
          <p:nvPr>
            <p:extLst>
              <p:ext uri="{D42A27DB-BD31-4B8C-83A1-F6EECF244321}">
                <p14:modId xmlns:p14="http://schemas.microsoft.com/office/powerpoint/2010/main" val="264302867"/>
              </p:ext>
            </p:extLst>
          </p:nvPr>
        </p:nvGraphicFramePr>
        <p:xfrm>
          <a:off x="3601844" y="2501579"/>
          <a:ext cx="4581910" cy="158496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265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</a:t>
                      </a:r>
                    </a:p>
                  </a:txBody>
                  <a:tcPr marL="45720" marR="45720" horzOverflow="overflow">
                    <a:solidFill>
                      <a:srgbClr val="F7C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ʤ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             </a:t>
                      </a:r>
                    </a:p>
                  </a:txBody>
                  <a:tcPr marL="45720" marR="45720" horzOverflow="overflow">
                    <a:solidFill>
                      <a:srgbClr val="F7C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ʤ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] </a:t>
                      </a:r>
                    </a:p>
                  </a:txBody>
                  <a:tcPr marL="45720" marR="45720" horzOverflow="overflow">
                    <a:solidFill>
                      <a:srgbClr val="F7C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I</a:t>
                      </a:r>
                    </a:p>
                  </a:txBody>
                  <a:tcPr marL="45720" marR="45720" horzOverflow="overflow">
                    <a:solidFill>
                      <a:srgbClr val="FCE9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d͡ʒ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ʌ</a:t>
                      </a:r>
                      <a:r>
                        <a:rPr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d͡ʒ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45720" marR="45720" horzOverflow="overflow">
                    <a:solidFill>
                      <a:srgbClr val="FCE9A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d͡ʒ</a:t>
                      </a:r>
                      <a:r>
                        <a:rPr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ʌːd͡ʒ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FC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M</a:t>
                      </a:r>
                    </a:p>
                  </a:txBody>
                  <a:tcPr marL="45720" marR="45720" horzOverflow="overflow">
                    <a:solidFill>
                      <a:srgbClr val="FCE9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ɛnəɹ</a:t>
                      </a:r>
                      <a:r>
                        <a:rPr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dʒ</a:t>
                      </a:r>
                      <a:r>
                        <a:rPr lang="es-E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45720" marR="45720" horzOverflow="overflow">
                    <a:solidFill>
                      <a:srgbClr val="FCE9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[ˈ</a:t>
                      </a:r>
                      <a:r>
                        <a:rPr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ɛːnɚ</a:t>
                      </a:r>
                      <a:r>
                        <a:rPr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dʒ</a:t>
                      </a:r>
                      <a:r>
                        <a:rPr lang="es-E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FC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F</a:t>
                      </a:r>
                    </a:p>
                  </a:txBody>
                  <a:tcPr marL="45720" marR="45720" horzOverflow="overflow">
                    <a:solidFill>
                      <a:srgbClr val="FCE9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/ˈpe</a:t>
                      </a:r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dʒ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45720" marR="45720" horzOverflow="overflow">
                    <a:solidFill>
                      <a:srgbClr val="FCE9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[ˈ</a:t>
                      </a:r>
                      <a:r>
                        <a:rPr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pʰeɪ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̯ː</a:t>
                      </a:r>
                      <a:r>
                        <a:rPr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dʒ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FC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973" name="Group"/>
          <p:cNvGrpSpPr/>
          <p:nvPr/>
        </p:nvGrpSpPr>
        <p:grpSpPr>
          <a:xfrm>
            <a:off x="3601844" y="4429131"/>
            <a:ext cx="4581910" cy="830821"/>
            <a:chOff x="0" y="0"/>
            <a:chExt cx="2286017" cy="523240"/>
          </a:xfrm>
        </p:grpSpPr>
        <p:sp>
          <p:nvSpPr>
            <p:cNvPr id="4971" name="Rectangle"/>
            <p:cNvSpPr/>
            <p:nvPr/>
          </p:nvSpPr>
          <p:spPr>
            <a:xfrm>
              <a:off x="0" y="0"/>
              <a:ext cx="2286018" cy="500063"/>
            </a:xfrm>
            <a:prstGeom prst="rect">
              <a:avLst/>
            </a:prstGeom>
            <a:gradFill flip="none" rotWithShape="1">
              <a:gsLst>
                <a:gs pos="0">
                  <a:srgbClr val="FFE9B3"/>
                </a:gs>
                <a:gs pos="25000">
                  <a:srgbClr val="FFEBBA"/>
                </a:gs>
                <a:gs pos="100000">
                  <a:srgbClr val="FFF5E1"/>
                </a:gs>
              </a:gsLst>
              <a:lin ang="10800000" scaled="0"/>
            </a:gradFill>
            <a:ln w="9525" cap="flat">
              <a:solidFill>
                <a:srgbClr val="F7D774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72" name="Phonemic distribution is  total"/>
            <p:cNvSpPr txBox="1"/>
            <p:nvPr/>
          </p:nvSpPr>
          <p:spPr>
            <a:xfrm>
              <a:off x="0" y="0"/>
              <a:ext cx="2286018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dirty="0"/>
                <a:t>Phonemic distribution is  </a:t>
              </a:r>
              <a:r>
                <a:rPr sz="1400" i="1" dirty="0"/>
                <a:t>total</a:t>
              </a:r>
            </a:p>
          </p:txBody>
        </p:sp>
      </p:grpSp>
      <p:grpSp>
        <p:nvGrpSpPr>
          <p:cNvPr id="4976" name="Group"/>
          <p:cNvGrpSpPr/>
          <p:nvPr/>
        </p:nvGrpSpPr>
        <p:grpSpPr>
          <a:xfrm>
            <a:off x="3601845" y="5357826"/>
            <a:ext cx="4581908" cy="830821"/>
            <a:chOff x="0" y="0"/>
            <a:chExt cx="2286016" cy="523240"/>
          </a:xfrm>
        </p:grpSpPr>
        <p:sp>
          <p:nvSpPr>
            <p:cNvPr id="4974" name="Rectangle"/>
            <p:cNvSpPr/>
            <p:nvPr/>
          </p:nvSpPr>
          <p:spPr>
            <a:xfrm>
              <a:off x="0" y="0"/>
              <a:ext cx="2286017" cy="500063"/>
            </a:xfrm>
            <a:prstGeom prst="rect">
              <a:avLst/>
            </a:prstGeom>
            <a:gradFill flip="none" rotWithShape="1">
              <a:gsLst>
                <a:gs pos="0">
                  <a:srgbClr val="FFE9B3"/>
                </a:gs>
                <a:gs pos="25000">
                  <a:srgbClr val="FFEBBA"/>
                </a:gs>
                <a:gs pos="100000">
                  <a:srgbClr val="FFF5E1"/>
                </a:gs>
              </a:gsLst>
              <a:lin ang="10800000" scaled="0"/>
            </a:gradFill>
            <a:ln w="9525" cap="flat">
              <a:solidFill>
                <a:srgbClr val="F7D774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75" name="Phonetic distribution is total"/>
            <p:cNvSpPr txBox="1"/>
            <p:nvPr/>
          </p:nvSpPr>
          <p:spPr>
            <a:xfrm>
              <a:off x="0" y="0"/>
              <a:ext cx="2286017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/>
                <a:t>Phonetic distribution is </a:t>
              </a:r>
              <a:r>
                <a:rPr sz="1400" i="1"/>
                <a:t>total</a:t>
              </a:r>
            </a:p>
          </p:txBody>
        </p:sp>
      </p:grpSp>
      <p:grpSp>
        <p:nvGrpSpPr>
          <p:cNvPr id="4979" name="Group"/>
          <p:cNvGrpSpPr/>
          <p:nvPr/>
        </p:nvGrpSpPr>
        <p:grpSpPr>
          <a:xfrm>
            <a:off x="1142962" y="2714619"/>
            <a:ext cx="1571626" cy="1428751"/>
            <a:chOff x="0" y="0"/>
            <a:chExt cx="1571625" cy="1428750"/>
          </a:xfrm>
        </p:grpSpPr>
        <p:sp>
          <p:nvSpPr>
            <p:cNvPr id="4977" name="Rectangle"/>
            <p:cNvSpPr/>
            <p:nvPr/>
          </p:nvSpPr>
          <p:spPr>
            <a:xfrm>
              <a:off x="0" y="0"/>
              <a:ext cx="1571625" cy="142875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78" name="X"/>
            <p:cNvSpPr txBox="1"/>
            <p:nvPr/>
          </p:nvSpPr>
          <p:spPr>
            <a:xfrm>
              <a:off x="0" y="0"/>
              <a:ext cx="1571625" cy="1018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000" b="1"/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3200" b="1">
                  <a:solidFill>
                    <a:srgbClr val="000000"/>
                  </a:solidFill>
                </a:rPr>
                <a:t>X</a:t>
              </a:r>
              <a:r>
                <a:rPr sz="1400" b="1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4980" name="Line"/>
          <p:cNvSpPr/>
          <p:nvPr/>
        </p:nvSpPr>
        <p:spPr>
          <a:xfrm>
            <a:off x="1757345" y="2200274"/>
            <a:ext cx="28576" cy="5143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81" name="Line"/>
          <p:cNvSpPr/>
          <p:nvPr/>
        </p:nvSpPr>
        <p:spPr>
          <a:xfrm>
            <a:off x="6773844" y="4948723"/>
            <a:ext cx="1" cy="412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82" name="Line"/>
          <p:cNvSpPr/>
          <p:nvPr/>
        </p:nvSpPr>
        <p:spPr>
          <a:xfrm rot="10800000" flipV="1">
            <a:off x="1757346" y="1278723"/>
            <a:ext cx="314325" cy="578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990" name="Connection Line"/>
          <p:cNvSpPr/>
          <p:nvPr/>
        </p:nvSpPr>
        <p:spPr>
          <a:xfrm>
            <a:off x="6141720" y="1277620"/>
            <a:ext cx="716280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grpSp>
        <p:nvGrpSpPr>
          <p:cNvPr id="4986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4984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85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4987" name="Continue"/>
          <p:cNvSpPr txBox="1"/>
          <p:nvPr/>
        </p:nvSpPr>
        <p:spPr>
          <a:xfrm>
            <a:off x="7215188" y="6143625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sp>
        <p:nvSpPr>
          <p:cNvPr id="4988" name="Line"/>
          <p:cNvSpPr/>
          <p:nvPr/>
        </p:nvSpPr>
        <p:spPr>
          <a:xfrm>
            <a:off x="6786570" y="3946917"/>
            <a:ext cx="1" cy="4508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89" name="Line"/>
          <p:cNvSpPr/>
          <p:nvPr/>
        </p:nvSpPr>
        <p:spPr>
          <a:xfrm>
            <a:off x="6773844" y="2055558"/>
            <a:ext cx="1" cy="4508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5F534AF-3158-C14E-BE93-EA59B4710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78899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462CF-CC28-8554-B7A5-A06827A45F9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9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3" grpId="1" animBg="1" advAuto="0"/>
      <p:bldP spid="4966" grpId="3" animBg="1" advAuto="0"/>
      <p:bldP spid="4969" grpId="7" animBg="1" advAuto="0"/>
      <p:bldP spid="4970" grpId="8" animBg="1" advAuto="0"/>
      <p:bldP spid="4973" grpId="9" animBg="1" advAuto="0"/>
      <p:bldP spid="4976" grpId="11" animBg="1" advAuto="0"/>
      <p:bldP spid="4979" grpId="5" animBg="1" advAuto="0"/>
      <p:bldP spid="4980" grpId="4" animBg="1" advAuto="0"/>
      <p:bldP spid="4981" grpId="10" animBg="1" advAuto="0"/>
      <p:bldP spid="4982" grpId="2" animBg="1" advAuto="0"/>
      <p:bldP spid="4990" grpId="6" animBg="1" advAuto="0"/>
      <p:bldP spid="4986" grpId="13" animBg="1" advAuto="0"/>
      <p:bldP spid="4987" grpId="12" animBg="1" advAuto="0"/>
      <p:bldP spid="4988" grpId="14" animBg="1" advAuto="0"/>
      <p:bldP spid="4989" grpId="15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314099</TotalTime>
  <Words>603</Words>
  <Application>Microsoft Macintosh PowerPoint</Application>
  <PresentationFormat>On-screen Show (4:3)</PresentationFormat>
  <Paragraphs>141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Charis SIL</vt:lpstr>
      <vt:lpstr>Helvetica</vt:lpstr>
      <vt:lpstr>Helvetica Neue</vt:lpstr>
      <vt:lpstr>Lucida Grande</vt:lpstr>
      <vt:lpstr>Lucida Sans Unicode</vt:lpstr>
      <vt:lpstr>Times New Roman</vt:lpstr>
      <vt:lpstr>Verdana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MSc. Pablo Mejía Maldonado</cp:lastModifiedBy>
  <cp:revision>500</cp:revision>
  <dcterms:modified xsi:type="dcterms:W3CDTF">2022-07-22T00:21:44Z</dcterms:modified>
</cp:coreProperties>
</file>