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8" r:id="rId3"/>
    <p:sldId id="259" r:id="rId4"/>
    <p:sldId id="260" r:id="rId5"/>
    <p:sldId id="261" r:id="rId6"/>
    <p:sldId id="266" r:id="rId7"/>
    <p:sldId id="268" r:id="rId8"/>
    <p:sldId id="289" r:id="rId9"/>
    <p:sldId id="270" r:id="rId10"/>
    <p:sldId id="271" r:id="rId11"/>
    <p:sldId id="272" r:id="rId12"/>
    <p:sldId id="273" r:id="rId13"/>
    <p:sldId id="274" r:id="rId14"/>
    <p:sldId id="294" r:id="rId15"/>
    <p:sldId id="290" r:id="rId16"/>
    <p:sldId id="292" r:id="rId17"/>
    <p:sldId id="295" r:id="rId18"/>
    <p:sldId id="297" r:id="rId19"/>
    <p:sldId id="302" r:id="rId20"/>
    <p:sldId id="300" r:id="rId21"/>
    <p:sldId id="301"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8E27A3-89DE-42AC-A415-97DD427EB7E7}">
  <a:tblStyle styleId="{6D8E27A3-89DE-42AC-A415-97DD427EB7E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AECE6"/>
          </a:solidFill>
        </a:fill>
      </a:tcStyle>
    </a:wholeTbl>
    <a:band1H>
      <a:tcTxStyle/>
      <a:tcStyle>
        <a:tcBdr/>
        <a:fill>
          <a:solidFill>
            <a:srgbClr val="F5D8CA"/>
          </a:solidFill>
        </a:fill>
      </a:tcStyle>
    </a:band1H>
    <a:band2H>
      <a:tcTxStyle/>
      <a:tcStyle>
        <a:tcBdr/>
      </a:tcStyle>
    </a:band2H>
    <a:band1V>
      <a:tcTxStyle/>
      <a:tcStyle>
        <a:tcBdr/>
        <a:fill>
          <a:solidFill>
            <a:srgbClr val="F5D8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871F5157-D1B8-49ED-BDF9-2369D1682B0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0"/>
    <p:restoredTop sz="93631"/>
  </p:normalViewPr>
  <p:slideViewPr>
    <p:cSldViewPr snapToGrid="0">
      <p:cViewPr varScale="1">
        <p:scale>
          <a:sx n="95" d="100"/>
          <a:sy n="95" d="100"/>
        </p:scale>
        <p:origin x="20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s-EC" sz="1200" b="0" i="0" u="none" strike="noStrike" cap="none">
                <a:solidFill>
                  <a:schemeClr val="dk1"/>
                </a:solidFill>
                <a:latin typeface="Calibri"/>
                <a:ea typeface="Calibri"/>
                <a:cs typeface="Calibri"/>
                <a:sym typeface="Calibri"/>
              </a:rPr>
              <a:t>‹#›</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5032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721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82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20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14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78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440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spcBef>
                <a:spcPts val="0"/>
              </a:spcBef>
              <a:buNone/>
            </a:pPr>
            <a:fld id="{00000000-1234-1234-1234-123412341234}" type="slidenum">
              <a:rPr lang="es-EC" sz="1200" b="0" i="0" u="none" strike="noStrike" cap="none" smtClean="0">
                <a:solidFill>
                  <a:schemeClr val="dk1"/>
                </a:solidFill>
                <a:latin typeface="Calibri"/>
                <a:ea typeface="Calibri"/>
                <a:cs typeface="Calibri"/>
                <a:sym typeface="Calibri"/>
              </a:rPr>
              <a:t>21</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69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96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25" name="Shape 1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85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08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38" name="Shape 13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s-EC"/>
              <a:t>5</a:t>
            </a:fld>
            <a:endParaRPr lang="es-EC"/>
          </a:p>
        </p:txBody>
      </p:sp>
    </p:spTree>
    <p:extLst>
      <p:ext uri="{BB962C8B-B14F-4D97-AF65-F5344CB8AC3E}">
        <p14:creationId xmlns:p14="http://schemas.microsoft.com/office/powerpoint/2010/main" val="377932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41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7" name="Shape 1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00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3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88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0" name="Shape 20"/>
          <p:cNvSpPr txBox="1">
            <a:spLocks noGrp="1"/>
          </p:cNvSpPr>
          <p:nvPr>
            <p:ph type="body" idx="1"/>
          </p:nvPr>
        </p:nvSpPr>
        <p:spPr>
          <a:xfrm>
            <a:off x="1097280" y="1845734"/>
            <a:ext cx="1005840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b="0" i="0" u="none" strike="noStrike" cap="none">
                <a:solidFill>
                  <a:srgbClr val="FFFFFF"/>
                </a:solidFill>
                <a:latin typeface="Calibri"/>
                <a:ea typeface="Calibri"/>
                <a:cs typeface="Calibri"/>
                <a:sym typeface="Calibri"/>
              </a:rPr>
              <a:t>‹#›</a:t>
            </a:fld>
            <a:endParaRPr lang="es-EC" sz="105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cSld name="Título vertical y texto">
    <p:spTree>
      <p:nvGrpSpPr>
        <p:cNvPr id="1" name="Shape 93"/>
        <p:cNvGrpSpPr/>
        <p:nvPr/>
      </p:nvGrpSpPr>
      <p:grpSpPr>
        <a:xfrm>
          <a:off x="0" y="0"/>
          <a:ext cx="0" cy="0"/>
          <a:chOff x="0" y="0"/>
          <a:chExt cx="0" cy="0"/>
        </a:xfrm>
      </p:grpSpPr>
      <p:sp>
        <p:nvSpPr>
          <p:cNvPr id="94" name="Shape 94"/>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95" name="Shape 95"/>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96" name="Shape 96"/>
          <p:cNvSpPr txBox="1">
            <a:spLocks noGrp="1"/>
          </p:cNvSpPr>
          <p:nvPr>
            <p:ph type="title"/>
          </p:nvPr>
        </p:nvSpPr>
        <p:spPr>
          <a:xfrm rot="5400000">
            <a:off x="7160640" y="1979039"/>
            <a:ext cx="5757421" cy="262890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7" name="Shape 97"/>
          <p:cNvSpPr txBox="1">
            <a:spLocks noGrp="1"/>
          </p:cNvSpPr>
          <p:nvPr>
            <p:ph type="body" idx="1"/>
          </p:nvPr>
        </p:nvSpPr>
        <p:spPr>
          <a:xfrm rot="5400000">
            <a:off x="1826639" y="-573661"/>
            <a:ext cx="5757422" cy="77343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rgbClr val="FFFFFF"/>
                </a:solidFill>
                <a:latin typeface="Calibri"/>
                <a:ea typeface="Calibri"/>
                <a:cs typeface="Calibri"/>
                <a:sym typeface="Calibri"/>
              </a:rPr>
              <a:t>‹#›</a:t>
            </a:fld>
            <a:endParaRPr lang="es-EC" sz="1050">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Shape 33"/>
        <p:cNvGrpSpPr/>
        <p:nvPr/>
      </p:nvGrpSpPr>
      <p:grpSpPr>
        <a:xfrm>
          <a:off x="0" y="0"/>
          <a:ext cx="0" cy="0"/>
          <a:chOff x="0" y="0"/>
          <a:chExt cx="0" cy="0"/>
        </a:xfrm>
      </p:grpSpPr>
      <p:sp>
        <p:nvSpPr>
          <p:cNvPr id="34" name="Shape 34"/>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35" name="Shape 35"/>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36" name="Shape 36"/>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b="0" i="0" u="none" strike="noStrike" cap="none">
                <a:solidFill>
                  <a:srgbClr val="FFFFFF"/>
                </a:solidFill>
                <a:latin typeface="Calibri"/>
                <a:ea typeface="Calibri"/>
                <a:cs typeface="Calibri"/>
                <a:sym typeface="Calibri"/>
              </a:rPr>
              <a:t>‹#›</a:t>
            </a:fld>
            <a:endParaRPr lang="es-EC" sz="1050" b="0" i="0" u="none" strike="noStrike" cap="none">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Encabezado de sección">
    <p:bg>
      <p:bgPr>
        <a:solidFill>
          <a:schemeClr val="lt1"/>
        </a:solidFill>
        <a:effectLst/>
      </p:bgPr>
    </p:bg>
    <p:spTree>
      <p:nvGrpSpPr>
        <p:cNvPr id="1" name="Shape 39"/>
        <p:cNvGrpSpPr/>
        <p:nvPr/>
      </p:nvGrpSpPr>
      <p:grpSpPr>
        <a:xfrm>
          <a:off x="0" y="0"/>
          <a:ext cx="0" cy="0"/>
          <a:chOff x="0" y="0"/>
          <a:chExt cx="0" cy="0"/>
        </a:xfrm>
      </p:grpSpPr>
      <p:sp>
        <p:nvSpPr>
          <p:cNvPr id="40" name="Shape 40"/>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41" name="Shape 41"/>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42" name="Shape 42"/>
          <p:cNvSpPr txBox="1">
            <a:spLocks noGrp="1"/>
          </p:cNvSpPr>
          <p:nvPr>
            <p:ph type="title"/>
          </p:nvPr>
        </p:nvSpPr>
        <p:spPr>
          <a:xfrm>
            <a:off x="1097280" y="758952"/>
            <a:ext cx="10058400" cy="356616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3" name="Shape 43"/>
          <p:cNvSpPr txBox="1">
            <a:spLocks noGrp="1"/>
          </p:cNvSpPr>
          <p:nvPr>
            <p:ph type="body" idx="1"/>
          </p:nvPr>
        </p:nvSpPr>
        <p:spPr>
          <a:xfrm>
            <a:off x="1097280" y="4453128"/>
            <a:ext cx="10058400" cy="1143000"/>
          </a:xfrm>
          <a:prstGeom prst="rect">
            <a:avLst/>
          </a:prstGeom>
          <a:no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600"/>
              <a:buFont typeface="Calibri"/>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rgbClr val="FFFFFF"/>
                </a:solidFill>
                <a:latin typeface="Calibri"/>
                <a:ea typeface="Calibri"/>
                <a:cs typeface="Calibri"/>
                <a:sym typeface="Calibri"/>
              </a:rPr>
              <a:t>‹#›</a:t>
            </a:fld>
            <a:endParaRPr lang="es-EC" sz="1050">
              <a:solidFill>
                <a:srgbClr val="FFFFFF"/>
              </a:solidFill>
              <a:latin typeface="Calibri"/>
              <a:ea typeface="Calibri"/>
              <a:cs typeface="Calibri"/>
              <a:sym typeface="Calibri"/>
            </a:endParaRPr>
          </a:p>
        </p:txBody>
      </p:sp>
      <p:cxnSp>
        <p:nvCxnSpPr>
          <p:cNvPr id="47" name="Shape 47"/>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0" name="Shape 50"/>
          <p:cNvSpPr txBox="1">
            <a:spLocks noGrp="1"/>
          </p:cNvSpPr>
          <p:nvPr>
            <p:ph type="body" idx="1"/>
          </p:nvPr>
        </p:nvSpPr>
        <p:spPr>
          <a:xfrm>
            <a:off x="1097279" y="1845734"/>
            <a:ext cx="493776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6217920" y="1845735"/>
            <a:ext cx="493776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rgbClr val="FFFFFF"/>
                </a:solidFill>
                <a:latin typeface="Calibri"/>
                <a:ea typeface="Calibri"/>
                <a:cs typeface="Calibri"/>
                <a:sym typeface="Calibri"/>
              </a:rPr>
              <a:t>‹#›</a:t>
            </a:fld>
            <a:endParaRPr lang="es-EC" sz="1050">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7" name="Shape 57"/>
          <p:cNvSpPr txBox="1">
            <a:spLocks noGrp="1"/>
          </p:cNvSpPr>
          <p:nvPr>
            <p:ph type="body" idx="1"/>
          </p:nvPr>
        </p:nvSpPr>
        <p:spPr>
          <a:xfrm>
            <a:off x="1097280" y="1846052"/>
            <a:ext cx="4937760" cy="736282"/>
          </a:xfrm>
          <a:prstGeom prst="rect">
            <a:avLst/>
          </a:prstGeom>
          <a:noFill/>
          <a:ln>
            <a:noFill/>
          </a:ln>
        </p:spPr>
        <p:txBody>
          <a:bodyPr wrap="square" lIns="91425" tIns="91425" rIns="91425" bIns="91425" anchor="ctr" anchorCtr="0"/>
          <a:lstStyle>
            <a:lvl1pPr marL="0" marR="0" lvl="0" indent="0" algn="l" rtl="0">
              <a:lnSpc>
                <a:spcPct val="90000"/>
              </a:lnSpc>
              <a:spcBef>
                <a:spcPts val="1200"/>
              </a:spcBef>
              <a:spcAft>
                <a:spcPts val="20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1097280" y="2582334"/>
            <a:ext cx="4937760" cy="33782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9" name="Shape 59"/>
          <p:cNvSpPr txBox="1">
            <a:spLocks noGrp="1"/>
          </p:cNvSpPr>
          <p:nvPr>
            <p:ph type="body" idx="3"/>
          </p:nvPr>
        </p:nvSpPr>
        <p:spPr>
          <a:xfrm>
            <a:off x="6217920" y="1846052"/>
            <a:ext cx="4937760" cy="736282"/>
          </a:xfrm>
          <a:prstGeom prst="rect">
            <a:avLst/>
          </a:prstGeom>
          <a:noFill/>
          <a:ln>
            <a:noFill/>
          </a:ln>
        </p:spPr>
        <p:txBody>
          <a:bodyPr wrap="square" lIns="91425" tIns="91425" rIns="91425" bIns="91425" anchor="ctr" anchorCtr="0"/>
          <a:lstStyle>
            <a:lvl1pPr marL="0" marR="0" lvl="0" indent="0" algn="l" rtl="0">
              <a:lnSpc>
                <a:spcPct val="90000"/>
              </a:lnSpc>
              <a:spcBef>
                <a:spcPts val="1200"/>
              </a:spcBef>
              <a:spcAft>
                <a:spcPts val="20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60" name="Shape 60"/>
          <p:cNvSpPr txBox="1">
            <a:spLocks noGrp="1"/>
          </p:cNvSpPr>
          <p:nvPr>
            <p:ph type="body" idx="4"/>
          </p:nvPr>
        </p:nvSpPr>
        <p:spPr>
          <a:xfrm>
            <a:off x="6217920" y="2582334"/>
            <a:ext cx="4937760" cy="33782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rgbClr val="FFFFFF"/>
                </a:solidFill>
                <a:latin typeface="Calibri"/>
                <a:ea typeface="Calibri"/>
                <a:cs typeface="Calibri"/>
                <a:sym typeface="Calibri"/>
              </a:rPr>
              <a:t>‹#›</a:t>
            </a:fld>
            <a:endParaRPr lang="es-EC" sz="1050">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6" name="Shape 66"/>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rgbClr val="FFFFFF"/>
                </a:solidFill>
                <a:latin typeface="Calibri"/>
                <a:ea typeface="Calibri"/>
                <a:cs typeface="Calibri"/>
                <a:sym typeface="Calibri"/>
              </a:rPr>
              <a:t>‹#›</a:t>
            </a:fld>
            <a:endParaRPr lang="es-EC" sz="1050">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Contenido con título">
    <p:spTree>
      <p:nvGrpSpPr>
        <p:cNvPr id="1" name="Shape 69"/>
        <p:cNvGrpSpPr/>
        <p:nvPr/>
      </p:nvGrpSpPr>
      <p:grpSpPr>
        <a:xfrm>
          <a:off x="0" y="0"/>
          <a:ext cx="0" cy="0"/>
          <a:chOff x="0" y="0"/>
          <a:chExt cx="0" cy="0"/>
        </a:xfrm>
      </p:grpSpPr>
      <p:sp>
        <p:nvSpPr>
          <p:cNvPr id="70" name="Shape 70"/>
          <p:cNvSpPr/>
          <p:nvPr/>
        </p:nvSpPr>
        <p:spPr>
          <a:xfrm>
            <a:off x="16" y="0"/>
            <a:ext cx="4050791" cy="6858000"/>
          </a:xfrm>
          <a:prstGeom prst="rect">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71" name="Shape 71"/>
          <p:cNvSpPr/>
          <p:nvPr/>
        </p:nvSpPr>
        <p:spPr>
          <a:xfrm>
            <a:off x="4040071" y="0"/>
            <a:ext cx="64008" cy="6858000"/>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72" name="Shape 72"/>
          <p:cNvSpPr txBox="1">
            <a:spLocks noGrp="1"/>
          </p:cNvSpPr>
          <p:nvPr>
            <p:ph type="title"/>
          </p:nvPr>
        </p:nvSpPr>
        <p:spPr>
          <a:xfrm>
            <a:off x="457200" y="594359"/>
            <a:ext cx="3200400" cy="228600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3" name="Shape 73"/>
          <p:cNvSpPr txBox="1">
            <a:spLocks noGrp="1"/>
          </p:cNvSpPr>
          <p:nvPr>
            <p:ph type="body" idx="1"/>
          </p:nvPr>
        </p:nvSpPr>
        <p:spPr>
          <a:xfrm>
            <a:off x="4800600" y="731520"/>
            <a:ext cx="6492240" cy="52578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57200" y="2926080"/>
            <a:ext cx="3200400" cy="3379124"/>
          </a:xfrm>
          <a:prstGeom prst="rect">
            <a:avLst/>
          </a:prstGeom>
          <a:no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65512" y="6459785"/>
            <a:ext cx="261851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800600" y="6459785"/>
            <a:ext cx="4648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cap="none">
                <a:solidFill>
                  <a:schemeClr val="dk2"/>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chemeClr val="dk2"/>
                </a:solidFill>
                <a:latin typeface="Calibri"/>
                <a:ea typeface="Calibri"/>
                <a:cs typeface="Calibri"/>
                <a:sym typeface="Calibri"/>
              </a:rPr>
              <a:t>‹#›</a:t>
            </a:fld>
            <a:endParaRPr lang="es-EC" sz="1050">
              <a:solidFill>
                <a:schemeClr val="dk2"/>
              </a:solidFill>
              <a:latin typeface="Calibri"/>
              <a:ea typeface="Calibri"/>
              <a:cs typeface="Calibri"/>
              <a:sym typeface="Calibri"/>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Imagen con título">
    <p:spTree>
      <p:nvGrpSpPr>
        <p:cNvPr id="1" name="Shape 78"/>
        <p:cNvGrpSpPr/>
        <p:nvPr/>
      </p:nvGrpSpPr>
      <p:grpSpPr>
        <a:xfrm>
          <a:off x="0" y="0"/>
          <a:ext cx="0" cy="0"/>
          <a:chOff x="0" y="0"/>
          <a:chExt cx="0" cy="0"/>
        </a:xfrm>
      </p:grpSpPr>
      <p:sp>
        <p:nvSpPr>
          <p:cNvPr id="79" name="Shape 79"/>
          <p:cNvSpPr/>
          <p:nvPr/>
        </p:nvSpPr>
        <p:spPr>
          <a:xfrm>
            <a:off x="0" y="4953000"/>
            <a:ext cx="12188825" cy="1905000"/>
          </a:xfrm>
          <a:prstGeom prst="rect">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80" name="Shape 80"/>
          <p:cNvSpPr/>
          <p:nvPr/>
        </p:nvSpPr>
        <p:spPr>
          <a:xfrm>
            <a:off x="15" y="4915076"/>
            <a:ext cx="12188825" cy="64008"/>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81" name="Shape 81"/>
          <p:cNvSpPr txBox="1">
            <a:spLocks noGrp="1"/>
          </p:cNvSpPr>
          <p:nvPr>
            <p:ph type="title"/>
          </p:nvPr>
        </p:nvSpPr>
        <p:spPr>
          <a:xfrm>
            <a:off x="1097280" y="5074920"/>
            <a:ext cx="10113264" cy="82296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2" name="Shape 82"/>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097280" y="5907023"/>
            <a:ext cx="10113264" cy="594360"/>
          </a:xfrm>
          <a:prstGeom prst="rect">
            <a:avLst/>
          </a:prstGeom>
          <a:noFill/>
          <a:ln>
            <a:noFill/>
          </a:ln>
        </p:spPr>
        <p:txBody>
          <a:bodyPr wrap="square" lIns="91425" tIns="91425" rIns="91425" bIns="91425" anchor="t" anchorCtr="0"/>
          <a:lstStyle>
            <a:lvl1pPr marL="0" marR="0" lvl="0" indent="0" algn="l" rtl="0">
              <a:lnSpc>
                <a:spcPct val="90000"/>
              </a:lnSpc>
              <a:spcBef>
                <a:spcPts val="0"/>
              </a:spcBef>
              <a:spcAft>
                <a:spcPts val="60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rgbClr val="FFFFFF"/>
                </a:solidFill>
                <a:latin typeface="Calibri"/>
                <a:ea typeface="Calibri"/>
                <a:cs typeface="Calibri"/>
                <a:sym typeface="Calibri"/>
              </a:rPr>
              <a:t>‹#›</a:t>
            </a:fld>
            <a:endParaRPr lang="es-EC" sz="1050">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9" name="Shape 89"/>
          <p:cNvSpPr txBox="1">
            <a:spLocks noGrp="1"/>
          </p:cNvSpPr>
          <p:nvPr>
            <p:ph type="body" idx="1"/>
          </p:nvPr>
        </p:nvSpPr>
        <p:spPr>
          <a:xfrm rot="5400000">
            <a:off x="4114800" y="-1171786"/>
            <a:ext cx="4023360" cy="100584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a:solidFill>
                  <a:srgbClr val="FFFFFF"/>
                </a:solidFill>
                <a:latin typeface="Calibri"/>
                <a:ea typeface="Calibri"/>
                <a:cs typeface="Calibri"/>
                <a:sym typeface="Calibri"/>
              </a:rPr>
              <a:t>‹#›</a:t>
            </a:fld>
            <a:endParaRPr lang="es-EC" sz="1050">
              <a:solidFill>
                <a:srgbClr val="FFFFFF"/>
              </a:solidFill>
              <a:latin typeface="Calibri"/>
              <a:ea typeface="Calibri"/>
              <a:cs typeface="Calibri"/>
              <a:sym typeface="Calibri"/>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 y="6400800"/>
            <a:ext cx="12192000" cy="457200"/>
          </a:xfrm>
          <a:prstGeom prst="rect">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11" name="Shape 11"/>
          <p:cNvSpPr/>
          <p:nvPr/>
        </p:nvSpPr>
        <p:spPr>
          <a:xfrm>
            <a:off x="0" y="6334316"/>
            <a:ext cx="12192000" cy="65998"/>
          </a:xfrm>
          <a:prstGeom prst="rect">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12" name="Shape 12"/>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 name="Shape 13"/>
          <p:cNvSpPr txBox="1">
            <a:spLocks noGrp="1"/>
          </p:cNvSpPr>
          <p:nvPr>
            <p:ph type="body" idx="1"/>
          </p:nvPr>
        </p:nvSpPr>
        <p:spPr>
          <a:xfrm>
            <a:off x="1097280" y="1845734"/>
            <a:ext cx="1005840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EC" sz="1050" b="0" i="0" u="none" strike="noStrike" cap="none">
                <a:solidFill>
                  <a:srgbClr val="FFFFFF"/>
                </a:solidFill>
                <a:latin typeface="Calibri"/>
                <a:ea typeface="Calibri"/>
                <a:cs typeface="Calibri"/>
                <a:sym typeface="Calibri"/>
              </a:rPr>
              <a:t>‹#›</a:t>
            </a:fld>
            <a:endParaRPr lang="es-EC" sz="1050" b="0" i="0" u="none" strike="noStrike" cap="none">
              <a:solidFill>
                <a:srgbClr val="FFFFFF"/>
              </a:solidFill>
              <a:latin typeface="Calibri"/>
              <a:ea typeface="Calibri"/>
              <a:cs typeface="Calibri"/>
              <a:sym typeface="Calibri"/>
            </a:endParaRPr>
          </a:p>
        </p:txBody>
      </p:sp>
      <p:cxnSp>
        <p:nvCxnSpPr>
          <p:cNvPr id="17" name="Shape 17"/>
          <p:cNvCxnSpPr/>
          <p:nvPr/>
        </p:nvCxnSpPr>
        <p:spPr>
          <a:xfrm>
            <a:off x="1193532" y="1737845"/>
            <a:ext cx="996696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9" name="Shape 109" descr="Resultado de imagen para syntax"/>
          <p:cNvPicPr preferRelativeResize="0"/>
          <p:nvPr/>
        </p:nvPicPr>
        <p:blipFill rotWithShape="1">
          <a:blip r:embed="rId3">
            <a:alphaModFix/>
          </a:blip>
          <a:srcRect/>
          <a:stretch/>
        </p:blipFill>
        <p:spPr>
          <a:xfrm>
            <a:off x="2363111" y="1836976"/>
            <a:ext cx="7682763" cy="4275726"/>
          </a:xfrm>
          <a:prstGeom prst="rect">
            <a:avLst/>
          </a:prstGeom>
          <a:noFill/>
          <a:ln>
            <a:noFill/>
          </a:ln>
        </p:spPr>
      </p:pic>
      <p:sp>
        <p:nvSpPr>
          <p:cNvPr id="9" name="Shape 114">
            <a:extLst>
              <a:ext uri="{FF2B5EF4-FFF2-40B4-BE49-F238E27FC236}">
                <a16:creationId xmlns:a16="http://schemas.microsoft.com/office/drawing/2014/main" id="{850F4672-4447-4040-B10F-39BF4CD1FB6D}"/>
              </a:ext>
            </a:extLst>
          </p:cNvPr>
          <p:cNvSpPr txBox="1">
            <a:spLocks/>
          </p:cNvSpPr>
          <p:nvPr/>
        </p:nvSpPr>
        <p:spPr>
          <a:xfrm>
            <a:off x="313151" y="404596"/>
            <a:ext cx="6776581" cy="1071155"/>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algn="ctr">
              <a:lnSpc>
                <a:spcPct val="100000"/>
              </a:lnSpc>
              <a:buClr>
                <a:srgbClr val="262626"/>
              </a:buClr>
              <a:buSzPts val="8000"/>
            </a:pPr>
            <a:r>
              <a:rPr lang="es-EC" sz="7200" b="1" dirty="0">
                <a:solidFill>
                  <a:srgbClr val="E44804"/>
                </a:solidFill>
                <a:latin typeface="Times New Roman"/>
                <a:ea typeface="Times New Roman"/>
                <a:cs typeface="Times New Roman"/>
                <a:sym typeface="Times New Roman"/>
              </a:rPr>
              <a:t>PREPOSITION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Shape 198"/>
          <p:cNvSpPr txBox="1">
            <a:spLocks noGrp="1"/>
          </p:cNvSpPr>
          <p:nvPr>
            <p:ph type="body" idx="1"/>
          </p:nvPr>
        </p:nvSpPr>
        <p:spPr>
          <a:xfrm>
            <a:off x="1168532" y="2154035"/>
            <a:ext cx="10058400" cy="2952354"/>
          </a:xfrm>
          <a:prstGeom prst="rect">
            <a:avLst/>
          </a:prstGeom>
          <a:noFill/>
          <a:ln>
            <a:noFill/>
          </a:ln>
        </p:spPr>
        <p:txBody>
          <a:bodyPr wrap="square" lIns="0" tIns="45700" rIns="0" bIns="45700" anchor="t" anchorCtr="0">
            <a:noAutofit/>
          </a:bodyPr>
          <a:lstStyle/>
          <a:p>
            <a:pPr marL="91440" marR="0" lvl="0" indent="-91440" algn="just" rtl="0">
              <a:lnSpc>
                <a:spcPct val="150000"/>
              </a:lnSpc>
              <a:spcBef>
                <a:spcPts val="0"/>
              </a:spcBef>
              <a:spcAft>
                <a:spcPts val="0"/>
              </a:spcAft>
              <a:buClr>
                <a:schemeClr val="accent1"/>
              </a:buClr>
              <a:buSzPts val="2400"/>
              <a:buFont typeface="Calibri"/>
              <a:buChar char=" "/>
            </a:pPr>
            <a:r>
              <a:rPr lang="es-EC" sz="2800" b="0" i="0" u="none" strike="noStrike" cap="none" dirty="0">
                <a:solidFill>
                  <a:schemeClr val="tx1"/>
                </a:solidFill>
                <a:latin typeface="Times New Roman"/>
                <a:ea typeface="Times New Roman"/>
                <a:cs typeface="Times New Roman"/>
                <a:sym typeface="Times New Roman"/>
              </a:rPr>
              <a:t>‘Prepositional phrase’ is how a group of words containing prepositions is called. </a:t>
            </a:r>
          </a:p>
          <a:p>
            <a:pPr marL="91440" marR="0" lvl="0" indent="-91440" algn="just" rtl="0">
              <a:lnSpc>
                <a:spcPct val="150000"/>
              </a:lnSpc>
              <a:spcBef>
                <a:spcPts val="1400"/>
              </a:spcBef>
              <a:spcAft>
                <a:spcPts val="0"/>
              </a:spcAft>
              <a:buClr>
                <a:schemeClr val="accent1"/>
              </a:buClr>
              <a:buSzPts val="2400"/>
              <a:buFont typeface="Calibri"/>
              <a:buChar char=" "/>
            </a:pPr>
            <a:r>
              <a:rPr lang="es-EC" sz="2800" b="0" i="0" u="none" strike="noStrike" cap="none" dirty="0">
                <a:solidFill>
                  <a:schemeClr val="tx1"/>
                </a:solidFill>
                <a:latin typeface="Times New Roman"/>
                <a:ea typeface="Times New Roman"/>
                <a:cs typeface="Times New Roman"/>
                <a:sym typeface="Times New Roman"/>
              </a:rPr>
              <a:t>They </a:t>
            </a:r>
            <a:r>
              <a:rPr lang="es-EC" sz="2800" u="none" strike="noStrike" cap="none" dirty="0">
                <a:solidFill>
                  <a:schemeClr val="tx1"/>
                </a:solidFill>
                <a:latin typeface="Times New Roman"/>
                <a:ea typeface="Times New Roman"/>
                <a:cs typeface="Times New Roman"/>
                <a:sym typeface="Times New Roman"/>
              </a:rPr>
              <a:t>always</a:t>
            </a:r>
            <a:r>
              <a:rPr lang="es-EC" sz="2800" b="1" i="1" u="none" strike="noStrike" cap="none" dirty="0">
                <a:solidFill>
                  <a:schemeClr val="tx1"/>
                </a:solidFill>
                <a:latin typeface="Times New Roman"/>
                <a:ea typeface="Times New Roman"/>
                <a:cs typeface="Times New Roman"/>
                <a:sym typeface="Times New Roman"/>
              </a:rPr>
              <a:t> </a:t>
            </a:r>
            <a:r>
              <a:rPr lang="es-EC" sz="2800" b="0" i="0" u="none" strike="noStrike" cap="none" dirty="0">
                <a:solidFill>
                  <a:schemeClr val="tx1"/>
                </a:solidFill>
                <a:latin typeface="Times New Roman"/>
                <a:ea typeface="Times New Roman"/>
                <a:cs typeface="Times New Roman"/>
                <a:sym typeface="Times New Roman"/>
              </a:rPr>
              <a:t>consist of two basic parts: preposition and the object of the preposition.</a:t>
            </a:r>
          </a:p>
          <a:p>
            <a:pPr marL="91440" marR="0" lvl="0" indent="-91440" algn="l" rtl="0">
              <a:lnSpc>
                <a:spcPct val="150000"/>
              </a:lnSpc>
              <a:spcBef>
                <a:spcPts val="1400"/>
              </a:spcBef>
              <a:spcAft>
                <a:spcPts val="0"/>
              </a:spcAft>
              <a:buClr>
                <a:schemeClr val="accent1"/>
              </a:buClr>
              <a:buSzPts val="2000"/>
              <a:buFont typeface="Calibri"/>
              <a:buNone/>
            </a:pPr>
            <a:endParaRPr sz="2800" b="0" i="0" u="none" strike="noStrike" cap="none" dirty="0">
              <a:solidFill>
                <a:schemeClr val="tx1"/>
              </a:solidFill>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982979" y="427511"/>
            <a:ext cx="10058400" cy="526077"/>
          </a:xfrm>
          <a:prstGeom prst="rect">
            <a:avLst/>
          </a:prstGeom>
          <a:noFill/>
          <a:ln>
            <a:noFill/>
          </a:ln>
        </p:spPr>
        <p:txBody>
          <a:bodyPr wrap="square" lIns="91425" tIns="45700" rIns="91425" bIns="45700" anchor="b" anchorCtr="0">
            <a:noAutofit/>
          </a:bodyPr>
          <a:lstStyle/>
          <a:p>
            <a:pPr marL="0" marR="0" lvl="0" indent="-279400" algn="l" rtl="0">
              <a:lnSpc>
                <a:spcPct val="85000"/>
              </a:lnSpc>
              <a:spcBef>
                <a:spcPts val="0"/>
              </a:spcBef>
              <a:buClr>
                <a:srgbClr val="3F3F3F"/>
              </a:buClr>
              <a:buSzPts val="4400"/>
              <a:buFont typeface="Times New Roman"/>
              <a:buNone/>
            </a:pPr>
            <a:r>
              <a:rPr lang="es-EC" sz="2800" b="1" i="0" u="none" strike="noStrike" cap="none" dirty="0">
                <a:solidFill>
                  <a:schemeClr val="tx1"/>
                </a:solidFill>
                <a:latin typeface="Times New Roman"/>
                <a:ea typeface="Times New Roman"/>
                <a:cs typeface="Times New Roman"/>
                <a:sym typeface="Times New Roman"/>
              </a:rPr>
              <a:t>Prepositional phrases fulfill two syntactic functions:</a:t>
            </a:r>
          </a:p>
        </p:txBody>
      </p:sp>
      <p:sp>
        <p:nvSpPr>
          <p:cNvPr id="204" name="Shape 204"/>
          <p:cNvSpPr txBox="1">
            <a:spLocks noGrp="1"/>
          </p:cNvSpPr>
          <p:nvPr>
            <p:ph type="body" idx="1"/>
          </p:nvPr>
        </p:nvSpPr>
        <p:spPr>
          <a:xfrm>
            <a:off x="474134" y="1089651"/>
            <a:ext cx="10756064" cy="5192396"/>
          </a:xfrm>
          <a:prstGeom prst="rect">
            <a:avLst/>
          </a:prstGeom>
          <a:noFill/>
          <a:ln>
            <a:noFill/>
          </a:ln>
        </p:spPr>
        <p:txBody>
          <a:bodyPr wrap="square" lIns="0" tIns="45700" rIns="0" bIns="45700" anchor="t" anchorCtr="0">
            <a:noAutofit/>
          </a:bodyPr>
          <a:lstStyle/>
          <a:p>
            <a:pPr marL="0" marR="0" lvl="0" indent="0" algn="just" rtl="0">
              <a:lnSpc>
                <a:spcPct val="150000"/>
              </a:lnSpc>
              <a:spcBef>
                <a:spcPts val="0"/>
              </a:spcBef>
              <a:spcAft>
                <a:spcPts val="0"/>
              </a:spcAft>
              <a:buClr>
                <a:schemeClr val="accent1"/>
              </a:buClr>
              <a:buSzPts val="2000"/>
              <a:buNone/>
            </a:pPr>
            <a:r>
              <a:rPr lang="es-EC" sz="2800" b="1" u="none" strike="noStrike" cap="none" dirty="0">
                <a:solidFill>
                  <a:schemeClr val="tx1"/>
                </a:solidFill>
                <a:latin typeface="Times New Roman"/>
                <a:ea typeface="Times New Roman"/>
                <a:cs typeface="Times New Roman"/>
                <a:sym typeface="Times New Roman"/>
              </a:rPr>
              <a:t>1. </a:t>
            </a:r>
            <a:r>
              <a:rPr lang="es-EC" sz="2800" b="1" u="none" strike="noStrike" cap="none" dirty="0" err="1">
                <a:solidFill>
                  <a:schemeClr val="tx1"/>
                </a:solidFill>
                <a:latin typeface="Times New Roman"/>
                <a:ea typeface="Times New Roman"/>
                <a:cs typeface="Times New Roman"/>
                <a:sym typeface="Times New Roman"/>
              </a:rPr>
              <a:t>Adjective</a:t>
            </a:r>
            <a:r>
              <a:rPr lang="es-EC" sz="2800" b="1" u="none" strike="noStrike" cap="none" dirty="0">
                <a:solidFill>
                  <a:schemeClr val="tx1"/>
                </a:solidFill>
                <a:latin typeface="Times New Roman"/>
                <a:ea typeface="Times New Roman"/>
                <a:cs typeface="Times New Roman"/>
                <a:sym typeface="Times New Roman"/>
              </a:rPr>
              <a:t> </a:t>
            </a:r>
            <a:r>
              <a:rPr lang="es-EC" sz="2800" b="1" u="none" strike="noStrike" cap="none" dirty="0" err="1">
                <a:solidFill>
                  <a:schemeClr val="tx1"/>
                </a:solidFill>
                <a:latin typeface="Times New Roman"/>
                <a:ea typeface="Times New Roman"/>
                <a:cs typeface="Times New Roman"/>
                <a:sym typeface="Times New Roman"/>
              </a:rPr>
              <a:t>phrases</a:t>
            </a:r>
            <a:r>
              <a:rPr lang="es-EC" sz="2800" b="1" u="none" strike="noStrike" cap="none" dirty="0">
                <a:solidFill>
                  <a:schemeClr val="tx1"/>
                </a:solidFill>
                <a:latin typeface="Times New Roman"/>
                <a:ea typeface="Times New Roman"/>
                <a:cs typeface="Times New Roman"/>
                <a:sym typeface="Times New Roman"/>
              </a:rPr>
              <a:t>.</a:t>
            </a:r>
            <a:endParaRPr sz="2800" b="1" u="none" strike="noStrike" cap="none" dirty="0">
              <a:solidFill>
                <a:schemeClr val="tx1"/>
              </a:solidFill>
              <a:latin typeface="Times New Roman"/>
              <a:ea typeface="Times New Roman"/>
              <a:cs typeface="Times New Roman"/>
              <a:sym typeface="Times New Roman"/>
            </a:endParaRPr>
          </a:p>
          <a:p>
            <a:pPr marL="0" marR="0" lvl="0" indent="-127000" algn="just" rtl="0">
              <a:lnSpc>
                <a:spcPct val="150000"/>
              </a:lnSpc>
              <a:spcBef>
                <a:spcPts val="1400"/>
              </a:spcBef>
              <a:spcAft>
                <a:spcPts val="0"/>
              </a:spcAft>
              <a:buClr>
                <a:schemeClr val="accent1"/>
              </a:buClr>
              <a:buSzPts val="2000"/>
              <a:buFont typeface="Calibri"/>
              <a:buNone/>
            </a:pPr>
            <a:r>
              <a:rPr lang="es-EC" sz="2800" b="0" u="none" strike="noStrike" cap="none" dirty="0" err="1">
                <a:solidFill>
                  <a:schemeClr val="tx1"/>
                </a:solidFill>
                <a:latin typeface="Times New Roman"/>
                <a:ea typeface="Times New Roman"/>
                <a:cs typeface="Times New Roman"/>
                <a:sym typeface="Times New Roman"/>
              </a:rPr>
              <a:t>These</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always</a:t>
            </a:r>
            <a:r>
              <a:rPr lang="es-EC" sz="2800" b="0" u="none" strike="noStrike" cap="none" dirty="0">
                <a:solidFill>
                  <a:schemeClr val="tx1"/>
                </a:solidFill>
                <a:latin typeface="Times New Roman"/>
                <a:ea typeface="Times New Roman"/>
                <a:cs typeface="Times New Roman"/>
                <a:sym typeface="Times New Roman"/>
              </a:rPr>
              <a:t> </a:t>
            </a:r>
            <a:r>
              <a:rPr lang="es-EC" sz="2800" u="none" strike="noStrike" cap="none" dirty="0" err="1">
                <a:solidFill>
                  <a:schemeClr val="tx1"/>
                </a:solidFill>
                <a:latin typeface="Times New Roman"/>
                <a:ea typeface="Times New Roman"/>
                <a:cs typeface="Times New Roman"/>
                <a:sym typeface="Times New Roman"/>
              </a:rPr>
              <a:t>have</a:t>
            </a:r>
            <a:r>
              <a:rPr lang="es-EC" sz="2800" b="1"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an</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adjective</a:t>
            </a:r>
            <a:r>
              <a:rPr lang="es-EC" sz="2800" b="0" u="none" strike="noStrike" cap="none" dirty="0">
                <a:solidFill>
                  <a:schemeClr val="tx1"/>
                </a:solidFill>
                <a:latin typeface="Times New Roman"/>
                <a:ea typeface="Times New Roman"/>
                <a:cs typeface="Times New Roman"/>
                <a:sym typeface="Times New Roman"/>
              </a:rPr>
              <a:t> as </a:t>
            </a:r>
            <a:r>
              <a:rPr lang="es-EC" sz="2800" b="0" u="none" strike="noStrike" cap="none" dirty="0" err="1">
                <a:solidFill>
                  <a:schemeClr val="tx1"/>
                </a:solidFill>
                <a:latin typeface="Times New Roman"/>
                <a:ea typeface="Times New Roman"/>
                <a:cs typeface="Times New Roman"/>
                <a:sym typeface="Times New Roman"/>
              </a:rPr>
              <a:t>the</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main</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part</a:t>
            </a:r>
            <a:r>
              <a:rPr lang="es-EC" sz="2800" b="0" u="none" strike="noStrike" cap="none" dirty="0">
                <a:solidFill>
                  <a:schemeClr val="tx1"/>
                </a:solidFill>
                <a:latin typeface="Times New Roman"/>
                <a:ea typeface="Times New Roman"/>
                <a:cs typeface="Times New Roman"/>
                <a:sym typeface="Times New Roman"/>
              </a:rPr>
              <a:t> of </a:t>
            </a:r>
            <a:r>
              <a:rPr lang="es-EC" sz="2800" b="0" u="none" strike="noStrike" cap="none" dirty="0" err="1">
                <a:solidFill>
                  <a:schemeClr val="tx1"/>
                </a:solidFill>
                <a:latin typeface="Times New Roman"/>
                <a:ea typeface="Times New Roman"/>
                <a:cs typeface="Times New Roman"/>
                <a:sym typeface="Times New Roman"/>
              </a:rPr>
              <a:t>the</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group</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It</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modifies</a:t>
            </a:r>
            <a:r>
              <a:rPr lang="es-EC" sz="2800" b="0" u="none" strike="noStrike" cap="none" dirty="0">
                <a:solidFill>
                  <a:schemeClr val="tx1"/>
                </a:solidFill>
                <a:latin typeface="Times New Roman"/>
                <a:ea typeface="Times New Roman"/>
                <a:cs typeface="Times New Roman"/>
                <a:sym typeface="Times New Roman"/>
              </a:rPr>
              <a:t> a </a:t>
            </a:r>
            <a:r>
              <a:rPr lang="es-EC" sz="2800" b="0" u="none" strike="noStrike" cap="none" dirty="0" err="1">
                <a:solidFill>
                  <a:schemeClr val="tx1"/>
                </a:solidFill>
                <a:latin typeface="Times New Roman"/>
                <a:ea typeface="Times New Roman"/>
                <a:cs typeface="Times New Roman"/>
                <a:sym typeface="Times New Roman"/>
              </a:rPr>
              <a:t>noun</a:t>
            </a:r>
            <a:r>
              <a:rPr lang="es-EC" sz="2800" b="0" u="none" strike="noStrike" cap="none" dirty="0">
                <a:solidFill>
                  <a:schemeClr val="tx1"/>
                </a:solidFill>
                <a:latin typeface="Times New Roman"/>
                <a:ea typeface="Times New Roman"/>
                <a:cs typeface="Times New Roman"/>
                <a:sym typeface="Times New Roman"/>
              </a:rPr>
              <a:t>.</a:t>
            </a:r>
            <a:endParaRPr sz="2800" b="0" u="none" strike="noStrike" cap="none" dirty="0">
              <a:solidFill>
                <a:schemeClr val="tx1"/>
              </a:solidFill>
              <a:latin typeface="Times New Roman"/>
              <a:ea typeface="Times New Roman"/>
              <a:cs typeface="Times New Roman"/>
              <a:sym typeface="Times New Roman"/>
            </a:endParaRPr>
          </a:p>
          <a:p>
            <a:pPr marL="0" marR="0" lvl="0" indent="-127000" algn="just" rtl="0">
              <a:lnSpc>
                <a:spcPct val="150000"/>
              </a:lnSpc>
              <a:spcBef>
                <a:spcPts val="1400"/>
              </a:spcBef>
              <a:spcAft>
                <a:spcPts val="0"/>
              </a:spcAft>
              <a:buClr>
                <a:schemeClr val="accent1"/>
              </a:buClr>
              <a:buSzPts val="2000"/>
              <a:buFont typeface="Calibri"/>
              <a:buNone/>
            </a:pPr>
            <a:r>
              <a:rPr lang="es-EC" sz="2800" b="0" u="none" strike="noStrike" cap="none" dirty="0" err="1">
                <a:solidFill>
                  <a:schemeClr val="tx1"/>
                </a:solidFill>
                <a:latin typeface="Times New Roman"/>
                <a:ea typeface="Times New Roman"/>
                <a:cs typeface="Times New Roman"/>
                <a:sym typeface="Times New Roman"/>
              </a:rPr>
              <a:t>e.g</a:t>
            </a:r>
            <a:r>
              <a:rPr lang="es-EC" sz="2800" b="0" u="none" strike="noStrike" cap="none" dirty="0">
                <a:solidFill>
                  <a:schemeClr val="tx1"/>
                </a:solidFill>
                <a:latin typeface="Times New Roman"/>
                <a:ea typeface="Times New Roman"/>
                <a:cs typeface="Times New Roman"/>
                <a:sym typeface="Times New Roman"/>
              </a:rPr>
              <a:t>.: A </a:t>
            </a:r>
            <a:r>
              <a:rPr lang="es-EC" sz="2800" b="1" strike="noStrike" cap="none" dirty="0" err="1">
                <a:solidFill>
                  <a:srgbClr val="FF0000"/>
                </a:solidFill>
                <a:latin typeface="Times New Roman"/>
                <a:ea typeface="Times New Roman"/>
                <a:cs typeface="Times New Roman"/>
                <a:sym typeface="Times New Roman"/>
              </a:rPr>
              <a:t>fearless</a:t>
            </a:r>
            <a:r>
              <a:rPr lang="es-EC" sz="2800" b="1" strike="noStrike" cap="none" dirty="0">
                <a:solidFill>
                  <a:srgbClr val="FF0000"/>
                </a:solidFill>
                <a:latin typeface="Times New Roman"/>
                <a:ea typeface="Times New Roman"/>
                <a:cs typeface="Times New Roman"/>
                <a:sym typeface="Times New Roman"/>
              </a:rPr>
              <a:t> </a:t>
            </a:r>
            <a:r>
              <a:rPr lang="es-EC" sz="2800" b="1" strike="noStrike" cap="none" dirty="0" err="1">
                <a:solidFill>
                  <a:srgbClr val="FF0000"/>
                </a:solidFill>
                <a:latin typeface="Times New Roman"/>
                <a:ea typeface="Times New Roman"/>
                <a:cs typeface="Times New Roman"/>
                <a:sym typeface="Times New Roman"/>
              </a:rPr>
              <a:t>woman</a:t>
            </a:r>
            <a:r>
              <a:rPr lang="es-EC" sz="2800" b="1" strike="noStrike" cap="none" dirty="0">
                <a:solidFill>
                  <a:srgbClr val="FF0000"/>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was</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shouting</a:t>
            </a:r>
            <a:r>
              <a:rPr lang="es-EC" sz="2800" b="0" u="none" strike="noStrike" cap="none" dirty="0">
                <a:solidFill>
                  <a:schemeClr val="tx1"/>
                </a:solidFill>
                <a:latin typeface="Times New Roman"/>
                <a:ea typeface="Times New Roman"/>
                <a:cs typeface="Times New Roman"/>
                <a:sym typeface="Times New Roman"/>
              </a:rPr>
              <a:t> at </a:t>
            </a:r>
            <a:r>
              <a:rPr lang="es-EC" sz="2800" b="0" u="none" strike="noStrike" cap="none" dirty="0" err="1">
                <a:solidFill>
                  <a:schemeClr val="tx1"/>
                </a:solidFill>
                <a:latin typeface="Times New Roman"/>
                <a:ea typeface="Times New Roman"/>
                <a:cs typeface="Times New Roman"/>
                <a:sym typeface="Times New Roman"/>
              </a:rPr>
              <a:t>the</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President</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when</a:t>
            </a:r>
            <a:r>
              <a:rPr lang="es-EC" sz="2800" b="0" u="none" strike="noStrike" cap="none" dirty="0">
                <a:solidFill>
                  <a:schemeClr val="tx1"/>
                </a:solidFill>
                <a:latin typeface="Times New Roman"/>
                <a:ea typeface="Times New Roman"/>
                <a:cs typeface="Times New Roman"/>
                <a:sym typeface="Times New Roman"/>
              </a:rPr>
              <a:t> he </a:t>
            </a:r>
            <a:r>
              <a:rPr lang="es-EC" sz="2800" b="0" u="none" strike="noStrike" cap="none" dirty="0" err="1">
                <a:solidFill>
                  <a:schemeClr val="tx1"/>
                </a:solidFill>
                <a:latin typeface="Times New Roman"/>
                <a:ea typeface="Times New Roman"/>
                <a:cs typeface="Times New Roman"/>
                <a:sym typeface="Times New Roman"/>
              </a:rPr>
              <a:t>was</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passing</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by</a:t>
            </a:r>
            <a:r>
              <a:rPr lang="es-EC" sz="2800" b="0" u="none" strike="noStrike" cap="none" dirty="0">
                <a:solidFill>
                  <a:schemeClr val="tx1"/>
                </a:solidFill>
                <a:latin typeface="Times New Roman"/>
                <a:ea typeface="Times New Roman"/>
                <a:cs typeface="Times New Roman"/>
                <a:sym typeface="Times New Roman"/>
              </a:rPr>
              <a:t>.</a:t>
            </a:r>
          </a:p>
          <a:p>
            <a:pPr marL="0" marR="0" lvl="0" indent="-127000" algn="just" rtl="0">
              <a:lnSpc>
                <a:spcPct val="150000"/>
              </a:lnSpc>
              <a:spcBef>
                <a:spcPts val="1400"/>
              </a:spcBef>
              <a:spcAft>
                <a:spcPts val="0"/>
              </a:spcAft>
              <a:buClr>
                <a:schemeClr val="accent1"/>
              </a:buClr>
              <a:buSzPts val="2000"/>
              <a:buFont typeface="Calibri"/>
              <a:buNone/>
            </a:pPr>
            <a:r>
              <a:rPr lang="es-EC" sz="2800" b="0" u="none" strike="noStrike" cap="none" dirty="0">
                <a:solidFill>
                  <a:schemeClr val="tx1"/>
                </a:solidFill>
                <a:latin typeface="Times New Roman"/>
                <a:ea typeface="Times New Roman"/>
                <a:cs typeface="Times New Roman"/>
                <a:sym typeface="Times New Roman"/>
              </a:rPr>
              <a:t>A </a:t>
            </a:r>
            <a:r>
              <a:rPr lang="es-EC" sz="2800" b="0" u="none" strike="noStrike" cap="none" dirty="0" err="1">
                <a:solidFill>
                  <a:schemeClr val="tx1"/>
                </a:solidFill>
                <a:latin typeface="Times New Roman"/>
                <a:ea typeface="Times New Roman"/>
                <a:cs typeface="Times New Roman"/>
                <a:sym typeface="Times New Roman"/>
              </a:rPr>
              <a:t>woman</a:t>
            </a:r>
            <a:r>
              <a:rPr lang="es-EC" sz="2800" b="0" u="none" strike="noStrike" cap="none" dirty="0">
                <a:solidFill>
                  <a:schemeClr val="tx1"/>
                </a:solidFill>
                <a:latin typeface="Times New Roman"/>
                <a:ea typeface="Times New Roman"/>
                <a:cs typeface="Times New Roman"/>
                <a:sym typeface="Times New Roman"/>
              </a:rPr>
              <a:t> </a:t>
            </a:r>
            <a:r>
              <a:rPr lang="es-EC" sz="2800" b="1" strike="noStrike" cap="none" dirty="0" err="1">
                <a:solidFill>
                  <a:srgbClr val="FF0000"/>
                </a:solidFill>
                <a:latin typeface="Times New Roman"/>
                <a:ea typeface="Times New Roman"/>
                <a:cs typeface="Times New Roman"/>
                <a:sym typeface="Times New Roman"/>
              </a:rPr>
              <a:t>with</a:t>
            </a:r>
            <a:r>
              <a:rPr lang="es-EC" sz="2800" b="1" strike="noStrike" cap="none" dirty="0">
                <a:solidFill>
                  <a:srgbClr val="FF0000"/>
                </a:solidFill>
                <a:latin typeface="Times New Roman"/>
                <a:ea typeface="Times New Roman"/>
                <a:cs typeface="Times New Roman"/>
                <a:sym typeface="Times New Roman"/>
              </a:rPr>
              <a:t> no </a:t>
            </a:r>
            <a:r>
              <a:rPr lang="es-EC" sz="2800" b="1" strike="noStrike" cap="none" dirty="0" err="1">
                <a:solidFill>
                  <a:srgbClr val="FF0000"/>
                </a:solidFill>
                <a:latin typeface="Times New Roman"/>
                <a:ea typeface="Times New Roman"/>
                <a:cs typeface="Times New Roman"/>
                <a:sym typeface="Times New Roman"/>
              </a:rPr>
              <a:t>fear</a:t>
            </a:r>
            <a:r>
              <a:rPr lang="es-EC" sz="2800" b="0" strike="noStrike" cap="none" dirty="0">
                <a:solidFill>
                  <a:srgbClr val="FF0000"/>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was</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shouting</a:t>
            </a:r>
            <a:r>
              <a:rPr lang="es-EC" sz="2800" b="0" u="none" strike="noStrike" cap="none" dirty="0">
                <a:solidFill>
                  <a:schemeClr val="tx1"/>
                </a:solidFill>
                <a:latin typeface="Times New Roman"/>
                <a:ea typeface="Times New Roman"/>
                <a:cs typeface="Times New Roman"/>
                <a:sym typeface="Times New Roman"/>
              </a:rPr>
              <a:t> at </a:t>
            </a:r>
            <a:r>
              <a:rPr lang="es-EC" sz="2800" b="0" u="none" strike="noStrike" cap="none" dirty="0" err="1">
                <a:solidFill>
                  <a:schemeClr val="tx1"/>
                </a:solidFill>
                <a:latin typeface="Times New Roman"/>
                <a:ea typeface="Times New Roman"/>
                <a:cs typeface="Times New Roman"/>
                <a:sym typeface="Times New Roman"/>
              </a:rPr>
              <a:t>the</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President</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when</a:t>
            </a:r>
            <a:r>
              <a:rPr lang="es-EC" sz="2800" b="0" u="none" strike="noStrike" cap="none" dirty="0">
                <a:solidFill>
                  <a:schemeClr val="tx1"/>
                </a:solidFill>
                <a:latin typeface="Times New Roman"/>
                <a:ea typeface="Times New Roman"/>
                <a:cs typeface="Times New Roman"/>
                <a:sym typeface="Times New Roman"/>
              </a:rPr>
              <a:t> he </a:t>
            </a:r>
            <a:r>
              <a:rPr lang="es-EC" sz="2800" b="0" u="none" strike="noStrike" cap="none" dirty="0" err="1">
                <a:solidFill>
                  <a:schemeClr val="tx1"/>
                </a:solidFill>
                <a:latin typeface="Times New Roman"/>
                <a:ea typeface="Times New Roman"/>
                <a:cs typeface="Times New Roman"/>
                <a:sym typeface="Times New Roman"/>
              </a:rPr>
              <a:t>was</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passing</a:t>
            </a:r>
            <a:r>
              <a:rPr lang="es-EC" sz="2800" b="0" u="none" strike="noStrike" cap="none" dirty="0">
                <a:solidFill>
                  <a:schemeClr val="tx1"/>
                </a:solidFill>
                <a:latin typeface="Times New Roman"/>
                <a:ea typeface="Times New Roman"/>
                <a:cs typeface="Times New Roman"/>
                <a:sym typeface="Times New Roman"/>
              </a:rPr>
              <a:t> </a:t>
            </a:r>
            <a:r>
              <a:rPr lang="es-EC" sz="2800" b="0" u="none" strike="noStrike" cap="none" dirty="0" err="1">
                <a:solidFill>
                  <a:schemeClr val="tx1"/>
                </a:solidFill>
                <a:latin typeface="Times New Roman"/>
                <a:ea typeface="Times New Roman"/>
                <a:cs typeface="Times New Roman"/>
                <a:sym typeface="Times New Roman"/>
              </a:rPr>
              <a:t>by</a:t>
            </a:r>
            <a:r>
              <a:rPr lang="es-EC" sz="2800" b="0" u="none" strike="noStrike" cap="none" dirty="0">
                <a:solidFill>
                  <a:schemeClr val="tx1"/>
                </a:solidFill>
                <a:latin typeface="Times New Roman"/>
                <a:ea typeface="Times New Roman"/>
                <a:cs typeface="Times New Roman"/>
                <a:sym typeface="Times New Roman"/>
              </a:rPr>
              <a:t>.</a:t>
            </a:r>
          </a:p>
        </p:txBody>
      </p:sp>
      <p:sp>
        <p:nvSpPr>
          <p:cNvPr id="8" name="Rounded Rectangle 7">
            <a:extLst>
              <a:ext uri="{FF2B5EF4-FFF2-40B4-BE49-F238E27FC236}">
                <a16:creationId xmlns:a16="http://schemas.microsoft.com/office/drawing/2014/main" id="{29993A3A-15C2-5341-BC75-5014B90610A6}"/>
              </a:ext>
            </a:extLst>
          </p:cNvPr>
          <p:cNvSpPr/>
          <p:nvPr/>
        </p:nvSpPr>
        <p:spPr>
          <a:xfrm>
            <a:off x="1395028" y="3429000"/>
            <a:ext cx="2550440" cy="613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622A212F-3805-8049-95EB-D10C3E40B72E}"/>
              </a:ext>
            </a:extLst>
          </p:cNvPr>
          <p:cNvSpPr/>
          <p:nvPr/>
        </p:nvSpPr>
        <p:spPr>
          <a:xfrm>
            <a:off x="3652788" y="2987805"/>
            <a:ext cx="270933" cy="30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5263DE40-363E-1148-AF9B-2EF5C4103EF2}"/>
              </a:ext>
            </a:extLst>
          </p:cNvPr>
          <p:cNvSpPr/>
          <p:nvPr/>
        </p:nvSpPr>
        <p:spPr>
          <a:xfrm>
            <a:off x="4172907" y="2834362"/>
            <a:ext cx="3846186" cy="613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Noun Phrase = Subject</a:t>
            </a:r>
          </a:p>
        </p:txBody>
      </p:sp>
      <p:sp>
        <p:nvSpPr>
          <p:cNvPr id="11" name="Rounded Rectangle 10">
            <a:extLst>
              <a:ext uri="{FF2B5EF4-FFF2-40B4-BE49-F238E27FC236}">
                <a16:creationId xmlns:a16="http://schemas.microsoft.com/office/drawing/2014/main" id="{D5B71E5E-80CA-974A-A42D-563B34191713}"/>
              </a:ext>
            </a:extLst>
          </p:cNvPr>
          <p:cNvSpPr/>
          <p:nvPr/>
        </p:nvSpPr>
        <p:spPr>
          <a:xfrm>
            <a:off x="1913466" y="4885959"/>
            <a:ext cx="2032001" cy="613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6067CF0E-3720-AD42-97BC-627A5C09C45A}"/>
              </a:ext>
            </a:extLst>
          </p:cNvPr>
          <p:cNvSpPr/>
          <p:nvPr/>
        </p:nvSpPr>
        <p:spPr>
          <a:xfrm>
            <a:off x="3707862" y="4444764"/>
            <a:ext cx="215859" cy="30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8556157-9F41-0241-A7E6-C183402FA229}"/>
              </a:ext>
            </a:extLst>
          </p:cNvPr>
          <p:cNvSpPr/>
          <p:nvPr/>
        </p:nvSpPr>
        <p:spPr>
          <a:xfrm>
            <a:off x="4480001" y="4272184"/>
            <a:ext cx="4071332" cy="613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Prep. Phrase = Post NM = Adjective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randombar(horizontal)">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8"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097280" y="286603"/>
            <a:ext cx="10058400" cy="1450757"/>
          </a:xfrm>
          <a:prstGeom prst="rect">
            <a:avLst/>
          </a:prstGeom>
          <a:noFill/>
          <a:ln>
            <a:noFill/>
          </a:ln>
        </p:spPr>
        <p:txBody>
          <a:bodyPr wrap="square" lIns="91425" tIns="45700" rIns="91425" bIns="45700" anchor="b" anchorCtr="0">
            <a:noAutofit/>
          </a:bodyPr>
          <a:lstStyle/>
          <a:p>
            <a:pPr marL="0" marR="0" lvl="0" indent="-304800" algn="l" rtl="0">
              <a:lnSpc>
                <a:spcPct val="85000"/>
              </a:lnSpc>
              <a:spcBef>
                <a:spcPts val="0"/>
              </a:spcBef>
              <a:buClr>
                <a:srgbClr val="3F3F3F"/>
              </a:buClr>
              <a:buSzPts val="4800"/>
              <a:buFont typeface="Calibri"/>
              <a:buNone/>
            </a:pPr>
            <a:r>
              <a:rPr lang="es-EC" sz="4800" b="0" i="0" u="none" strike="noStrike" cap="none">
                <a:solidFill>
                  <a:srgbClr val="3F3F3F"/>
                </a:solidFill>
                <a:latin typeface="Calibri"/>
                <a:ea typeface="Calibri"/>
                <a:cs typeface="Calibri"/>
                <a:sym typeface="Calibri"/>
              </a:rPr>
              <a:t> </a:t>
            </a:r>
          </a:p>
        </p:txBody>
      </p:sp>
      <p:sp>
        <p:nvSpPr>
          <p:cNvPr id="210" name="Shape 210"/>
          <p:cNvSpPr txBox="1">
            <a:spLocks noGrp="1"/>
          </p:cNvSpPr>
          <p:nvPr>
            <p:ph type="body" idx="1"/>
          </p:nvPr>
        </p:nvSpPr>
        <p:spPr>
          <a:xfrm>
            <a:off x="1004455" y="1983999"/>
            <a:ext cx="10515600" cy="2370287"/>
          </a:xfrm>
          <a:prstGeom prst="rect">
            <a:avLst/>
          </a:prstGeom>
          <a:noFill/>
          <a:ln>
            <a:noFill/>
          </a:ln>
        </p:spPr>
        <p:txBody>
          <a:bodyPr wrap="square" lIns="0" tIns="45700" rIns="0" bIns="45700" anchor="t" anchorCtr="0">
            <a:noAutofit/>
          </a:bodyPr>
          <a:lstStyle/>
          <a:p>
            <a:pPr marL="0" marR="0" lvl="0" indent="-127000" algn="just" rtl="0">
              <a:lnSpc>
                <a:spcPct val="150000"/>
              </a:lnSpc>
              <a:spcBef>
                <a:spcPts val="0"/>
              </a:spcBef>
              <a:spcAft>
                <a:spcPts val="0"/>
              </a:spcAft>
              <a:buClr>
                <a:schemeClr val="accent1"/>
              </a:buClr>
              <a:buSzPts val="2000"/>
              <a:buFont typeface="Calibri"/>
              <a:buNone/>
            </a:pPr>
            <a:r>
              <a:rPr lang="es-EC" sz="2800" b="0" u="none" strike="noStrike" cap="none" dirty="0">
                <a:solidFill>
                  <a:schemeClr val="tx1"/>
                </a:solidFill>
                <a:latin typeface="Times New Roman" panose="02020603050405020304" pitchFamily="18" charset="0"/>
                <a:cs typeface="Times New Roman" panose="02020603050405020304" pitchFamily="18" charset="0"/>
                <a:sym typeface="Calibri"/>
              </a:rPr>
              <a:t>As seen before, the adjective ‘fearless’ was replaced with the phrase </a:t>
            </a:r>
            <a:r>
              <a:rPr lang="es-EC" sz="2800" b="1" u="none" strike="noStrike" cap="none" dirty="0">
                <a:solidFill>
                  <a:srgbClr val="FF0000"/>
                </a:solidFill>
                <a:latin typeface="Times New Roman" panose="02020603050405020304" pitchFamily="18" charset="0"/>
                <a:cs typeface="Times New Roman" panose="02020603050405020304" pitchFamily="18" charset="0"/>
                <a:sym typeface="Calibri"/>
              </a:rPr>
              <a:t>‘with no fear’, </a:t>
            </a:r>
            <a:r>
              <a:rPr lang="es-EC" sz="2800" b="0" u="none" strike="noStrike" cap="none" dirty="0">
                <a:solidFill>
                  <a:schemeClr val="tx1"/>
                </a:solidFill>
                <a:latin typeface="Times New Roman" panose="02020603050405020304" pitchFamily="18" charset="0"/>
                <a:cs typeface="Times New Roman" panose="02020603050405020304" pitchFamily="18" charset="0"/>
                <a:sym typeface="Calibri"/>
              </a:rPr>
              <a:t>that still performs as an adjective, because it is modifying the noun, in this case, the </a:t>
            </a:r>
            <a:r>
              <a:rPr lang="es-EC" sz="2800" b="0" i="1" u="none" strike="noStrike" cap="none" dirty="0">
                <a:solidFill>
                  <a:schemeClr val="tx1"/>
                </a:solidFill>
                <a:latin typeface="Times New Roman" panose="02020603050405020304" pitchFamily="18" charset="0"/>
                <a:cs typeface="Times New Roman" panose="02020603050405020304" pitchFamily="18" charset="0"/>
                <a:sym typeface="Calibri"/>
              </a:rPr>
              <a:t>woman</a:t>
            </a:r>
            <a:r>
              <a:rPr lang="es-EC" sz="2800" b="0" u="none" strike="noStrike" cap="none" dirty="0">
                <a:solidFill>
                  <a:schemeClr val="tx1"/>
                </a:solidFill>
                <a:latin typeface="Times New Roman" panose="02020603050405020304" pitchFamily="18" charset="0"/>
                <a:cs typeface="Times New Roman" panose="02020603050405020304" pitchFamily="18" charset="0"/>
                <a:sym typeface="Calibri"/>
              </a:rPr>
              <a: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097280" y="961901"/>
            <a:ext cx="10058400" cy="775459"/>
          </a:xfrm>
          <a:prstGeom prst="rect">
            <a:avLst/>
          </a:prstGeom>
          <a:noFill/>
          <a:ln>
            <a:noFill/>
          </a:ln>
        </p:spPr>
        <p:txBody>
          <a:bodyPr wrap="square" lIns="91425" tIns="45700" rIns="91425" bIns="45700" anchor="b" anchorCtr="0">
            <a:noAutofit/>
          </a:bodyPr>
          <a:lstStyle/>
          <a:p>
            <a:pPr marL="0" marR="0" lvl="0" indent="-304800" algn="l" rtl="0">
              <a:lnSpc>
                <a:spcPct val="150000"/>
              </a:lnSpc>
              <a:spcBef>
                <a:spcPts val="0"/>
              </a:spcBef>
              <a:buClr>
                <a:srgbClr val="3F3F3F"/>
              </a:buClr>
              <a:buSzPts val="4800"/>
              <a:buFont typeface="Times New Roman"/>
              <a:buNone/>
            </a:pPr>
            <a:r>
              <a:rPr lang="es-EC" sz="28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2. Adverbial </a:t>
            </a:r>
            <a:r>
              <a:rPr lang="es-EC" sz="2800" b="1" i="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phrases</a:t>
            </a:r>
            <a:endParaRPr lang="es-EC" sz="2800" b="1"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p:txBody>
      </p:sp>
      <p:sp>
        <p:nvSpPr>
          <p:cNvPr id="217" name="Shape 217"/>
          <p:cNvSpPr txBox="1">
            <a:spLocks noGrp="1"/>
          </p:cNvSpPr>
          <p:nvPr>
            <p:ph type="body" idx="1"/>
          </p:nvPr>
        </p:nvSpPr>
        <p:spPr>
          <a:xfrm>
            <a:off x="1097280" y="1845734"/>
            <a:ext cx="10058400" cy="4023360"/>
          </a:xfrm>
          <a:prstGeom prst="rect">
            <a:avLst/>
          </a:prstGeom>
          <a:noFill/>
          <a:ln>
            <a:noFill/>
          </a:ln>
        </p:spPr>
        <p:txBody>
          <a:bodyPr wrap="square" lIns="0" tIns="45700" rIns="0" bIns="45700" anchor="t" anchorCtr="0">
            <a:noAutofit/>
          </a:bodyPr>
          <a:lstStyle/>
          <a:p>
            <a:pPr marL="91440" marR="0" lvl="0" indent="-91440" algn="l" rtl="0">
              <a:lnSpc>
                <a:spcPct val="150000"/>
              </a:lnSpc>
              <a:spcBef>
                <a:spcPts val="0"/>
              </a:spcBef>
              <a:spcAft>
                <a:spcPts val="0"/>
              </a:spcAft>
              <a:buClr>
                <a:schemeClr val="accent1"/>
              </a:buClr>
              <a:buSzPts val="2000"/>
              <a:buFont typeface="Calibri"/>
              <a:buChar char=" "/>
            </a:pP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Now</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we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have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adverbial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phrases</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These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on</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the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other</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hand</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always</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have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an</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adverb</a:t>
            </a:r>
            <a:r>
              <a:rPr lang="es-EC" sz="280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as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the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main</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part</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of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the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phrase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a:t>
            </a:r>
          </a:p>
          <a:p>
            <a:pPr marL="0" marR="0" lvl="0" indent="-127000" algn="l" rtl="0">
              <a:lnSpc>
                <a:spcPct val="150000"/>
              </a:lnSpc>
              <a:spcBef>
                <a:spcPts val="1400"/>
              </a:spcBef>
              <a:spcAft>
                <a:spcPts val="0"/>
              </a:spcAft>
              <a:buClr>
                <a:schemeClr val="accent1"/>
              </a:buClr>
              <a:buSzPts val="2000"/>
              <a:buFont typeface="Calibri"/>
              <a:buNone/>
            </a:pP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e.g</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1" u="none" strike="noStrike" cap="none" dirty="0" err="1">
                <a:solidFill>
                  <a:srgbClr val="FF0000"/>
                </a:solidFill>
                <a:latin typeface="Times New Roman" panose="02020603050405020304" pitchFamily="18" charset="0"/>
                <a:ea typeface="Times New Roman"/>
                <a:cs typeface="Times New Roman" panose="02020603050405020304" pitchFamily="18" charset="0"/>
                <a:sym typeface="Times New Roman"/>
              </a:rPr>
              <a:t>Without</a:t>
            </a:r>
            <a:r>
              <a:rPr lang="es-EC" sz="2800" b="1"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 a </a:t>
            </a:r>
            <a:r>
              <a:rPr lang="es-EC" sz="2800" b="1" u="none" strike="noStrike" cap="none" dirty="0" err="1">
                <a:solidFill>
                  <a:srgbClr val="FF0000"/>
                </a:solidFill>
                <a:latin typeface="Times New Roman" panose="02020603050405020304" pitchFamily="18" charset="0"/>
                <a:ea typeface="Times New Roman"/>
                <a:cs typeface="Times New Roman" panose="02020603050405020304" pitchFamily="18" charset="0"/>
                <a:sym typeface="Times New Roman"/>
              </a:rPr>
              <a:t>doubt</a:t>
            </a:r>
            <a:r>
              <a:rPr lang="es-EC" sz="2800" b="1"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they</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will</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win</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the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s-EC" sz="2800" b="0" u="none" strike="noStrike" cap="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game</a:t>
            </a:r>
            <a:r>
              <a:rPr lang="es-EC" sz="2800" b="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a:t>
            </a:r>
          </a:p>
          <a:p>
            <a:pPr marL="91440" marR="0" lvl="0" indent="-91440" algn="l" rtl="0">
              <a:lnSpc>
                <a:spcPct val="150000"/>
              </a:lnSpc>
              <a:spcBef>
                <a:spcPts val="1400"/>
              </a:spcBef>
              <a:spcAft>
                <a:spcPts val="0"/>
              </a:spcAft>
              <a:buClr>
                <a:schemeClr val="accent1"/>
              </a:buClr>
              <a:buSzPts val="2000"/>
              <a:buFont typeface="Calibri"/>
              <a:buNone/>
            </a:pPr>
            <a:endParaRPr sz="2800" b="0" i="0" u="none" strike="noStrike" cap="none" dirty="0">
              <a:solidFill>
                <a:schemeClr val="tx1"/>
              </a:solidFill>
              <a:latin typeface="Times New Roman" panose="02020603050405020304" pitchFamily="18" charset="0"/>
              <a:cs typeface="Times New Roman" panose="02020603050405020304" pitchFamily="18" charset="0"/>
              <a:sym typeface="Calibri"/>
            </a:endParaRPr>
          </a:p>
          <a:p>
            <a:pPr marL="0" marR="0" lvl="0" indent="-127000" algn="l" rtl="0">
              <a:lnSpc>
                <a:spcPct val="150000"/>
              </a:lnSpc>
              <a:spcBef>
                <a:spcPts val="1400"/>
              </a:spcBef>
              <a:spcAft>
                <a:spcPts val="0"/>
              </a:spcAft>
              <a:buClr>
                <a:schemeClr val="accent1"/>
              </a:buClr>
              <a:buSzPts val="2000"/>
              <a:buFont typeface="Calibri"/>
              <a:buNone/>
            </a:pPr>
            <a:endParaRPr sz="2800" b="0" i="0" u="none" strike="noStrike" cap="none" dirty="0">
              <a:solidFill>
                <a:schemeClr val="tx1"/>
              </a:solidFill>
              <a:latin typeface="Times New Roman" panose="02020603050405020304" pitchFamily="18" charset="0"/>
              <a:cs typeface="Times New Roman" panose="02020603050405020304" pitchFamily="18" charset="0"/>
              <a:sym typeface="Calibri"/>
            </a:endParaRPr>
          </a:p>
        </p:txBody>
      </p:sp>
      <p:sp>
        <p:nvSpPr>
          <p:cNvPr id="4" name="Rounded Rectangle 3">
            <a:extLst>
              <a:ext uri="{FF2B5EF4-FFF2-40B4-BE49-F238E27FC236}">
                <a16:creationId xmlns:a16="http://schemas.microsoft.com/office/drawing/2014/main" id="{819F73CD-26E2-714C-84E7-17394704E2B3}"/>
              </a:ext>
            </a:extLst>
          </p:cNvPr>
          <p:cNvSpPr/>
          <p:nvPr/>
        </p:nvSpPr>
        <p:spPr>
          <a:xfrm>
            <a:off x="1784495" y="3429000"/>
            <a:ext cx="2652038" cy="613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D990ED20-654F-374B-B915-4DD7065BB038}"/>
              </a:ext>
            </a:extLst>
          </p:cNvPr>
          <p:cNvSpPr/>
          <p:nvPr/>
        </p:nvSpPr>
        <p:spPr>
          <a:xfrm>
            <a:off x="3916415" y="4329992"/>
            <a:ext cx="281726" cy="30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5664EE97-B31C-4C46-A3D9-A90AB6C93C97}"/>
              </a:ext>
            </a:extLst>
          </p:cNvPr>
          <p:cNvSpPr/>
          <p:nvPr/>
        </p:nvSpPr>
        <p:spPr>
          <a:xfrm>
            <a:off x="4436533" y="4176549"/>
            <a:ext cx="6112934" cy="613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Prep. Phrase = Circumstantial Complement = Adverb</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randombar(horizontal)">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17" grpId="0" build="p"/>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9549" y="1625600"/>
            <a:ext cx="10515600" cy="3802806"/>
          </a:xfrm>
        </p:spPr>
        <p:txBody>
          <a:bodyPr>
            <a:noAutofit/>
          </a:bodyPr>
          <a:lstStyle/>
          <a:p>
            <a:pPr indent="-457200" algn="ctr">
              <a:lnSpc>
                <a:spcPct val="100000"/>
              </a:lnSpc>
              <a:buClr>
                <a:srgbClr val="E44804"/>
              </a:buClr>
              <a:buSzPts val="7200"/>
            </a:pPr>
            <a:r>
              <a:rPr lang="es-EC" sz="6000" b="1" dirty="0">
                <a:solidFill>
                  <a:srgbClr val="E44804"/>
                </a:solidFill>
                <a:latin typeface="Times New Roman"/>
                <a:ea typeface="Times New Roman"/>
                <a:cs typeface="Times New Roman"/>
                <a:sym typeface="Arial"/>
              </a:rPr>
              <a:t>SYNTACTIC STRUCTURES &amp; FUNCTIONS</a:t>
            </a:r>
            <a:br>
              <a:rPr lang="es-EC" sz="6000" b="1" dirty="0">
                <a:solidFill>
                  <a:srgbClr val="E44804"/>
                </a:solidFill>
                <a:latin typeface="Times New Roman"/>
                <a:ea typeface="Times New Roman"/>
                <a:cs typeface="Times New Roman"/>
                <a:sym typeface="Arial"/>
              </a:rPr>
            </a:br>
            <a:br>
              <a:rPr lang="es-EC" sz="7200" b="1" dirty="0">
                <a:solidFill>
                  <a:srgbClr val="E44804"/>
                </a:solidFill>
                <a:latin typeface="Times New Roman"/>
                <a:ea typeface="Times New Roman"/>
                <a:cs typeface="Times New Roman"/>
                <a:sym typeface="Arial"/>
              </a:rPr>
            </a:br>
            <a:r>
              <a:rPr lang="es-EC" b="1" dirty="0">
                <a:solidFill>
                  <a:srgbClr val="E44804"/>
                </a:solidFill>
                <a:latin typeface="Times New Roman"/>
                <a:ea typeface="Times New Roman"/>
                <a:cs typeface="Times New Roman"/>
                <a:sym typeface="Arial"/>
              </a:rPr>
              <a:t>SPANISH - ENGLISH</a:t>
            </a:r>
            <a:endParaRPr lang="es-EC" sz="7200" b="1" dirty="0">
              <a:solidFill>
                <a:srgbClr val="E44804"/>
              </a:solidFill>
              <a:latin typeface="Times New Roman"/>
              <a:ea typeface="Times New Roman"/>
              <a:cs typeface="Times New Roman"/>
              <a:sym typeface="Arial"/>
            </a:endParaRPr>
          </a:p>
        </p:txBody>
      </p:sp>
    </p:spTree>
    <p:extLst>
      <p:ext uri="{BB962C8B-B14F-4D97-AF65-F5344CB8AC3E}">
        <p14:creationId xmlns:p14="http://schemas.microsoft.com/office/powerpoint/2010/main" val="16483153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867" y="230481"/>
            <a:ext cx="5712428" cy="720150"/>
          </a:xfrm>
        </p:spPr>
        <p:txBody>
          <a:bodyPr>
            <a:normAutofit/>
          </a:bodyPr>
          <a:lstStyle/>
          <a:p>
            <a:r>
              <a:rPr lang="es-ES" sz="4000" dirty="0">
                <a:latin typeface="Times New Roman" panose="02020603050405020304" pitchFamily="18" charset="0"/>
                <a:cs typeface="Times New Roman" panose="02020603050405020304" pitchFamily="18" charset="0"/>
              </a:rPr>
              <a:t>VERBO </a:t>
            </a:r>
            <a:r>
              <a:rPr lang="es-ES" sz="4000" dirty="0">
                <a:solidFill>
                  <a:srgbClr val="7030A0"/>
                </a:solidFill>
                <a:latin typeface="Times New Roman" panose="02020603050405020304" pitchFamily="18" charset="0"/>
                <a:cs typeface="Times New Roman" panose="02020603050405020304" pitchFamily="18" charset="0"/>
              </a:rPr>
              <a:t>(VERB) + …</a:t>
            </a:r>
          </a:p>
        </p:txBody>
      </p:sp>
      <p:sp>
        <p:nvSpPr>
          <p:cNvPr id="3" name="Marcador de contenido 2"/>
          <p:cNvSpPr>
            <a:spLocks noGrp="1"/>
          </p:cNvSpPr>
          <p:nvPr>
            <p:ph idx="1"/>
          </p:nvPr>
        </p:nvSpPr>
        <p:spPr>
          <a:xfrm>
            <a:off x="1" y="1608422"/>
            <a:ext cx="12192000" cy="4966546"/>
          </a:xfrm>
        </p:spPr>
        <p:txBody>
          <a:bodyPr>
            <a:noAutofit/>
          </a:bodyPr>
          <a:lstStyle/>
          <a:p>
            <a:pPr marL="0" indent="0">
              <a:lnSpc>
                <a:spcPct val="150000"/>
              </a:lnSpc>
              <a:buNone/>
            </a:pPr>
            <a:r>
              <a:rPr lang="es-ES" sz="2800" dirty="0">
                <a:solidFill>
                  <a:schemeClr val="tx1"/>
                </a:solidFill>
                <a:latin typeface="Times New Roman" panose="02020603050405020304" pitchFamily="18" charset="0"/>
                <a:cs typeface="Times New Roman" panose="02020603050405020304" pitchFamily="18" charset="0"/>
              </a:rPr>
              <a:t>VERBOIDE</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a:solidFill>
                  <a:schemeClr val="tx1"/>
                </a:solidFill>
                <a:latin typeface="Times New Roman" panose="02020603050405020304" pitchFamily="18" charset="0"/>
                <a:cs typeface="Times New Roman" panose="02020603050405020304" pitchFamily="18" charset="0"/>
              </a:rPr>
              <a:t>Él salió </a:t>
            </a:r>
            <a:r>
              <a:rPr lang="es-ES" sz="2800" dirty="0">
                <a:solidFill>
                  <a:srgbClr val="FF0000"/>
                </a:solidFill>
                <a:latin typeface="Times New Roman" panose="02020603050405020304" pitchFamily="18" charset="0"/>
                <a:cs typeface="Times New Roman" panose="02020603050405020304" pitchFamily="18" charset="0"/>
              </a:rPr>
              <a:t>a </a:t>
            </a:r>
            <a:r>
              <a:rPr lang="es-ES" sz="2800" dirty="0">
                <a:solidFill>
                  <a:schemeClr val="tx1"/>
                </a:solidFill>
                <a:latin typeface="Times New Roman" panose="02020603050405020304" pitchFamily="18" charset="0"/>
                <a:cs typeface="Times New Roman" panose="02020603050405020304" pitchFamily="18" charset="0"/>
              </a:rPr>
              <a:t>pasear.</a:t>
            </a:r>
            <a:r>
              <a:rPr lang="es-ES" sz="2800" dirty="0">
                <a:solidFill>
                  <a:srgbClr val="7030A0"/>
                </a:solidFill>
                <a:latin typeface="Times New Roman" panose="02020603050405020304" pitchFamily="18" charset="0"/>
                <a:cs typeface="Times New Roman" panose="02020603050405020304" pitchFamily="18" charset="0"/>
              </a:rPr>
              <a:t>    		He </a:t>
            </a:r>
            <a:r>
              <a:rPr lang="es-ES" sz="2800" dirty="0" err="1">
                <a:solidFill>
                  <a:srgbClr val="7030A0"/>
                </a:solidFill>
                <a:latin typeface="Times New Roman" panose="02020603050405020304" pitchFamily="18" charset="0"/>
                <a:cs typeface="Times New Roman" panose="02020603050405020304" pitchFamily="18" charset="0"/>
              </a:rPr>
              <a:t>went</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err="1">
                <a:solidFill>
                  <a:srgbClr val="7030A0"/>
                </a:solidFill>
                <a:latin typeface="Times New Roman" panose="02020603050405020304" pitchFamily="18" charset="0"/>
                <a:cs typeface="Times New Roman" panose="02020603050405020304" pitchFamily="18" charset="0"/>
              </a:rPr>
              <a:t>out</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err="1">
                <a:solidFill>
                  <a:srgbClr val="FF0000"/>
                </a:solidFill>
                <a:latin typeface="Times New Roman" panose="02020603050405020304" pitchFamily="18" charset="0"/>
                <a:cs typeface="Times New Roman" panose="02020603050405020304" pitchFamily="18" charset="0"/>
              </a:rPr>
              <a:t>for</a:t>
            </a:r>
            <a:r>
              <a:rPr lang="es-ES" sz="2800" dirty="0">
                <a:solidFill>
                  <a:srgbClr val="7030A0"/>
                </a:solidFill>
                <a:latin typeface="Times New Roman" panose="02020603050405020304" pitchFamily="18" charset="0"/>
                <a:cs typeface="Times New Roman" panose="02020603050405020304" pitchFamily="18" charset="0"/>
              </a:rPr>
              <a:t> a </a:t>
            </a:r>
            <a:r>
              <a:rPr lang="es-ES" sz="2800" dirty="0" err="1">
                <a:solidFill>
                  <a:srgbClr val="7030A0"/>
                </a:solidFill>
                <a:latin typeface="Times New Roman" panose="02020603050405020304" pitchFamily="18" charset="0"/>
                <a:cs typeface="Times New Roman" panose="02020603050405020304" pitchFamily="18" charset="0"/>
              </a:rPr>
              <a:t>walk</a:t>
            </a:r>
            <a:r>
              <a:rPr lang="es-ES" sz="2800" dirty="0">
                <a:solidFill>
                  <a:srgbClr val="7030A0"/>
                </a:solidFill>
                <a:latin typeface="Times New Roman" panose="02020603050405020304" pitchFamily="18" charset="0"/>
                <a:cs typeface="Times New Roman" panose="02020603050405020304" pitchFamily="18" charset="0"/>
              </a:rPr>
              <a:t>. </a:t>
            </a:r>
          </a:p>
          <a:p>
            <a:pPr marL="0" indent="0">
              <a:lnSpc>
                <a:spcPct val="150000"/>
              </a:lnSpc>
              <a:buNone/>
            </a:pPr>
            <a:r>
              <a:rPr lang="es-ES" sz="2800" dirty="0">
                <a:solidFill>
                  <a:schemeClr val="tx1"/>
                </a:solidFill>
                <a:latin typeface="Times New Roman" panose="02020603050405020304" pitchFamily="18" charset="0"/>
                <a:cs typeface="Times New Roman" panose="02020603050405020304" pitchFamily="18" charset="0"/>
              </a:rPr>
              <a:t>SUSTANTIVO 		Murió</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a:solidFill>
                  <a:srgbClr val="FF0000"/>
                </a:solidFill>
                <a:latin typeface="Times New Roman" panose="02020603050405020304" pitchFamily="18" charset="0"/>
                <a:cs typeface="Times New Roman" panose="02020603050405020304" pitchFamily="18" charset="0"/>
              </a:rPr>
              <a:t>de </a:t>
            </a:r>
            <a:r>
              <a:rPr lang="es-ES" sz="2800" dirty="0">
                <a:solidFill>
                  <a:schemeClr val="tx1"/>
                </a:solidFill>
                <a:latin typeface="Times New Roman" panose="02020603050405020304" pitchFamily="18" charset="0"/>
                <a:cs typeface="Times New Roman" panose="02020603050405020304" pitchFamily="18" charset="0"/>
              </a:rPr>
              <a:t>cáncer</a:t>
            </a:r>
            <a:r>
              <a:rPr lang="es-ES" sz="2800" dirty="0">
                <a:solidFill>
                  <a:srgbClr val="7030A0"/>
                </a:solidFill>
                <a:latin typeface="Times New Roman" panose="02020603050405020304" pitchFamily="18" charset="0"/>
                <a:cs typeface="Times New Roman" panose="02020603050405020304" pitchFamily="18" charset="0"/>
              </a:rPr>
              <a:t>			He </a:t>
            </a:r>
            <a:r>
              <a:rPr lang="es-ES" sz="2800" dirty="0" err="1">
                <a:solidFill>
                  <a:srgbClr val="7030A0"/>
                </a:solidFill>
                <a:latin typeface="Times New Roman" panose="02020603050405020304" pitchFamily="18" charset="0"/>
                <a:cs typeface="Times New Roman" panose="02020603050405020304" pitchFamily="18" charset="0"/>
              </a:rPr>
              <a:t>died</a:t>
            </a:r>
            <a:r>
              <a:rPr lang="es-ES" sz="2800" dirty="0">
                <a:solidFill>
                  <a:srgbClr val="92D050"/>
                </a:solidFill>
                <a:latin typeface="Times New Roman" panose="02020603050405020304" pitchFamily="18" charset="0"/>
                <a:cs typeface="Times New Roman" panose="02020603050405020304" pitchFamily="18" charset="0"/>
              </a:rPr>
              <a:t> </a:t>
            </a:r>
            <a:r>
              <a:rPr lang="es-ES" sz="2800" dirty="0">
                <a:solidFill>
                  <a:srgbClr val="FF0000"/>
                </a:solidFill>
                <a:latin typeface="Times New Roman" panose="02020603050405020304" pitchFamily="18" charset="0"/>
                <a:cs typeface="Times New Roman" panose="02020603050405020304" pitchFamily="18" charset="0"/>
              </a:rPr>
              <a:t>of </a:t>
            </a:r>
            <a:r>
              <a:rPr lang="es-ES" sz="2800" dirty="0" err="1">
                <a:solidFill>
                  <a:srgbClr val="7030A0"/>
                </a:solidFill>
                <a:latin typeface="Times New Roman" panose="02020603050405020304" pitchFamily="18" charset="0"/>
                <a:cs typeface="Times New Roman" panose="02020603050405020304" pitchFamily="18" charset="0"/>
              </a:rPr>
              <a:t>cancer</a:t>
            </a:r>
            <a:r>
              <a:rPr lang="es-ES" sz="2800" dirty="0">
                <a:solidFill>
                  <a:srgbClr val="7030A0"/>
                </a:solidFill>
                <a:latin typeface="Times New Roman" panose="02020603050405020304" pitchFamily="18" charset="0"/>
                <a:cs typeface="Times New Roman" panose="02020603050405020304" pitchFamily="18" charset="0"/>
              </a:rPr>
              <a:t>.	</a:t>
            </a:r>
          </a:p>
          <a:p>
            <a:pPr marL="0" indent="0">
              <a:lnSpc>
                <a:spcPct val="150000"/>
              </a:lnSpc>
              <a:buNone/>
            </a:pPr>
            <a:r>
              <a:rPr lang="es-ES" sz="2800" dirty="0">
                <a:solidFill>
                  <a:schemeClr val="tx1"/>
                </a:solidFill>
                <a:latin typeface="Times New Roman" panose="02020603050405020304" pitchFamily="18" charset="0"/>
                <a:cs typeface="Times New Roman" panose="02020603050405020304" pitchFamily="18" charset="0"/>
              </a:rPr>
              <a:t>PRONOMBRE 		Llegó</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a:solidFill>
                  <a:srgbClr val="FF0000"/>
                </a:solidFill>
                <a:latin typeface="Times New Roman" panose="02020603050405020304" pitchFamily="18" charset="0"/>
                <a:cs typeface="Times New Roman" panose="02020603050405020304" pitchFamily="18" charset="0"/>
              </a:rPr>
              <a:t>con</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a:solidFill>
                  <a:schemeClr val="tx1"/>
                </a:solidFill>
                <a:latin typeface="Times New Roman" panose="02020603050405020304" pitchFamily="18" charset="0"/>
                <a:cs typeface="Times New Roman" panose="02020603050405020304" pitchFamily="18" charset="0"/>
              </a:rPr>
              <a:t>él. </a:t>
            </a:r>
            <a:r>
              <a:rPr lang="es-ES" sz="2800" dirty="0">
                <a:solidFill>
                  <a:srgbClr val="7030A0"/>
                </a:solidFill>
                <a:latin typeface="Times New Roman" panose="02020603050405020304" pitchFamily="18" charset="0"/>
                <a:cs typeface="Times New Roman" panose="02020603050405020304" pitchFamily="18" charset="0"/>
              </a:rPr>
              <a:t>			He </a:t>
            </a:r>
            <a:r>
              <a:rPr lang="es-ES" sz="2800" dirty="0" err="1">
                <a:solidFill>
                  <a:srgbClr val="7030A0"/>
                </a:solidFill>
                <a:latin typeface="Times New Roman" panose="02020603050405020304" pitchFamily="18" charset="0"/>
                <a:cs typeface="Times New Roman" panose="02020603050405020304" pitchFamily="18" charset="0"/>
              </a:rPr>
              <a:t>arrived</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err="1">
                <a:solidFill>
                  <a:srgbClr val="FF0000"/>
                </a:solidFill>
                <a:latin typeface="Times New Roman" panose="02020603050405020304" pitchFamily="18" charset="0"/>
                <a:cs typeface="Times New Roman" panose="02020603050405020304" pitchFamily="18" charset="0"/>
              </a:rPr>
              <a:t>with</a:t>
            </a:r>
            <a:r>
              <a:rPr lang="es-ES" sz="2800" dirty="0">
                <a:solidFill>
                  <a:srgbClr val="FF0000"/>
                </a:solidFill>
                <a:latin typeface="Times New Roman" panose="02020603050405020304" pitchFamily="18" charset="0"/>
                <a:cs typeface="Times New Roman" panose="02020603050405020304" pitchFamily="18" charset="0"/>
              </a:rPr>
              <a:t> </a:t>
            </a:r>
            <a:r>
              <a:rPr lang="es-ES" sz="2800" dirty="0" err="1">
                <a:solidFill>
                  <a:srgbClr val="7030A0"/>
                </a:solidFill>
                <a:latin typeface="Times New Roman" panose="02020603050405020304" pitchFamily="18" charset="0"/>
                <a:cs typeface="Times New Roman" panose="02020603050405020304" pitchFamily="18" charset="0"/>
              </a:rPr>
              <a:t>him</a:t>
            </a:r>
            <a:r>
              <a:rPr lang="es-ES" sz="2800" dirty="0">
                <a:solidFill>
                  <a:srgbClr val="7030A0"/>
                </a:solidFill>
                <a:latin typeface="Times New Roman" panose="02020603050405020304" pitchFamily="18" charset="0"/>
                <a:cs typeface="Times New Roman" panose="02020603050405020304" pitchFamily="18" charset="0"/>
              </a:rPr>
              <a:t>.</a:t>
            </a:r>
          </a:p>
          <a:p>
            <a:pPr marL="0" indent="0">
              <a:lnSpc>
                <a:spcPct val="150000"/>
              </a:lnSpc>
              <a:buNone/>
            </a:pPr>
            <a:r>
              <a:rPr lang="es-ES" sz="2800" dirty="0">
                <a:solidFill>
                  <a:schemeClr val="tx1"/>
                </a:solidFill>
                <a:latin typeface="Times New Roman" panose="02020603050405020304" pitchFamily="18" charset="0"/>
                <a:cs typeface="Times New Roman" panose="02020603050405020304" pitchFamily="18" charset="0"/>
              </a:rPr>
              <a:t>ADJETIVO</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a:solidFill>
                  <a:schemeClr val="tx1"/>
                </a:solidFill>
                <a:latin typeface="Times New Roman" panose="02020603050405020304" pitchFamily="18" charset="0"/>
                <a:cs typeface="Times New Roman" panose="02020603050405020304" pitchFamily="18" charset="0"/>
              </a:rPr>
              <a:t>Se pasa </a:t>
            </a:r>
            <a:r>
              <a:rPr lang="es-ES" sz="2800" dirty="0">
                <a:solidFill>
                  <a:srgbClr val="FF0000"/>
                </a:solidFill>
                <a:latin typeface="Times New Roman" panose="02020603050405020304" pitchFamily="18" charset="0"/>
                <a:cs typeface="Times New Roman" panose="02020603050405020304" pitchFamily="18" charset="0"/>
              </a:rPr>
              <a:t>de</a:t>
            </a:r>
            <a:r>
              <a:rPr lang="es-ES" sz="2800" dirty="0">
                <a:solidFill>
                  <a:schemeClr val="tx1"/>
                </a:solidFill>
                <a:latin typeface="Times New Roman" panose="02020603050405020304" pitchFamily="18" charset="0"/>
                <a:cs typeface="Times New Roman" panose="02020603050405020304" pitchFamily="18" charset="0"/>
              </a:rPr>
              <a:t> tonto.</a:t>
            </a:r>
            <a:r>
              <a:rPr lang="es-ES" sz="2800" dirty="0">
                <a:solidFill>
                  <a:srgbClr val="FFC000"/>
                </a:solidFill>
                <a:latin typeface="Times New Roman" panose="02020603050405020304" pitchFamily="18" charset="0"/>
                <a:cs typeface="Times New Roman" panose="02020603050405020304" pitchFamily="18" charset="0"/>
              </a:rPr>
              <a:t> </a:t>
            </a:r>
            <a:r>
              <a:rPr lang="es-ES" sz="2800" dirty="0">
                <a:solidFill>
                  <a:srgbClr val="7030A0"/>
                </a:solidFill>
                <a:latin typeface="Times New Roman" panose="02020603050405020304" pitchFamily="18" charset="0"/>
                <a:cs typeface="Times New Roman" panose="02020603050405020304" pitchFamily="18" charset="0"/>
              </a:rPr>
              <a:t>	        He </a:t>
            </a:r>
            <a:r>
              <a:rPr lang="es-ES" sz="2800" dirty="0" err="1">
                <a:solidFill>
                  <a:srgbClr val="7030A0"/>
                </a:solidFill>
                <a:latin typeface="Times New Roman" panose="02020603050405020304" pitchFamily="18" charset="0"/>
                <a:cs typeface="Times New Roman" panose="02020603050405020304" pitchFamily="18" charset="0"/>
              </a:rPr>
              <a:t>goes</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err="1">
                <a:solidFill>
                  <a:srgbClr val="FF0000"/>
                </a:solidFill>
                <a:latin typeface="Times New Roman" panose="02020603050405020304" pitchFamily="18" charset="0"/>
                <a:cs typeface="Times New Roman" panose="02020603050405020304" pitchFamily="18" charset="0"/>
              </a:rPr>
              <a:t>from</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err="1">
                <a:solidFill>
                  <a:srgbClr val="7030A0"/>
                </a:solidFill>
                <a:latin typeface="Times New Roman" panose="02020603050405020304" pitchFamily="18" charset="0"/>
                <a:cs typeface="Times New Roman" panose="02020603050405020304" pitchFamily="18" charset="0"/>
              </a:rPr>
              <a:t>fool</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err="1">
                <a:solidFill>
                  <a:srgbClr val="7030A0"/>
                </a:solidFill>
                <a:latin typeface="Times New Roman" panose="02020603050405020304" pitchFamily="18" charset="0"/>
                <a:cs typeface="Times New Roman" panose="02020603050405020304" pitchFamily="18" charset="0"/>
              </a:rPr>
              <a:t>He’s</a:t>
            </a:r>
            <a:r>
              <a:rPr lang="es-ES" sz="2800" dirty="0">
                <a:solidFill>
                  <a:srgbClr val="7030A0"/>
                </a:solidFill>
                <a:latin typeface="Times New Roman" panose="02020603050405020304" pitchFamily="18" charset="0"/>
                <a:cs typeface="Times New Roman" panose="02020603050405020304" pitchFamily="18" charset="0"/>
              </a:rPr>
              <a:t> so </a:t>
            </a:r>
            <a:r>
              <a:rPr lang="es-ES" sz="2800" dirty="0" err="1">
                <a:solidFill>
                  <a:srgbClr val="7030A0"/>
                </a:solidFill>
                <a:latin typeface="Times New Roman" panose="02020603050405020304" pitchFamily="18" charset="0"/>
                <a:cs typeface="Times New Roman" panose="02020603050405020304" pitchFamily="18" charset="0"/>
              </a:rPr>
              <a:t>stupid</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a:solidFill>
                  <a:schemeClr val="tx1"/>
                </a:solidFill>
                <a:latin typeface="Times New Roman" panose="02020603050405020304" pitchFamily="18" charset="0"/>
                <a:cs typeface="Times New Roman" panose="02020603050405020304" pitchFamily="18" charset="0"/>
              </a:rPr>
              <a:t>ADVERBIO 		Entró </a:t>
            </a:r>
            <a:r>
              <a:rPr lang="es-ES" sz="2800" dirty="0">
                <a:solidFill>
                  <a:srgbClr val="FF0000"/>
                </a:solidFill>
                <a:latin typeface="Times New Roman" panose="02020603050405020304" pitchFamily="18" charset="0"/>
                <a:cs typeface="Times New Roman" panose="02020603050405020304" pitchFamily="18" charset="0"/>
              </a:rPr>
              <a:t>por</a:t>
            </a:r>
            <a:r>
              <a:rPr lang="es-ES" sz="2800" dirty="0">
                <a:solidFill>
                  <a:schemeClr val="tx1"/>
                </a:solidFill>
                <a:latin typeface="Times New Roman" panose="02020603050405020304" pitchFamily="18" charset="0"/>
                <a:cs typeface="Times New Roman" panose="02020603050405020304" pitchFamily="18" charset="0"/>
              </a:rPr>
              <a:t> allá.</a:t>
            </a:r>
            <a:r>
              <a:rPr lang="es-ES" sz="2800" dirty="0">
                <a:solidFill>
                  <a:srgbClr val="FFC000"/>
                </a:solidFill>
                <a:latin typeface="Times New Roman" panose="02020603050405020304" pitchFamily="18" charset="0"/>
                <a:cs typeface="Times New Roman" panose="02020603050405020304" pitchFamily="18" charset="0"/>
              </a:rPr>
              <a:t> </a:t>
            </a:r>
            <a:r>
              <a:rPr lang="es-ES" sz="2800" dirty="0">
                <a:solidFill>
                  <a:srgbClr val="7030A0"/>
                </a:solidFill>
                <a:latin typeface="Times New Roman" panose="02020603050405020304" pitchFamily="18" charset="0"/>
                <a:cs typeface="Times New Roman" panose="02020603050405020304" pitchFamily="18" charset="0"/>
              </a:rPr>
              <a:t>			He </a:t>
            </a:r>
            <a:r>
              <a:rPr lang="es-ES" sz="2800" dirty="0" err="1">
                <a:solidFill>
                  <a:srgbClr val="7030A0"/>
                </a:solidFill>
                <a:latin typeface="Times New Roman" panose="02020603050405020304" pitchFamily="18" charset="0"/>
                <a:cs typeface="Times New Roman" panose="02020603050405020304" pitchFamily="18" charset="0"/>
              </a:rPr>
              <a:t>came</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a:solidFill>
                  <a:srgbClr val="FF0000"/>
                </a:solidFill>
                <a:latin typeface="Times New Roman" panose="02020603050405020304" pitchFamily="18" charset="0"/>
                <a:cs typeface="Times New Roman" panose="02020603050405020304" pitchFamily="18" charset="0"/>
              </a:rPr>
              <a:t>in</a:t>
            </a:r>
            <a:r>
              <a:rPr lang="es-ES" sz="2800" dirty="0">
                <a:solidFill>
                  <a:srgbClr val="7030A0"/>
                </a:solidFill>
                <a:latin typeface="Times New Roman" panose="02020603050405020304" pitchFamily="18" charset="0"/>
                <a:cs typeface="Times New Roman" panose="02020603050405020304" pitchFamily="18" charset="0"/>
              </a:rPr>
              <a:t> </a:t>
            </a:r>
            <a:r>
              <a:rPr lang="es-ES" sz="2800" dirty="0" err="1">
                <a:solidFill>
                  <a:srgbClr val="7030A0"/>
                </a:solidFill>
                <a:latin typeface="Times New Roman" panose="02020603050405020304" pitchFamily="18" charset="0"/>
                <a:cs typeface="Times New Roman" panose="02020603050405020304" pitchFamily="18" charset="0"/>
              </a:rPr>
              <a:t>there</a:t>
            </a:r>
            <a:r>
              <a:rPr lang="es-ES" sz="2800" dirty="0">
                <a:solidFill>
                  <a:srgbClr val="7030A0"/>
                </a:solidFill>
                <a:latin typeface="Times New Roman" panose="02020603050405020304" pitchFamily="18" charset="0"/>
                <a:cs typeface="Times New Roman" panose="02020603050405020304" pitchFamily="18" charset="0"/>
              </a:rPr>
              <a:t>. 	</a:t>
            </a:r>
          </a:p>
          <a:p>
            <a:pPr marL="0" indent="0">
              <a:lnSpc>
                <a:spcPct val="150000"/>
              </a:lnSpc>
              <a:buNone/>
            </a:pPr>
            <a:r>
              <a:rPr lang="es-ES" sz="2800" dirty="0">
                <a:solidFill>
                  <a:schemeClr val="tx1"/>
                </a:solidFill>
                <a:latin typeface="Times New Roman" panose="02020603050405020304" pitchFamily="18" charset="0"/>
                <a:cs typeface="Times New Roman" panose="02020603050405020304" pitchFamily="18" charset="0"/>
              </a:rPr>
              <a:t>PROPOSICIÓN 		Perdono</a:t>
            </a:r>
            <a:r>
              <a:rPr lang="es-ES" sz="2800" dirty="0">
                <a:solidFill>
                  <a:srgbClr val="FF0000"/>
                </a:solidFill>
                <a:latin typeface="Times New Roman" panose="02020603050405020304" pitchFamily="18" charset="0"/>
                <a:cs typeface="Times New Roman" panose="02020603050405020304" pitchFamily="18" charset="0"/>
              </a:rPr>
              <a:t> a </a:t>
            </a:r>
            <a:r>
              <a:rPr lang="es-ES" sz="2800" dirty="0">
                <a:solidFill>
                  <a:schemeClr val="tx1"/>
                </a:solidFill>
                <a:latin typeface="Times New Roman" panose="02020603050405020304" pitchFamily="18" charset="0"/>
                <a:cs typeface="Times New Roman" panose="02020603050405020304" pitchFamily="18" charset="0"/>
              </a:rPr>
              <a:t>quien me ofende. </a:t>
            </a:r>
            <a:r>
              <a:rPr lang="en-US" sz="2800" dirty="0">
                <a:solidFill>
                  <a:srgbClr val="7030A0"/>
                </a:solidFill>
                <a:latin typeface="Times New Roman" panose="02020603050405020304" pitchFamily="18" charset="0"/>
                <a:cs typeface="Times New Roman" panose="02020603050405020304" pitchFamily="18" charset="0"/>
              </a:rPr>
              <a:t>I forgive </a:t>
            </a:r>
            <a:r>
              <a:rPr lang="en-US" sz="2800" dirty="0">
                <a:solidFill>
                  <a:srgbClr val="FF0000"/>
                </a:solidFill>
                <a:latin typeface="Times New Roman" panose="02020603050405020304" pitchFamily="18" charset="0"/>
                <a:cs typeface="Times New Roman" panose="02020603050405020304" pitchFamily="18" charset="0"/>
              </a:rPr>
              <a:t>to</a:t>
            </a:r>
            <a:r>
              <a:rPr lang="en-US" sz="2800" dirty="0">
                <a:solidFill>
                  <a:srgbClr val="7030A0"/>
                </a:solidFill>
                <a:latin typeface="Times New Roman" panose="02020603050405020304" pitchFamily="18" charset="0"/>
                <a:cs typeface="Times New Roman" panose="02020603050405020304" pitchFamily="18" charset="0"/>
              </a:rPr>
              <a:t> who offends me</a:t>
            </a:r>
            <a:r>
              <a:rPr lang="es-ES" sz="2800" dirty="0">
                <a:solidFill>
                  <a:srgbClr val="7030A0"/>
                </a:solidFill>
                <a:latin typeface="Times New Roman" panose="02020603050405020304" pitchFamily="18" charset="0"/>
                <a:cs typeface="Times New Roman" panose="02020603050405020304" pitchFamily="18" charset="0"/>
              </a:rPr>
              <a:t> 	</a:t>
            </a:r>
          </a:p>
          <a:p>
            <a:pPr marL="0" indent="0">
              <a:lnSpc>
                <a:spcPct val="160000"/>
              </a:lnSpc>
              <a:buNone/>
            </a:pPr>
            <a:endParaRPr lang="es-ES" sz="2800" dirty="0">
              <a:solidFill>
                <a:srgbClr val="7030A0"/>
              </a:solidFill>
            </a:endParaRPr>
          </a:p>
        </p:txBody>
      </p:sp>
      <p:sp>
        <p:nvSpPr>
          <p:cNvPr id="4" name="Marcador de contenido 2"/>
          <p:cNvSpPr txBox="1">
            <a:spLocks/>
          </p:cNvSpPr>
          <p:nvPr/>
        </p:nvSpPr>
        <p:spPr>
          <a:xfrm>
            <a:off x="7156268" y="1608422"/>
            <a:ext cx="4480560" cy="48185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s-ES" sz="2800" dirty="0">
              <a:solidFill>
                <a:srgbClr val="7030A0"/>
              </a:solidFill>
            </a:endParaRPr>
          </a:p>
        </p:txBody>
      </p:sp>
      <p:sp>
        <p:nvSpPr>
          <p:cNvPr id="5" name="Marcador de contenido 2"/>
          <p:cNvSpPr txBox="1">
            <a:spLocks/>
          </p:cNvSpPr>
          <p:nvPr/>
        </p:nvSpPr>
        <p:spPr>
          <a:xfrm>
            <a:off x="6603275" y="950631"/>
            <a:ext cx="3289662" cy="53181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0" indent="0">
              <a:buFont typeface="Calibri"/>
              <a:buNone/>
            </a:pPr>
            <a:r>
              <a:rPr lang="es-ES" sz="2800" dirty="0" err="1">
                <a:latin typeface="Times New Roman" panose="02020603050405020304" pitchFamily="18" charset="0"/>
                <a:cs typeface="Times New Roman" panose="02020603050405020304" pitchFamily="18" charset="0"/>
              </a:rPr>
              <a:t>Verb</a:t>
            </a:r>
            <a:r>
              <a:rPr lang="es-ES" sz="2800" dirty="0">
                <a:latin typeface="Times New Roman" panose="02020603050405020304" pitchFamily="18" charset="0"/>
                <a:cs typeface="Times New Roman" panose="02020603050405020304" pitchFamily="18" charset="0"/>
              </a:rPr>
              <a:t> + </a:t>
            </a:r>
            <a:r>
              <a:rPr lang="es-ES" sz="2800" dirty="0" err="1">
                <a:solidFill>
                  <a:srgbClr val="FF0000"/>
                </a:solidFill>
                <a:latin typeface="Times New Roman" panose="02020603050405020304" pitchFamily="18" charset="0"/>
                <a:cs typeface="Times New Roman" panose="02020603050405020304" pitchFamily="18" charset="0"/>
              </a:rPr>
              <a:t>nexus</a:t>
            </a:r>
            <a:r>
              <a:rPr lang="es-ES" sz="2800" dirty="0">
                <a:latin typeface="Times New Roman" panose="02020603050405020304" pitchFamily="18" charset="0"/>
                <a:cs typeface="Times New Roman" panose="02020603050405020304" pitchFamily="18" charset="0"/>
              </a:rPr>
              <a:t> + </a:t>
            </a:r>
            <a:r>
              <a:rPr lang="es-ES" sz="2800" dirty="0" err="1">
                <a:latin typeface="Times New Roman" panose="02020603050405020304" pitchFamily="18" charset="0"/>
                <a:cs typeface="Times New Roman" panose="02020603050405020304" pitchFamily="18" charset="0"/>
              </a:rPr>
              <a:t>term</a:t>
            </a:r>
            <a:endParaRPr lang="es-ES" sz="2800" dirty="0">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D79C3BC2-5F62-D944-A750-035AB9ACEDCE}"/>
              </a:ext>
            </a:extLst>
          </p:cNvPr>
          <p:cNvCxnSpPr/>
          <p:nvPr/>
        </p:nvCxnSpPr>
        <p:spPr>
          <a:xfrm flipV="1">
            <a:off x="4666129" y="1482444"/>
            <a:ext cx="2205318" cy="413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AD21847-5B9F-7648-B615-279BC2FC5791}"/>
              </a:ext>
            </a:extLst>
          </p:cNvPr>
          <p:cNvCxnSpPr>
            <a:cxnSpLocks/>
          </p:cNvCxnSpPr>
          <p:nvPr/>
        </p:nvCxnSpPr>
        <p:spPr>
          <a:xfrm flipV="1">
            <a:off x="5013321" y="1460377"/>
            <a:ext cx="2853208" cy="50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8471A5A-0D96-F54F-808B-D79913BC6D82}"/>
              </a:ext>
            </a:extLst>
          </p:cNvPr>
          <p:cNvCxnSpPr>
            <a:cxnSpLocks/>
          </p:cNvCxnSpPr>
          <p:nvPr/>
        </p:nvCxnSpPr>
        <p:spPr>
          <a:xfrm flipV="1">
            <a:off x="5956536" y="1468997"/>
            <a:ext cx="2853208" cy="50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0D77A0-D6E4-BA4B-A5B5-4C7751D3620A}"/>
              </a:ext>
            </a:extLst>
          </p:cNvPr>
          <p:cNvSpPr/>
          <p:nvPr/>
        </p:nvSpPr>
        <p:spPr>
          <a:xfrm>
            <a:off x="110910" y="1037602"/>
            <a:ext cx="2539826" cy="338554"/>
          </a:xfrm>
          <a:prstGeom prst="rect">
            <a:avLst/>
          </a:prstGeom>
        </p:spPr>
        <p:txBody>
          <a:bodyPr wrap="square">
            <a:spAutoFit/>
          </a:bodyPr>
          <a:lstStyle/>
          <a:p>
            <a:r>
              <a:rPr lang="es-ES" sz="1600" dirty="0">
                <a:latin typeface="Times New Roman" panose="02020603050405020304" pitchFamily="18" charset="0"/>
                <a:cs typeface="Times New Roman" panose="02020603050405020304" pitchFamily="18" charset="0"/>
              </a:rPr>
              <a:t>Término / </a:t>
            </a:r>
            <a:r>
              <a:rPr lang="es-ES" sz="1600" dirty="0" err="1">
                <a:latin typeface="Times New Roman" panose="02020603050405020304" pitchFamily="18" charset="0"/>
                <a:cs typeface="Times New Roman" panose="02020603050405020304" pitchFamily="18" charset="0"/>
              </a:rPr>
              <a:t>obj</a:t>
            </a:r>
            <a:r>
              <a:rPr lang="es-ES" sz="1600" dirty="0">
                <a:latin typeface="Times New Roman" panose="02020603050405020304" pitchFamily="18" charset="0"/>
                <a:cs typeface="Times New Roman" panose="02020603050405020304" pitchFamily="18" charset="0"/>
              </a:rPr>
              <a:t>. of a </a:t>
            </a:r>
            <a:r>
              <a:rPr lang="es-ES" sz="1600" dirty="0" err="1">
                <a:latin typeface="Times New Roman" panose="02020603050405020304" pitchFamily="18" charset="0"/>
                <a:cs typeface="Times New Roman" panose="02020603050405020304" pitchFamily="18" charset="0"/>
              </a:rPr>
              <a:t>prep</a:t>
            </a:r>
            <a:r>
              <a:rPr lang="es-ES" sz="1600" dirty="0">
                <a:latin typeface="Times New Roman" panose="02020603050405020304" pitchFamily="18" charset="0"/>
                <a:cs typeface="Times New Roman" panose="02020603050405020304" pitchFamily="18" charset="0"/>
              </a:rPr>
              <a:t>.</a:t>
            </a:r>
            <a:endParaRPr lang="en-EC" sz="1600" dirty="0"/>
          </a:p>
        </p:txBody>
      </p:sp>
      <p:sp>
        <p:nvSpPr>
          <p:cNvPr id="12" name="Down Arrow 11">
            <a:extLst>
              <a:ext uri="{FF2B5EF4-FFF2-40B4-BE49-F238E27FC236}">
                <a16:creationId xmlns:a16="http://schemas.microsoft.com/office/drawing/2014/main" id="{F27D1DB8-2B6C-3A47-B16F-A7E9C1C7FF09}"/>
              </a:ext>
            </a:extLst>
          </p:cNvPr>
          <p:cNvSpPr/>
          <p:nvPr/>
        </p:nvSpPr>
        <p:spPr>
          <a:xfrm>
            <a:off x="779929" y="1468997"/>
            <a:ext cx="600894" cy="41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C"/>
          </a:p>
        </p:txBody>
      </p:sp>
    </p:spTree>
    <p:extLst>
      <p:ext uri="{BB962C8B-B14F-4D97-AF65-F5344CB8AC3E}">
        <p14:creationId xmlns:p14="http://schemas.microsoft.com/office/powerpoint/2010/main" val="18023806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Shape 235"/>
          <p:cNvSpPr txBox="1">
            <a:spLocks noGrp="1"/>
          </p:cNvSpPr>
          <p:nvPr>
            <p:ph type="body" idx="1"/>
          </p:nvPr>
        </p:nvSpPr>
        <p:spPr>
          <a:xfrm>
            <a:off x="118533" y="1602377"/>
            <a:ext cx="12073467" cy="4855132"/>
          </a:xfrm>
          <a:prstGeom prst="rect">
            <a:avLst/>
          </a:prstGeom>
          <a:noFill/>
          <a:ln>
            <a:noFill/>
          </a:ln>
        </p:spPr>
        <p:txBody>
          <a:bodyPr wrap="square" lIns="0" tIns="45700" rIns="0" bIns="45700" anchor="t" anchorCtr="0">
            <a:noAutofit/>
          </a:bodyPr>
          <a:lstStyle/>
          <a:p>
            <a:pPr marL="0" marR="0" lvl="0" indent="-140970" algn="l" rtl="0">
              <a:lnSpc>
                <a:spcPct val="150000"/>
              </a:lnSpc>
              <a:spcBef>
                <a:spcPts val="1400"/>
              </a:spcBef>
              <a:spcAft>
                <a:spcPts val="0"/>
              </a:spcAft>
              <a:buClr>
                <a:schemeClr val="accent1"/>
              </a:buClr>
              <a:buSzPts val="2220"/>
              <a:buFont typeface="Calibri"/>
              <a:buNone/>
            </a:pP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VERBOIDE</a:t>
            </a:r>
            <a:r>
              <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Comer</a:t>
            </a:r>
            <a:r>
              <a:rPr lang="es-EC" sz="2800" b="0"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 hasta </a:t>
            </a: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hartarse. 		To eat up</a:t>
            </a:r>
            <a:r>
              <a:rPr lang="es-EC" sz="2800" dirty="0">
                <a:solidFill>
                  <a:srgbClr val="7030A0"/>
                </a:solidFill>
                <a:latin typeface="Times New Roman" panose="02020603050405020304" pitchFamily="18" charset="0"/>
                <a:ea typeface="Times New Roman"/>
                <a:cs typeface="Times New Roman" panose="02020603050405020304" pitchFamily="18" charset="0"/>
              </a:rPr>
              <a:t>.</a:t>
            </a:r>
            <a:endParaRPr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endParaRPr>
          </a:p>
          <a:p>
            <a:pPr marL="0" marR="0" lvl="0" indent="-140970" algn="l" rtl="0">
              <a:lnSpc>
                <a:spcPct val="150000"/>
              </a:lnSpc>
              <a:spcBef>
                <a:spcPts val="1400"/>
              </a:spcBef>
              <a:spcAft>
                <a:spcPts val="0"/>
              </a:spcAft>
              <a:buClr>
                <a:schemeClr val="accent1"/>
              </a:buClr>
              <a:buSzPts val="2220"/>
              <a:buFont typeface="Calibri"/>
              <a:buNone/>
            </a:pP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SUSTANTIVO</a:t>
            </a:r>
            <a:r>
              <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Vivir </a:t>
            </a:r>
            <a:r>
              <a:rPr lang="es-EC" sz="2800" b="0"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sin</a:t>
            </a: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problemas. 		</a:t>
            </a:r>
            <a:r>
              <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rPr>
              <a:t>To live </a:t>
            </a:r>
            <a:r>
              <a:rPr lang="es-EC" sz="2800" b="0"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without</a:t>
            </a:r>
            <a:r>
              <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rPr>
              <a:t> problems.</a:t>
            </a:r>
            <a:endParaRPr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endParaRPr>
          </a:p>
          <a:p>
            <a:pPr marL="0" marR="0" lvl="0" indent="-140970" algn="l" rtl="0">
              <a:lnSpc>
                <a:spcPct val="150000"/>
              </a:lnSpc>
              <a:spcBef>
                <a:spcPts val="1400"/>
              </a:spcBef>
              <a:spcAft>
                <a:spcPts val="0"/>
              </a:spcAft>
              <a:buClr>
                <a:schemeClr val="accent1"/>
              </a:buClr>
              <a:buSzPts val="2220"/>
              <a:buFont typeface="Calibri"/>
              <a:buNone/>
            </a:pP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PRONOMBRE</a:t>
            </a:r>
            <a:r>
              <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Trabajando </a:t>
            </a:r>
            <a:r>
              <a:rPr lang="es-EC" sz="2800" b="0"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con</a:t>
            </a:r>
            <a:r>
              <a:rPr lang="es-EC"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él. 			</a:t>
            </a:r>
            <a:r>
              <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rPr>
              <a:t>W</a:t>
            </a:r>
            <a:r>
              <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rPr>
              <a:t>orking </a:t>
            </a:r>
            <a:r>
              <a:rPr lang="es-EC" sz="2800" b="0"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with</a:t>
            </a:r>
            <a:r>
              <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rPr>
              <a:t> him. </a:t>
            </a:r>
          </a:p>
          <a:p>
            <a:pPr marL="0" lvl="0" indent="0">
              <a:lnSpc>
                <a:spcPct val="150000"/>
              </a:lnSpc>
              <a:spcBef>
                <a:spcPts val="0"/>
              </a:spcBef>
              <a:buNone/>
            </a:pP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ADJETIVO</a:t>
            </a:r>
            <a:r>
              <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Castigado </a:t>
            </a:r>
            <a:r>
              <a:rPr lang="es-EC" sz="2800" dirty="0">
                <a:solidFill>
                  <a:srgbClr val="FF0000"/>
                </a:solidFill>
                <a:latin typeface="Times New Roman" panose="02020603050405020304" pitchFamily="18" charset="0"/>
                <a:ea typeface="Times New Roman"/>
                <a:cs typeface="Times New Roman" panose="02020603050405020304" pitchFamily="18" charset="0"/>
                <a:sym typeface="Times New Roman"/>
              </a:rPr>
              <a:t>por</a:t>
            </a: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 desobediente.	P</a:t>
            </a:r>
            <a:r>
              <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rPr>
              <a:t>unished </a:t>
            </a:r>
            <a:r>
              <a:rPr lang="es-EC" sz="2800" dirty="0">
                <a:solidFill>
                  <a:srgbClr val="FF0000"/>
                </a:solidFill>
                <a:latin typeface="Times New Roman" panose="02020603050405020304" pitchFamily="18" charset="0"/>
                <a:ea typeface="Times New Roman"/>
                <a:cs typeface="Times New Roman" panose="02020603050405020304" pitchFamily="18" charset="0"/>
                <a:sym typeface="Times New Roman"/>
              </a:rPr>
              <a:t>for </a:t>
            </a:r>
            <a:r>
              <a:rPr lang="es-EC" sz="2800" u="sng" dirty="0">
                <a:solidFill>
                  <a:srgbClr val="7030A0"/>
                </a:solidFill>
                <a:latin typeface="Times New Roman" panose="02020603050405020304" pitchFamily="18" charset="0"/>
                <a:ea typeface="Times New Roman"/>
                <a:cs typeface="Times New Roman" panose="02020603050405020304" pitchFamily="18" charset="0"/>
                <a:sym typeface="Times New Roman"/>
              </a:rPr>
              <a:t>disobedience</a:t>
            </a:r>
            <a:r>
              <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rPr>
              <a:t> (n)</a:t>
            </a:r>
            <a:endParaRPr lang="es-EC" sz="2800" u="sng" dirty="0">
              <a:solidFill>
                <a:srgbClr val="7030A0"/>
              </a:solidFill>
              <a:latin typeface="Times New Roman" panose="02020603050405020304" pitchFamily="18" charset="0"/>
              <a:ea typeface="Times New Roman"/>
              <a:cs typeface="Times New Roman" panose="02020603050405020304" pitchFamily="18" charset="0"/>
              <a:sym typeface="Times New Roman"/>
            </a:endParaRPr>
          </a:p>
          <a:p>
            <a:pPr marL="0" lvl="0" indent="0">
              <a:lnSpc>
                <a:spcPct val="150000"/>
              </a:lnSpc>
              <a:spcBef>
                <a:spcPts val="0"/>
              </a:spcBef>
              <a:buNone/>
            </a:pP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ADVERBIO</a:t>
            </a:r>
            <a:r>
              <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Esperando </a:t>
            </a:r>
            <a:r>
              <a:rPr lang="es-EC" sz="2800" dirty="0">
                <a:solidFill>
                  <a:srgbClr val="FF0000"/>
                </a:solidFill>
                <a:latin typeface="Times New Roman" panose="02020603050405020304" pitchFamily="18" charset="0"/>
                <a:ea typeface="Times New Roman"/>
                <a:cs typeface="Times New Roman" panose="02020603050405020304" pitchFamily="18" charset="0"/>
                <a:sym typeface="Times New Roman"/>
              </a:rPr>
              <a:t>desde</a:t>
            </a: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 ayer. 		W</a:t>
            </a:r>
            <a:r>
              <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rPr>
              <a:t>aiting </a:t>
            </a:r>
            <a:r>
              <a:rPr lang="es-EC" sz="2800" dirty="0">
                <a:solidFill>
                  <a:srgbClr val="FF0000"/>
                </a:solidFill>
                <a:latin typeface="Times New Roman" panose="02020603050405020304" pitchFamily="18" charset="0"/>
                <a:ea typeface="Times New Roman"/>
                <a:cs typeface="Times New Roman" panose="02020603050405020304" pitchFamily="18" charset="0"/>
                <a:sym typeface="Times New Roman"/>
              </a:rPr>
              <a:t>since </a:t>
            </a:r>
            <a:r>
              <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rPr>
              <a:t>yesterday.</a:t>
            </a:r>
          </a:p>
          <a:p>
            <a:pPr marL="0" lvl="0" indent="0">
              <a:lnSpc>
                <a:spcPct val="150000"/>
              </a:lnSpc>
              <a:spcBef>
                <a:spcPts val="0"/>
              </a:spcBef>
              <a:buNone/>
            </a:pP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PROPOSICIÓN    Amonestado </a:t>
            </a:r>
            <a:r>
              <a:rPr lang="es-EC" sz="2800" dirty="0">
                <a:solidFill>
                  <a:srgbClr val="FF0000"/>
                </a:solidFill>
                <a:latin typeface="Times New Roman" panose="02020603050405020304" pitchFamily="18" charset="0"/>
                <a:ea typeface="Times New Roman"/>
                <a:cs typeface="Times New Roman" panose="02020603050405020304" pitchFamily="18" charset="0"/>
                <a:sym typeface="Times New Roman"/>
              </a:rPr>
              <a:t>por</a:t>
            </a:r>
            <a:r>
              <a:rPr lang="es-EC" sz="2800" dirty="0">
                <a:solidFill>
                  <a:schemeClr val="dk1"/>
                </a:solidFill>
                <a:latin typeface="Times New Roman" panose="02020603050405020304" pitchFamily="18" charset="0"/>
                <a:ea typeface="Times New Roman"/>
                <a:cs typeface="Times New Roman" panose="02020603050405020304" pitchFamily="18" charset="0"/>
                <a:sym typeface="Times New Roman"/>
              </a:rPr>
              <a:t> llegar tarde.    	</a:t>
            </a:r>
            <a:r>
              <a:rPr lang="en-US" sz="2800" dirty="0" err="1">
                <a:solidFill>
                  <a:srgbClr val="7030A0"/>
                </a:solidFill>
                <a:latin typeface="Times New Roman" panose="02020603050405020304" pitchFamily="18" charset="0"/>
                <a:ea typeface="Times New Roman"/>
                <a:cs typeface="Times New Roman" panose="02020603050405020304" pitchFamily="18" charset="0"/>
              </a:rPr>
              <a:t>Repreimanded</a:t>
            </a:r>
            <a:r>
              <a:rPr lang="en-US" sz="2800" dirty="0">
                <a:solidFill>
                  <a:srgbClr val="7030A0"/>
                </a:solidFill>
                <a:latin typeface="Times New Roman" panose="02020603050405020304" pitchFamily="18" charset="0"/>
                <a:ea typeface="Times New Roman"/>
                <a:cs typeface="Times New Roman" panose="02020603050405020304" pitchFamily="18" charset="0"/>
              </a:rPr>
              <a:t> </a:t>
            </a:r>
            <a:r>
              <a:rPr lang="en-US" sz="2800" dirty="0">
                <a:solidFill>
                  <a:srgbClr val="FF0000"/>
                </a:solidFill>
                <a:latin typeface="Times New Roman" panose="02020603050405020304" pitchFamily="18" charset="0"/>
                <a:ea typeface="Times New Roman"/>
                <a:cs typeface="Times New Roman" panose="02020603050405020304" pitchFamily="18" charset="0"/>
              </a:rPr>
              <a:t>for</a:t>
            </a:r>
            <a:r>
              <a:rPr lang="en-US" sz="2800" dirty="0">
                <a:solidFill>
                  <a:srgbClr val="7030A0"/>
                </a:solidFill>
                <a:latin typeface="Times New Roman" panose="02020603050405020304" pitchFamily="18" charset="0"/>
                <a:ea typeface="Times New Roman"/>
                <a:cs typeface="Times New Roman" panose="02020603050405020304" pitchFamily="18" charset="0"/>
              </a:rPr>
              <a:t> </a:t>
            </a:r>
            <a:r>
              <a:rPr lang="en-US" sz="2800" u="sng" dirty="0">
                <a:solidFill>
                  <a:srgbClr val="7030A0"/>
                </a:solidFill>
                <a:latin typeface="Times New Roman" panose="02020603050405020304" pitchFamily="18" charset="0"/>
                <a:ea typeface="Times New Roman"/>
                <a:cs typeface="Times New Roman" panose="02020603050405020304" pitchFamily="18" charset="0"/>
              </a:rPr>
              <a:t>being</a:t>
            </a:r>
            <a:r>
              <a:rPr lang="en-US" sz="2800" dirty="0">
                <a:solidFill>
                  <a:srgbClr val="7030A0"/>
                </a:solidFill>
                <a:latin typeface="Times New Roman" panose="02020603050405020304" pitchFamily="18" charset="0"/>
                <a:ea typeface="Times New Roman"/>
                <a:cs typeface="Times New Roman" panose="02020603050405020304" pitchFamily="18" charset="0"/>
              </a:rPr>
              <a:t> late</a:t>
            </a:r>
            <a:endParaRPr lang="es-EC" sz="2800" dirty="0">
              <a:solidFill>
                <a:srgbClr val="7030A0"/>
              </a:solidFill>
              <a:latin typeface="Times New Roman" panose="02020603050405020304" pitchFamily="18" charset="0"/>
              <a:ea typeface="Times New Roman"/>
              <a:cs typeface="Times New Roman" panose="02020603050405020304" pitchFamily="18" charset="0"/>
              <a:sym typeface="Times New Roman"/>
            </a:endParaRPr>
          </a:p>
          <a:p>
            <a:pPr marL="0" lvl="0" indent="0">
              <a:lnSpc>
                <a:spcPct val="150000"/>
              </a:lnSpc>
              <a:spcBef>
                <a:spcPts val="0"/>
              </a:spcBef>
              <a:buNone/>
            </a:pPr>
            <a:endParaRPr lang="es-EC" sz="2800" b="0" i="0" u="none" strike="noStrike" cap="none" dirty="0">
              <a:solidFill>
                <a:srgbClr val="7030A0"/>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Título 1"/>
          <p:cNvSpPr txBox="1">
            <a:spLocks/>
          </p:cNvSpPr>
          <p:nvPr/>
        </p:nvSpPr>
        <p:spPr>
          <a:xfrm>
            <a:off x="457199" y="307462"/>
            <a:ext cx="7755468" cy="72015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r>
              <a:rPr lang="es-EC" sz="4000" dirty="0">
                <a:solidFill>
                  <a:schemeClr val="tx1"/>
                </a:solidFill>
                <a:latin typeface="Times New Roman" panose="02020603050405020304" pitchFamily="18" charset="0"/>
                <a:cs typeface="Times New Roman" panose="02020603050405020304" pitchFamily="18" charset="0"/>
              </a:rPr>
              <a:t>VERBOIDE</a:t>
            </a:r>
            <a:r>
              <a:rPr lang="es-ES" sz="4000" dirty="0">
                <a:latin typeface="Times New Roman" panose="02020603050405020304" pitchFamily="18" charset="0"/>
                <a:cs typeface="Times New Roman" panose="02020603050405020304" pitchFamily="18" charset="0"/>
              </a:rPr>
              <a:t> </a:t>
            </a:r>
            <a:r>
              <a:rPr lang="es-ES" sz="4000" dirty="0">
                <a:solidFill>
                  <a:srgbClr val="7030A0"/>
                </a:solidFill>
                <a:latin typeface="Times New Roman" panose="02020603050405020304" pitchFamily="18" charset="0"/>
                <a:cs typeface="Times New Roman" panose="02020603050405020304" pitchFamily="18" charset="0"/>
              </a:rPr>
              <a:t>(Non-</a:t>
            </a:r>
            <a:r>
              <a:rPr lang="es-ES" sz="4000" dirty="0" err="1">
                <a:solidFill>
                  <a:srgbClr val="7030A0"/>
                </a:solidFill>
                <a:latin typeface="Times New Roman" panose="02020603050405020304" pitchFamily="18" charset="0"/>
                <a:cs typeface="Times New Roman" panose="02020603050405020304" pitchFamily="18" charset="0"/>
              </a:rPr>
              <a:t>Finite</a:t>
            </a:r>
            <a:r>
              <a:rPr lang="es-ES" sz="4000" dirty="0">
                <a:solidFill>
                  <a:srgbClr val="7030A0"/>
                </a:solidFill>
                <a:latin typeface="Times New Roman" panose="02020603050405020304" pitchFamily="18" charset="0"/>
                <a:cs typeface="Times New Roman" panose="02020603050405020304" pitchFamily="18" charset="0"/>
              </a:rPr>
              <a:t> </a:t>
            </a:r>
            <a:r>
              <a:rPr lang="es-ES" sz="4000" dirty="0" err="1">
                <a:solidFill>
                  <a:srgbClr val="7030A0"/>
                </a:solidFill>
                <a:latin typeface="Times New Roman" panose="02020603050405020304" pitchFamily="18" charset="0"/>
                <a:cs typeface="Times New Roman" panose="02020603050405020304" pitchFamily="18" charset="0"/>
              </a:rPr>
              <a:t>Verb</a:t>
            </a:r>
            <a:r>
              <a:rPr lang="es-ES" sz="4000" dirty="0">
                <a:solidFill>
                  <a:srgbClr val="7030A0"/>
                </a:solidFill>
                <a:latin typeface="Times New Roman" panose="02020603050405020304" pitchFamily="18" charset="0"/>
                <a:cs typeface="Times New Roman" panose="02020603050405020304" pitchFamily="18" charset="0"/>
              </a:rPr>
              <a:t>) + …</a:t>
            </a:r>
          </a:p>
        </p:txBody>
      </p:sp>
      <p:sp>
        <p:nvSpPr>
          <p:cNvPr id="6" name="Marcador de contenido 2"/>
          <p:cNvSpPr txBox="1">
            <a:spLocks/>
          </p:cNvSpPr>
          <p:nvPr/>
        </p:nvSpPr>
        <p:spPr>
          <a:xfrm>
            <a:off x="4850902" y="1145636"/>
            <a:ext cx="6723529" cy="53181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0" indent="0">
              <a:buFont typeface="Calibri"/>
              <a:buNone/>
            </a:pPr>
            <a:r>
              <a:rPr lang="es-ES" sz="2800" dirty="0" err="1">
                <a:solidFill>
                  <a:schemeClr val="tx1"/>
                </a:solidFill>
                <a:latin typeface="Times New Roman" panose="02020603050405020304" pitchFamily="18" charset="0"/>
                <a:cs typeface="Times New Roman" panose="02020603050405020304" pitchFamily="18" charset="0"/>
              </a:rPr>
              <a:t>Verboide</a:t>
            </a:r>
            <a:r>
              <a:rPr lang="es-ES" sz="2800" dirty="0">
                <a:solidFill>
                  <a:schemeClr val="tx1"/>
                </a:solidFill>
                <a:latin typeface="Times New Roman" panose="02020603050405020304" pitchFamily="18" charset="0"/>
                <a:cs typeface="Times New Roman" panose="02020603050405020304" pitchFamily="18" charset="0"/>
              </a:rPr>
              <a:t> /</a:t>
            </a:r>
            <a:r>
              <a:rPr lang="es-ES" sz="2800" dirty="0" err="1">
                <a:solidFill>
                  <a:schemeClr val="tx1"/>
                </a:solidFill>
                <a:latin typeface="Times New Roman" panose="02020603050405020304" pitchFamily="18" charset="0"/>
                <a:cs typeface="Times New Roman" panose="02020603050405020304" pitchFamily="18" charset="0"/>
              </a:rPr>
              <a:t>Nonfinite</a:t>
            </a:r>
            <a:r>
              <a:rPr lang="es-ES" sz="2800" dirty="0">
                <a:solidFill>
                  <a:schemeClr val="tx1"/>
                </a:solidFill>
                <a:latin typeface="Times New Roman" panose="02020603050405020304" pitchFamily="18" charset="0"/>
                <a:cs typeface="Times New Roman" panose="02020603050405020304" pitchFamily="18" charset="0"/>
              </a:rPr>
              <a:t> </a:t>
            </a:r>
            <a:r>
              <a:rPr lang="es-ES" sz="2800" dirty="0" err="1">
                <a:solidFill>
                  <a:schemeClr val="tx1"/>
                </a:solidFill>
                <a:latin typeface="Times New Roman" panose="02020603050405020304" pitchFamily="18" charset="0"/>
                <a:cs typeface="Times New Roman" panose="02020603050405020304" pitchFamily="18" charset="0"/>
              </a:rPr>
              <a:t>verb</a:t>
            </a:r>
            <a:r>
              <a:rPr lang="es-ES" sz="2800" dirty="0">
                <a:latin typeface="Times New Roman" panose="02020603050405020304" pitchFamily="18" charset="0"/>
                <a:cs typeface="Times New Roman" panose="02020603050405020304" pitchFamily="18" charset="0"/>
              </a:rPr>
              <a:t> + </a:t>
            </a:r>
            <a:r>
              <a:rPr lang="es-ES" sz="2800" dirty="0" err="1">
                <a:solidFill>
                  <a:srgbClr val="FF0000"/>
                </a:solidFill>
                <a:latin typeface="Times New Roman" panose="02020603050405020304" pitchFamily="18" charset="0"/>
                <a:cs typeface="Times New Roman" panose="02020603050405020304" pitchFamily="18" charset="0"/>
              </a:rPr>
              <a:t>nexus</a:t>
            </a:r>
            <a:r>
              <a:rPr lang="es-ES" sz="2800" dirty="0">
                <a:latin typeface="Times New Roman" panose="02020603050405020304" pitchFamily="18" charset="0"/>
                <a:cs typeface="Times New Roman" panose="02020603050405020304" pitchFamily="18" charset="0"/>
              </a:rPr>
              <a:t> + </a:t>
            </a:r>
            <a:r>
              <a:rPr lang="es-ES" sz="2800" dirty="0" err="1">
                <a:solidFill>
                  <a:schemeClr val="tx1"/>
                </a:solidFill>
                <a:latin typeface="Times New Roman" panose="02020603050405020304" pitchFamily="18" charset="0"/>
                <a:cs typeface="Times New Roman" panose="02020603050405020304" pitchFamily="18" charset="0"/>
              </a:rPr>
              <a:t>Obj</a:t>
            </a:r>
            <a:r>
              <a:rPr lang="es-ES" sz="2800" dirty="0">
                <a:solidFill>
                  <a:schemeClr val="tx1"/>
                </a:solidFill>
                <a:latin typeface="Times New Roman" panose="02020603050405020304" pitchFamily="18" charset="0"/>
                <a:cs typeface="Times New Roman" panose="02020603050405020304" pitchFamily="18" charset="0"/>
              </a:rPr>
              <a:t>. </a:t>
            </a:r>
            <a:r>
              <a:rPr lang="es-ES" sz="2800" dirty="0" err="1">
                <a:solidFill>
                  <a:schemeClr val="tx1"/>
                </a:solidFill>
                <a:latin typeface="Times New Roman" panose="02020603050405020304" pitchFamily="18" charset="0"/>
                <a:cs typeface="Times New Roman" panose="02020603050405020304" pitchFamily="18" charset="0"/>
              </a:rPr>
              <a:t>Prep</a:t>
            </a:r>
            <a:endParaRPr lang="es-E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A4503D-9A6F-1045-8C48-995DDE8DCCD0}"/>
              </a:ext>
            </a:extLst>
          </p:cNvPr>
          <p:cNvSpPr/>
          <p:nvPr/>
        </p:nvSpPr>
        <p:spPr>
          <a:xfrm>
            <a:off x="110910" y="1037602"/>
            <a:ext cx="2539826" cy="338554"/>
          </a:xfrm>
          <a:prstGeom prst="rect">
            <a:avLst/>
          </a:prstGeom>
        </p:spPr>
        <p:txBody>
          <a:bodyPr wrap="square">
            <a:spAutoFit/>
          </a:bodyPr>
          <a:lstStyle/>
          <a:p>
            <a:r>
              <a:rPr lang="es-ES" sz="1600" dirty="0">
                <a:latin typeface="Times New Roman" panose="02020603050405020304" pitchFamily="18" charset="0"/>
                <a:cs typeface="Times New Roman" panose="02020603050405020304" pitchFamily="18" charset="0"/>
              </a:rPr>
              <a:t>Término / </a:t>
            </a:r>
            <a:r>
              <a:rPr lang="es-ES" sz="1600" dirty="0" err="1">
                <a:latin typeface="Times New Roman" panose="02020603050405020304" pitchFamily="18" charset="0"/>
                <a:cs typeface="Times New Roman" panose="02020603050405020304" pitchFamily="18" charset="0"/>
              </a:rPr>
              <a:t>Obj</a:t>
            </a:r>
            <a:r>
              <a:rPr lang="es-ES" sz="1600" dirty="0">
                <a:latin typeface="Times New Roman" panose="02020603050405020304" pitchFamily="18" charset="0"/>
                <a:cs typeface="Times New Roman" panose="02020603050405020304" pitchFamily="18" charset="0"/>
              </a:rPr>
              <a:t>. of a </a:t>
            </a:r>
            <a:r>
              <a:rPr lang="es-ES" sz="1600" dirty="0" err="1">
                <a:latin typeface="Times New Roman" panose="02020603050405020304" pitchFamily="18" charset="0"/>
                <a:cs typeface="Times New Roman" panose="02020603050405020304" pitchFamily="18" charset="0"/>
              </a:rPr>
              <a:t>prep</a:t>
            </a:r>
            <a:r>
              <a:rPr lang="es-ES" sz="1600" dirty="0">
                <a:latin typeface="Times New Roman" panose="02020603050405020304" pitchFamily="18" charset="0"/>
                <a:cs typeface="Times New Roman" panose="02020603050405020304" pitchFamily="18" charset="0"/>
              </a:rPr>
              <a:t>.</a:t>
            </a:r>
            <a:endParaRPr lang="en-EC" sz="1600" dirty="0"/>
          </a:p>
        </p:txBody>
      </p:sp>
      <p:sp>
        <p:nvSpPr>
          <p:cNvPr id="7" name="Down Arrow 6">
            <a:extLst>
              <a:ext uri="{FF2B5EF4-FFF2-40B4-BE49-F238E27FC236}">
                <a16:creationId xmlns:a16="http://schemas.microsoft.com/office/drawing/2014/main" id="{086928C3-BDA3-2D48-AC69-3157C0102B3A}"/>
              </a:ext>
            </a:extLst>
          </p:cNvPr>
          <p:cNvSpPr/>
          <p:nvPr/>
        </p:nvSpPr>
        <p:spPr>
          <a:xfrm>
            <a:off x="779929" y="1468997"/>
            <a:ext cx="600894" cy="41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C"/>
          </a:p>
        </p:txBody>
      </p:sp>
    </p:spTree>
    <p:extLst>
      <p:ext uri="{BB962C8B-B14F-4D97-AF65-F5344CB8AC3E}">
        <p14:creationId xmlns:p14="http://schemas.microsoft.com/office/powerpoint/2010/main" val="28788462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08700" y="229958"/>
            <a:ext cx="6786367" cy="715328"/>
          </a:xfrm>
        </p:spPr>
        <p:txBody>
          <a:bodyPr/>
          <a:lstStyle/>
          <a:p>
            <a:r>
              <a:rPr lang="es-ES" sz="4000" dirty="0">
                <a:solidFill>
                  <a:schemeClr val="tx1"/>
                </a:solidFill>
                <a:latin typeface="Times New Roman" panose="02020603050405020304" pitchFamily="18" charset="0"/>
                <a:cs typeface="Times New Roman" panose="02020603050405020304" pitchFamily="18" charset="0"/>
              </a:rPr>
              <a:t>SUSTANTIVO</a:t>
            </a:r>
            <a:r>
              <a:rPr lang="es-ES" sz="4000" dirty="0">
                <a:latin typeface="Times New Roman" panose="02020603050405020304" pitchFamily="18" charset="0"/>
                <a:cs typeface="Times New Roman" panose="02020603050405020304" pitchFamily="18" charset="0"/>
              </a:rPr>
              <a:t> </a:t>
            </a:r>
            <a:r>
              <a:rPr lang="es-ES" sz="4000" dirty="0">
                <a:solidFill>
                  <a:srgbClr val="7030A0"/>
                </a:solidFill>
                <a:latin typeface="Times New Roman" panose="02020603050405020304" pitchFamily="18" charset="0"/>
                <a:cs typeface="Times New Roman" panose="02020603050405020304" pitchFamily="18" charset="0"/>
              </a:rPr>
              <a:t>(NOUN) + …</a:t>
            </a:r>
          </a:p>
        </p:txBody>
      </p:sp>
      <p:sp>
        <p:nvSpPr>
          <p:cNvPr id="5" name="Marcador de contenido 2"/>
          <p:cNvSpPr>
            <a:spLocks noGrp="1"/>
          </p:cNvSpPr>
          <p:nvPr>
            <p:ph idx="1"/>
          </p:nvPr>
        </p:nvSpPr>
        <p:spPr>
          <a:xfrm>
            <a:off x="6559731" y="1098525"/>
            <a:ext cx="3516086" cy="531813"/>
          </a:xfrm>
        </p:spPr>
        <p:txBody>
          <a:bodyPr>
            <a:noAutofit/>
          </a:bodyPr>
          <a:lstStyle/>
          <a:p>
            <a:pPr marL="0" indent="0">
              <a:buNone/>
            </a:pPr>
            <a:r>
              <a:rPr lang="es-ES" sz="2800" dirty="0" err="1">
                <a:solidFill>
                  <a:schemeClr val="tx1"/>
                </a:solidFill>
                <a:latin typeface="Times New Roman" panose="02020603050405020304" pitchFamily="18" charset="0"/>
                <a:cs typeface="Times New Roman" panose="02020603050405020304" pitchFamily="18" charset="0"/>
              </a:rPr>
              <a:t>Noun</a:t>
            </a:r>
            <a:r>
              <a:rPr lang="es-ES" sz="2800" dirty="0">
                <a:latin typeface="Times New Roman" panose="02020603050405020304" pitchFamily="18" charset="0"/>
                <a:cs typeface="Times New Roman" panose="02020603050405020304" pitchFamily="18" charset="0"/>
              </a:rPr>
              <a:t> + </a:t>
            </a:r>
            <a:r>
              <a:rPr lang="es-ES" sz="2800" dirty="0" err="1">
                <a:solidFill>
                  <a:srgbClr val="FF0000"/>
                </a:solidFill>
                <a:latin typeface="Times New Roman" panose="02020603050405020304" pitchFamily="18" charset="0"/>
                <a:cs typeface="Times New Roman" panose="02020603050405020304" pitchFamily="18" charset="0"/>
              </a:rPr>
              <a:t>nexus</a:t>
            </a:r>
            <a:r>
              <a:rPr lang="es-ES" sz="2800" dirty="0">
                <a:latin typeface="Times New Roman" panose="02020603050405020304" pitchFamily="18" charset="0"/>
                <a:cs typeface="Times New Roman" panose="02020603050405020304" pitchFamily="18" charset="0"/>
              </a:rPr>
              <a:t> + </a:t>
            </a:r>
            <a:r>
              <a:rPr lang="es-ES" sz="2800" dirty="0" err="1">
                <a:solidFill>
                  <a:schemeClr val="tx1"/>
                </a:solidFill>
                <a:latin typeface="Times New Roman" panose="02020603050405020304" pitchFamily="18" charset="0"/>
                <a:cs typeface="Times New Roman" panose="02020603050405020304" pitchFamily="18" charset="0"/>
              </a:rPr>
              <a:t>term</a:t>
            </a:r>
            <a:endParaRPr lang="es-ES" sz="2800" dirty="0">
              <a:solidFill>
                <a:schemeClr val="tx1"/>
              </a:solidFill>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308700" y="2141241"/>
            <a:ext cx="11399293" cy="42426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dirty="0">
                <a:latin typeface="Times New Roman" panose="02020603050405020304" pitchFamily="18" charset="0"/>
                <a:cs typeface="Times New Roman" panose="02020603050405020304" pitchFamily="18" charset="0"/>
              </a:rPr>
              <a:t>VERBOIDE 	</a:t>
            </a:r>
            <a:r>
              <a:rPr lang="es-EC" dirty="0">
                <a:latin typeface="Times New Roman" panose="02020603050405020304" pitchFamily="18" charset="0"/>
                <a:cs typeface="Times New Roman" panose="02020603050405020304" pitchFamily="18" charset="0"/>
              </a:rPr>
              <a:t>Máquina </a:t>
            </a:r>
            <a:r>
              <a:rPr lang="es-EC" dirty="0">
                <a:solidFill>
                  <a:srgbClr val="FF0000"/>
                </a:solidFill>
                <a:latin typeface="Times New Roman" panose="02020603050405020304" pitchFamily="18" charset="0"/>
                <a:cs typeface="Times New Roman" panose="02020603050405020304" pitchFamily="18" charset="0"/>
              </a:rPr>
              <a:t>de</a:t>
            </a:r>
            <a:r>
              <a:rPr lang="es-EC" dirty="0">
                <a:latin typeface="Times New Roman" panose="02020603050405020304" pitchFamily="18" charset="0"/>
                <a:cs typeface="Times New Roman" panose="02020603050405020304" pitchFamily="18" charset="0"/>
              </a:rPr>
              <a:t> coser. 		</a:t>
            </a:r>
            <a:r>
              <a:rPr lang="es-EC" dirty="0">
                <a:solidFill>
                  <a:srgbClr val="FF0000"/>
                </a:solidFill>
                <a:latin typeface="Times New Roman" panose="02020603050405020304" pitchFamily="18" charset="0"/>
                <a:cs typeface="Times New Roman" panose="02020603050405020304" pitchFamily="18" charset="0"/>
              </a:rPr>
              <a:t>Sewing</a:t>
            </a:r>
            <a:r>
              <a:rPr lang="es-EC" dirty="0">
                <a:latin typeface="Times New Roman" panose="02020603050405020304" pitchFamily="18" charset="0"/>
                <a:cs typeface="Times New Roman" panose="02020603050405020304" pitchFamily="18" charset="0"/>
              </a:rPr>
              <a:t> machine</a:t>
            </a:r>
          </a:p>
          <a:p>
            <a:pPr marL="0" indent="0">
              <a:lnSpc>
                <a:spcPct val="150000"/>
              </a:lnSpc>
              <a:buNone/>
            </a:pPr>
            <a:r>
              <a:rPr lang="es-ES" dirty="0">
                <a:latin typeface="Times New Roman" panose="02020603050405020304" pitchFamily="18" charset="0"/>
                <a:cs typeface="Times New Roman" panose="02020603050405020304" pitchFamily="18" charset="0"/>
              </a:rPr>
              <a:t>SUSTANTIVO 	</a:t>
            </a:r>
            <a:r>
              <a:rPr lang="en-US" dirty="0" err="1">
                <a:latin typeface="Times New Roman" panose="02020603050405020304" pitchFamily="18" charset="0"/>
                <a:cs typeface="Times New Roman" panose="02020603050405020304" pitchFamily="18" charset="0"/>
              </a:rPr>
              <a:t>Celular</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aplicaciones</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Animals </a:t>
            </a:r>
            <a:r>
              <a:rPr lang="en-US" dirty="0">
                <a:solidFill>
                  <a:srgbClr val="FF0000"/>
                </a:solidFill>
                <a:latin typeface="Times New Roman" panose="02020603050405020304" pitchFamily="18" charset="0"/>
                <a:cs typeface="Times New Roman" panose="02020603050405020304" pitchFamily="18" charset="0"/>
              </a:rPr>
              <a:t>without</a:t>
            </a:r>
            <a:r>
              <a:rPr lang="en-US" dirty="0">
                <a:solidFill>
                  <a:srgbClr val="7030A0"/>
                </a:solidFill>
                <a:latin typeface="Times New Roman" panose="02020603050405020304" pitchFamily="18" charset="0"/>
                <a:cs typeface="Times New Roman" panose="02020603050405020304" pitchFamily="18" charset="0"/>
              </a:rPr>
              <a:t> owners are dying</a:t>
            </a:r>
            <a:endParaRPr lang="es-EC" dirty="0">
              <a:solidFill>
                <a:srgbClr val="7030A0"/>
              </a:solidFill>
              <a:latin typeface="Times New Roman" panose="02020603050405020304" pitchFamily="18" charset="0"/>
              <a:cs typeface="Times New Roman" panose="02020603050405020304" pitchFamily="18" charset="0"/>
            </a:endParaRPr>
          </a:p>
          <a:p>
            <a:pPr marL="0" indent="0">
              <a:lnSpc>
                <a:spcPct val="150000"/>
              </a:lnSpc>
              <a:buNone/>
            </a:pPr>
            <a:r>
              <a:rPr lang="es-ES" dirty="0">
                <a:latin typeface="Times New Roman" panose="02020603050405020304" pitchFamily="18" charset="0"/>
                <a:cs typeface="Times New Roman" panose="02020603050405020304" pitchFamily="18" charset="0"/>
              </a:rPr>
              <a:t>PRONOMBRE 	</a:t>
            </a:r>
            <a:r>
              <a:rPr lang="en-US" dirty="0" err="1">
                <a:latin typeface="Times New Roman" panose="02020603050405020304" pitchFamily="18" charset="0"/>
                <a:cs typeface="Times New Roman" panose="02020603050405020304" pitchFamily="18" charset="0"/>
              </a:rPr>
              <a:t>Libros</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ella</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 	Friends </a:t>
            </a:r>
            <a:r>
              <a:rPr lang="en-US" dirty="0">
                <a:solidFill>
                  <a:srgbClr val="FF0000"/>
                </a:solidFill>
                <a:latin typeface="Times New Roman" panose="02020603050405020304" pitchFamily="18" charset="0"/>
                <a:cs typeface="Times New Roman" panose="02020603050405020304" pitchFamily="18" charset="0"/>
              </a:rPr>
              <a:t>of</a:t>
            </a:r>
            <a:r>
              <a:rPr lang="en-US" dirty="0">
                <a:solidFill>
                  <a:srgbClr val="7030A0"/>
                </a:solidFill>
                <a:latin typeface="Times New Roman" panose="02020603050405020304" pitchFamily="18" charset="0"/>
                <a:cs typeface="Times New Roman" panose="02020603050405020304" pitchFamily="18" charset="0"/>
              </a:rPr>
              <a:t> mine</a:t>
            </a:r>
          </a:p>
          <a:p>
            <a:pPr marL="0" indent="0">
              <a:lnSpc>
                <a:spcPct val="150000"/>
              </a:lnSpc>
              <a:buNone/>
            </a:pPr>
            <a:r>
              <a:rPr lang="es-ES" dirty="0">
                <a:latin typeface="Times New Roman" panose="02020603050405020304" pitchFamily="18" charset="0"/>
                <a:cs typeface="Times New Roman" panose="02020603050405020304" pitchFamily="18" charset="0"/>
              </a:rPr>
              <a:t>ADVERBIO  	</a:t>
            </a:r>
            <a:r>
              <a:rPr lang="en-US" dirty="0" err="1">
                <a:latin typeface="Times New Roman" panose="02020603050405020304" pitchFamily="18" charset="0"/>
                <a:cs typeface="Times New Roman" panose="02020603050405020304" pitchFamily="18" charset="0"/>
              </a:rPr>
              <a:t>Ruido</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lejos</a:t>
            </a:r>
            <a:r>
              <a:rPr lang="en-US" dirty="0">
                <a:latin typeface="Times New Roman" panose="02020603050405020304" pitchFamily="18" charset="0"/>
                <a:cs typeface="Times New Roman" panose="02020603050405020304" pitchFamily="18" charset="0"/>
              </a:rPr>
              <a:t> 		Noise </a:t>
            </a:r>
            <a:r>
              <a:rPr lang="en-US" dirty="0">
                <a:solidFill>
                  <a:srgbClr val="FF0000"/>
                </a:solidFill>
                <a:latin typeface="Times New Roman" panose="02020603050405020304" pitchFamily="18" charset="0"/>
                <a:cs typeface="Times New Roman" panose="02020603050405020304" pitchFamily="18" charset="0"/>
              </a:rPr>
              <a:t>from</a:t>
            </a:r>
            <a:r>
              <a:rPr lang="en-US" dirty="0">
                <a:latin typeface="Times New Roman" panose="02020603050405020304" pitchFamily="18" charset="0"/>
                <a:cs typeface="Times New Roman" panose="02020603050405020304" pitchFamily="18" charset="0"/>
              </a:rPr>
              <a:t> afar </a:t>
            </a:r>
            <a:endParaRPr lang="es-EC" dirty="0">
              <a:solidFill>
                <a:srgbClr val="0070C0"/>
              </a:solidFill>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PROPOSICIÓN 	</a:t>
            </a:r>
            <a:r>
              <a:rPr lang="es-EC" dirty="0">
                <a:latin typeface="Times New Roman" panose="02020603050405020304" pitchFamily="18" charset="0"/>
                <a:cs typeface="Times New Roman" panose="02020603050405020304" pitchFamily="18" charset="0"/>
              </a:rPr>
              <a:t>La ilusión </a:t>
            </a:r>
            <a:r>
              <a:rPr lang="es-EC" dirty="0">
                <a:solidFill>
                  <a:srgbClr val="FF0000"/>
                </a:solidFill>
                <a:latin typeface="Times New Roman" panose="02020603050405020304" pitchFamily="18" charset="0"/>
                <a:cs typeface="Times New Roman" panose="02020603050405020304" pitchFamily="18" charset="0"/>
              </a:rPr>
              <a:t>de</a:t>
            </a:r>
            <a:r>
              <a:rPr lang="es-EC" dirty="0">
                <a:latin typeface="Times New Roman" panose="02020603050405020304" pitchFamily="18" charset="0"/>
                <a:cs typeface="Times New Roman" panose="02020603050405020304" pitchFamily="18" charset="0"/>
              </a:rPr>
              <a:t> que yo le apoye. </a:t>
            </a:r>
            <a:r>
              <a:rPr lang="en-US" dirty="0">
                <a:solidFill>
                  <a:srgbClr val="7030A0"/>
                </a:solidFill>
                <a:latin typeface="Times New Roman" panose="02020603050405020304" pitchFamily="18" charset="0"/>
                <a:cs typeface="Times New Roman" panose="02020603050405020304" pitchFamily="18" charset="0"/>
              </a:rPr>
              <a:t>The illusion  </a:t>
            </a:r>
            <a:r>
              <a:rPr lang="en-US" dirty="0">
                <a:solidFill>
                  <a:srgbClr val="FF0000"/>
                </a:solidFill>
                <a:latin typeface="Times New Roman" panose="02020603050405020304" pitchFamily="18" charset="0"/>
                <a:cs typeface="Times New Roman" panose="02020603050405020304" pitchFamily="18" charset="0"/>
              </a:rPr>
              <a:t>that</a:t>
            </a:r>
            <a:r>
              <a:rPr lang="en-US" dirty="0">
                <a:solidFill>
                  <a:srgbClr val="7030A0"/>
                </a:solidFill>
                <a:latin typeface="Times New Roman" panose="02020603050405020304" pitchFamily="18" charset="0"/>
                <a:cs typeface="Times New Roman" panose="02020603050405020304" pitchFamily="18" charset="0"/>
              </a:rPr>
              <a:t> I support </a:t>
            </a:r>
          </a:p>
          <a:p>
            <a:pPr marL="0" indent="0">
              <a:lnSpc>
                <a:spcPct val="150000"/>
              </a:lnSpc>
              <a:buNone/>
            </a:pPr>
            <a:r>
              <a:rPr lang="en-US" dirty="0">
                <a:solidFill>
                  <a:srgbClr val="7030A0"/>
                </a:solidFill>
                <a:latin typeface="Times New Roman" panose="02020603050405020304" pitchFamily="18" charset="0"/>
                <a:cs typeface="Times New Roman" panose="02020603050405020304" pitchFamily="18" charset="0"/>
              </a:rPr>
              <a:t>                                                                                   him</a:t>
            </a:r>
            <a:endParaRPr lang="es-EC" dirty="0">
              <a:solidFill>
                <a:srgbClr val="7030A0"/>
              </a:solidFill>
              <a:latin typeface="Times New Roman" panose="02020603050405020304" pitchFamily="18" charset="0"/>
              <a:cs typeface="Times New Roman" panose="02020603050405020304" pitchFamily="18" charset="0"/>
            </a:endParaRPr>
          </a:p>
          <a:p>
            <a:pPr marL="0" indent="0">
              <a:lnSpc>
                <a:spcPct val="150000"/>
              </a:lnSpc>
              <a:buNone/>
            </a:pPr>
            <a:endParaRPr lang="es-EC" dirty="0">
              <a:solidFill>
                <a:srgbClr val="0070C0"/>
              </a:solidFill>
              <a:latin typeface="Times New Roman" panose="02020603050405020304" pitchFamily="18" charset="0"/>
              <a:cs typeface="Times New Roman" panose="02020603050405020304" pitchFamily="18" charset="0"/>
            </a:endParaRPr>
          </a:p>
          <a:p>
            <a:pPr marL="0" indent="0">
              <a:lnSpc>
                <a:spcPct val="150000"/>
              </a:lnSpc>
              <a:buNone/>
            </a:pPr>
            <a:endParaRPr lang="es-EC"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AD69BBF-73BC-904B-97F7-8251516692CF}"/>
              </a:ext>
            </a:extLst>
          </p:cNvPr>
          <p:cNvSpPr/>
          <p:nvPr/>
        </p:nvSpPr>
        <p:spPr>
          <a:xfrm>
            <a:off x="110910" y="1037602"/>
            <a:ext cx="2539826" cy="338554"/>
          </a:xfrm>
          <a:prstGeom prst="rect">
            <a:avLst/>
          </a:prstGeom>
        </p:spPr>
        <p:txBody>
          <a:bodyPr wrap="square">
            <a:spAutoFit/>
          </a:bodyPr>
          <a:lstStyle/>
          <a:p>
            <a:r>
              <a:rPr lang="es-ES" sz="1600" dirty="0">
                <a:latin typeface="Times New Roman" panose="02020603050405020304" pitchFamily="18" charset="0"/>
                <a:cs typeface="Times New Roman" panose="02020603050405020304" pitchFamily="18" charset="0"/>
              </a:rPr>
              <a:t>Término / </a:t>
            </a:r>
            <a:r>
              <a:rPr lang="es-ES" sz="1600" dirty="0" err="1">
                <a:latin typeface="Times New Roman" panose="02020603050405020304" pitchFamily="18" charset="0"/>
                <a:cs typeface="Times New Roman" panose="02020603050405020304" pitchFamily="18" charset="0"/>
              </a:rPr>
              <a:t>Obj</a:t>
            </a:r>
            <a:r>
              <a:rPr lang="es-ES" sz="1600" dirty="0">
                <a:latin typeface="Times New Roman" panose="02020603050405020304" pitchFamily="18" charset="0"/>
                <a:cs typeface="Times New Roman" panose="02020603050405020304" pitchFamily="18" charset="0"/>
              </a:rPr>
              <a:t>. of a </a:t>
            </a:r>
            <a:r>
              <a:rPr lang="es-ES" sz="1600" dirty="0" err="1">
                <a:latin typeface="Times New Roman" panose="02020603050405020304" pitchFamily="18" charset="0"/>
                <a:cs typeface="Times New Roman" panose="02020603050405020304" pitchFamily="18" charset="0"/>
              </a:rPr>
              <a:t>prep</a:t>
            </a:r>
            <a:r>
              <a:rPr lang="es-ES" sz="1600" dirty="0">
                <a:latin typeface="Times New Roman" panose="02020603050405020304" pitchFamily="18" charset="0"/>
                <a:cs typeface="Times New Roman" panose="02020603050405020304" pitchFamily="18" charset="0"/>
              </a:rPr>
              <a:t>.</a:t>
            </a:r>
            <a:endParaRPr lang="en-EC" sz="1600" dirty="0"/>
          </a:p>
        </p:txBody>
      </p:sp>
      <p:sp>
        <p:nvSpPr>
          <p:cNvPr id="8" name="Down Arrow 7">
            <a:extLst>
              <a:ext uri="{FF2B5EF4-FFF2-40B4-BE49-F238E27FC236}">
                <a16:creationId xmlns:a16="http://schemas.microsoft.com/office/drawing/2014/main" id="{84CDA820-1E0A-0647-BCED-3D4D32F05FCA}"/>
              </a:ext>
            </a:extLst>
          </p:cNvPr>
          <p:cNvSpPr/>
          <p:nvPr/>
        </p:nvSpPr>
        <p:spPr>
          <a:xfrm>
            <a:off x="779929" y="1468997"/>
            <a:ext cx="600894" cy="41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C"/>
          </a:p>
        </p:txBody>
      </p:sp>
    </p:spTree>
    <p:extLst>
      <p:ext uri="{BB962C8B-B14F-4D97-AF65-F5344CB8AC3E}">
        <p14:creationId xmlns:p14="http://schemas.microsoft.com/office/powerpoint/2010/main" val="17553418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7101" y="1535823"/>
            <a:ext cx="11815565" cy="4764828"/>
          </a:xfrm>
        </p:spPr>
        <p:txBody>
          <a:bodyPr>
            <a:noAutofit/>
          </a:bodyPr>
          <a:lstStyle/>
          <a:p>
            <a:pPr>
              <a:lnSpc>
                <a:spcPct val="150000"/>
              </a:lnSpc>
            </a:pPr>
            <a:r>
              <a:rPr lang="es-EC" sz="2800" dirty="0">
                <a:solidFill>
                  <a:schemeClr val="tx1"/>
                </a:solidFill>
                <a:latin typeface="Times New Roman" panose="02020603050405020304" pitchFamily="18" charset="0"/>
                <a:cs typeface="Times New Roman" panose="02020603050405020304" pitchFamily="18" charset="0"/>
              </a:rPr>
              <a:t>VERBOIDE 	Enojado </a:t>
            </a:r>
            <a:r>
              <a:rPr lang="es-EC" sz="2800" dirty="0">
                <a:solidFill>
                  <a:srgbClr val="FF0000"/>
                </a:solidFill>
                <a:latin typeface="Times New Roman" panose="02020603050405020304" pitchFamily="18" charset="0"/>
                <a:cs typeface="Times New Roman" panose="02020603050405020304" pitchFamily="18" charset="0"/>
              </a:rPr>
              <a:t>por </a:t>
            </a:r>
            <a:r>
              <a:rPr lang="es-EC" sz="2800" dirty="0">
                <a:solidFill>
                  <a:schemeClr val="tx1"/>
                </a:solidFill>
                <a:latin typeface="Times New Roman" panose="02020603050405020304" pitchFamily="18" charset="0"/>
                <a:cs typeface="Times New Roman" panose="02020603050405020304" pitchFamily="18" charset="0"/>
              </a:rPr>
              <a:t>llegar tarde.		 </a:t>
            </a:r>
            <a:r>
              <a:rPr lang="en-US" sz="2800" dirty="0">
                <a:solidFill>
                  <a:srgbClr val="7030A0"/>
                </a:solidFill>
                <a:latin typeface="Times New Roman" panose="02020603050405020304" pitchFamily="18" charset="0"/>
                <a:cs typeface="Times New Roman" panose="02020603050405020304" pitchFamily="18" charset="0"/>
              </a:rPr>
              <a:t>Angry </a:t>
            </a:r>
            <a:r>
              <a:rPr lang="en-US" sz="2800" dirty="0">
                <a:solidFill>
                  <a:srgbClr val="FF0000"/>
                </a:solidFill>
                <a:latin typeface="Times New Roman" panose="02020603050405020304" pitchFamily="18" charset="0"/>
                <a:cs typeface="Times New Roman" panose="02020603050405020304" pitchFamily="18" charset="0"/>
              </a:rPr>
              <a:t>for</a:t>
            </a:r>
            <a:r>
              <a:rPr lang="en-US" sz="2800" dirty="0">
                <a:solidFill>
                  <a:srgbClr val="7030A0"/>
                </a:solidFill>
                <a:latin typeface="Times New Roman" panose="02020603050405020304" pitchFamily="18" charset="0"/>
                <a:cs typeface="Times New Roman" panose="02020603050405020304" pitchFamily="18" charset="0"/>
              </a:rPr>
              <a:t> being late.</a:t>
            </a:r>
            <a:endParaRPr lang="es-EC" sz="28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s-EC" sz="2800" dirty="0">
                <a:solidFill>
                  <a:schemeClr val="tx1"/>
                </a:solidFill>
                <a:latin typeface="Times New Roman" panose="02020603050405020304" pitchFamily="18" charset="0"/>
                <a:cs typeface="Times New Roman" panose="02020603050405020304" pitchFamily="18" charset="0"/>
              </a:rPr>
              <a:t>SUSTANTIVO    Ancho </a:t>
            </a:r>
            <a:r>
              <a:rPr lang="es-EC" sz="2800" dirty="0">
                <a:solidFill>
                  <a:srgbClr val="FF0000"/>
                </a:solidFill>
                <a:latin typeface="Times New Roman" panose="02020603050405020304" pitchFamily="18" charset="0"/>
                <a:cs typeface="Times New Roman" panose="02020603050405020304" pitchFamily="18" charset="0"/>
              </a:rPr>
              <a:t>de </a:t>
            </a:r>
            <a:r>
              <a:rPr lang="es-EC" sz="2800" dirty="0">
                <a:solidFill>
                  <a:schemeClr val="tx1"/>
                </a:solidFill>
                <a:latin typeface="Times New Roman" panose="02020603050405020304" pitchFamily="18" charset="0"/>
                <a:cs typeface="Times New Roman" panose="02020603050405020304" pitchFamily="18" charset="0"/>
              </a:rPr>
              <a:t>espaldas. 		</a:t>
            </a:r>
            <a:r>
              <a:rPr lang="en-US" sz="2800" dirty="0">
                <a:solidFill>
                  <a:srgbClr val="7030A0"/>
                </a:solidFill>
                <a:latin typeface="Times New Roman" panose="02020603050405020304" pitchFamily="18" charset="0"/>
                <a:cs typeface="Times New Roman" panose="02020603050405020304" pitchFamily="18" charset="0"/>
              </a:rPr>
              <a:t>Wide </a:t>
            </a:r>
            <a:r>
              <a:rPr lang="en-US" sz="2800" dirty="0">
                <a:solidFill>
                  <a:srgbClr val="FF0000"/>
                </a:solidFill>
                <a:latin typeface="Times New Roman" panose="02020603050405020304" pitchFamily="18" charset="0"/>
                <a:cs typeface="Times New Roman" panose="02020603050405020304" pitchFamily="18" charset="0"/>
              </a:rPr>
              <a:t>on</a:t>
            </a:r>
            <a:r>
              <a:rPr lang="en-US" sz="2800" dirty="0">
                <a:solidFill>
                  <a:srgbClr val="7030A0"/>
                </a:solidFill>
                <a:latin typeface="Times New Roman" panose="02020603050405020304" pitchFamily="18" charset="0"/>
                <a:cs typeface="Times New Roman" panose="02020603050405020304" pitchFamily="18" charset="0"/>
              </a:rPr>
              <a:t> his back.</a:t>
            </a:r>
          </a:p>
          <a:p>
            <a:pPr>
              <a:lnSpc>
                <a:spcPct val="150000"/>
              </a:lnSpc>
            </a:pPr>
            <a:r>
              <a:rPr lang="es-EC" sz="2800" dirty="0">
                <a:solidFill>
                  <a:schemeClr val="tx1"/>
                </a:solidFill>
                <a:latin typeface="Times New Roman" panose="02020603050405020304" pitchFamily="18" charset="0"/>
                <a:cs typeface="Times New Roman" panose="02020603050405020304" pitchFamily="18" charset="0"/>
              </a:rPr>
              <a:t>PRONOMBRE 	Encantado </a:t>
            </a:r>
            <a:r>
              <a:rPr lang="es-EC" sz="2800" dirty="0">
                <a:solidFill>
                  <a:srgbClr val="FF0000"/>
                </a:solidFill>
                <a:latin typeface="Times New Roman" panose="02020603050405020304" pitchFamily="18" charset="0"/>
                <a:cs typeface="Times New Roman" panose="02020603050405020304" pitchFamily="18" charset="0"/>
              </a:rPr>
              <a:t>con </a:t>
            </a:r>
            <a:r>
              <a:rPr lang="es-EC" sz="2800" dirty="0">
                <a:solidFill>
                  <a:schemeClr val="tx1"/>
                </a:solidFill>
                <a:latin typeface="Times New Roman" panose="02020603050405020304" pitchFamily="18" charset="0"/>
                <a:cs typeface="Times New Roman" panose="02020603050405020304" pitchFamily="18" charset="0"/>
              </a:rPr>
              <a:t>nosotros.		</a:t>
            </a:r>
            <a:r>
              <a:rPr lang="en-US" sz="2800" dirty="0">
                <a:solidFill>
                  <a:srgbClr val="7030A0"/>
                </a:solidFill>
                <a:latin typeface="Times New Roman" panose="02020603050405020304" pitchFamily="18" charset="0"/>
                <a:cs typeface="Times New Roman" panose="02020603050405020304" pitchFamily="18" charset="0"/>
              </a:rPr>
              <a:t>Surprised </a:t>
            </a:r>
            <a:r>
              <a:rPr lang="en-US" sz="2800" dirty="0">
                <a:solidFill>
                  <a:srgbClr val="FF0000"/>
                </a:solidFill>
                <a:latin typeface="Times New Roman" panose="02020603050405020304" pitchFamily="18" charset="0"/>
                <a:cs typeface="Times New Roman" panose="02020603050405020304" pitchFamily="18" charset="0"/>
              </a:rPr>
              <a:t>at</a:t>
            </a:r>
            <a:r>
              <a:rPr lang="en-US" sz="2800" dirty="0">
                <a:solidFill>
                  <a:srgbClr val="7030A0"/>
                </a:solidFill>
                <a:latin typeface="Times New Roman" panose="02020603050405020304" pitchFamily="18" charset="0"/>
                <a:cs typeface="Times New Roman" panose="02020603050405020304" pitchFamily="18" charset="0"/>
              </a:rPr>
              <a:t> you.</a:t>
            </a:r>
          </a:p>
          <a:p>
            <a:pPr>
              <a:lnSpc>
                <a:spcPct val="150000"/>
              </a:lnSpc>
            </a:pPr>
            <a:r>
              <a:rPr lang="es-EC" sz="2800" dirty="0">
                <a:solidFill>
                  <a:schemeClr val="tx1"/>
                </a:solidFill>
                <a:latin typeface="Times New Roman" panose="02020603050405020304" pitchFamily="18" charset="0"/>
                <a:cs typeface="Times New Roman" panose="02020603050405020304" pitchFamily="18" charset="0"/>
              </a:rPr>
              <a:t>ADVERBIO         Complaciente </a:t>
            </a:r>
            <a:r>
              <a:rPr lang="es-EC" sz="2800" dirty="0">
                <a:solidFill>
                  <a:srgbClr val="FF0000"/>
                </a:solidFill>
                <a:latin typeface="Times New Roman" panose="02020603050405020304" pitchFamily="18" charset="0"/>
                <a:cs typeface="Times New Roman" panose="02020603050405020304" pitchFamily="18" charset="0"/>
              </a:rPr>
              <a:t>hasta </a:t>
            </a:r>
            <a:r>
              <a:rPr lang="es-EC" sz="2800" dirty="0">
                <a:solidFill>
                  <a:schemeClr val="tx1"/>
                </a:solidFill>
                <a:latin typeface="Times New Roman" panose="02020603050405020304" pitchFamily="18" charset="0"/>
                <a:cs typeface="Times New Roman" panose="02020603050405020304" pitchFamily="18" charset="0"/>
              </a:rPr>
              <a:t>aquí.		</a:t>
            </a:r>
            <a:r>
              <a:rPr lang="en-US" sz="2800" dirty="0">
                <a:solidFill>
                  <a:srgbClr val="7030A0"/>
                </a:solidFill>
                <a:latin typeface="Times New Roman" panose="02020603050405020304" pitchFamily="18" charset="0"/>
                <a:cs typeface="Times New Roman" panose="02020603050405020304" pitchFamily="18" charset="0"/>
              </a:rPr>
              <a:t>Complacent </a:t>
            </a:r>
            <a:r>
              <a:rPr lang="en-US" sz="2800" dirty="0">
                <a:solidFill>
                  <a:srgbClr val="FF0000"/>
                </a:solidFill>
                <a:latin typeface="Times New Roman" panose="02020603050405020304" pitchFamily="18" charset="0"/>
                <a:cs typeface="Times New Roman" panose="02020603050405020304" pitchFamily="18" charset="0"/>
              </a:rPr>
              <a:t>up to</a:t>
            </a:r>
            <a:r>
              <a:rPr lang="en-US" sz="2800" dirty="0">
                <a:solidFill>
                  <a:srgbClr val="7030A0"/>
                </a:solidFill>
                <a:latin typeface="Times New Roman" panose="02020603050405020304" pitchFamily="18" charset="0"/>
                <a:cs typeface="Times New Roman" panose="02020603050405020304" pitchFamily="18" charset="0"/>
              </a:rPr>
              <a:t> here.</a:t>
            </a:r>
          </a:p>
          <a:p>
            <a:pPr>
              <a:lnSpc>
                <a:spcPct val="150000"/>
              </a:lnSpc>
            </a:pPr>
            <a:r>
              <a:rPr lang="es-EC" sz="2800" dirty="0">
                <a:solidFill>
                  <a:schemeClr val="tx1"/>
                </a:solidFill>
                <a:latin typeface="Times New Roman" panose="02020603050405020304" pitchFamily="18" charset="0"/>
                <a:cs typeface="Times New Roman" panose="02020603050405020304" pitchFamily="18" charset="0"/>
              </a:rPr>
              <a:t>PROPOSICIÓN   Bueno </a:t>
            </a:r>
            <a:r>
              <a:rPr lang="es-EC" sz="2800" dirty="0">
                <a:solidFill>
                  <a:srgbClr val="FF0000"/>
                </a:solidFill>
                <a:latin typeface="Times New Roman" panose="02020603050405020304" pitchFamily="18" charset="0"/>
                <a:cs typeface="Times New Roman" panose="02020603050405020304" pitchFamily="18" charset="0"/>
              </a:rPr>
              <a:t>para </a:t>
            </a:r>
            <a:r>
              <a:rPr lang="es-EC" sz="2800" dirty="0">
                <a:solidFill>
                  <a:schemeClr val="tx1"/>
                </a:solidFill>
                <a:latin typeface="Times New Roman" panose="02020603050405020304" pitchFamily="18" charset="0"/>
                <a:cs typeface="Times New Roman" panose="02020603050405020304" pitchFamily="18" charset="0"/>
              </a:rPr>
              <a:t>curar heridas.	</a:t>
            </a:r>
            <a:r>
              <a:rPr lang="en-US" sz="2800" dirty="0">
                <a:solidFill>
                  <a:srgbClr val="7030A0"/>
                </a:solidFill>
                <a:latin typeface="Times New Roman" panose="02020603050405020304" pitchFamily="18" charset="0"/>
                <a:cs typeface="Times New Roman" panose="02020603050405020304" pitchFamily="18" charset="0"/>
              </a:rPr>
              <a:t>Good </a:t>
            </a:r>
            <a:r>
              <a:rPr lang="en-US" sz="2800" dirty="0">
                <a:solidFill>
                  <a:srgbClr val="FF0000"/>
                </a:solidFill>
                <a:latin typeface="Times New Roman" panose="02020603050405020304" pitchFamily="18" charset="0"/>
                <a:cs typeface="Times New Roman" panose="02020603050405020304" pitchFamily="18" charset="0"/>
              </a:rPr>
              <a:t>to heal</a:t>
            </a:r>
            <a:r>
              <a:rPr lang="en-US" sz="2800" dirty="0">
                <a:solidFill>
                  <a:srgbClr val="7030A0"/>
                </a:solidFill>
                <a:latin typeface="Times New Roman" panose="02020603050405020304" pitchFamily="18" charset="0"/>
                <a:cs typeface="Times New Roman" panose="02020603050405020304" pitchFamily="18" charset="0"/>
              </a:rPr>
              <a:t> wounds.</a:t>
            </a:r>
          </a:p>
          <a:p>
            <a:pPr>
              <a:lnSpc>
                <a:spcPct val="150000"/>
              </a:lnSpc>
            </a:pPr>
            <a:endParaRPr lang="es-EC" sz="28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s-EC" sz="28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s-EC" sz="2800" dirty="0">
              <a:solidFill>
                <a:schemeClr val="tx1"/>
              </a:solidFill>
              <a:latin typeface="Times New Roman" panose="02020603050405020304" pitchFamily="18" charset="0"/>
              <a:cs typeface="Times New Roman" panose="02020603050405020304" pitchFamily="18" charset="0"/>
            </a:endParaRPr>
          </a:p>
        </p:txBody>
      </p:sp>
      <p:sp>
        <p:nvSpPr>
          <p:cNvPr id="6" name="Título 1"/>
          <p:cNvSpPr>
            <a:spLocks noGrp="1"/>
          </p:cNvSpPr>
          <p:nvPr>
            <p:ph type="title"/>
          </p:nvPr>
        </p:nvSpPr>
        <p:spPr>
          <a:xfrm>
            <a:off x="207101" y="199685"/>
            <a:ext cx="6887966" cy="715328"/>
          </a:xfrm>
        </p:spPr>
        <p:txBody>
          <a:bodyPr/>
          <a:lstStyle/>
          <a:p>
            <a:r>
              <a:rPr lang="es-ES" sz="4000" dirty="0">
                <a:solidFill>
                  <a:schemeClr val="tx1"/>
                </a:solidFill>
                <a:latin typeface="Times New Roman" panose="02020603050405020304" pitchFamily="18" charset="0"/>
                <a:cs typeface="Times New Roman" panose="02020603050405020304" pitchFamily="18" charset="0"/>
              </a:rPr>
              <a:t>ADJETIVO</a:t>
            </a:r>
            <a:r>
              <a:rPr lang="es-ES" sz="4000" dirty="0">
                <a:latin typeface="Times New Roman" panose="02020603050405020304" pitchFamily="18" charset="0"/>
                <a:cs typeface="Times New Roman" panose="02020603050405020304" pitchFamily="18" charset="0"/>
              </a:rPr>
              <a:t> </a:t>
            </a:r>
            <a:r>
              <a:rPr lang="es-ES" sz="4000" dirty="0">
                <a:solidFill>
                  <a:srgbClr val="7030A0"/>
                </a:solidFill>
                <a:latin typeface="Times New Roman" panose="02020603050405020304" pitchFamily="18" charset="0"/>
                <a:cs typeface="Times New Roman" panose="02020603050405020304" pitchFamily="18" charset="0"/>
              </a:rPr>
              <a:t>(ADJECTIVE) + …</a:t>
            </a:r>
          </a:p>
        </p:txBody>
      </p:sp>
      <p:sp>
        <p:nvSpPr>
          <p:cNvPr id="7" name="Marcador de contenido 2"/>
          <p:cNvSpPr txBox="1">
            <a:spLocks/>
          </p:cNvSpPr>
          <p:nvPr/>
        </p:nvSpPr>
        <p:spPr>
          <a:xfrm>
            <a:off x="6551022" y="1099280"/>
            <a:ext cx="3899263" cy="531813"/>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0" indent="0">
              <a:buFont typeface="Calibri"/>
              <a:buNone/>
            </a:pPr>
            <a:r>
              <a:rPr lang="es-ES" sz="2800" dirty="0" err="1">
                <a:solidFill>
                  <a:schemeClr val="tx1"/>
                </a:solidFill>
                <a:latin typeface="Times New Roman" panose="02020603050405020304" pitchFamily="18" charset="0"/>
                <a:cs typeface="Times New Roman" panose="02020603050405020304" pitchFamily="18" charset="0"/>
              </a:rPr>
              <a:t>Adjective</a:t>
            </a:r>
            <a:r>
              <a:rPr lang="es-ES" sz="2800" dirty="0">
                <a:latin typeface="Times New Roman" panose="02020603050405020304" pitchFamily="18" charset="0"/>
                <a:cs typeface="Times New Roman" panose="02020603050405020304" pitchFamily="18" charset="0"/>
              </a:rPr>
              <a:t> + </a:t>
            </a:r>
            <a:r>
              <a:rPr lang="es-ES" sz="2800" dirty="0" err="1">
                <a:solidFill>
                  <a:srgbClr val="FF0000"/>
                </a:solidFill>
                <a:latin typeface="Times New Roman" panose="02020603050405020304" pitchFamily="18" charset="0"/>
                <a:cs typeface="Times New Roman" panose="02020603050405020304" pitchFamily="18" charset="0"/>
              </a:rPr>
              <a:t>nexus</a:t>
            </a:r>
            <a:r>
              <a:rPr lang="es-ES" sz="2800" dirty="0">
                <a:latin typeface="Times New Roman" panose="02020603050405020304" pitchFamily="18" charset="0"/>
                <a:cs typeface="Times New Roman" panose="02020603050405020304" pitchFamily="18" charset="0"/>
              </a:rPr>
              <a:t> + </a:t>
            </a:r>
            <a:r>
              <a:rPr lang="es-ES" sz="2800" dirty="0" err="1">
                <a:solidFill>
                  <a:schemeClr val="tx1"/>
                </a:solidFill>
                <a:latin typeface="Times New Roman" panose="02020603050405020304" pitchFamily="18" charset="0"/>
                <a:cs typeface="Times New Roman" panose="02020603050405020304" pitchFamily="18" charset="0"/>
              </a:rPr>
              <a:t>term</a:t>
            </a:r>
            <a:endParaRPr lang="es-E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9A96299-6FF5-F946-8D92-6AC1BEDEDE74}"/>
              </a:ext>
            </a:extLst>
          </p:cNvPr>
          <p:cNvSpPr/>
          <p:nvPr/>
        </p:nvSpPr>
        <p:spPr>
          <a:xfrm>
            <a:off x="110910" y="1037602"/>
            <a:ext cx="2539826" cy="338554"/>
          </a:xfrm>
          <a:prstGeom prst="rect">
            <a:avLst/>
          </a:prstGeom>
        </p:spPr>
        <p:txBody>
          <a:bodyPr wrap="square">
            <a:spAutoFit/>
          </a:bodyPr>
          <a:lstStyle/>
          <a:p>
            <a:r>
              <a:rPr lang="es-ES" sz="1600" dirty="0">
                <a:latin typeface="Times New Roman" panose="02020603050405020304" pitchFamily="18" charset="0"/>
                <a:cs typeface="Times New Roman" panose="02020603050405020304" pitchFamily="18" charset="0"/>
              </a:rPr>
              <a:t>Término / </a:t>
            </a:r>
            <a:r>
              <a:rPr lang="es-ES" sz="1600" dirty="0" err="1">
                <a:latin typeface="Times New Roman" panose="02020603050405020304" pitchFamily="18" charset="0"/>
                <a:cs typeface="Times New Roman" panose="02020603050405020304" pitchFamily="18" charset="0"/>
              </a:rPr>
              <a:t>Obj</a:t>
            </a:r>
            <a:r>
              <a:rPr lang="es-ES" sz="1600" dirty="0">
                <a:latin typeface="Times New Roman" panose="02020603050405020304" pitchFamily="18" charset="0"/>
                <a:cs typeface="Times New Roman" panose="02020603050405020304" pitchFamily="18" charset="0"/>
              </a:rPr>
              <a:t>. of a </a:t>
            </a:r>
            <a:r>
              <a:rPr lang="es-ES" sz="1600" dirty="0" err="1">
                <a:latin typeface="Times New Roman" panose="02020603050405020304" pitchFamily="18" charset="0"/>
                <a:cs typeface="Times New Roman" panose="02020603050405020304" pitchFamily="18" charset="0"/>
              </a:rPr>
              <a:t>prep</a:t>
            </a:r>
            <a:r>
              <a:rPr lang="es-ES" sz="1600" dirty="0">
                <a:latin typeface="Times New Roman" panose="02020603050405020304" pitchFamily="18" charset="0"/>
                <a:cs typeface="Times New Roman" panose="02020603050405020304" pitchFamily="18" charset="0"/>
              </a:rPr>
              <a:t>.</a:t>
            </a:r>
            <a:endParaRPr lang="en-EC" sz="1600" dirty="0"/>
          </a:p>
        </p:txBody>
      </p:sp>
      <p:sp>
        <p:nvSpPr>
          <p:cNvPr id="8" name="Down Arrow 7">
            <a:extLst>
              <a:ext uri="{FF2B5EF4-FFF2-40B4-BE49-F238E27FC236}">
                <a16:creationId xmlns:a16="http://schemas.microsoft.com/office/drawing/2014/main" id="{CCBD35C1-164E-E14C-8E03-800AED543999}"/>
              </a:ext>
            </a:extLst>
          </p:cNvPr>
          <p:cNvSpPr/>
          <p:nvPr/>
        </p:nvSpPr>
        <p:spPr>
          <a:xfrm>
            <a:off x="779929" y="1468997"/>
            <a:ext cx="600894" cy="41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C"/>
          </a:p>
        </p:txBody>
      </p:sp>
    </p:spTree>
    <p:extLst>
      <p:ext uri="{BB962C8B-B14F-4D97-AF65-F5344CB8AC3E}">
        <p14:creationId xmlns:p14="http://schemas.microsoft.com/office/powerpoint/2010/main" val="1073440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7900" y="160389"/>
            <a:ext cx="6769433" cy="715328"/>
          </a:xfrm>
        </p:spPr>
        <p:txBody>
          <a:bodyPr/>
          <a:lstStyle/>
          <a:p>
            <a:r>
              <a:rPr lang="es-ES" sz="4000" dirty="0">
                <a:solidFill>
                  <a:schemeClr val="tx1"/>
                </a:solidFill>
                <a:latin typeface="Times New Roman" panose="02020603050405020304" pitchFamily="18" charset="0"/>
                <a:cs typeface="Times New Roman" panose="02020603050405020304" pitchFamily="18" charset="0"/>
              </a:rPr>
              <a:t>ADVERBIO </a:t>
            </a:r>
            <a:r>
              <a:rPr lang="es-ES" sz="4000" dirty="0">
                <a:solidFill>
                  <a:srgbClr val="7030A0"/>
                </a:solidFill>
                <a:latin typeface="Times New Roman" panose="02020603050405020304" pitchFamily="18" charset="0"/>
                <a:cs typeface="Times New Roman" panose="02020603050405020304" pitchFamily="18" charset="0"/>
              </a:rPr>
              <a:t>(ADVERB) + …</a:t>
            </a:r>
          </a:p>
        </p:txBody>
      </p:sp>
      <p:sp>
        <p:nvSpPr>
          <p:cNvPr id="5" name="Marcador de contenido 2"/>
          <p:cNvSpPr>
            <a:spLocks noGrp="1"/>
          </p:cNvSpPr>
          <p:nvPr>
            <p:ph idx="1"/>
          </p:nvPr>
        </p:nvSpPr>
        <p:spPr>
          <a:xfrm>
            <a:off x="6559731" y="1098525"/>
            <a:ext cx="3516086" cy="531813"/>
          </a:xfrm>
        </p:spPr>
        <p:txBody>
          <a:bodyPr>
            <a:noAutofit/>
          </a:bodyPr>
          <a:lstStyle/>
          <a:p>
            <a:pPr marL="0" indent="0">
              <a:buNone/>
            </a:pPr>
            <a:r>
              <a:rPr lang="es-ES" sz="2800" dirty="0" err="1">
                <a:solidFill>
                  <a:schemeClr val="tx1"/>
                </a:solidFill>
                <a:latin typeface="Times New Roman" panose="02020603050405020304" pitchFamily="18" charset="0"/>
                <a:cs typeface="Times New Roman" panose="02020603050405020304" pitchFamily="18" charset="0"/>
              </a:rPr>
              <a:t>Adverb</a:t>
            </a:r>
            <a:r>
              <a:rPr lang="es-ES" sz="2800" dirty="0">
                <a:latin typeface="Times New Roman" panose="02020603050405020304" pitchFamily="18" charset="0"/>
                <a:cs typeface="Times New Roman" panose="02020603050405020304" pitchFamily="18" charset="0"/>
              </a:rPr>
              <a:t> + </a:t>
            </a:r>
            <a:r>
              <a:rPr lang="es-ES" sz="2800" dirty="0" err="1">
                <a:solidFill>
                  <a:srgbClr val="FF0000"/>
                </a:solidFill>
                <a:latin typeface="Times New Roman" panose="02020603050405020304" pitchFamily="18" charset="0"/>
                <a:cs typeface="Times New Roman" panose="02020603050405020304" pitchFamily="18" charset="0"/>
              </a:rPr>
              <a:t>nexus</a:t>
            </a:r>
            <a:r>
              <a:rPr lang="es-ES" sz="2800" dirty="0">
                <a:latin typeface="Times New Roman" panose="02020603050405020304" pitchFamily="18" charset="0"/>
                <a:cs typeface="Times New Roman" panose="02020603050405020304" pitchFamily="18" charset="0"/>
              </a:rPr>
              <a:t> + </a:t>
            </a:r>
            <a:r>
              <a:rPr lang="es-ES" sz="2800" dirty="0" err="1">
                <a:solidFill>
                  <a:schemeClr val="tx1"/>
                </a:solidFill>
                <a:latin typeface="Times New Roman" panose="02020603050405020304" pitchFamily="18" charset="0"/>
                <a:cs typeface="Times New Roman" panose="02020603050405020304" pitchFamily="18" charset="0"/>
              </a:rPr>
              <a:t>term</a:t>
            </a:r>
            <a:endParaRPr lang="es-ES" sz="2800" dirty="0">
              <a:solidFill>
                <a:schemeClr val="tx1"/>
              </a:solidFill>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257900" y="1734612"/>
            <a:ext cx="11450093" cy="4447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dirty="0">
                <a:latin typeface="Times New Roman" panose="02020603050405020304" pitchFamily="18" charset="0"/>
                <a:cs typeface="Times New Roman" panose="02020603050405020304" pitchFamily="18" charset="0"/>
              </a:rPr>
              <a:t>VERBOIDE 	</a:t>
            </a:r>
            <a:r>
              <a:rPr lang="es-EC" dirty="0">
                <a:latin typeface="Times New Roman" panose="02020603050405020304" pitchFamily="18" charset="0"/>
                <a:cs typeface="Times New Roman" panose="02020603050405020304" pitchFamily="18" charset="0"/>
              </a:rPr>
              <a:t>Lejos </a:t>
            </a:r>
            <a:r>
              <a:rPr lang="es-EC" dirty="0">
                <a:solidFill>
                  <a:srgbClr val="FF0000"/>
                </a:solidFill>
                <a:latin typeface="Times New Roman" panose="02020603050405020304" pitchFamily="18" charset="0"/>
                <a:cs typeface="Times New Roman" panose="02020603050405020304" pitchFamily="18" charset="0"/>
              </a:rPr>
              <a:t>de </a:t>
            </a:r>
            <a:r>
              <a:rPr lang="es-EC" dirty="0">
                <a:highlight>
                  <a:srgbClr val="FFFF00"/>
                </a:highlight>
                <a:latin typeface="Times New Roman" panose="02020603050405020304" pitchFamily="18" charset="0"/>
                <a:cs typeface="Times New Roman" panose="02020603050405020304" pitchFamily="18" charset="0"/>
              </a:rPr>
              <a:t>terminar</a:t>
            </a:r>
            <a:r>
              <a:rPr lang="es-EC"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Far </a:t>
            </a:r>
            <a:r>
              <a:rPr lang="en-US" dirty="0">
                <a:solidFill>
                  <a:srgbClr val="FF0000"/>
                </a:solidFill>
                <a:latin typeface="Times New Roman" panose="02020603050405020304" pitchFamily="18" charset="0"/>
                <a:cs typeface="Times New Roman" panose="02020603050405020304" pitchFamily="18" charset="0"/>
              </a:rPr>
              <a:t>from </a:t>
            </a:r>
            <a:r>
              <a:rPr lang="en-US" dirty="0">
                <a:solidFill>
                  <a:srgbClr val="7030A0"/>
                </a:solidFill>
                <a:highlight>
                  <a:srgbClr val="FFFF00"/>
                </a:highlight>
                <a:latin typeface="Times New Roman" panose="02020603050405020304" pitchFamily="18" charset="0"/>
                <a:cs typeface="Times New Roman" panose="02020603050405020304" pitchFamily="18" charset="0"/>
              </a:rPr>
              <a:t>finishing</a:t>
            </a:r>
            <a:r>
              <a:rPr lang="en-US" dirty="0">
                <a:solidFill>
                  <a:srgbClr val="7030A0"/>
                </a:solidFill>
                <a:latin typeface="Times New Roman" panose="02020603050405020304" pitchFamily="18" charset="0"/>
                <a:cs typeface="Times New Roman" panose="02020603050405020304" pitchFamily="18" charset="0"/>
              </a:rPr>
              <a:t>.</a:t>
            </a:r>
            <a:endParaRPr lang="es-EC" dirty="0">
              <a:solidFill>
                <a:srgbClr val="7030A0"/>
              </a:solidFill>
              <a:latin typeface="Times New Roman" panose="02020603050405020304" pitchFamily="18" charset="0"/>
              <a:cs typeface="Times New Roman" panose="02020603050405020304" pitchFamily="18" charset="0"/>
            </a:endParaRPr>
          </a:p>
          <a:p>
            <a:pPr marL="0" indent="0">
              <a:lnSpc>
                <a:spcPct val="150000"/>
              </a:lnSpc>
              <a:buNone/>
            </a:pPr>
            <a:r>
              <a:rPr lang="es-ES" dirty="0">
                <a:latin typeface="Times New Roman" panose="02020603050405020304" pitchFamily="18" charset="0"/>
                <a:cs typeface="Times New Roman" panose="02020603050405020304" pitchFamily="18" charset="0"/>
              </a:rPr>
              <a:t>SUSTANTIVO 	</a:t>
            </a:r>
            <a:r>
              <a:rPr lang="en-US" dirty="0" err="1">
                <a:latin typeface="Times New Roman" panose="02020603050405020304" pitchFamily="18" charset="0"/>
                <a:cs typeface="Times New Roman" panose="02020603050405020304" pitchFamily="18" charset="0"/>
              </a:rPr>
              <a:t>Aquí</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sin</a:t>
            </a:r>
            <a:r>
              <a:rPr lang="en-US" dirty="0">
                <a:latin typeface="Times New Roman" panose="02020603050405020304" pitchFamily="18" charset="0"/>
                <a:cs typeface="Times New Roman" panose="02020603050405020304" pitchFamily="18" charset="0"/>
              </a:rPr>
              <a:t> Anita. 		</a:t>
            </a:r>
            <a:r>
              <a:rPr lang="en-US" dirty="0">
                <a:solidFill>
                  <a:srgbClr val="7030A0"/>
                </a:solidFill>
                <a:latin typeface="Times New Roman" panose="02020603050405020304" pitchFamily="18" charset="0"/>
                <a:cs typeface="Times New Roman" panose="02020603050405020304" pitchFamily="18" charset="0"/>
              </a:rPr>
              <a:t>Here </a:t>
            </a:r>
            <a:r>
              <a:rPr lang="en-US" dirty="0">
                <a:solidFill>
                  <a:srgbClr val="FF0000"/>
                </a:solidFill>
                <a:latin typeface="Times New Roman" panose="02020603050405020304" pitchFamily="18" charset="0"/>
                <a:cs typeface="Times New Roman" panose="02020603050405020304" pitchFamily="18" charset="0"/>
              </a:rPr>
              <a:t>without</a:t>
            </a:r>
            <a:r>
              <a:rPr lang="en-US" dirty="0">
                <a:solidFill>
                  <a:srgbClr val="7030A0"/>
                </a:solidFill>
                <a:latin typeface="Times New Roman" panose="02020603050405020304" pitchFamily="18" charset="0"/>
                <a:cs typeface="Times New Roman" panose="02020603050405020304" pitchFamily="18" charset="0"/>
              </a:rPr>
              <a:t> love.</a:t>
            </a:r>
          </a:p>
          <a:p>
            <a:pPr marL="0" indent="0">
              <a:lnSpc>
                <a:spcPct val="150000"/>
              </a:lnSpc>
              <a:buNone/>
            </a:pPr>
            <a:r>
              <a:rPr lang="es-EC" dirty="0">
                <a:latin typeface="Times New Roman" panose="02020603050405020304" pitchFamily="18" charset="0"/>
                <a:cs typeface="Times New Roman" panose="02020603050405020304" pitchFamily="18" charset="0"/>
              </a:rPr>
              <a:t>PRONOMBRE      Fielmente </a:t>
            </a:r>
            <a:r>
              <a:rPr lang="es-EC" dirty="0">
                <a:solidFill>
                  <a:srgbClr val="FF0000"/>
                </a:solidFill>
                <a:latin typeface="Times New Roman" panose="02020603050405020304" pitchFamily="18" charset="0"/>
                <a:cs typeface="Times New Roman" panose="02020603050405020304" pitchFamily="18" charset="0"/>
              </a:rPr>
              <a:t>cerca</a:t>
            </a:r>
            <a:r>
              <a:rPr lang="es-EC" dirty="0">
                <a:latin typeface="Times New Roman" panose="02020603050405020304" pitchFamily="18" charset="0"/>
                <a:cs typeface="Times New Roman" panose="02020603050405020304" pitchFamily="18" charset="0"/>
              </a:rPr>
              <a:t> </a:t>
            </a:r>
            <a:r>
              <a:rPr lang="es-EC" dirty="0">
                <a:solidFill>
                  <a:srgbClr val="FF0000"/>
                </a:solidFill>
                <a:latin typeface="Times New Roman" panose="02020603050405020304" pitchFamily="18" charset="0"/>
                <a:cs typeface="Times New Roman" panose="02020603050405020304" pitchFamily="18" charset="0"/>
              </a:rPr>
              <a:t>de</a:t>
            </a:r>
            <a:r>
              <a:rPr lang="es-EC" dirty="0">
                <a:latin typeface="Times New Roman" panose="02020603050405020304" pitchFamily="18" charset="0"/>
                <a:cs typeface="Times New Roman" panose="02020603050405020304" pitchFamily="18" charset="0"/>
              </a:rPr>
              <a:t> ti.	</a:t>
            </a:r>
            <a:r>
              <a:rPr lang="es-EC" dirty="0">
                <a:solidFill>
                  <a:srgbClr val="7030A0"/>
                </a:solidFill>
                <a:latin typeface="Times New Roman" panose="02020603050405020304" pitchFamily="18" charset="0"/>
                <a:cs typeface="Times New Roman" panose="02020603050405020304" pitchFamily="18" charset="0"/>
              </a:rPr>
              <a:t>Faithfully  </a:t>
            </a:r>
            <a:r>
              <a:rPr lang="es-EC" dirty="0">
                <a:solidFill>
                  <a:srgbClr val="FF0000"/>
                </a:solidFill>
                <a:latin typeface="Times New Roman" panose="02020603050405020304" pitchFamily="18" charset="0"/>
                <a:cs typeface="Times New Roman" panose="02020603050405020304" pitchFamily="18" charset="0"/>
              </a:rPr>
              <a:t>close to </a:t>
            </a:r>
            <a:r>
              <a:rPr lang="es-EC" dirty="0">
                <a:solidFill>
                  <a:srgbClr val="7030A0"/>
                </a:solidFill>
                <a:latin typeface="Times New Roman" panose="02020603050405020304" pitchFamily="18" charset="0"/>
                <a:cs typeface="Times New Roman" panose="02020603050405020304" pitchFamily="18" charset="0"/>
              </a:rPr>
              <a:t>you.</a:t>
            </a:r>
          </a:p>
          <a:p>
            <a:pPr marL="0" indent="0">
              <a:lnSpc>
                <a:spcPct val="150000"/>
              </a:lnSpc>
              <a:buNone/>
            </a:pPr>
            <a:r>
              <a:rPr lang="es-EC" dirty="0">
                <a:latin typeface="Times New Roman" panose="02020603050405020304" pitchFamily="18" charset="0"/>
                <a:cs typeface="Times New Roman" panose="02020603050405020304" pitchFamily="18" charset="0"/>
              </a:rPr>
              <a:t>ADVERBIO          Cerca </a:t>
            </a:r>
            <a:r>
              <a:rPr lang="es-EC" dirty="0">
                <a:solidFill>
                  <a:srgbClr val="FF0000"/>
                </a:solidFill>
                <a:latin typeface="Times New Roman" panose="02020603050405020304" pitchFamily="18" charset="0"/>
                <a:cs typeface="Times New Roman" panose="02020603050405020304" pitchFamily="18" charset="0"/>
              </a:rPr>
              <a:t>de</a:t>
            </a:r>
            <a:r>
              <a:rPr lang="es-EC" dirty="0">
                <a:latin typeface="Times New Roman" panose="02020603050405020304" pitchFamily="18" charset="0"/>
                <a:cs typeface="Times New Roman" panose="02020603050405020304" pitchFamily="18" charset="0"/>
              </a:rPr>
              <a:t> aquí.		</a:t>
            </a:r>
            <a:r>
              <a:rPr lang="es-EC" dirty="0">
                <a:solidFill>
                  <a:srgbClr val="FF0000"/>
                </a:solidFill>
                <a:latin typeface="Times New Roman" panose="02020603050405020304" pitchFamily="18" charset="0"/>
                <a:cs typeface="Times New Roman" panose="02020603050405020304" pitchFamily="18" charset="0"/>
              </a:rPr>
              <a:t>near </a:t>
            </a:r>
            <a:r>
              <a:rPr lang="es-EC" dirty="0">
                <a:latin typeface="Times New Roman" panose="02020603050405020304" pitchFamily="18" charset="0"/>
                <a:cs typeface="Times New Roman" panose="02020603050405020304" pitchFamily="18" charset="0"/>
              </a:rPr>
              <a:t>here.</a:t>
            </a:r>
          </a:p>
          <a:p>
            <a:pPr marL="0" indent="0">
              <a:lnSpc>
                <a:spcPct val="150000"/>
              </a:lnSpc>
              <a:buNone/>
            </a:pPr>
            <a:r>
              <a:rPr lang="en-US" dirty="0">
                <a:latin typeface="Times New Roman" panose="02020603050405020304" pitchFamily="18" charset="0"/>
                <a:cs typeface="Times New Roman" panose="02020603050405020304" pitchFamily="18" charset="0"/>
              </a:rPr>
              <a:t>PROPOSICIÓN	Antes </a:t>
            </a:r>
            <a:r>
              <a:rPr lang="en-US" dirty="0">
                <a:solidFill>
                  <a:srgbClr val="FF0000"/>
                </a:solidFill>
                <a:latin typeface="Times New Roman" panose="02020603050405020304" pitchFamily="18" charset="0"/>
                <a:cs typeface="Times New Roman" panose="02020603050405020304" pitchFamily="18" charset="0"/>
              </a:rPr>
              <a:t>de que </a:t>
            </a:r>
            <a:r>
              <a:rPr lang="en-US" dirty="0" err="1">
                <a:latin typeface="Times New Roman" panose="02020603050405020304" pitchFamily="18" charset="0"/>
                <a:cs typeface="Times New Roman" panose="02020603050405020304" pitchFamily="18" charset="0"/>
              </a:rPr>
              <a:t>amanezca</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Before </a:t>
            </a:r>
            <a:r>
              <a:rPr lang="es-ES" dirty="0" err="1">
                <a:solidFill>
                  <a:srgbClr val="7030A0"/>
                </a:solidFill>
                <a:latin typeface="Times New Roman" panose="02020603050405020304" pitchFamily="18" charset="0"/>
                <a:cs typeface="Times New Roman" panose="02020603050405020304" pitchFamily="18" charset="0"/>
              </a:rPr>
              <a:t>you</a:t>
            </a:r>
            <a:r>
              <a:rPr lang="es-ES" dirty="0">
                <a:solidFill>
                  <a:srgbClr val="7030A0"/>
                </a:solidFill>
                <a:latin typeface="Times New Roman" panose="02020603050405020304" pitchFamily="18" charset="0"/>
                <a:cs typeface="Times New Roman" panose="02020603050405020304" pitchFamily="18" charset="0"/>
              </a:rPr>
              <a:t> do </a:t>
            </a:r>
            <a:r>
              <a:rPr lang="es-ES" dirty="0" err="1">
                <a:solidFill>
                  <a:srgbClr val="7030A0"/>
                </a:solidFill>
                <a:latin typeface="Times New Roman" panose="02020603050405020304" pitchFamily="18" charset="0"/>
                <a:cs typeface="Times New Roman" panose="02020603050405020304" pitchFamily="18" charset="0"/>
              </a:rPr>
              <a:t>it</a:t>
            </a:r>
            <a:endParaRPr lang="es-EC" dirty="0">
              <a:latin typeface="Times New Roman" panose="02020603050405020304" pitchFamily="18" charset="0"/>
              <a:cs typeface="Times New Roman" panose="02020603050405020304" pitchFamily="18" charset="0"/>
            </a:endParaRPr>
          </a:p>
          <a:p>
            <a:pPr marL="0" indent="0">
              <a:lnSpc>
                <a:spcPct val="150000"/>
              </a:lnSpc>
              <a:buNone/>
            </a:pPr>
            <a:endParaRPr lang="es-EC" dirty="0">
              <a:solidFill>
                <a:srgbClr val="7030A0"/>
              </a:solidFill>
              <a:latin typeface="Times New Roman" panose="02020603050405020304" pitchFamily="18" charset="0"/>
              <a:cs typeface="Times New Roman" panose="02020603050405020304" pitchFamily="18" charset="0"/>
            </a:endParaRPr>
          </a:p>
          <a:p>
            <a:pPr marL="0" indent="0">
              <a:lnSpc>
                <a:spcPct val="150000"/>
              </a:lnSpc>
              <a:buNone/>
            </a:pPr>
            <a:endParaRPr lang="es-EC" dirty="0">
              <a:solidFill>
                <a:srgbClr val="0070C0"/>
              </a:solidFill>
              <a:latin typeface="Times New Roman" panose="02020603050405020304" pitchFamily="18" charset="0"/>
              <a:cs typeface="Times New Roman" panose="02020603050405020304" pitchFamily="18" charset="0"/>
            </a:endParaRPr>
          </a:p>
          <a:p>
            <a:pPr marL="0" indent="0">
              <a:lnSpc>
                <a:spcPct val="150000"/>
              </a:lnSpc>
              <a:buNone/>
            </a:pPr>
            <a:endParaRPr lang="es-EC"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1C24584-851B-6B4A-B8B4-18B005D4AB34}"/>
              </a:ext>
            </a:extLst>
          </p:cNvPr>
          <p:cNvSpPr/>
          <p:nvPr/>
        </p:nvSpPr>
        <p:spPr>
          <a:xfrm>
            <a:off x="110910" y="1037602"/>
            <a:ext cx="2539826" cy="338554"/>
          </a:xfrm>
          <a:prstGeom prst="rect">
            <a:avLst/>
          </a:prstGeom>
        </p:spPr>
        <p:txBody>
          <a:bodyPr wrap="square">
            <a:spAutoFit/>
          </a:bodyPr>
          <a:lstStyle/>
          <a:p>
            <a:r>
              <a:rPr lang="es-ES" sz="1600" dirty="0">
                <a:latin typeface="Times New Roman" panose="02020603050405020304" pitchFamily="18" charset="0"/>
                <a:cs typeface="Times New Roman" panose="02020603050405020304" pitchFamily="18" charset="0"/>
              </a:rPr>
              <a:t>Término / </a:t>
            </a:r>
            <a:r>
              <a:rPr lang="es-ES" sz="1600" dirty="0" err="1">
                <a:latin typeface="Times New Roman" panose="02020603050405020304" pitchFamily="18" charset="0"/>
                <a:cs typeface="Times New Roman" panose="02020603050405020304" pitchFamily="18" charset="0"/>
              </a:rPr>
              <a:t>Obj</a:t>
            </a:r>
            <a:r>
              <a:rPr lang="es-ES" sz="1600" dirty="0">
                <a:latin typeface="Times New Roman" panose="02020603050405020304" pitchFamily="18" charset="0"/>
                <a:cs typeface="Times New Roman" panose="02020603050405020304" pitchFamily="18" charset="0"/>
              </a:rPr>
              <a:t>. of a </a:t>
            </a:r>
            <a:r>
              <a:rPr lang="es-ES" sz="1600" dirty="0" err="1">
                <a:latin typeface="Times New Roman" panose="02020603050405020304" pitchFamily="18" charset="0"/>
                <a:cs typeface="Times New Roman" panose="02020603050405020304" pitchFamily="18" charset="0"/>
              </a:rPr>
              <a:t>prep</a:t>
            </a:r>
            <a:r>
              <a:rPr lang="es-ES" sz="1600" dirty="0">
                <a:latin typeface="Times New Roman" panose="02020603050405020304" pitchFamily="18" charset="0"/>
                <a:cs typeface="Times New Roman" panose="02020603050405020304" pitchFamily="18" charset="0"/>
              </a:rPr>
              <a:t>.</a:t>
            </a:r>
            <a:endParaRPr lang="en-EC" sz="1600" dirty="0"/>
          </a:p>
        </p:txBody>
      </p:sp>
      <p:sp>
        <p:nvSpPr>
          <p:cNvPr id="8" name="Down Arrow 7">
            <a:extLst>
              <a:ext uri="{FF2B5EF4-FFF2-40B4-BE49-F238E27FC236}">
                <a16:creationId xmlns:a16="http://schemas.microsoft.com/office/drawing/2014/main" id="{E31A719F-37F0-0146-866A-3678DE97760E}"/>
              </a:ext>
            </a:extLst>
          </p:cNvPr>
          <p:cNvSpPr/>
          <p:nvPr/>
        </p:nvSpPr>
        <p:spPr>
          <a:xfrm>
            <a:off x="779929" y="1468997"/>
            <a:ext cx="600894" cy="41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C"/>
          </a:p>
        </p:txBody>
      </p:sp>
    </p:spTree>
    <p:extLst>
      <p:ext uri="{BB962C8B-B14F-4D97-AF65-F5344CB8AC3E}">
        <p14:creationId xmlns:p14="http://schemas.microsoft.com/office/powerpoint/2010/main" val="24131436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097275" y="242428"/>
            <a:ext cx="10058400" cy="678300"/>
          </a:xfrm>
          <a:prstGeom prst="rect">
            <a:avLst/>
          </a:prstGeom>
          <a:noFill/>
          <a:ln>
            <a:noFill/>
          </a:ln>
        </p:spPr>
        <p:txBody>
          <a:bodyPr wrap="square" lIns="91425" tIns="45700" rIns="91425" bIns="45700" anchor="b" anchorCtr="0">
            <a:noAutofit/>
          </a:bodyPr>
          <a:lstStyle/>
          <a:p>
            <a:pPr marL="0" lvl="0" indent="-304800" rtl="0">
              <a:spcBef>
                <a:spcPts val="0"/>
              </a:spcBef>
              <a:buClr>
                <a:srgbClr val="3F3F3F"/>
              </a:buClr>
              <a:buSzPts val="4800"/>
              <a:buFont typeface="Times New Roman"/>
              <a:buNone/>
            </a:pPr>
            <a:r>
              <a:rPr lang="es-EC" sz="4000" b="1" dirty="0">
                <a:solidFill>
                  <a:schemeClr val="tx1"/>
                </a:solidFill>
                <a:latin typeface="Times New Roman"/>
                <a:ea typeface="Times New Roman"/>
                <a:cs typeface="Times New Roman"/>
                <a:sym typeface="Times New Roman"/>
              </a:rPr>
              <a:t>DEFINICIÓN SINTÁCTICA</a:t>
            </a:r>
          </a:p>
        </p:txBody>
      </p:sp>
      <p:sp>
        <p:nvSpPr>
          <p:cNvPr id="120" name="Shape 120"/>
          <p:cNvSpPr txBox="1">
            <a:spLocks noGrp="1"/>
          </p:cNvSpPr>
          <p:nvPr>
            <p:ph type="body" idx="1"/>
          </p:nvPr>
        </p:nvSpPr>
        <p:spPr>
          <a:xfrm>
            <a:off x="1097275" y="1045240"/>
            <a:ext cx="10058400" cy="1306073"/>
          </a:xfrm>
          <a:prstGeom prst="rect">
            <a:avLst/>
          </a:prstGeom>
          <a:noFill/>
          <a:ln>
            <a:noFill/>
          </a:ln>
        </p:spPr>
        <p:txBody>
          <a:bodyPr wrap="square" lIns="0" tIns="45700" rIns="0" bIns="45700" anchor="t" anchorCtr="0">
            <a:noAutofit/>
          </a:bodyPr>
          <a:lstStyle/>
          <a:p>
            <a:pPr marL="0" marR="0" lvl="0" indent="0" algn="just" rtl="0">
              <a:lnSpc>
                <a:spcPct val="150000"/>
              </a:lnSpc>
              <a:spcBef>
                <a:spcPts val="0"/>
              </a:spcBef>
              <a:spcAft>
                <a:spcPts val="0"/>
              </a:spcAft>
              <a:buNone/>
            </a:pPr>
            <a:r>
              <a:rPr lang="es-EC" sz="2800" i="0" u="none" strike="noStrike" cap="none" dirty="0">
                <a:solidFill>
                  <a:schemeClr val="dk1"/>
                </a:solidFill>
                <a:latin typeface="Times New Roman"/>
                <a:ea typeface="Times New Roman"/>
                <a:cs typeface="Times New Roman"/>
                <a:sym typeface="Times New Roman"/>
              </a:rPr>
              <a:t>Es un nexo subordinante. Subordina un elemento llamado término ( al que precede siempre) a otro elemento llamado inicial.</a:t>
            </a:r>
          </a:p>
        </p:txBody>
      </p:sp>
      <p:sp>
        <p:nvSpPr>
          <p:cNvPr id="121" name="Shape 121"/>
          <p:cNvSpPr txBox="1">
            <a:spLocks noGrp="1"/>
          </p:cNvSpPr>
          <p:nvPr>
            <p:ph type="body" idx="1"/>
          </p:nvPr>
        </p:nvSpPr>
        <p:spPr>
          <a:xfrm>
            <a:off x="1097275" y="3029612"/>
            <a:ext cx="10058400" cy="3398081"/>
          </a:xfrm>
          <a:prstGeom prst="rect">
            <a:avLst/>
          </a:prstGeom>
          <a:noFill/>
          <a:ln>
            <a:noFill/>
          </a:ln>
        </p:spPr>
        <p:txBody>
          <a:bodyPr wrap="square" lIns="0" tIns="45700" rIns="0" bIns="45700" anchor="t" anchorCtr="0">
            <a:noAutofit/>
          </a:bodyPr>
          <a:lstStyle/>
          <a:p>
            <a:pPr marL="0" marR="0" lvl="0" indent="-127000" algn="just" rtl="0">
              <a:lnSpc>
                <a:spcPct val="150000"/>
              </a:lnSpc>
              <a:spcBef>
                <a:spcPts val="1400"/>
              </a:spcBef>
              <a:spcAft>
                <a:spcPts val="0"/>
              </a:spcAft>
              <a:buClr>
                <a:schemeClr val="accent1"/>
              </a:buClr>
              <a:buSzPts val="2000"/>
              <a:buFont typeface="Calibri"/>
              <a:buNone/>
            </a:pPr>
            <a:r>
              <a:rPr lang="en-US" sz="2800" dirty="0">
                <a:solidFill>
                  <a:srgbClr val="7030A0"/>
                </a:solidFill>
                <a:latin typeface="Times New Roman"/>
                <a:ea typeface="Times New Roman"/>
                <a:cs typeface="Times New Roman"/>
                <a:sym typeface="Times New Roman"/>
              </a:rPr>
              <a:t>The word class or prepositions cannot easily make reference to formal characteristics. You can say that prepositions tend to be very short, often consisting of only two or three letters. From the point of view of meaning, we can say that prepositions often denote a relationship of some sort between two entities.</a:t>
            </a:r>
          </a:p>
        </p:txBody>
      </p:sp>
      <p:sp>
        <p:nvSpPr>
          <p:cNvPr id="122" name="Shape 122"/>
          <p:cNvSpPr txBox="1">
            <a:spLocks noGrp="1"/>
          </p:cNvSpPr>
          <p:nvPr>
            <p:ph type="title"/>
          </p:nvPr>
        </p:nvSpPr>
        <p:spPr>
          <a:xfrm>
            <a:off x="1097275" y="2351313"/>
            <a:ext cx="10058400" cy="678300"/>
          </a:xfrm>
          <a:prstGeom prst="rect">
            <a:avLst/>
          </a:prstGeom>
          <a:noFill/>
          <a:ln>
            <a:noFill/>
          </a:ln>
        </p:spPr>
        <p:txBody>
          <a:bodyPr wrap="square" lIns="91425" tIns="45700" rIns="91425" bIns="45700" anchor="b" anchorCtr="0">
            <a:noAutofit/>
          </a:bodyPr>
          <a:lstStyle/>
          <a:p>
            <a:pPr marL="0" lvl="0" indent="-304800" rtl="0">
              <a:spcBef>
                <a:spcPts val="0"/>
              </a:spcBef>
              <a:buClr>
                <a:srgbClr val="3F3F3F"/>
              </a:buClr>
              <a:buSzPts val="4800"/>
              <a:buFont typeface="Times New Roman"/>
              <a:buNone/>
            </a:pPr>
            <a:r>
              <a:rPr lang="es-EC" sz="4000" b="1" dirty="0">
                <a:solidFill>
                  <a:srgbClr val="7030A0"/>
                </a:solidFill>
                <a:latin typeface="Times New Roman"/>
                <a:ea typeface="Times New Roman"/>
                <a:cs typeface="Times New Roman"/>
                <a:sym typeface="Times New Roman"/>
              </a:rPr>
              <a:t>SYNTACTIC DEFINITION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randombar(horizontal)">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randombar(horizontal)">
                                      <p:cBhvr>
                                        <p:cTn id="16" dur="500"/>
                                        <p:tgtEl>
                                          <p:spTgt spid="1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build="p"/>
      <p:bldP spid="121" grpId="0" build="p"/>
      <p:bldP spid="1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828232" y="1646701"/>
            <a:ext cx="10915219" cy="43476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a:solidFill>
                  <a:schemeClr val="tx1"/>
                </a:solidFill>
                <a:latin typeface="Times New Roman" panose="02020603050405020304" pitchFamily="18" charset="0"/>
                <a:cs typeface="Times New Roman" panose="02020603050405020304" pitchFamily="18" charset="0"/>
              </a:rPr>
              <a:t>La casa </a:t>
            </a:r>
            <a:r>
              <a:rPr lang="es-EC" sz="3800" dirty="0">
                <a:solidFill>
                  <a:srgbClr val="FF0000"/>
                </a:solidFill>
                <a:latin typeface="Times New Roman" panose="02020603050405020304" pitchFamily="18" charset="0"/>
                <a:cs typeface="Times New Roman" panose="02020603050405020304" pitchFamily="18" charset="0"/>
              </a:rPr>
              <a:t>      </a:t>
            </a:r>
            <a:r>
              <a:rPr lang="es-EC" sz="3800" dirty="0">
                <a:solidFill>
                  <a:schemeClr val="tx1"/>
                </a:solidFill>
                <a:latin typeface="Times New Roman" panose="02020603050405020304" pitchFamily="18" charset="0"/>
                <a:cs typeface="Times New Roman" panose="02020603050405020304" pitchFamily="18" charset="0"/>
              </a:rPr>
              <a:t> madera se incendió.</a:t>
            </a:r>
          </a:p>
          <a:p>
            <a:pPr>
              <a:lnSpc>
                <a:spcPct val="150000"/>
              </a:lnSpc>
            </a:pPr>
            <a:r>
              <a:rPr lang="es-EC" sz="3800" dirty="0">
                <a:solidFill>
                  <a:schemeClr val="tx1"/>
                </a:solidFill>
                <a:latin typeface="Times New Roman" panose="02020603050405020304" pitchFamily="18" charset="0"/>
                <a:cs typeface="Times New Roman" panose="02020603050405020304" pitchFamily="18" charset="0"/>
              </a:rPr>
              <a:t>El incendio fue apagado </a:t>
            </a:r>
            <a:r>
              <a:rPr lang="es-EC" sz="3800" dirty="0">
                <a:solidFill>
                  <a:srgbClr val="FF0000"/>
                </a:solidFill>
                <a:latin typeface="Times New Roman" panose="02020603050405020304" pitchFamily="18" charset="0"/>
                <a:cs typeface="Times New Roman" panose="02020603050405020304" pitchFamily="18" charset="0"/>
              </a:rPr>
              <a:t>      </a:t>
            </a:r>
            <a:r>
              <a:rPr lang="es-EC" sz="3800" dirty="0">
                <a:solidFill>
                  <a:schemeClr val="tx1"/>
                </a:solidFill>
                <a:latin typeface="Times New Roman" panose="02020603050405020304" pitchFamily="18" charset="0"/>
                <a:cs typeface="Times New Roman" panose="02020603050405020304" pitchFamily="18" charset="0"/>
              </a:rPr>
              <a:t> los bomberos.</a:t>
            </a:r>
          </a:p>
          <a:p>
            <a:pPr>
              <a:lnSpc>
                <a:spcPct val="150000"/>
              </a:lnSpc>
            </a:pPr>
            <a:r>
              <a:rPr lang="es-EC" sz="3800" dirty="0">
                <a:solidFill>
                  <a:schemeClr val="tx1"/>
                </a:solidFill>
                <a:latin typeface="Times New Roman" panose="02020603050405020304" pitchFamily="18" charset="0"/>
                <a:cs typeface="Times New Roman" panose="02020603050405020304" pitchFamily="18" charset="0"/>
              </a:rPr>
              <a:t>Es bueno </a:t>
            </a:r>
            <a:r>
              <a:rPr lang="es-EC" sz="3800" dirty="0">
                <a:solidFill>
                  <a:srgbClr val="FF0000"/>
                </a:solidFill>
                <a:latin typeface="Times New Roman" panose="02020603050405020304" pitchFamily="18" charset="0"/>
                <a:cs typeface="Times New Roman" panose="02020603050405020304" pitchFamily="18" charset="0"/>
              </a:rPr>
              <a:t>hasta</a:t>
            </a:r>
            <a:r>
              <a:rPr lang="es-EC" sz="3800" dirty="0">
                <a:solidFill>
                  <a:schemeClr val="tx1"/>
                </a:solidFill>
                <a:latin typeface="Times New Roman" panose="02020603050405020304" pitchFamily="18" charset="0"/>
                <a:cs typeface="Times New Roman" panose="02020603050405020304" pitchFamily="18" charset="0"/>
              </a:rPr>
              <a:t> </a:t>
            </a:r>
            <a:r>
              <a:rPr lang="es-EC" sz="3800" dirty="0">
                <a:solidFill>
                  <a:srgbClr val="FF0000"/>
                </a:solidFill>
                <a:latin typeface="Times New Roman" panose="02020603050405020304" pitchFamily="18" charset="0"/>
                <a:cs typeface="Times New Roman" panose="02020603050405020304" pitchFamily="18" charset="0"/>
              </a:rPr>
              <a:t>      </a:t>
            </a:r>
            <a:r>
              <a:rPr lang="es-EC" sz="3800" dirty="0">
                <a:solidFill>
                  <a:schemeClr val="tx1"/>
                </a:solidFill>
                <a:latin typeface="Times New Roman" panose="02020603050405020304" pitchFamily="18" charset="0"/>
                <a:cs typeface="Times New Roman" panose="02020603050405020304" pitchFamily="18" charset="0"/>
              </a:rPr>
              <a:t> matemáticas.</a:t>
            </a:r>
          </a:p>
          <a:p>
            <a:pPr>
              <a:lnSpc>
                <a:spcPct val="150000"/>
              </a:lnSpc>
            </a:pPr>
            <a:r>
              <a:rPr lang="es-EC" sz="3800" dirty="0">
                <a:solidFill>
                  <a:srgbClr val="FF0000"/>
                </a:solidFill>
                <a:latin typeface="Times New Roman" panose="02020603050405020304" pitchFamily="18" charset="0"/>
                <a:cs typeface="Times New Roman" panose="02020603050405020304" pitchFamily="18" charset="0"/>
              </a:rPr>
              <a:t>      </a:t>
            </a:r>
            <a:r>
              <a:rPr lang="es-EC" sz="3800" dirty="0">
                <a:solidFill>
                  <a:schemeClr val="tx1"/>
                </a:solidFill>
                <a:latin typeface="Times New Roman" panose="02020603050405020304" pitchFamily="18" charset="0"/>
                <a:cs typeface="Times New Roman" panose="02020603050405020304" pitchFamily="18" charset="0"/>
              </a:rPr>
              <a:t>  mucha inteligencia, desarrolló su proyecto PIS</a:t>
            </a:r>
          </a:p>
        </p:txBody>
      </p:sp>
      <p:sp>
        <p:nvSpPr>
          <p:cNvPr id="3" name="Shape 150"/>
          <p:cNvSpPr txBox="1">
            <a:spLocks/>
          </p:cNvSpPr>
          <p:nvPr/>
        </p:nvSpPr>
        <p:spPr>
          <a:xfrm>
            <a:off x="1408671" y="475013"/>
            <a:ext cx="9144000" cy="744830"/>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457200" algn="ctr">
              <a:buClr>
                <a:srgbClr val="262626"/>
              </a:buClr>
              <a:buSzPts val="7200"/>
              <a:buFont typeface="Times New Roman"/>
              <a:buNone/>
            </a:pPr>
            <a:r>
              <a:rPr lang="es-EC" sz="4000" b="1" dirty="0">
                <a:solidFill>
                  <a:srgbClr val="262626"/>
                </a:solidFill>
                <a:latin typeface="Times New Roman"/>
                <a:ea typeface="Times New Roman"/>
                <a:cs typeface="Times New Roman"/>
                <a:sym typeface="Times New Roman"/>
              </a:rPr>
              <a:t>SPANISH </a:t>
            </a:r>
          </a:p>
        </p:txBody>
      </p:sp>
      <p:sp>
        <p:nvSpPr>
          <p:cNvPr id="4" name="2 Marcador de contenido"/>
          <p:cNvSpPr txBox="1">
            <a:spLocks/>
          </p:cNvSpPr>
          <p:nvPr/>
        </p:nvSpPr>
        <p:spPr>
          <a:xfrm>
            <a:off x="2504507" y="1646701"/>
            <a:ext cx="1021919"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a:solidFill>
                  <a:srgbClr val="FF0000"/>
                </a:solidFill>
                <a:latin typeface="Times New Roman" panose="02020603050405020304" pitchFamily="18" charset="0"/>
                <a:cs typeface="Times New Roman" panose="02020603050405020304" pitchFamily="18" charset="0"/>
              </a:rPr>
              <a:t>de</a:t>
            </a:r>
          </a:p>
        </p:txBody>
      </p:sp>
      <p:sp>
        <p:nvSpPr>
          <p:cNvPr id="6" name="2 Marcador de contenido"/>
          <p:cNvSpPr txBox="1">
            <a:spLocks/>
          </p:cNvSpPr>
          <p:nvPr/>
        </p:nvSpPr>
        <p:spPr>
          <a:xfrm>
            <a:off x="5651501" y="2679701"/>
            <a:ext cx="1079500"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a:solidFill>
                  <a:srgbClr val="FF0000"/>
                </a:solidFill>
                <a:latin typeface="Times New Roman" panose="02020603050405020304" pitchFamily="18" charset="0"/>
                <a:cs typeface="Times New Roman" panose="02020603050405020304" pitchFamily="18" charset="0"/>
              </a:rPr>
              <a:t>por</a:t>
            </a:r>
          </a:p>
        </p:txBody>
      </p:sp>
      <p:sp>
        <p:nvSpPr>
          <p:cNvPr id="7" name="2 Marcador de contenido"/>
          <p:cNvSpPr txBox="1">
            <a:spLocks/>
          </p:cNvSpPr>
          <p:nvPr/>
        </p:nvSpPr>
        <p:spPr>
          <a:xfrm>
            <a:off x="3962400" y="3733802"/>
            <a:ext cx="1079500"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a:solidFill>
                  <a:srgbClr val="FF0000"/>
                </a:solidFill>
                <a:latin typeface="Times New Roman" panose="02020603050405020304" pitchFamily="18" charset="0"/>
                <a:cs typeface="Times New Roman" panose="02020603050405020304" pitchFamily="18" charset="0"/>
              </a:rPr>
              <a:t>en</a:t>
            </a:r>
          </a:p>
        </p:txBody>
      </p:sp>
      <p:sp>
        <p:nvSpPr>
          <p:cNvPr id="8" name="2 Marcador de contenido"/>
          <p:cNvSpPr txBox="1">
            <a:spLocks/>
          </p:cNvSpPr>
          <p:nvPr/>
        </p:nvSpPr>
        <p:spPr>
          <a:xfrm>
            <a:off x="770280" y="4800601"/>
            <a:ext cx="1276781"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a:solidFill>
                  <a:srgbClr val="FF0000"/>
                </a:solidFill>
                <a:latin typeface="Times New Roman" panose="02020603050405020304" pitchFamily="18" charset="0"/>
                <a:cs typeface="Times New Roman" panose="02020603050405020304" pitchFamily="18" charset="0"/>
              </a:rPr>
              <a:t>Con</a:t>
            </a:r>
          </a:p>
        </p:txBody>
      </p:sp>
    </p:spTree>
    <p:extLst>
      <p:ext uri="{BB962C8B-B14F-4D97-AF65-F5344CB8AC3E}">
        <p14:creationId xmlns:p14="http://schemas.microsoft.com/office/powerpoint/2010/main" val="31640197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028701" y="1455103"/>
            <a:ext cx="10718799" cy="4898878"/>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indent="0">
              <a:lnSpc>
                <a:spcPct val="150000"/>
              </a:lnSpc>
              <a:buNone/>
            </a:pPr>
            <a:r>
              <a:rPr lang="en-US" sz="3800" dirty="0">
                <a:solidFill>
                  <a:schemeClr val="tx1"/>
                </a:solidFill>
                <a:latin typeface="Times New Roman" panose="02020603050405020304" pitchFamily="18" charset="0"/>
                <a:cs typeface="Times New Roman" panose="02020603050405020304" pitchFamily="18" charset="0"/>
              </a:rPr>
              <a:t>I forgive </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a:solidFill>
                  <a:schemeClr val="tx1"/>
                </a:solidFill>
                <a:latin typeface="Times New Roman" panose="02020603050405020304" pitchFamily="18" charset="0"/>
                <a:cs typeface="Times New Roman" panose="02020603050405020304" pitchFamily="18" charset="0"/>
              </a:rPr>
              <a:t> who offends me</a:t>
            </a:r>
            <a:endParaRPr lang="es-EC" sz="3800" dirty="0">
              <a:solidFill>
                <a:schemeClr val="tx1"/>
              </a:solidFill>
              <a:latin typeface="Times New Roman" panose="02020603050405020304" pitchFamily="18" charset="0"/>
              <a:cs typeface="Times New Roman" panose="02020603050405020304" pitchFamily="18" charset="0"/>
            </a:endParaRPr>
          </a:p>
          <a:p>
            <a:pPr indent="0">
              <a:lnSpc>
                <a:spcPct val="150000"/>
              </a:lnSpc>
              <a:buNone/>
            </a:pPr>
            <a:r>
              <a:rPr lang="es-EC" sz="3800" dirty="0" err="1">
                <a:solidFill>
                  <a:schemeClr val="tx1"/>
                </a:solidFill>
                <a:latin typeface="Times New Roman" panose="02020603050405020304" pitchFamily="18" charset="0"/>
                <a:cs typeface="Times New Roman" panose="02020603050405020304" pitchFamily="18" charset="0"/>
              </a:rPr>
              <a:t>The</a:t>
            </a:r>
            <a:r>
              <a:rPr lang="es-EC" sz="3800" dirty="0">
                <a:solidFill>
                  <a:schemeClr val="tx1"/>
                </a:solidFill>
                <a:latin typeface="Times New Roman" panose="02020603050405020304" pitchFamily="18" charset="0"/>
                <a:cs typeface="Times New Roman" panose="02020603050405020304" pitchFamily="18" charset="0"/>
              </a:rPr>
              <a:t> </a:t>
            </a:r>
            <a:r>
              <a:rPr lang="es-EC" sz="3800" dirty="0" err="1">
                <a:solidFill>
                  <a:schemeClr val="tx1"/>
                </a:solidFill>
                <a:latin typeface="Times New Roman" panose="02020603050405020304" pitchFamily="18" charset="0"/>
                <a:cs typeface="Times New Roman" panose="02020603050405020304" pitchFamily="18" charset="0"/>
              </a:rPr>
              <a:t>dog</a:t>
            </a:r>
            <a:r>
              <a:rPr lang="es-EC" sz="3800" dirty="0">
                <a:solidFill>
                  <a:schemeClr val="tx1"/>
                </a:solidFill>
                <a:latin typeface="Times New Roman" panose="02020603050405020304" pitchFamily="18" charset="0"/>
                <a:cs typeface="Times New Roman" panose="02020603050405020304" pitchFamily="18" charset="0"/>
              </a:rPr>
              <a:t> </a:t>
            </a:r>
            <a:r>
              <a:rPr lang="es-EC" sz="3800" dirty="0" err="1">
                <a:solidFill>
                  <a:schemeClr val="tx1"/>
                </a:solidFill>
                <a:latin typeface="Times New Roman" panose="02020603050405020304" pitchFamily="18" charset="0"/>
                <a:cs typeface="Times New Roman" panose="02020603050405020304" pitchFamily="18" charset="0"/>
              </a:rPr>
              <a:t>jumped</a:t>
            </a:r>
            <a:r>
              <a:rPr lang="es-EC" sz="3800" dirty="0">
                <a:solidFill>
                  <a:schemeClr val="tx1"/>
                </a:solidFill>
                <a:latin typeface="Times New Roman" panose="02020603050405020304" pitchFamily="18" charset="0"/>
                <a:cs typeface="Times New Roman" panose="02020603050405020304" pitchFamily="18" charset="0"/>
              </a:rPr>
              <a:t> </a:t>
            </a:r>
            <a:r>
              <a:rPr lang="es-EC" sz="3800" dirty="0">
                <a:solidFill>
                  <a:srgbClr val="FF0000"/>
                </a:solidFill>
                <a:latin typeface="Times New Roman" panose="02020603050405020304" pitchFamily="18" charset="0"/>
                <a:cs typeface="Times New Roman" panose="02020603050405020304" pitchFamily="18" charset="0"/>
              </a:rPr>
              <a:t>        </a:t>
            </a:r>
            <a:r>
              <a:rPr lang="es-EC" sz="3800" dirty="0">
                <a:solidFill>
                  <a:schemeClr val="tx1"/>
                </a:solidFill>
                <a:latin typeface="Times New Roman" panose="02020603050405020304" pitchFamily="18" charset="0"/>
                <a:cs typeface="Times New Roman" panose="02020603050405020304" pitchFamily="18" charset="0"/>
              </a:rPr>
              <a:t>   </a:t>
            </a:r>
            <a:r>
              <a:rPr lang="es-EC" sz="3800" dirty="0" err="1">
                <a:solidFill>
                  <a:schemeClr val="tx1"/>
                </a:solidFill>
                <a:latin typeface="Times New Roman" panose="02020603050405020304" pitchFamily="18" charset="0"/>
                <a:cs typeface="Times New Roman" panose="02020603050405020304" pitchFamily="18" charset="0"/>
              </a:rPr>
              <a:t>the</a:t>
            </a:r>
            <a:r>
              <a:rPr lang="es-EC" sz="3800" dirty="0">
                <a:solidFill>
                  <a:schemeClr val="tx1"/>
                </a:solidFill>
                <a:latin typeface="Times New Roman" panose="02020603050405020304" pitchFamily="18" charset="0"/>
                <a:cs typeface="Times New Roman" panose="02020603050405020304" pitchFamily="18" charset="0"/>
              </a:rPr>
              <a:t> </a:t>
            </a:r>
            <a:r>
              <a:rPr lang="es-EC" sz="3800" dirty="0" err="1">
                <a:solidFill>
                  <a:schemeClr val="tx1"/>
                </a:solidFill>
                <a:latin typeface="Times New Roman" panose="02020603050405020304" pitchFamily="18" charset="0"/>
                <a:cs typeface="Times New Roman" panose="02020603050405020304" pitchFamily="18" charset="0"/>
              </a:rPr>
              <a:t>fence</a:t>
            </a:r>
            <a:r>
              <a:rPr lang="es-EC" sz="3800" dirty="0">
                <a:solidFill>
                  <a:schemeClr val="tx1"/>
                </a:solidFill>
                <a:latin typeface="Times New Roman" panose="02020603050405020304" pitchFamily="18" charset="0"/>
                <a:cs typeface="Times New Roman" panose="02020603050405020304" pitchFamily="18" charset="0"/>
              </a:rPr>
              <a:t>    </a:t>
            </a:r>
          </a:p>
          <a:p>
            <a:pPr indent="0">
              <a:lnSpc>
                <a:spcPct val="150000"/>
              </a:lnSpc>
              <a:buNone/>
            </a:pPr>
            <a:r>
              <a:rPr lang="en-US" sz="3800" dirty="0">
                <a:solidFill>
                  <a:schemeClr val="tx1"/>
                </a:solidFill>
                <a:latin typeface="Times New Roman" panose="02020603050405020304" pitchFamily="18" charset="0"/>
                <a:cs typeface="Times New Roman" panose="02020603050405020304" pitchFamily="18" charset="0"/>
              </a:rPr>
              <a:t> </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a:solidFill>
                  <a:schemeClr val="tx1"/>
                </a:solidFill>
                <a:latin typeface="Times New Roman" panose="02020603050405020304" pitchFamily="18" charset="0"/>
                <a:cs typeface="Times New Roman" panose="02020603050405020304" pitchFamily="18" charset="0"/>
              </a:rPr>
              <a:t> my positive attitude, Mary chose me as a group leader. </a:t>
            </a:r>
            <a:endParaRPr lang="es-EC" sz="3800" dirty="0">
              <a:solidFill>
                <a:schemeClr val="tx1"/>
              </a:solidFill>
              <a:latin typeface="Times New Roman" panose="02020603050405020304" pitchFamily="18" charset="0"/>
              <a:cs typeface="Times New Roman" panose="02020603050405020304" pitchFamily="18" charset="0"/>
            </a:endParaRPr>
          </a:p>
          <a:p>
            <a:pPr indent="0">
              <a:lnSpc>
                <a:spcPct val="150000"/>
              </a:lnSpc>
              <a:buNone/>
            </a:pPr>
            <a:r>
              <a:rPr lang="en-US" sz="3800" dirty="0">
                <a:solidFill>
                  <a:schemeClr val="tx1"/>
                </a:solidFill>
                <a:latin typeface="Times New Roman" panose="02020603050405020304" pitchFamily="18" charset="0"/>
                <a:cs typeface="Times New Roman" panose="02020603050405020304" pitchFamily="18" charset="0"/>
              </a:rPr>
              <a:t>My mom goes </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a:solidFill>
                  <a:schemeClr val="tx1"/>
                </a:solidFill>
                <a:latin typeface="Times New Roman" panose="02020603050405020304" pitchFamily="18" charset="0"/>
                <a:cs typeface="Times New Roman" panose="02020603050405020304" pitchFamily="18" charset="0"/>
              </a:rPr>
              <a:t> a work on Saturday mornings</a:t>
            </a:r>
            <a:endParaRPr lang="es-EC" sz="3800" dirty="0">
              <a:solidFill>
                <a:schemeClr val="tx1"/>
              </a:solidFill>
              <a:latin typeface="Times New Roman" panose="02020603050405020304" pitchFamily="18" charset="0"/>
              <a:cs typeface="Times New Roman" panose="02020603050405020304" pitchFamily="18" charset="0"/>
            </a:endParaRPr>
          </a:p>
        </p:txBody>
      </p:sp>
      <p:sp>
        <p:nvSpPr>
          <p:cNvPr id="3" name="Shape 156"/>
          <p:cNvSpPr txBox="1">
            <a:spLocks/>
          </p:cNvSpPr>
          <p:nvPr/>
        </p:nvSpPr>
        <p:spPr>
          <a:xfrm>
            <a:off x="1189031" y="581248"/>
            <a:ext cx="9144000" cy="873855"/>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457200" algn="ctr">
              <a:buClr>
                <a:srgbClr val="262626"/>
              </a:buClr>
              <a:buSzPts val="7200"/>
              <a:buFont typeface="Times New Roman"/>
              <a:buNone/>
            </a:pPr>
            <a:r>
              <a:rPr lang="es-EC" sz="4000" b="1" dirty="0">
                <a:solidFill>
                  <a:srgbClr val="262626"/>
                </a:solidFill>
                <a:latin typeface="Times New Roman"/>
                <a:ea typeface="Times New Roman"/>
                <a:cs typeface="Times New Roman"/>
                <a:sym typeface="Times New Roman"/>
              </a:rPr>
              <a:t>ENGLISH </a:t>
            </a:r>
          </a:p>
        </p:txBody>
      </p:sp>
      <p:sp>
        <p:nvSpPr>
          <p:cNvPr id="4" name="2 Marcador de contenido"/>
          <p:cNvSpPr txBox="1">
            <a:spLocks/>
          </p:cNvSpPr>
          <p:nvPr/>
        </p:nvSpPr>
        <p:spPr>
          <a:xfrm>
            <a:off x="2811671" y="1455103"/>
            <a:ext cx="1021919"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a:solidFill>
                  <a:srgbClr val="FF0000"/>
                </a:solidFill>
                <a:latin typeface="Times New Roman" panose="02020603050405020304" pitchFamily="18" charset="0"/>
                <a:cs typeface="Times New Roman" panose="02020603050405020304" pitchFamily="18" charset="0"/>
              </a:rPr>
              <a:t>to</a:t>
            </a:r>
          </a:p>
        </p:txBody>
      </p:sp>
      <p:sp>
        <p:nvSpPr>
          <p:cNvPr id="6" name="2 Marcador de contenido"/>
          <p:cNvSpPr txBox="1">
            <a:spLocks/>
          </p:cNvSpPr>
          <p:nvPr/>
        </p:nvSpPr>
        <p:spPr>
          <a:xfrm>
            <a:off x="4322971" y="2494059"/>
            <a:ext cx="1290430"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err="1">
                <a:solidFill>
                  <a:srgbClr val="FF0000"/>
                </a:solidFill>
                <a:latin typeface="Times New Roman" panose="02020603050405020304" pitchFamily="18" charset="0"/>
                <a:cs typeface="Times New Roman" panose="02020603050405020304" pitchFamily="18" charset="0"/>
              </a:rPr>
              <a:t>over</a:t>
            </a:r>
            <a:endParaRPr lang="es-EC" sz="3800" dirty="0">
              <a:solidFill>
                <a:srgbClr val="FF0000"/>
              </a:solidFill>
              <a:latin typeface="Times New Roman" panose="02020603050405020304" pitchFamily="18" charset="0"/>
              <a:cs typeface="Times New Roman" panose="02020603050405020304" pitchFamily="18" charset="0"/>
            </a:endParaRPr>
          </a:p>
        </p:txBody>
      </p:sp>
      <p:sp>
        <p:nvSpPr>
          <p:cNvPr id="7" name="2 Marcador de contenido"/>
          <p:cNvSpPr txBox="1">
            <a:spLocks/>
          </p:cNvSpPr>
          <p:nvPr/>
        </p:nvSpPr>
        <p:spPr>
          <a:xfrm>
            <a:off x="902423" y="3526386"/>
            <a:ext cx="1117443"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err="1">
                <a:solidFill>
                  <a:srgbClr val="FF0000"/>
                </a:solidFill>
                <a:latin typeface="Times New Roman" panose="02020603050405020304" pitchFamily="18" charset="0"/>
                <a:cs typeface="Times New Roman" panose="02020603050405020304" pitchFamily="18" charset="0"/>
              </a:rPr>
              <a:t>For</a:t>
            </a:r>
            <a:r>
              <a:rPr lang="es-EC" sz="3800" dirty="0">
                <a:solidFill>
                  <a:srgbClr val="FF0000"/>
                </a:solidFill>
                <a:latin typeface="Times New Roman" panose="02020603050405020304" pitchFamily="18" charset="0"/>
                <a:cs typeface="Times New Roman" panose="02020603050405020304" pitchFamily="18" charset="0"/>
              </a:rPr>
              <a:t> </a:t>
            </a:r>
          </a:p>
        </p:txBody>
      </p:sp>
      <p:sp>
        <p:nvSpPr>
          <p:cNvPr id="8" name="2 Marcador de contenido"/>
          <p:cNvSpPr txBox="1">
            <a:spLocks/>
          </p:cNvSpPr>
          <p:nvPr/>
        </p:nvSpPr>
        <p:spPr>
          <a:xfrm>
            <a:off x="3812011" y="5439582"/>
            <a:ext cx="1021919" cy="83819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a:lnSpc>
                <a:spcPct val="150000"/>
              </a:lnSpc>
            </a:pPr>
            <a:r>
              <a:rPr lang="es-EC" sz="3800" dirty="0" err="1">
                <a:solidFill>
                  <a:srgbClr val="FF0000"/>
                </a:solidFill>
                <a:latin typeface="Times New Roman" panose="02020603050405020304" pitchFamily="18" charset="0"/>
                <a:cs typeface="Times New Roman" panose="02020603050405020304" pitchFamily="18" charset="0"/>
              </a:rPr>
              <a:t>for</a:t>
            </a:r>
            <a:endParaRPr lang="es-EC" sz="3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0864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097275" y="975360"/>
            <a:ext cx="10058400" cy="631371"/>
          </a:xfrm>
          <a:prstGeom prst="rect">
            <a:avLst/>
          </a:prstGeom>
          <a:noFill/>
          <a:ln>
            <a:noFill/>
          </a:ln>
        </p:spPr>
        <p:txBody>
          <a:bodyPr wrap="square" lIns="91425" tIns="45700" rIns="91425" bIns="45700" anchor="b" anchorCtr="0">
            <a:noAutofit/>
          </a:bodyPr>
          <a:lstStyle/>
          <a:p>
            <a:pPr marL="0" marR="0" lvl="0" indent="-304800" algn="l" rtl="0">
              <a:lnSpc>
                <a:spcPct val="85000"/>
              </a:lnSpc>
              <a:spcBef>
                <a:spcPts val="0"/>
              </a:spcBef>
              <a:buClr>
                <a:srgbClr val="3F3F3F"/>
              </a:buClr>
              <a:buSzPts val="4800"/>
              <a:buFont typeface="Times New Roman"/>
              <a:buNone/>
            </a:pPr>
            <a:r>
              <a:rPr lang="es-EC" sz="4000" b="1" i="0" u="none" strike="noStrike" cap="none" dirty="0">
                <a:solidFill>
                  <a:schemeClr val="tx1"/>
                </a:solidFill>
                <a:latin typeface="Times New Roman"/>
                <a:ea typeface="Times New Roman"/>
                <a:cs typeface="Times New Roman"/>
                <a:sym typeface="Times New Roman"/>
              </a:rPr>
              <a:t>THE PREPOSITIONS ARE:</a:t>
            </a:r>
          </a:p>
        </p:txBody>
      </p:sp>
      <p:sp>
        <p:nvSpPr>
          <p:cNvPr id="128" name="Shape 128"/>
          <p:cNvSpPr txBox="1">
            <a:spLocks noGrp="1"/>
          </p:cNvSpPr>
          <p:nvPr>
            <p:ph type="body" idx="1"/>
          </p:nvPr>
        </p:nvSpPr>
        <p:spPr>
          <a:xfrm>
            <a:off x="1097275" y="1739292"/>
            <a:ext cx="10058400" cy="2607240"/>
          </a:xfrm>
          <a:prstGeom prst="rect">
            <a:avLst/>
          </a:prstGeom>
          <a:noFill/>
          <a:ln>
            <a:noFill/>
          </a:ln>
        </p:spPr>
        <p:txBody>
          <a:bodyPr wrap="square" lIns="0" tIns="45700" rIns="0" bIns="45700" anchor="t" anchorCtr="0">
            <a:noAutofit/>
          </a:bodyPr>
          <a:lstStyle/>
          <a:p>
            <a:pPr marL="91440" marR="0" lvl="0" indent="-91440" algn="just" rtl="0">
              <a:lnSpc>
                <a:spcPct val="150000"/>
              </a:lnSpc>
              <a:spcBef>
                <a:spcPts val="0"/>
              </a:spcBef>
              <a:spcAft>
                <a:spcPts val="0"/>
              </a:spcAft>
              <a:buClr>
                <a:schemeClr val="accent1"/>
              </a:buClr>
              <a:buSzPts val="3600"/>
              <a:buFont typeface="Calibri"/>
              <a:buChar char=" "/>
            </a:pPr>
            <a:r>
              <a:rPr lang="es-EC" sz="3600" b="0" i="0" u="none" strike="noStrike" cap="none" dirty="0">
                <a:solidFill>
                  <a:schemeClr val="tx1"/>
                </a:solidFill>
                <a:latin typeface="Times New Roman"/>
                <a:ea typeface="Times New Roman"/>
                <a:cs typeface="Times New Roman"/>
                <a:sym typeface="Times New Roman"/>
              </a:rPr>
              <a:t>A – ANTE – CON – CONTRA - DE – DESDE - EN – ENTRE – HACIA – HASTA – PARA - POR- PRO – SEGÚN - SIN - SOBRE- TRAS. </a:t>
            </a:r>
          </a:p>
          <a:p>
            <a:pPr marL="0" marR="0" lvl="0" indent="0" algn="just" rtl="0">
              <a:lnSpc>
                <a:spcPct val="150000"/>
              </a:lnSpc>
              <a:spcBef>
                <a:spcPts val="1400"/>
              </a:spcBef>
              <a:spcAft>
                <a:spcPts val="0"/>
              </a:spcAft>
              <a:buNone/>
            </a:pPr>
            <a:endParaRPr dirty="0">
              <a:solidFill>
                <a:schemeClr val="tx1"/>
              </a:solidFill>
            </a:endParaRPr>
          </a:p>
        </p:txBody>
      </p:sp>
      <p:sp>
        <p:nvSpPr>
          <p:cNvPr id="129" name="Shape 129"/>
          <p:cNvSpPr txBox="1">
            <a:spLocks noGrp="1"/>
          </p:cNvSpPr>
          <p:nvPr>
            <p:ph type="body" idx="1"/>
          </p:nvPr>
        </p:nvSpPr>
        <p:spPr>
          <a:xfrm>
            <a:off x="1097275" y="4495286"/>
            <a:ext cx="10058400" cy="1730150"/>
          </a:xfrm>
          <a:prstGeom prst="rect">
            <a:avLst/>
          </a:prstGeom>
          <a:noFill/>
          <a:ln>
            <a:noFill/>
          </a:ln>
        </p:spPr>
        <p:txBody>
          <a:bodyPr wrap="square" lIns="0" tIns="45700" rIns="0" bIns="45700" anchor="t" anchorCtr="0">
            <a:noAutofit/>
          </a:bodyPr>
          <a:lstStyle/>
          <a:p>
            <a:pPr marL="0" marR="0" lvl="0" indent="0" algn="just" rtl="0">
              <a:lnSpc>
                <a:spcPct val="150000"/>
              </a:lnSpc>
              <a:spcBef>
                <a:spcPts val="0"/>
              </a:spcBef>
              <a:spcAft>
                <a:spcPts val="0"/>
              </a:spcAft>
              <a:buNone/>
            </a:pPr>
            <a:r>
              <a:rPr lang="es-EC" sz="3600" b="0" i="0" u="none" strike="noStrike" cap="none" dirty="0">
                <a:solidFill>
                  <a:srgbClr val="7030A0"/>
                </a:solidFill>
                <a:latin typeface="Times New Roman"/>
                <a:ea typeface="Times New Roman"/>
                <a:cs typeface="Times New Roman"/>
                <a:sym typeface="Times New Roman"/>
              </a:rPr>
              <a:t>TO – BESIDE – AROUND – UNDER - WITH AGAINST - OF - OUT OF - FROM.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randombar(horizontal)">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build="p"/>
      <p:bldP spid="12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237994" y="-1"/>
            <a:ext cx="11786991" cy="6313119"/>
          </a:xfrm>
          <a:prstGeom prst="rect">
            <a:avLst/>
          </a:prstGeom>
          <a:ln/>
        </p:spPr>
        <p:style>
          <a:lnRef idx="2">
            <a:schemeClr val="accent1"/>
          </a:lnRef>
          <a:fillRef idx="1">
            <a:schemeClr val="lt1"/>
          </a:fillRef>
          <a:effectRef idx="0">
            <a:schemeClr val="accent1"/>
          </a:effectRef>
          <a:fontRef idx="minor">
            <a:schemeClr val="dk1"/>
          </a:fontRef>
        </p:style>
        <p:txBody>
          <a:bodyPr wrap="square" lIns="91425" tIns="45700" rIns="91425" bIns="45700" anchor="t" anchorCtr="0">
            <a:noAutofit/>
          </a:bodyPr>
          <a:lstStyle/>
          <a:p>
            <a:pPr marL="0" marR="0" lvl="0" indent="0" algn="just" rtl="0">
              <a:lnSpc>
                <a:spcPct val="150000"/>
              </a:lnSpc>
              <a:spcBef>
                <a:spcPts val="0"/>
              </a:spcBef>
              <a:buNone/>
            </a:pPr>
            <a:r>
              <a:rPr lang="es-EC" sz="2800" b="1" dirty="0">
                <a:solidFill>
                  <a:schemeClr val="dk1"/>
                </a:solidFill>
                <a:latin typeface="Times New Roman" panose="02020603050405020304" pitchFamily="18" charset="0"/>
                <a:cs typeface="Times New Roman" panose="02020603050405020304" pitchFamily="18" charset="0"/>
              </a:rPr>
              <a:t>Within the sentence, the element can go behind the term:</a:t>
            </a:r>
            <a:endParaRPr sz="2800" dirty="0">
              <a:solidFill>
                <a:schemeClr val="dk1"/>
              </a:solidFill>
              <a:latin typeface="Times New Roman" panose="02020603050405020304" pitchFamily="18" charset="0"/>
              <a:cs typeface="Times New Roman" panose="02020603050405020304" pitchFamily="18" charset="0"/>
            </a:endParaRPr>
          </a:p>
          <a:p>
            <a:pPr marL="0" lvl="0" indent="-69850" algn="just" rtl="0">
              <a:lnSpc>
                <a:spcPct val="150000"/>
              </a:lnSpc>
              <a:spcBef>
                <a:spcPts val="0"/>
              </a:spcBef>
              <a:buClr>
                <a:schemeClr val="dk1"/>
              </a:buClr>
              <a:buSzPts val="1100"/>
              <a:buFont typeface="Arial"/>
              <a:buNone/>
            </a:pPr>
            <a:r>
              <a:rPr lang="es-EC" sz="2800" dirty="0">
                <a:solidFill>
                  <a:srgbClr val="C00000"/>
                </a:solidFill>
                <a:latin typeface="Times New Roman" panose="02020603050405020304" pitchFamily="18" charset="0"/>
                <a:cs typeface="Times New Roman" panose="02020603050405020304" pitchFamily="18" charset="0"/>
              </a:rPr>
              <a:t>Preposición</a:t>
            </a:r>
            <a:r>
              <a:rPr lang="es-EC" sz="2800" dirty="0">
                <a:solidFill>
                  <a:schemeClr val="dk1"/>
                </a:solidFill>
                <a:latin typeface="Times New Roman" panose="02020603050405020304" pitchFamily="18" charset="0"/>
                <a:cs typeface="Times New Roman" panose="02020603050405020304" pitchFamily="18" charset="0"/>
              </a:rPr>
              <a:t> + Término =&gt; Complemento (frase – sintagma) Preposicional</a:t>
            </a:r>
          </a:p>
          <a:p>
            <a:pPr marL="0" lvl="0" indent="-69850" algn="just" rtl="0">
              <a:lnSpc>
                <a:spcPct val="150000"/>
              </a:lnSpc>
              <a:spcBef>
                <a:spcPts val="0"/>
              </a:spcBef>
              <a:buClr>
                <a:schemeClr val="dk1"/>
              </a:buClr>
              <a:buSzPts val="1100"/>
              <a:buFont typeface="Arial"/>
              <a:buNone/>
            </a:pPr>
            <a:r>
              <a:rPr lang="es-EC" sz="2800" dirty="0" err="1">
                <a:solidFill>
                  <a:schemeClr val="dk1"/>
                </a:solidFill>
                <a:latin typeface="Times New Roman" panose="02020603050405020304" pitchFamily="18" charset="0"/>
                <a:cs typeface="Times New Roman" panose="02020603050405020304" pitchFamily="18" charset="0"/>
              </a:rPr>
              <a:t>e.g</a:t>
            </a:r>
            <a:r>
              <a:rPr lang="es-EC" sz="2800" dirty="0">
                <a:solidFill>
                  <a:schemeClr val="dk1"/>
                </a:solidFill>
                <a:latin typeface="Times New Roman" panose="02020603050405020304" pitchFamily="18" charset="0"/>
                <a:cs typeface="Times New Roman" panose="02020603050405020304" pitchFamily="18" charset="0"/>
              </a:rPr>
              <a:t>.</a:t>
            </a:r>
          </a:p>
          <a:p>
            <a:pPr marL="0" lvl="0" indent="-69850" algn="just" rtl="0">
              <a:lnSpc>
                <a:spcPct val="150000"/>
              </a:lnSpc>
              <a:spcBef>
                <a:spcPts val="0"/>
              </a:spcBef>
              <a:buClr>
                <a:schemeClr val="dk1"/>
              </a:buClr>
              <a:buSzPts val="1100"/>
              <a:buFont typeface="Arial"/>
              <a:buNone/>
            </a:pPr>
            <a:r>
              <a:rPr lang="es-EC" sz="2800" dirty="0">
                <a:solidFill>
                  <a:schemeClr val="dk1"/>
                </a:solidFill>
                <a:latin typeface="Times New Roman" panose="02020603050405020304" pitchFamily="18" charset="0"/>
                <a:cs typeface="Times New Roman" panose="02020603050405020304" pitchFamily="18" charset="0"/>
              </a:rPr>
              <a:t>•Escuchaba las quejas </a:t>
            </a:r>
            <a:r>
              <a:rPr lang="es-EC" sz="2800" i="1" dirty="0">
                <a:solidFill>
                  <a:srgbClr val="C00000"/>
                </a:solidFill>
                <a:latin typeface="Times New Roman" panose="02020603050405020304" pitchFamily="18" charset="0"/>
                <a:cs typeface="Times New Roman" panose="02020603050405020304" pitchFamily="18" charset="0"/>
              </a:rPr>
              <a:t>con</a:t>
            </a:r>
            <a:r>
              <a:rPr lang="es-EC" sz="2800" i="1" dirty="0">
                <a:solidFill>
                  <a:srgbClr val="7030A0"/>
                </a:solidFill>
                <a:latin typeface="Times New Roman" panose="02020603050405020304" pitchFamily="18" charset="0"/>
                <a:cs typeface="Times New Roman" panose="02020603050405020304" pitchFamily="18" charset="0"/>
              </a:rPr>
              <a:t> </a:t>
            </a:r>
            <a:r>
              <a:rPr lang="es-EC" sz="2800" i="1" dirty="0">
                <a:solidFill>
                  <a:schemeClr val="dk1"/>
                </a:solidFill>
                <a:latin typeface="Times New Roman" panose="02020603050405020304" pitchFamily="18" charset="0"/>
                <a:cs typeface="Times New Roman" panose="02020603050405020304" pitchFamily="18" charset="0"/>
              </a:rPr>
              <a:t>gran paciencia</a:t>
            </a:r>
            <a:r>
              <a:rPr lang="es-EC" sz="2800" dirty="0">
                <a:solidFill>
                  <a:schemeClr val="dk1"/>
                </a:solidFill>
                <a:latin typeface="Times New Roman" panose="02020603050405020304" pitchFamily="18" charset="0"/>
                <a:cs typeface="Times New Roman" panose="02020603050405020304" pitchFamily="18" charset="0"/>
              </a:rPr>
              <a:t>.</a:t>
            </a:r>
            <a:endParaRPr lang="es-EC" sz="2800" dirty="0">
              <a:solidFill>
                <a:sysClr val="windowText" lastClr="000000"/>
              </a:solidFill>
              <a:latin typeface="Times New Roman" panose="02020603050405020304" pitchFamily="18" charset="0"/>
              <a:cs typeface="Times New Roman" panose="02020603050405020304" pitchFamily="18" charset="0"/>
            </a:endParaRPr>
          </a:p>
          <a:p>
            <a:pPr marL="0" lvl="0" indent="-69850" algn="just" rtl="0">
              <a:lnSpc>
                <a:spcPct val="150000"/>
              </a:lnSpc>
              <a:spcBef>
                <a:spcPts val="0"/>
              </a:spcBef>
              <a:buClr>
                <a:schemeClr val="dk1"/>
              </a:buClr>
              <a:buSzPts val="1100"/>
              <a:buFont typeface="Arial"/>
              <a:buNone/>
            </a:pPr>
            <a:r>
              <a:rPr lang="es-EC" sz="2800" dirty="0">
                <a:solidFill>
                  <a:schemeClr val="dk1"/>
                </a:solidFill>
                <a:latin typeface="Times New Roman" panose="02020603050405020304" pitchFamily="18" charset="0"/>
                <a:cs typeface="Times New Roman" panose="02020603050405020304" pitchFamily="18" charset="0"/>
              </a:rPr>
              <a:t>   Elemento inicial + nexo + Término</a:t>
            </a:r>
          </a:p>
          <a:p>
            <a:pPr marL="0" lvl="0" indent="-69850" algn="just" rtl="0">
              <a:lnSpc>
                <a:spcPct val="150000"/>
              </a:lnSpc>
              <a:spcBef>
                <a:spcPts val="0"/>
              </a:spcBef>
              <a:buClr>
                <a:schemeClr val="dk1"/>
              </a:buClr>
              <a:buSzPts val="1100"/>
              <a:buFont typeface="Arial"/>
              <a:buNone/>
            </a:pPr>
            <a:r>
              <a:rPr lang="es-EC" sz="2800" dirty="0">
                <a:solidFill>
                  <a:schemeClr val="dk1"/>
                </a:solidFill>
                <a:latin typeface="Times New Roman" panose="02020603050405020304" pitchFamily="18" charset="0"/>
                <a:cs typeface="Times New Roman" panose="02020603050405020304" pitchFamily="18" charset="0"/>
              </a:rPr>
              <a:t>•</a:t>
            </a:r>
            <a:r>
              <a:rPr lang="es-EC" sz="2800" dirty="0">
                <a:solidFill>
                  <a:srgbClr val="C00000"/>
                </a:solidFill>
                <a:latin typeface="Times New Roman" panose="02020603050405020304" pitchFamily="18" charset="0"/>
                <a:cs typeface="Times New Roman" panose="02020603050405020304" pitchFamily="18" charset="0"/>
              </a:rPr>
              <a:t>Con</a:t>
            </a:r>
            <a:r>
              <a:rPr lang="es-EC" sz="2800" dirty="0">
                <a:solidFill>
                  <a:srgbClr val="7030A0"/>
                </a:solidFill>
                <a:latin typeface="Times New Roman" panose="02020603050405020304" pitchFamily="18" charset="0"/>
                <a:cs typeface="Times New Roman" panose="02020603050405020304" pitchFamily="18" charset="0"/>
              </a:rPr>
              <a:t> </a:t>
            </a:r>
            <a:r>
              <a:rPr lang="es-EC" sz="2800" dirty="0">
                <a:solidFill>
                  <a:schemeClr val="dk1"/>
                </a:solidFill>
                <a:latin typeface="Times New Roman" panose="02020603050405020304" pitchFamily="18" charset="0"/>
                <a:cs typeface="Times New Roman" panose="02020603050405020304" pitchFamily="18" charset="0"/>
              </a:rPr>
              <a:t>gran paciencia, escuchaba las quejas.</a:t>
            </a:r>
          </a:p>
          <a:p>
            <a:pPr marL="0" lvl="0" indent="-69850" algn="just" rtl="0">
              <a:lnSpc>
                <a:spcPct val="150000"/>
              </a:lnSpc>
              <a:spcBef>
                <a:spcPts val="0"/>
              </a:spcBef>
              <a:buClr>
                <a:schemeClr val="dk1"/>
              </a:buClr>
              <a:buSzPts val="1100"/>
              <a:buFont typeface="Arial"/>
              <a:buNone/>
            </a:pPr>
            <a:r>
              <a:rPr lang="es-EC" sz="2800" dirty="0">
                <a:solidFill>
                  <a:srgbClr val="0070C0"/>
                </a:solidFill>
                <a:latin typeface="Times New Roman" panose="02020603050405020304" pitchFamily="18" charset="0"/>
                <a:cs typeface="Times New Roman" panose="02020603050405020304" pitchFamily="18" charset="0"/>
              </a:rPr>
              <a:t>   nexo +</a:t>
            </a:r>
            <a:r>
              <a:rPr lang="es-EC" sz="2800" dirty="0">
                <a:solidFill>
                  <a:schemeClr val="dk1"/>
                </a:solidFill>
                <a:latin typeface="Times New Roman" panose="02020603050405020304" pitchFamily="18" charset="0"/>
                <a:cs typeface="Times New Roman" panose="02020603050405020304" pitchFamily="18" charset="0"/>
              </a:rPr>
              <a:t>Término   + Elemento inicial</a:t>
            </a:r>
          </a:p>
          <a:p>
            <a:pPr marL="0" lvl="0" indent="-69850" algn="just" rtl="0">
              <a:lnSpc>
                <a:spcPct val="150000"/>
              </a:lnSpc>
              <a:spcBef>
                <a:spcPts val="0"/>
              </a:spcBef>
              <a:buClr>
                <a:schemeClr val="dk1"/>
              </a:buClr>
              <a:buSzPts val="1100"/>
              <a:buFont typeface="Arial"/>
              <a:buNone/>
            </a:pPr>
            <a:r>
              <a:rPr lang="es-EC" sz="2800" dirty="0">
                <a:solidFill>
                  <a:schemeClr val="dk1"/>
                </a:solidFill>
                <a:latin typeface="Times New Roman" panose="02020603050405020304" pitchFamily="18" charset="0"/>
                <a:ea typeface="Calibri"/>
                <a:cs typeface="Times New Roman" panose="02020603050405020304" pitchFamily="18" charset="0"/>
                <a:sym typeface="Calibri"/>
              </a:rPr>
              <a:t>Changing the placement of the syntactic elements (syntactic structure) does not vary the relationship between them (syntactic function). </a:t>
            </a:r>
            <a:endParaRPr sz="2800" dirty="0">
              <a:solidFill>
                <a:srgbClr val="7030A0"/>
              </a:solidFill>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buNone/>
            </a:pPr>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 name="Rounded Rectangle 1">
            <a:extLst>
              <a:ext uri="{FF2B5EF4-FFF2-40B4-BE49-F238E27FC236}">
                <a16:creationId xmlns:a16="http://schemas.microsoft.com/office/drawing/2014/main" id="{AC1C32DF-11E5-A746-BC17-6C028CCA9ADB}"/>
              </a:ext>
            </a:extLst>
          </p:cNvPr>
          <p:cNvSpPr/>
          <p:nvPr/>
        </p:nvSpPr>
        <p:spPr>
          <a:xfrm>
            <a:off x="3494761" y="2091847"/>
            <a:ext cx="3043825" cy="613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9B328BD6-1128-3349-B8D4-71B52CFA2D19}"/>
              </a:ext>
            </a:extLst>
          </p:cNvPr>
          <p:cNvSpPr/>
          <p:nvPr/>
        </p:nvSpPr>
        <p:spPr>
          <a:xfrm>
            <a:off x="6739467" y="2245290"/>
            <a:ext cx="270933" cy="30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28CDADF-2143-D243-B1ED-8D9143DC31B1}"/>
              </a:ext>
            </a:extLst>
          </p:cNvPr>
          <p:cNvSpPr/>
          <p:nvPr/>
        </p:nvSpPr>
        <p:spPr>
          <a:xfrm>
            <a:off x="7211281" y="2068070"/>
            <a:ext cx="3846186" cy="613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err="1"/>
              <a:t>Complemento</a:t>
            </a:r>
            <a:r>
              <a:rPr lang="en-US" sz="1800" dirty="0"/>
              <a:t> </a:t>
            </a:r>
            <a:r>
              <a:rPr lang="en-US" sz="1800" dirty="0" err="1"/>
              <a:t>Circunstancial</a:t>
            </a:r>
            <a:endParaRPr lang="en-US" sz="1800" dirty="0"/>
          </a:p>
        </p:txBody>
      </p:sp>
      <p:cxnSp>
        <p:nvCxnSpPr>
          <p:cNvPr id="6" name="Straight Arrow Connector 5">
            <a:extLst>
              <a:ext uri="{FF2B5EF4-FFF2-40B4-BE49-F238E27FC236}">
                <a16:creationId xmlns:a16="http://schemas.microsoft.com/office/drawing/2014/main" id="{1796647F-55FD-0E42-9C50-796D23FA70FD}"/>
              </a:ext>
            </a:extLst>
          </p:cNvPr>
          <p:cNvCxnSpPr/>
          <p:nvPr/>
        </p:nvCxnSpPr>
        <p:spPr>
          <a:xfrm flipV="1">
            <a:off x="981635" y="3146612"/>
            <a:ext cx="2326341" cy="96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E3E712A-5C81-5A46-A555-B665A55F4C8D}"/>
              </a:ext>
            </a:extLst>
          </p:cNvPr>
          <p:cNvCxnSpPr/>
          <p:nvPr/>
        </p:nvCxnSpPr>
        <p:spPr>
          <a:xfrm flipV="1">
            <a:off x="2048435" y="3156558"/>
            <a:ext cx="2326341" cy="96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randombar(horizontal)">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4">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4">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4">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1227551" y="606290"/>
            <a:ext cx="10258817" cy="5058099"/>
          </a:xfrm>
          <a:prstGeom prst="rect">
            <a:avLst/>
          </a:prstGeom>
          <a:noFill/>
          <a:ln>
            <a:noFill/>
          </a:ln>
        </p:spPr>
        <p:txBody>
          <a:bodyPr wrap="square" lIns="91425" tIns="91425" rIns="91425" bIns="91425" anchor="ctr" anchorCtr="0">
            <a:noAutofit/>
          </a:bodyPr>
          <a:lstStyle/>
          <a:p>
            <a:pPr marL="0" lvl="0" indent="0">
              <a:lnSpc>
                <a:spcPct val="150000"/>
              </a:lnSpc>
              <a:spcBef>
                <a:spcPts val="0"/>
              </a:spcBef>
              <a:buNone/>
            </a:pP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The</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men</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are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working</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rgbClr val="FF0000"/>
                </a:solidFill>
                <a:highlight>
                  <a:srgbClr val="FFFFFF"/>
                </a:highlight>
                <a:latin typeface="Times New Roman" panose="02020603050405020304" pitchFamily="18" charset="0"/>
                <a:ea typeface="Verdana"/>
                <a:cs typeface="Times New Roman" panose="02020603050405020304" pitchFamily="18" charset="0"/>
                <a:sym typeface="Verdana"/>
              </a:rPr>
              <a:t>for</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the</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money</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a:t>
            </a:r>
          </a:p>
          <a:p>
            <a:pPr marL="0" lvl="0" indent="0">
              <a:lnSpc>
                <a:spcPct val="150000"/>
              </a:lnSpc>
              <a:spcBef>
                <a:spcPts val="0"/>
              </a:spcBef>
              <a:buNone/>
            </a:pP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Initial item + </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linker</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 Object of the preposition</a:t>
            </a:r>
            <a:endParaRPr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endParaRPr>
          </a:p>
          <a:p>
            <a:pPr marL="0" lvl="0" indent="0">
              <a:lnSpc>
                <a:spcPct val="150000"/>
              </a:lnSpc>
              <a:spcBef>
                <a:spcPts val="0"/>
              </a:spcBef>
              <a:buNone/>
            </a:pP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Put</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the</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vase</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rgbClr val="FF0000"/>
                </a:solidFill>
                <a:highlight>
                  <a:srgbClr val="FFFFFF"/>
                </a:highlight>
                <a:latin typeface="Times New Roman" panose="02020603050405020304" pitchFamily="18" charset="0"/>
                <a:ea typeface="Verdana"/>
                <a:cs typeface="Times New Roman" panose="02020603050405020304" pitchFamily="18" charset="0"/>
                <a:sym typeface="Verdana"/>
              </a:rPr>
              <a:t>by</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the</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window</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a:t>
            </a:r>
          </a:p>
          <a:p>
            <a:pPr lvl="0">
              <a:lnSpc>
                <a:spcPct val="150000"/>
              </a:lnSpc>
            </a:pP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Initial item + </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linker</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 Object of the preposition</a:t>
            </a:r>
            <a:endParaRPr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endParaRPr>
          </a:p>
          <a:p>
            <a:pPr marL="0" lvl="0" indent="0">
              <a:lnSpc>
                <a:spcPct val="150000"/>
              </a:lnSpc>
              <a:spcBef>
                <a:spcPts val="0"/>
              </a:spcBef>
              <a:buNone/>
            </a:pPr>
            <a:r>
              <a:rPr lang="es-EC" sz="2800" dirty="0" err="1">
                <a:solidFill>
                  <a:schemeClr val="tx1"/>
                </a:solidFill>
                <a:highlight>
                  <a:srgbClr val="FFFFFF"/>
                </a:highlight>
                <a:latin typeface="Times New Roman" panose="02020603050405020304" pitchFamily="18" charset="0"/>
                <a:ea typeface="Verdana"/>
                <a:cs typeface="Times New Roman" panose="02020603050405020304" pitchFamily="18" charset="0"/>
                <a:sym typeface="Verdana"/>
              </a:rPr>
              <a:t>Every</a:t>
            </a:r>
            <a:r>
              <a:rPr lang="es-EC" sz="2800" dirty="0">
                <a:solidFill>
                  <a:srgbClr val="980000"/>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morning</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we</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take</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 </a:t>
            </a:r>
            <a:r>
              <a:rPr lang="es-EC" sz="2800"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walk</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a:solidFill>
                  <a:srgbClr val="FF0000"/>
                </a:solidFill>
                <a:highlight>
                  <a:srgbClr val="FFFFFF"/>
                </a:highlight>
                <a:latin typeface="Times New Roman" panose="02020603050405020304" pitchFamily="18" charset="0"/>
                <a:ea typeface="Verdana"/>
                <a:cs typeface="Times New Roman" panose="02020603050405020304" pitchFamily="18" charset="0"/>
                <a:sym typeface="Verdana"/>
              </a:rPr>
              <a:t>in</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the</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a:t>
            </a:r>
            <a:r>
              <a:rPr lang="es-EC" sz="2800" i="1" dirty="0" err="1">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park</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a:t>
            </a:r>
          </a:p>
          <a:p>
            <a:pPr lvl="0" indent="-69850">
              <a:lnSpc>
                <a:spcPct val="150000"/>
              </a:lnSpc>
              <a:buClr>
                <a:schemeClr val="dk1"/>
              </a:buClr>
              <a:buSzPts val="1100"/>
            </a:pP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Initial item + </a:t>
            </a:r>
            <a:r>
              <a:rPr lang="es-EC" sz="2800" i="1"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linker</a:t>
            </a:r>
            <a:r>
              <a:rPr lang="es-EC" sz="2800" dirty="0">
                <a:solidFill>
                  <a:schemeClr val="dk1"/>
                </a:solidFill>
                <a:highlight>
                  <a:srgbClr val="FFFFFF"/>
                </a:highlight>
                <a:latin typeface="Times New Roman" panose="02020603050405020304" pitchFamily="18" charset="0"/>
                <a:ea typeface="Verdana"/>
                <a:cs typeface="Times New Roman" panose="02020603050405020304" pitchFamily="18" charset="0"/>
                <a:sym typeface="Verdana"/>
              </a:rPr>
              <a:t> + Object of the preposition</a:t>
            </a:r>
          </a:p>
        </p:txBody>
      </p:sp>
      <p:sp>
        <p:nvSpPr>
          <p:cNvPr id="3" name="Rounded Rectangle 2">
            <a:extLst>
              <a:ext uri="{FF2B5EF4-FFF2-40B4-BE49-F238E27FC236}">
                <a16:creationId xmlns:a16="http://schemas.microsoft.com/office/drawing/2014/main" id="{A205C7BD-D747-2F4D-9A4A-AAA7A2108E70}"/>
              </a:ext>
            </a:extLst>
          </p:cNvPr>
          <p:cNvSpPr/>
          <p:nvPr/>
        </p:nvSpPr>
        <p:spPr>
          <a:xfrm>
            <a:off x="4397264" y="1291395"/>
            <a:ext cx="2313372" cy="6315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D996966C-2F87-DA48-BDD8-6E8321A672B9}"/>
              </a:ext>
            </a:extLst>
          </p:cNvPr>
          <p:cNvSpPr/>
          <p:nvPr/>
        </p:nvSpPr>
        <p:spPr>
          <a:xfrm>
            <a:off x="6892853" y="1345916"/>
            <a:ext cx="205915" cy="30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E21B23FF-51B7-5F49-93BE-86896A3634A2}"/>
              </a:ext>
            </a:extLst>
          </p:cNvPr>
          <p:cNvSpPr/>
          <p:nvPr/>
        </p:nvSpPr>
        <p:spPr>
          <a:xfrm>
            <a:off x="7330306" y="1223751"/>
            <a:ext cx="3185784" cy="613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Circumstantial Complement</a:t>
            </a:r>
          </a:p>
        </p:txBody>
      </p:sp>
      <p:sp>
        <p:nvSpPr>
          <p:cNvPr id="6" name="Rounded Rectangle 5">
            <a:extLst>
              <a:ext uri="{FF2B5EF4-FFF2-40B4-BE49-F238E27FC236}">
                <a16:creationId xmlns:a16="http://schemas.microsoft.com/office/drawing/2014/main" id="{FB8A9D23-D3A0-4648-A99C-3A7CF804EC4F}"/>
              </a:ext>
            </a:extLst>
          </p:cNvPr>
          <p:cNvSpPr/>
          <p:nvPr/>
        </p:nvSpPr>
        <p:spPr>
          <a:xfrm>
            <a:off x="3093397" y="2711242"/>
            <a:ext cx="2313372" cy="613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9D936378-E854-7947-A9B6-72A0EDCB16B8}"/>
              </a:ext>
            </a:extLst>
          </p:cNvPr>
          <p:cNvSpPr/>
          <p:nvPr/>
        </p:nvSpPr>
        <p:spPr>
          <a:xfrm>
            <a:off x="5672668" y="2864686"/>
            <a:ext cx="205915" cy="30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B46BA5B-AA53-664A-8C68-4548F695864F}"/>
              </a:ext>
            </a:extLst>
          </p:cNvPr>
          <p:cNvSpPr/>
          <p:nvPr/>
        </p:nvSpPr>
        <p:spPr>
          <a:xfrm>
            <a:off x="6144482" y="2687466"/>
            <a:ext cx="3185784" cy="613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Circumstantial Complement</a:t>
            </a:r>
          </a:p>
        </p:txBody>
      </p:sp>
      <p:sp>
        <p:nvSpPr>
          <p:cNvPr id="9" name="Rounded Rectangle 8">
            <a:extLst>
              <a:ext uri="{FF2B5EF4-FFF2-40B4-BE49-F238E27FC236}">
                <a16:creationId xmlns:a16="http://schemas.microsoft.com/office/drawing/2014/main" id="{D68E999A-3EE7-9D44-B159-B4C9F100FCB4}"/>
              </a:ext>
            </a:extLst>
          </p:cNvPr>
          <p:cNvSpPr/>
          <p:nvPr/>
        </p:nvSpPr>
        <p:spPr>
          <a:xfrm>
            <a:off x="5775625" y="3953870"/>
            <a:ext cx="2313372" cy="613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B10CB353-3A15-E545-BB33-B82C4D104A6D}"/>
              </a:ext>
            </a:extLst>
          </p:cNvPr>
          <p:cNvSpPr/>
          <p:nvPr/>
        </p:nvSpPr>
        <p:spPr>
          <a:xfrm>
            <a:off x="8377008" y="4107313"/>
            <a:ext cx="205915" cy="30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EC18B77C-A071-7942-B162-101078D2E16E}"/>
              </a:ext>
            </a:extLst>
          </p:cNvPr>
          <p:cNvSpPr/>
          <p:nvPr/>
        </p:nvSpPr>
        <p:spPr>
          <a:xfrm>
            <a:off x="8870934" y="3922621"/>
            <a:ext cx="3185784" cy="6137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Circumstantial Complement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4" name="Picture 3">
            <a:extLst>
              <a:ext uri="{FF2B5EF4-FFF2-40B4-BE49-F238E27FC236}">
                <a16:creationId xmlns:a16="http://schemas.microsoft.com/office/drawing/2014/main" id="{9D5D2F78-B0E8-E242-B0D8-6B6A03BB85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167" name="Shape 167"/>
          <p:cNvSpPr txBox="1">
            <a:spLocks noGrp="1"/>
          </p:cNvSpPr>
          <p:nvPr>
            <p:ph type="title"/>
          </p:nvPr>
        </p:nvSpPr>
        <p:spPr>
          <a:xfrm>
            <a:off x="8232885" y="325675"/>
            <a:ext cx="3002961" cy="787817"/>
          </a:xfrm>
          <a:prstGeom prst="rect">
            <a:avLst/>
          </a:prstGeom>
          <a:noFill/>
          <a:ln>
            <a:noFill/>
          </a:ln>
        </p:spPr>
        <p:txBody>
          <a:bodyPr wrap="square" lIns="91425" tIns="45700" rIns="91425" bIns="45700" anchor="b" anchorCtr="0">
            <a:noAutofit/>
          </a:bodyPr>
          <a:lstStyle/>
          <a:p>
            <a:pPr marL="0" marR="0" lvl="0" indent="-304800" algn="ctr" rtl="0">
              <a:lnSpc>
                <a:spcPct val="85000"/>
              </a:lnSpc>
              <a:spcBef>
                <a:spcPts val="0"/>
              </a:spcBef>
              <a:buClr>
                <a:srgbClr val="002060"/>
              </a:buClr>
              <a:buSzPts val="4800"/>
              <a:buFont typeface="Times New Roman"/>
              <a:buNone/>
            </a:pPr>
            <a:r>
              <a:rPr lang="es-EC" sz="4000" b="1" i="0" u="none" strike="noStrike" cap="none" dirty="0">
                <a:solidFill>
                  <a:schemeClr val="tx1"/>
                </a:solidFill>
                <a:latin typeface="Times New Roman"/>
                <a:ea typeface="Times New Roman"/>
                <a:cs typeface="Times New Roman"/>
                <a:sym typeface="Times New Roman"/>
              </a:rPr>
              <a:t>SPANISH</a:t>
            </a:r>
          </a:p>
        </p:txBody>
      </p:sp>
      <p:pic>
        <p:nvPicPr>
          <p:cNvPr id="5" name="Picture 4">
            <a:extLst>
              <a:ext uri="{FF2B5EF4-FFF2-40B4-BE49-F238E27FC236}">
                <a16:creationId xmlns:a16="http://schemas.microsoft.com/office/drawing/2014/main" id="{1CE056A8-5D92-7E4A-81D0-8D5184B4F759}"/>
              </a:ext>
            </a:extLst>
          </p:cNvPr>
          <p:cNvPicPr/>
          <p:nvPr/>
        </p:nvPicPr>
        <p:blipFill rotWithShape="1">
          <a:blip r:embed="rId3">
            <a:extLst>
              <a:ext uri="{28A0092B-C50C-407E-A947-70E740481C1C}">
                <a14:useLocalDpi xmlns:a14="http://schemas.microsoft.com/office/drawing/2010/main" val="0"/>
              </a:ext>
            </a:extLst>
          </a:blip>
          <a:srcRect l="48795" t="3075" r="1440" b="82407"/>
          <a:stretch/>
        </p:blipFill>
        <p:spPr bwMode="auto">
          <a:xfrm>
            <a:off x="166123" y="325676"/>
            <a:ext cx="2301504" cy="787817"/>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randombar(horizontal)">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741021" y="570016"/>
            <a:ext cx="10058400" cy="743098"/>
          </a:xfrm>
          <a:prstGeom prst="rect">
            <a:avLst/>
          </a:prstGeom>
          <a:noFill/>
          <a:ln>
            <a:noFill/>
          </a:ln>
        </p:spPr>
        <p:txBody>
          <a:bodyPr wrap="square" lIns="91425" tIns="45700" rIns="91425" bIns="45700" anchor="b" anchorCtr="0">
            <a:noAutofit/>
          </a:bodyPr>
          <a:lstStyle/>
          <a:p>
            <a:pPr marL="0" marR="0" lvl="0" indent="-304800" algn="ctr" rtl="0">
              <a:lnSpc>
                <a:spcPct val="85000"/>
              </a:lnSpc>
              <a:spcBef>
                <a:spcPts val="0"/>
              </a:spcBef>
              <a:buClr>
                <a:srgbClr val="002060"/>
              </a:buClr>
              <a:buSzPts val="4800"/>
              <a:buFont typeface="Times New Roman"/>
              <a:buNone/>
            </a:pPr>
            <a:r>
              <a:rPr lang="es-EC" sz="4000" b="1" i="0" u="none" strike="noStrike" cap="none" dirty="0">
                <a:solidFill>
                  <a:schemeClr val="tx1"/>
                </a:solidFill>
                <a:latin typeface="Times New Roman"/>
                <a:ea typeface="Times New Roman"/>
                <a:cs typeface="Times New Roman"/>
                <a:sym typeface="Times New Roman"/>
              </a:rPr>
              <a:t>ENGLISH</a:t>
            </a:r>
          </a:p>
        </p:txBody>
      </p:sp>
      <p:pic>
        <p:nvPicPr>
          <p:cNvPr id="2" name="Picture 1">
            <a:extLst>
              <a:ext uri="{FF2B5EF4-FFF2-40B4-BE49-F238E27FC236}">
                <a16:creationId xmlns:a16="http://schemas.microsoft.com/office/drawing/2014/main" id="{9DBFD328-C826-B54D-8A1E-08D3B42EB196}"/>
              </a:ext>
            </a:extLst>
          </p:cNvPr>
          <p:cNvPicPr>
            <a:picLocks noChangeAspect="1"/>
          </p:cNvPicPr>
          <p:nvPr/>
        </p:nvPicPr>
        <p:blipFill>
          <a:blip r:embed="rId3"/>
          <a:stretch>
            <a:fillRect/>
          </a:stretch>
        </p:blipFill>
        <p:spPr>
          <a:xfrm>
            <a:off x="0" y="0"/>
            <a:ext cx="12192000" cy="6858000"/>
          </a:xfrm>
          <a:prstGeom prst="rect">
            <a:avLst/>
          </a:prstGeom>
        </p:spPr>
      </p:pic>
      <p:sp>
        <p:nvSpPr>
          <p:cNvPr id="5" name="Shape 167">
            <a:extLst>
              <a:ext uri="{FF2B5EF4-FFF2-40B4-BE49-F238E27FC236}">
                <a16:creationId xmlns:a16="http://schemas.microsoft.com/office/drawing/2014/main" id="{D1FCD45D-D483-D746-B262-1CCFEC3BA9C5}"/>
              </a:ext>
            </a:extLst>
          </p:cNvPr>
          <p:cNvSpPr txBox="1">
            <a:spLocks/>
          </p:cNvSpPr>
          <p:nvPr/>
        </p:nvSpPr>
        <p:spPr>
          <a:xfrm>
            <a:off x="4594519" y="-30092"/>
            <a:ext cx="3002961" cy="642890"/>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pPr indent="-304800" algn="ctr">
              <a:buClr>
                <a:srgbClr val="002060"/>
              </a:buClr>
              <a:buFont typeface="Times New Roman"/>
              <a:buNone/>
            </a:pPr>
            <a:r>
              <a:rPr lang="es-EC" sz="4000" b="1" dirty="0">
                <a:solidFill>
                  <a:schemeClr val="bg1"/>
                </a:solidFill>
                <a:latin typeface="Times New Roman"/>
                <a:ea typeface="Times New Roman"/>
                <a:cs typeface="Times New Roman"/>
                <a:sym typeface="Times New Roman"/>
              </a:rPr>
              <a:t>ENGLISH</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randombar(horizontal)">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2348560" y="1916831"/>
            <a:ext cx="8103546" cy="2245865"/>
          </a:xfrm>
          <a:prstGeom prst="rect">
            <a:avLst/>
          </a:prstGeom>
          <a:noFill/>
          <a:ln>
            <a:noFill/>
          </a:ln>
        </p:spPr>
        <p:txBody>
          <a:bodyPr wrap="square" lIns="91425" tIns="45700" rIns="91425" bIns="45700" anchor="t" anchorCtr="0">
            <a:noAutofit/>
          </a:bodyPr>
          <a:lstStyle/>
          <a:p>
            <a:pPr marL="0" marR="0" lvl="0" indent="-457200" algn="ctr" rtl="0">
              <a:spcBef>
                <a:spcPts val="0"/>
              </a:spcBef>
              <a:buClr>
                <a:srgbClr val="E44804"/>
              </a:buClr>
              <a:buSzPts val="7200"/>
              <a:buFont typeface="Times New Roman"/>
              <a:buNone/>
            </a:pPr>
            <a:r>
              <a:rPr lang="es-EC" sz="7200" b="1" dirty="0">
                <a:solidFill>
                  <a:srgbClr val="E44804"/>
                </a:solidFill>
                <a:latin typeface="Times New Roman"/>
                <a:ea typeface="Times New Roman"/>
                <a:cs typeface="Times New Roman"/>
                <a:sym typeface="Times New Roman"/>
              </a:rPr>
              <a:t>PREPOSITIONAL PHRASE</a:t>
            </a:r>
          </a:p>
        </p:txBody>
      </p:sp>
    </p:spTree>
    <p:extLst>
      <p:ext uri="{BB962C8B-B14F-4D97-AF65-F5344CB8AC3E}">
        <p14:creationId xmlns:p14="http://schemas.microsoft.com/office/powerpoint/2010/main" val="6823827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randombar(horizontal)">
                                      <p:cBhvr>
                                        <p:cTn id="7"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Shape 192"/>
          <p:cNvSpPr txBox="1">
            <a:spLocks noGrp="1"/>
          </p:cNvSpPr>
          <p:nvPr>
            <p:ph type="body" idx="1"/>
          </p:nvPr>
        </p:nvSpPr>
        <p:spPr>
          <a:xfrm>
            <a:off x="1132114" y="944397"/>
            <a:ext cx="10058400" cy="3606376"/>
          </a:xfrm>
          <a:prstGeom prst="rect">
            <a:avLst/>
          </a:prstGeom>
          <a:noFill/>
          <a:ln>
            <a:noFill/>
          </a:ln>
        </p:spPr>
        <p:txBody>
          <a:bodyPr wrap="square" lIns="0" tIns="45700" rIns="0" bIns="45700" anchor="t" anchorCtr="0">
            <a:noAutofit/>
          </a:bodyPr>
          <a:lstStyle/>
          <a:p>
            <a:pPr marL="91440" marR="0" lvl="0" indent="-91440" algn="just" rtl="0">
              <a:lnSpc>
                <a:spcPct val="150000"/>
              </a:lnSpc>
              <a:spcBef>
                <a:spcPts val="0"/>
              </a:spcBef>
              <a:spcAft>
                <a:spcPts val="0"/>
              </a:spcAft>
              <a:buClr>
                <a:schemeClr val="accent1"/>
              </a:buClr>
              <a:buSzPts val="2000"/>
              <a:buFont typeface="Calibri"/>
              <a:buChar char=" "/>
            </a:pPr>
            <a:r>
              <a:rPr lang="es-EC" sz="2800" b="0" i="0" u="none" strike="noStrike" cap="none" dirty="0">
                <a:solidFill>
                  <a:schemeClr val="tx1"/>
                </a:solidFill>
                <a:latin typeface="Times New Roman"/>
                <a:ea typeface="Times New Roman"/>
                <a:cs typeface="Times New Roman"/>
                <a:sym typeface="Times New Roman"/>
              </a:rPr>
              <a:t>Éstas están formadas por una preposición inicial y por un sustantivo.</a:t>
            </a:r>
            <a:endParaRPr sz="2800" b="0" i="0" u="none" strike="noStrike" cap="none" dirty="0">
              <a:solidFill>
                <a:schemeClr val="tx1"/>
              </a:solidFill>
              <a:latin typeface="Times New Roman"/>
              <a:ea typeface="Times New Roman"/>
              <a:cs typeface="Times New Roman"/>
              <a:sym typeface="Times New Roman"/>
            </a:endParaRPr>
          </a:p>
          <a:p>
            <a:pPr marL="91440" marR="0" lvl="0" indent="-91440" algn="just" rtl="0">
              <a:lnSpc>
                <a:spcPct val="150000"/>
              </a:lnSpc>
              <a:spcBef>
                <a:spcPts val="1400"/>
              </a:spcBef>
              <a:spcAft>
                <a:spcPts val="0"/>
              </a:spcAft>
              <a:buClr>
                <a:schemeClr val="accent1"/>
              </a:buClr>
              <a:buSzPts val="2000"/>
              <a:buFont typeface="Calibri"/>
              <a:buChar char=" "/>
            </a:pPr>
            <a:r>
              <a:rPr lang="es-EC" sz="2800" b="0" i="0" u="none" strike="noStrike" cap="none" dirty="0">
                <a:solidFill>
                  <a:schemeClr val="tx1"/>
                </a:solidFill>
                <a:latin typeface="Times New Roman"/>
                <a:ea typeface="Times New Roman"/>
                <a:cs typeface="Times New Roman"/>
                <a:sym typeface="Times New Roman"/>
              </a:rPr>
              <a:t>Ejemplo: Elena llegó a la casa </a:t>
            </a:r>
            <a:r>
              <a:rPr lang="es-EC" sz="2800" b="1" i="0" u="none" strike="noStrike" cap="none" dirty="0">
                <a:solidFill>
                  <a:srgbClr val="FF0000"/>
                </a:solidFill>
                <a:latin typeface="Times New Roman"/>
                <a:ea typeface="Times New Roman"/>
                <a:cs typeface="Times New Roman"/>
                <a:sym typeface="Times New Roman"/>
              </a:rPr>
              <a:t>con un enorme paquete.</a:t>
            </a:r>
            <a:endParaRPr sz="2800" b="1" i="0" u="none" strike="noStrike" cap="none" dirty="0">
              <a:solidFill>
                <a:srgbClr val="FF0000"/>
              </a:solidFill>
              <a:latin typeface="Times New Roman"/>
              <a:ea typeface="Times New Roman"/>
              <a:cs typeface="Times New Roman"/>
              <a:sym typeface="Times New Roman"/>
            </a:endParaRPr>
          </a:p>
          <a:p>
            <a:pPr marL="91440" marR="0" lvl="0" indent="-91440" algn="just" rtl="0">
              <a:lnSpc>
                <a:spcPct val="150000"/>
              </a:lnSpc>
              <a:spcBef>
                <a:spcPts val="1400"/>
              </a:spcBef>
              <a:spcAft>
                <a:spcPts val="0"/>
              </a:spcAft>
              <a:buClr>
                <a:schemeClr val="accent1"/>
              </a:buClr>
              <a:buSzPts val="2000"/>
              <a:buFont typeface="Calibri"/>
              <a:buChar char=" "/>
            </a:pPr>
            <a:r>
              <a:rPr lang="es-EC" sz="2800" b="0" i="0" u="none" strike="noStrike" cap="none" dirty="0">
                <a:solidFill>
                  <a:schemeClr val="tx1"/>
                </a:solidFill>
                <a:latin typeface="Times New Roman"/>
                <a:ea typeface="Times New Roman"/>
                <a:cs typeface="Times New Roman"/>
                <a:sym typeface="Times New Roman"/>
              </a:rPr>
              <a:t>Podemos ver que la frase </a:t>
            </a:r>
            <a:r>
              <a:rPr lang="es-EC" sz="2800" b="1" u="none" strike="noStrike" cap="none" dirty="0">
                <a:solidFill>
                  <a:srgbClr val="FF0000"/>
                </a:solidFill>
                <a:latin typeface="Times New Roman"/>
                <a:ea typeface="Times New Roman"/>
                <a:cs typeface="Times New Roman"/>
                <a:sym typeface="Times New Roman"/>
              </a:rPr>
              <a:t>con un enorme paquete </a:t>
            </a:r>
            <a:r>
              <a:rPr lang="es-EC" sz="2800" b="0" i="0" u="none" strike="noStrike" cap="none" dirty="0">
                <a:solidFill>
                  <a:schemeClr val="tx1"/>
                </a:solidFill>
                <a:latin typeface="Times New Roman"/>
                <a:ea typeface="Times New Roman"/>
                <a:cs typeface="Times New Roman"/>
                <a:sym typeface="Times New Roman"/>
              </a:rPr>
              <a:t>es la frase preposicional, ya que cumple con lo requerido en la regla anterior.</a:t>
            </a:r>
          </a:p>
          <a:p>
            <a:pPr marL="91440" marR="0" lvl="0" indent="-91440" algn="l" rtl="0">
              <a:lnSpc>
                <a:spcPct val="150000"/>
              </a:lnSpc>
              <a:spcBef>
                <a:spcPts val="1400"/>
              </a:spcBef>
              <a:spcAft>
                <a:spcPts val="0"/>
              </a:spcAft>
              <a:buClr>
                <a:schemeClr val="accent1"/>
              </a:buClr>
              <a:buSzPts val="2000"/>
              <a:buFont typeface="Calibri"/>
              <a:buNone/>
            </a:pPr>
            <a:endParaRPr sz="2800" b="0" i="0" u="none" strike="noStrike" cap="none" dirty="0">
              <a:solidFill>
                <a:schemeClr val="tx1"/>
              </a:solidFill>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randombar(horizontal)">
                                      <p:cBhvr>
                                        <p:cTn id="7" dur="5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17416</TotalTime>
  <Words>1069</Words>
  <Application>Microsoft Macintosh PowerPoint</Application>
  <PresentationFormat>Widescreen</PresentationFormat>
  <Paragraphs>113</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Retrospección</vt:lpstr>
      <vt:lpstr>PowerPoint Presentation</vt:lpstr>
      <vt:lpstr>DEFINICIÓN SINTÁCTICA</vt:lpstr>
      <vt:lpstr>THE PREPOSITIONS ARE:</vt:lpstr>
      <vt:lpstr>PowerPoint Presentation</vt:lpstr>
      <vt:lpstr>PowerPoint Presentation</vt:lpstr>
      <vt:lpstr>SPANISH</vt:lpstr>
      <vt:lpstr>ENGLISH</vt:lpstr>
      <vt:lpstr>PowerPoint Presentation</vt:lpstr>
      <vt:lpstr>PowerPoint Presentation</vt:lpstr>
      <vt:lpstr>PowerPoint Presentation</vt:lpstr>
      <vt:lpstr>Prepositional phrases fulfill two syntactic functions:</vt:lpstr>
      <vt:lpstr> </vt:lpstr>
      <vt:lpstr>2. Adverbial phrases</vt:lpstr>
      <vt:lpstr>SYNTACTIC STRUCTURES &amp; FUNCTIONS  SPANISH - ENGLISH</vt:lpstr>
      <vt:lpstr>VERBO (VERB) + …</vt:lpstr>
      <vt:lpstr>PowerPoint Presentation</vt:lpstr>
      <vt:lpstr>SUSTANTIVO (NOUN) + …</vt:lpstr>
      <vt:lpstr>ADJETIVO (ADJECTIVE) + …</vt:lpstr>
      <vt:lpstr>ADVERBIO (ADVERB)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CENTRAL DEL ECUADOR</dc:title>
  <dc:creator>bfil4</dc:creator>
  <cp:lastModifiedBy>PABLO AMILCAR MEJIA MALDONADO</cp:lastModifiedBy>
  <cp:revision>67</cp:revision>
  <dcterms:modified xsi:type="dcterms:W3CDTF">2021-01-26T22:58:57Z</dcterms:modified>
</cp:coreProperties>
</file>