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6" r:id="rId1"/>
  </p:sldMasterIdLst>
  <p:notesMasterIdLst>
    <p:notesMasterId r:id="rId23"/>
  </p:notesMasterIdLst>
  <p:sldIdLst>
    <p:sldId id="469" r:id="rId2"/>
    <p:sldId id="460" r:id="rId3"/>
    <p:sldId id="394" r:id="rId4"/>
    <p:sldId id="461" r:id="rId5"/>
    <p:sldId id="395" r:id="rId6"/>
    <p:sldId id="462" r:id="rId7"/>
    <p:sldId id="396" r:id="rId8"/>
    <p:sldId id="397" r:id="rId9"/>
    <p:sldId id="398" r:id="rId10"/>
    <p:sldId id="399" r:id="rId11"/>
    <p:sldId id="463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</p:sldIdLst>
  <p:sldSz cx="9144000" cy="6858000" type="screen4x3"/>
  <p:notesSz cx="6858000" cy="9144000"/>
  <p:defaultTextStyle>
    <a:defPPr>
      <a:defRPr lang="en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1"/>
    <p:restoredTop sz="93115"/>
  </p:normalViewPr>
  <p:slideViewPr>
    <p:cSldViewPr snapToGrid="0" snapToObjects="1">
      <p:cViewPr varScale="1">
        <p:scale>
          <a:sx n="91" d="100"/>
          <a:sy n="91" d="100"/>
        </p:scale>
        <p:origin x="184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4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B86-1186-3100-7AE2-6A1F388BE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67B32-86A6-E9F3-DF2A-8A15FC977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F1F10-5D42-0C65-3D51-B04B2FC6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ECE0-8465-7596-E21A-7A3651D7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246E4-345B-CEEA-23F5-EC172A33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02494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7BE3-12DA-8493-EB6C-F86B55B0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5AFBE-E26E-E877-A6DD-5C0345D90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7DC4A-5F3B-BDBF-A4F6-3ACB42DF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CB61-548B-BD76-70F4-4A95916A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C5EE2-881D-E32B-80F3-604603ED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6299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6C920-B828-0253-5EE1-35DDAD2443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11DEA-1D8B-1F08-BA6C-2BD6B0560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4E86-ED90-6DF2-3219-AD3DFE95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A80B-4A30-D56A-2254-0E678004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4BAE-B905-DDC1-D919-063775C2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76755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85B40-B47F-763E-1A99-40716E64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7451C-41A2-F1A8-92E9-E33FEB77E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96730-7722-76FB-3FDA-9BB8CA2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B947-DE5E-52F3-4B51-D114EBFA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8C4C0-D5D7-3166-D6F4-7AAF466D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18362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DE5E-A193-D1DF-293B-788AE632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E31A3-F652-C660-1C62-EF9BFBEF2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BC4B-E7FB-F090-77D8-BC01340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6F728-1F5D-041F-CBCD-1B51C0A3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6C9D-E7D9-F410-8225-07694955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07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75413-3841-3B59-5D71-53C63812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32EE-F865-8F56-8CB0-230BD0A37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59CF9-7963-A5D2-109E-D96E4DF67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1E1F9-F342-E336-C05C-F4122841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A7F6D-A415-B044-E031-A5DE8CEB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7BC7-D740-381A-A2D4-602FB051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097907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D3617-B655-DE08-6EC0-CD777F6B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51AA0-CC94-9C72-1341-2D5DA2D5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AAF8-9054-8E86-3C13-4C7C06793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04002-CD2F-36AD-BC26-52D31DBC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0FDCB3-1E0A-EA25-9522-B87FD5504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CFE99F-85D5-A39B-3294-72489EBBB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1452C-62E0-06D0-FB52-97D71951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7EF2C-7F3F-2AC8-40A9-705F36B1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8447470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7286-071E-DE95-BDE4-2DEC700C2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02360-EC71-AD97-8D30-8E4BC94B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6ACB5-330B-BEA8-C0F1-EE009CA0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EDB69-F0F4-7F58-8621-9C7ECF8A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07488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86849-3D39-36EC-24AC-3B3C5F87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24E72-4E44-3E03-6B6F-2D89D5E1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E73D-C536-7220-FC5D-1C25EC21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66853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1945-3B05-8C1E-244F-7C181567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D624-2FA6-AC96-C2A1-33E494DD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79F3A-645C-6F45-535A-5B20FEB9C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0E64C-AAD3-B80E-CFD9-1C0F203A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ECBAD-2D6E-B249-9ED7-3B5195D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D929C-8D19-6B43-AD5E-3145E97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6484904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B6F8-0EBA-BD00-3E40-238FF9F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2B10C-2751-E034-75D0-9DF882643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EC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2E022-7F72-801E-46FE-3EBEE7133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C96A-8A7D-C801-AD54-0C3FAC3B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776BF-73BB-5BB8-9324-B83A1749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C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890C-8AF8-6A52-F963-63C08F0AF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291424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2B9FD-775C-657C-A32A-B98573C5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C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9092E-D381-68E5-C1F6-D076D68CB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C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88719-8A2A-0486-CA2E-D06DF6A8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24BD-AA1D-5A48-ABF7-443FEDD7B534}" type="datetimeFigureOut">
              <a:rPr lang="en-EC" smtClean="0"/>
              <a:t>28/7/22</a:t>
            </a:fld>
            <a:endParaRPr lang="en-EC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5C918-05F6-7E30-5DBD-F3328032D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C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EE9CE-1D10-7928-3E67-7B253220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EC" smtClean="0"/>
              <a:t>‹#›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8822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1eyr7O4TFmI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oundsofspeech.uiowa.edu/spanish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youtube.com/watch?v=5xVq8T88oJw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hyperlink" Target="https://www.youtube.com/watch?v=5xVq8T88oJw" TargetMode="External"/><Relationship Id="rId4" Type="http://schemas.openxmlformats.org/officeDocument/2006/relationships/image" Target="../media/image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iN8BsBEfA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undsofspeech.uiowa.edu/spanish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tkiN8BsBEfA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sofspeech.uiowa.edu/spanish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eyr7O4TFm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Nasal consonant? Explain Nasal consonant, Define Nasal consonant,  Meaning of Nasal consonant - YouTube">
            <a:extLst>
              <a:ext uri="{FF2B5EF4-FFF2-40B4-BE49-F238E27FC236}">
                <a16:creationId xmlns:a16="http://schemas.microsoft.com/office/drawing/2014/main" id="{7E6DFDED-117C-514B-D765-028D053D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8F7F8F-9E1D-DD9A-4A47-A30CBBF9488D}"/>
              </a:ext>
            </a:extLst>
          </p:cNvPr>
          <p:cNvSpPr txBox="1"/>
          <p:nvPr/>
        </p:nvSpPr>
        <p:spPr>
          <a:xfrm>
            <a:off x="1298713" y="6225260"/>
            <a:ext cx="683812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PABLO MEJÍA MALDONADO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3A2A-CCF2-CFF5-580A-64ACD3D4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445540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6" name="Group"/>
          <p:cNvGrpSpPr/>
          <p:nvPr/>
        </p:nvGrpSpPr>
        <p:grpSpPr>
          <a:xfrm>
            <a:off x="2928938" y="571499"/>
            <a:ext cx="3714751" cy="357190"/>
            <a:chOff x="0" y="0"/>
            <a:chExt cx="3714750" cy="357188"/>
          </a:xfrm>
          <a:solidFill>
            <a:srgbClr val="FFFF18"/>
          </a:solidFill>
        </p:grpSpPr>
        <p:sp>
          <p:nvSpPr>
            <p:cNvPr id="5134" name="Rectangle"/>
            <p:cNvSpPr/>
            <p:nvPr/>
          </p:nvSpPr>
          <p:spPr>
            <a:xfrm>
              <a:off x="0" y="-1"/>
              <a:ext cx="3714750" cy="35719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35" name="SPANISH and ENGLISH /n/"/>
            <p:cNvSpPr txBox="1"/>
            <p:nvPr/>
          </p:nvSpPr>
          <p:spPr>
            <a:xfrm>
              <a:off x="0" y="-1"/>
              <a:ext cx="3714750" cy="3073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/n/</a:t>
              </a:r>
            </a:p>
          </p:txBody>
        </p:sp>
      </p:grpSp>
      <p:grpSp>
        <p:nvGrpSpPr>
          <p:cNvPr id="5139" name="Group"/>
          <p:cNvGrpSpPr/>
          <p:nvPr/>
        </p:nvGrpSpPr>
        <p:grpSpPr>
          <a:xfrm>
            <a:off x="1857356" y="1428736"/>
            <a:ext cx="1643073" cy="342901"/>
            <a:chOff x="0" y="0"/>
            <a:chExt cx="1643072" cy="342900"/>
          </a:xfrm>
          <a:solidFill>
            <a:srgbClr val="EEFF9F"/>
          </a:solidFill>
        </p:grpSpPr>
        <p:sp>
          <p:nvSpPr>
            <p:cNvPr id="5137" name="Rectangle"/>
            <p:cNvSpPr/>
            <p:nvPr/>
          </p:nvSpPr>
          <p:spPr>
            <a:xfrm>
              <a:off x="0" y="0"/>
              <a:ext cx="1643073" cy="34290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38" name="Spanish /n/"/>
            <p:cNvSpPr txBox="1"/>
            <p:nvPr/>
          </p:nvSpPr>
          <p:spPr>
            <a:xfrm>
              <a:off x="0" y="0"/>
              <a:ext cx="1643073" cy="3073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/n/</a:t>
              </a:r>
            </a:p>
          </p:txBody>
        </p:sp>
      </p:grpSp>
      <p:grpSp>
        <p:nvGrpSpPr>
          <p:cNvPr id="5142" name="Group"/>
          <p:cNvGrpSpPr/>
          <p:nvPr/>
        </p:nvGrpSpPr>
        <p:grpSpPr>
          <a:xfrm>
            <a:off x="6429388" y="1428736"/>
            <a:ext cx="1571637" cy="342901"/>
            <a:chOff x="0" y="0"/>
            <a:chExt cx="1571636" cy="342900"/>
          </a:xfrm>
        </p:grpSpPr>
        <p:sp>
          <p:nvSpPr>
            <p:cNvPr id="5140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41" name="English /m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</a:t>
              </a:r>
              <a:r>
                <a:rPr lang="es-ES" sz="1400" b="1" dirty="0">
                  <a:solidFill>
                    <a:srgbClr val="000000"/>
                  </a:solidFill>
                </a:rPr>
                <a:t>n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5145" name="Group"/>
          <p:cNvGrpSpPr/>
          <p:nvPr/>
        </p:nvGrpSpPr>
        <p:grpSpPr>
          <a:xfrm>
            <a:off x="-15654" y="2056280"/>
            <a:ext cx="4437513" cy="545824"/>
            <a:chOff x="0" y="0"/>
            <a:chExt cx="2859348" cy="545822"/>
          </a:xfrm>
          <a:solidFill>
            <a:srgbClr val="EEFF9F"/>
          </a:solidFill>
        </p:grpSpPr>
        <p:sp>
          <p:nvSpPr>
            <p:cNvPr id="5143" name="Rectangle"/>
            <p:cNvSpPr/>
            <p:nvPr/>
          </p:nvSpPr>
          <p:spPr>
            <a:xfrm>
              <a:off x="0" y="0"/>
              <a:ext cx="2859349" cy="545823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44" name="/n/ voiced, apico-alveolar, nasal, occlusive, continuant."/>
            <p:cNvSpPr txBox="1"/>
            <p:nvPr/>
          </p:nvSpPr>
          <p:spPr>
            <a:xfrm>
              <a:off x="0" y="47299"/>
              <a:ext cx="2859349" cy="45122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dirty="0">
                  <a:solidFill>
                    <a:srgbClr val="000000"/>
                  </a:solidFill>
                </a:rPr>
                <a:t>/n/ voiced, </a:t>
              </a:r>
              <a:r>
                <a:rPr sz="1200" dirty="0" err="1">
                  <a:solidFill>
                    <a:srgbClr val="000000"/>
                  </a:solidFill>
                </a:rPr>
                <a:t>apico</a:t>
              </a:r>
              <a:r>
                <a:rPr sz="1200" dirty="0">
                  <a:solidFill>
                    <a:srgbClr val="000000"/>
                  </a:solidFill>
                </a:rPr>
                <a:t>-alveolar, nasal, occlusive, continuant.</a:t>
              </a:r>
            </a:p>
          </p:txBody>
        </p:sp>
      </p:grpSp>
      <p:grpSp>
        <p:nvGrpSpPr>
          <p:cNvPr id="5148" name="Group"/>
          <p:cNvGrpSpPr/>
          <p:nvPr/>
        </p:nvGrpSpPr>
        <p:grpSpPr>
          <a:xfrm>
            <a:off x="0" y="2900691"/>
            <a:ext cx="4467315" cy="599726"/>
            <a:chOff x="-237506" y="-1"/>
            <a:chExt cx="3208382" cy="599725"/>
          </a:xfrm>
          <a:solidFill>
            <a:srgbClr val="EEFF9F"/>
          </a:solidFill>
        </p:grpSpPr>
        <p:sp>
          <p:nvSpPr>
            <p:cNvPr id="5146" name="Rectangle"/>
            <p:cNvSpPr/>
            <p:nvPr/>
          </p:nvSpPr>
          <p:spPr>
            <a:xfrm>
              <a:off x="-237506" y="-1"/>
              <a:ext cx="3208382" cy="599725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47" name="[n] voiced, apico-alveolar, nasal, occlusive, continuant."/>
            <p:cNvSpPr txBox="1"/>
            <p:nvPr/>
          </p:nvSpPr>
          <p:spPr>
            <a:xfrm>
              <a:off x="-198313" y="79512"/>
              <a:ext cx="3169188" cy="4406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 algn="l"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dirty="0">
                  <a:solidFill>
                    <a:srgbClr val="000000"/>
                  </a:solidFill>
                </a:rPr>
                <a:t>[n] voiced, </a:t>
              </a:r>
              <a:r>
                <a:rPr sz="1200" dirty="0" err="1">
                  <a:solidFill>
                    <a:srgbClr val="000000"/>
                  </a:solidFill>
                </a:rPr>
                <a:t>apico</a:t>
              </a:r>
              <a:r>
                <a:rPr sz="1200" dirty="0">
                  <a:solidFill>
                    <a:srgbClr val="000000"/>
                  </a:solidFill>
                </a:rPr>
                <a:t>-alveolar, nasal, occlusive, continuant.</a:t>
              </a:r>
            </a:p>
          </p:txBody>
        </p:sp>
      </p:grpSp>
      <p:grpSp>
        <p:nvGrpSpPr>
          <p:cNvPr id="5151" name="Group"/>
          <p:cNvGrpSpPr/>
          <p:nvPr/>
        </p:nvGrpSpPr>
        <p:grpSpPr>
          <a:xfrm>
            <a:off x="4706485" y="2074173"/>
            <a:ext cx="4437515" cy="585798"/>
            <a:chOff x="0" y="298404"/>
            <a:chExt cx="2685591" cy="585797"/>
          </a:xfrm>
          <a:solidFill>
            <a:srgbClr val="6FF0F0"/>
          </a:solidFill>
        </p:grpSpPr>
        <p:sp>
          <p:nvSpPr>
            <p:cNvPr id="5149" name="Rectangle"/>
            <p:cNvSpPr/>
            <p:nvPr/>
          </p:nvSpPr>
          <p:spPr>
            <a:xfrm>
              <a:off x="0" y="298404"/>
              <a:ext cx="2663984" cy="585797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50" name="/n/ voiced, apico-alveolar, nasal, occlusive, continuant."/>
            <p:cNvSpPr txBox="1"/>
            <p:nvPr/>
          </p:nvSpPr>
          <p:spPr>
            <a:xfrm>
              <a:off x="0" y="376073"/>
              <a:ext cx="2685591" cy="43046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dirty="0">
                  <a:solidFill>
                    <a:srgbClr val="000000"/>
                  </a:solidFill>
                </a:rPr>
                <a:t>/n/ voiced, </a:t>
              </a:r>
              <a:r>
                <a:rPr sz="1200" dirty="0" err="1">
                  <a:solidFill>
                    <a:srgbClr val="000000"/>
                  </a:solidFill>
                </a:rPr>
                <a:t>apico</a:t>
              </a:r>
              <a:r>
                <a:rPr sz="1200" dirty="0">
                  <a:solidFill>
                    <a:srgbClr val="000000"/>
                  </a:solidFill>
                </a:rPr>
                <a:t>-alveolar, nasal, occlusive, continuant.</a:t>
              </a:r>
            </a:p>
          </p:txBody>
        </p:sp>
      </p:grpSp>
      <p:grpSp>
        <p:nvGrpSpPr>
          <p:cNvPr id="5154" name="Group"/>
          <p:cNvGrpSpPr/>
          <p:nvPr/>
        </p:nvGrpSpPr>
        <p:grpSpPr>
          <a:xfrm>
            <a:off x="4709246" y="2949594"/>
            <a:ext cx="4368945" cy="545823"/>
            <a:chOff x="0" y="255946"/>
            <a:chExt cx="2859348" cy="545822"/>
          </a:xfrm>
          <a:solidFill>
            <a:srgbClr val="6FF0F0"/>
          </a:solidFill>
        </p:grpSpPr>
        <p:sp>
          <p:nvSpPr>
            <p:cNvPr id="5152" name="Rectangle"/>
            <p:cNvSpPr/>
            <p:nvPr/>
          </p:nvSpPr>
          <p:spPr>
            <a:xfrm>
              <a:off x="0" y="255946"/>
              <a:ext cx="2859349" cy="545823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53" name="[n] voiced, apico-alveolar, nasal, occlusive, continuant."/>
            <p:cNvSpPr txBox="1"/>
            <p:nvPr/>
          </p:nvSpPr>
          <p:spPr>
            <a:xfrm>
              <a:off x="0" y="303244"/>
              <a:ext cx="2859349" cy="45122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>
                  <a:solidFill>
                    <a:srgbClr val="000000"/>
                  </a:solidFill>
                </a:rPr>
                <a:t>[n] voiced, apico-alveolar, nasal, occlusive, continuant.</a:t>
              </a:r>
            </a:p>
          </p:txBody>
        </p:sp>
      </p:grpSp>
      <p:grpSp>
        <p:nvGrpSpPr>
          <p:cNvPr id="5157" name="Group"/>
          <p:cNvGrpSpPr/>
          <p:nvPr/>
        </p:nvGrpSpPr>
        <p:grpSpPr>
          <a:xfrm>
            <a:off x="16398" y="3897175"/>
            <a:ext cx="4467314" cy="663090"/>
            <a:chOff x="0" y="-95250"/>
            <a:chExt cx="2859348" cy="663088"/>
          </a:xfrm>
          <a:solidFill>
            <a:srgbClr val="EEFF9F"/>
          </a:solidFill>
        </p:grpSpPr>
        <p:sp>
          <p:nvSpPr>
            <p:cNvPr id="5155" name="Rectangle"/>
            <p:cNvSpPr/>
            <p:nvPr/>
          </p:nvSpPr>
          <p:spPr>
            <a:xfrm>
              <a:off x="0" y="21993"/>
              <a:ext cx="2859349" cy="428602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56" name="[-n̪-]  [t/d]  voiced, apico-dental, nasal, occlusive, continuant."/>
            <p:cNvSpPr txBox="1"/>
            <p:nvPr/>
          </p:nvSpPr>
          <p:spPr>
            <a:xfrm>
              <a:off x="0" y="-95251"/>
              <a:ext cx="2859349" cy="66309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solidFill>
                    <a:srgbClr val="000000"/>
                  </a:solidFill>
                </a:rPr>
                <a:t>[-</a:t>
              </a:r>
              <a:r>
                <a:rPr lang="en-US" sz="1400" dirty="0">
                  <a:solidFill>
                    <a:schemeClr val="tx1"/>
                  </a:solidFill>
                  <a:sym typeface="Verdana"/>
                </a:rPr>
                <a:t>n̪</a:t>
              </a:r>
              <a:r>
                <a:rPr sz="1200" dirty="0">
                  <a:solidFill>
                    <a:srgbClr val="000000"/>
                  </a:solidFill>
                </a:rPr>
                <a:t>-]  [t/d]  voiced, </a:t>
              </a:r>
              <a:r>
                <a:rPr sz="1200" dirty="0" err="1">
                  <a:solidFill>
                    <a:srgbClr val="FF0000"/>
                  </a:solidFill>
                </a:rPr>
                <a:t>apico</a:t>
              </a:r>
              <a:r>
                <a:rPr sz="1200" dirty="0">
                  <a:solidFill>
                    <a:srgbClr val="FF0000"/>
                  </a:solidFill>
                </a:rPr>
                <a:t>-</a:t>
              </a:r>
              <a:r>
                <a:rPr sz="1200" i="1" dirty="0">
                  <a:solidFill>
                    <a:srgbClr val="FF0000"/>
                  </a:solidFill>
                </a:rPr>
                <a:t>dental</a:t>
              </a:r>
              <a:r>
                <a:rPr sz="1200" dirty="0">
                  <a:solidFill>
                    <a:srgbClr val="000000"/>
                  </a:solidFill>
                </a:rPr>
                <a:t>, nasal, occlusive, continuant.</a:t>
              </a:r>
            </a:p>
          </p:txBody>
        </p:sp>
      </p:grpSp>
      <p:grpSp>
        <p:nvGrpSpPr>
          <p:cNvPr id="5160" name="Group"/>
          <p:cNvGrpSpPr/>
          <p:nvPr/>
        </p:nvGrpSpPr>
        <p:grpSpPr>
          <a:xfrm>
            <a:off x="19459" y="5448875"/>
            <a:ext cx="4482968" cy="455288"/>
            <a:chOff x="0" y="0"/>
            <a:chExt cx="2859348" cy="455286"/>
          </a:xfrm>
          <a:solidFill>
            <a:srgbClr val="EEFF9F"/>
          </a:solidFill>
        </p:grpSpPr>
        <p:sp>
          <p:nvSpPr>
            <p:cNvPr id="5158" name="Rectangle"/>
            <p:cNvSpPr/>
            <p:nvPr/>
          </p:nvSpPr>
          <p:spPr>
            <a:xfrm>
              <a:off x="0" y="22437"/>
              <a:ext cx="2859349" cy="410413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59" name="[ŋ] [k-g-x]   voiced, dorso-velar, nasal, occlusive, continuant."/>
            <p:cNvSpPr txBox="1"/>
            <p:nvPr/>
          </p:nvSpPr>
          <p:spPr>
            <a:xfrm>
              <a:off x="0" y="-1"/>
              <a:ext cx="2859349" cy="45528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[</a:t>
              </a:r>
              <a:r>
                <a:rPr sz="1200" dirty="0" err="1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ŋ</a:t>
              </a:r>
              <a:r>
                <a:rPr sz="1200" dirty="0">
                  <a:solidFill>
                    <a:srgbClr val="00000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] [k-g-x]   v</a:t>
              </a:r>
              <a:r>
                <a:rPr sz="1200" dirty="0">
                  <a:solidFill>
                    <a:srgbClr val="000000"/>
                  </a:solidFill>
                </a:rPr>
                <a:t>oiced, </a:t>
              </a:r>
              <a:r>
                <a:rPr sz="1200" i="1" dirty="0">
                  <a:solidFill>
                    <a:srgbClr val="FF0000"/>
                  </a:solidFill>
                </a:rPr>
                <a:t>dorso-vela</a:t>
              </a:r>
              <a:r>
                <a:rPr sz="1200" i="1" dirty="0">
                  <a:solidFill>
                    <a:srgbClr val="000000"/>
                  </a:solidFill>
                </a:rPr>
                <a:t>r,</a:t>
              </a:r>
              <a:r>
                <a:rPr sz="1200" dirty="0">
                  <a:solidFill>
                    <a:srgbClr val="000000"/>
                  </a:solidFill>
                </a:rPr>
                <a:t> nasal, occlusive, continuant.</a:t>
              </a:r>
            </a:p>
          </p:txBody>
        </p:sp>
      </p:grpSp>
      <p:grpSp>
        <p:nvGrpSpPr>
          <p:cNvPr id="5163" name="Group"/>
          <p:cNvGrpSpPr/>
          <p:nvPr/>
        </p:nvGrpSpPr>
        <p:grpSpPr>
          <a:xfrm>
            <a:off x="-15654" y="4713549"/>
            <a:ext cx="4467314" cy="455288"/>
            <a:chOff x="0" y="0"/>
            <a:chExt cx="2859348" cy="455286"/>
          </a:xfrm>
          <a:solidFill>
            <a:srgbClr val="EEFF9F"/>
          </a:solidFill>
        </p:grpSpPr>
        <p:sp>
          <p:nvSpPr>
            <p:cNvPr id="5161" name="Rectangle"/>
            <p:cNvSpPr/>
            <p:nvPr/>
          </p:nvSpPr>
          <p:spPr>
            <a:xfrm>
              <a:off x="0" y="26532"/>
              <a:ext cx="2859349" cy="402223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62" name="[-nʲ-]  [ʧ]  voiced, fronto-palatal, nasal, occlusive, continuant."/>
            <p:cNvSpPr txBox="1"/>
            <p:nvPr/>
          </p:nvSpPr>
          <p:spPr>
            <a:xfrm>
              <a:off x="0" y="0"/>
              <a:ext cx="2859349" cy="45528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solidFill>
                    <a:srgbClr val="000000"/>
                  </a:solidFill>
                </a:rPr>
                <a:t>[-</a:t>
              </a:r>
              <a:r>
                <a:rPr sz="1200" dirty="0" err="1">
                  <a:solidFill>
                    <a:srgbClr val="000000"/>
                  </a:solidFill>
                </a:rPr>
                <a:t>nʲ</a:t>
              </a:r>
              <a:r>
                <a:rPr sz="1200" dirty="0">
                  <a:solidFill>
                    <a:srgbClr val="000000"/>
                  </a:solidFill>
                </a:rPr>
                <a:t>-]  [</a:t>
              </a:r>
              <a:r>
                <a:rPr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ʧ</a:t>
              </a:r>
              <a:r>
                <a:rPr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]</a:t>
              </a:r>
              <a:r>
                <a:rPr sz="1200" dirty="0">
                  <a:solidFill>
                    <a:srgbClr val="000000"/>
                  </a:solidFill>
                </a:rPr>
                <a:t>  voiced, </a:t>
              </a:r>
              <a:r>
                <a:rPr sz="1200" i="1" dirty="0" err="1">
                  <a:solidFill>
                    <a:srgbClr val="000000"/>
                  </a:solidFill>
                </a:rPr>
                <a:t>f</a:t>
              </a:r>
              <a:r>
                <a:rPr sz="1200" i="1" dirty="0" err="1">
                  <a:solidFill>
                    <a:srgbClr val="FF0000"/>
                  </a:solidFill>
                </a:rPr>
                <a:t>ronto</a:t>
              </a:r>
              <a:r>
                <a:rPr sz="1200" i="1" dirty="0">
                  <a:solidFill>
                    <a:srgbClr val="FF0000"/>
                  </a:solidFill>
                </a:rPr>
                <a:t>-palata</a:t>
              </a:r>
              <a:r>
                <a:rPr sz="1200" i="1" dirty="0">
                  <a:solidFill>
                    <a:srgbClr val="000000"/>
                  </a:solidFill>
                </a:rPr>
                <a:t>l</a:t>
              </a:r>
              <a:r>
                <a:rPr sz="1200" dirty="0">
                  <a:solidFill>
                    <a:srgbClr val="000000"/>
                  </a:solidFill>
                </a:rPr>
                <a:t>, nasal, occlusive, </a:t>
              </a:r>
              <a:r>
                <a:rPr lang="es-ES" sz="1200" dirty="0">
                  <a:solidFill>
                    <a:srgbClr val="000000"/>
                  </a:solidFill>
                </a:rPr>
                <a:t>   </a:t>
              </a:r>
              <a:r>
                <a:rPr sz="1200" dirty="0">
                  <a:solidFill>
                    <a:srgbClr val="000000"/>
                  </a:solidFill>
                </a:rPr>
                <a:t>continuant.</a:t>
              </a:r>
            </a:p>
          </p:txBody>
        </p:sp>
      </p:grpSp>
      <p:grpSp>
        <p:nvGrpSpPr>
          <p:cNvPr id="5166" name="Group"/>
          <p:cNvGrpSpPr/>
          <p:nvPr/>
        </p:nvGrpSpPr>
        <p:grpSpPr>
          <a:xfrm>
            <a:off x="-15654" y="6122883"/>
            <a:ext cx="4482968" cy="663090"/>
            <a:chOff x="0" y="0"/>
            <a:chExt cx="2859348" cy="663088"/>
          </a:xfrm>
          <a:solidFill>
            <a:srgbClr val="EEFF9F"/>
          </a:solidFill>
        </p:grpSpPr>
        <p:sp>
          <p:nvSpPr>
            <p:cNvPr id="5164" name="Rectangle"/>
            <p:cNvSpPr/>
            <p:nvPr/>
          </p:nvSpPr>
          <p:spPr>
            <a:xfrm>
              <a:off x="0" y="45813"/>
              <a:ext cx="2859349" cy="571463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65" name="[-ɱ-]  [f]   voiced, labiodental, nasal, occlusive, continuant."/>
            <p:cNvSpPr txBox="1"/>
            <p:nvPr/>
          </p:nvSpPr>
          <p:spPr>
            <a:xfrm>
              <a:off x="0" y="-1"/>
              <a:ext cx="2859349" cy="66309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>
                  <a:solidFill>
                    <a:srgbClr val="000000"/>
                  </a:solidFill>
                </a:rPr>
                <a:t>[-</a:t>
              </a:r>
              <a:r>
                <a:rPr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ɱ</a:t>
              </a:r>
              <a:r>
                <a:rPr sz="1200" dirty="0">
                  <a:solidFill>
                    <a:srgbClr val="000000"/>
                  </a:solidFill>
                </a:rPr>
                <a:t>-]  [f]   voiced, </a:t>
              </a:r>
              <a:r>
                <a:rPr sz="1200" i="1" dirty="0">
                  <a:solidFill>
                    <a:srgbClr val="FF0000"/>
                  </a:solidFill>
                </a:rPr>
                <a:t>labiodental</a:t>
              </a:r>
              <a:r>
                <a:rPr sz="1200" dirty="0">
                  <a:solidFill>
                    <a:srgbClr val="000000"/>
                  </a:solidFill>
                </a:rPr>
                <a:t>, nasal, occlusive, continuant.</a:t>
              </a:r>
            </a:p>
          </p:txBody>
        </p:sp>
      </p:grpSp>
      <p:grpSp>
        <p:nvGrpSpPr>
          <p:cNvPr id="5169" name="Group"/>
          <p:cNvGrpSpPr/>
          <p:nvPr/>
        </p:nvGrpSpPr>
        <p:grpSpPr>
          <a:xfrm>
            <a:off x="4749788" y="3691306"/>
            <a:ext cx="4315205" cy="642927"/>
            <a:chOff x="0" y="215419"/>
            <a:chExt cx="2824177" cy="642926"/>
          </a:xfrm>
          <a:solidFill>
            <a:srgbClr val="6FF0F0"/>
          </a:solidFill>
        </p:grpSpPr>
        <p:sp>
          <p:nvSpPr>
            <p:cNvPr id="5167" name="Rectangle"/>
            <p:cNvSpPr/>
            <p:nvPr/>
          </p:nvSpPr>
          <p:spPr>
            <a:xfrm>
              <a:off x="0" y="294465"/>
              <a:ext cx="2824178" cy="484835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168" name="c+ə+ [-n̩] voiced, apico-alveolar, nasal, occlusive, syllabic"/>
            <p:cNvSpPr txBox="1"/>
            <p:nvPr/>
          </p:nvSpPr>
          <p:spPr>
            <a:xfrm>
              <a:off x="0" y="215419"/>
              <a:ext cx="2824178" cy="64292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200" dirty="0">
                  <a:solidFill>
                    <a:srgbClr val="000000"/>
                  </a:solidFill>
                </a:rPr>
                <a:t>-</a:t>
              </a:r>
              <a:r>
                <a:rPr sz="1200" dirty="0" err="1">
                  <a:solidFill>
                    <a:srgbClr val="000000"/>
                  </a:solidFill>
                </a:rPr>
                <a:t>c+ə</a:t>
              </a:r>
              <a:r>
                <a:rPr sz="1200" dirty="0">
                  <a:solidFill>
                    <a:srgbClr val="000000"/>
                  </a:solidFill>
                </a:rPr>
                <a:t>+ [-</a:t>
              </a:r>
              <a:r>
                <a:rPr lang="en-US" sz="1400" dirty="0">
                  <a:solidFill>
                    <a:schemeClr val="tx1"/>
                  </a:solidFill>
                  <a:sym typeface="Verdana"/>
                </a:rPr>
                <a:t>n̩</a:t>
              </a:r>
              <a:r>
                <a:rPr lang="en-US" dirty="0">
                  <a:solidFill>
                    <a:schemeClr val="tx1"/>
                  </a:solidFill>
                  <a:sym typeface="Verdana"/>
                </a:rPr>
                <a:t> </a:t>
              </a:r>
              <a:r>
                <a:rPr sz="1200" dirty="0">
                  <a:solidFill>
                    <a:srgbClr val="000000"/>
                  </a:solidFill>
                </a:rPr>
                <a:t>]</a:t>
              </a:r>
              <a:r>
                <a:rPr lang="es-ES" sz="1200" dirty="0">
                  <a:solidFill>
                    <a:srgbClr val="000000"/>
                  </a:solidFill>
                </a:rPr>
                <a:t> </a:t>
              </a:r>
              <a:r>
                <a:rPr sz="1200" dirty="0">
                  <a:solidFill>
                    <a:srgbClr val="000000"/>
                  </a:solidFill>
                </a:rPr>
                <a:t> voiced, apico-alveolar, nasal, occlusive,</a:t>
              </a:r>
              <a:r>
                <a:rPr lang="es-ES" sz="1200" dirty="0">
                  <a:solidFill>
                    <a:srgbClr val="000000"/>
                  </a:solidFill>
                </a:rPr>
                <a:t> </a:t>
              </a:r>
              <a:r>
                <a:rPr lang="es-ES" sz="1200" dirty="0" err="1">
                  <a:solidFill>
                    <a:srgbClr val="000000"/>
                  </a:solidFill>
                </a:rPr>
                <a:t>continuant</a:t>
              </a:r>
              <a:r>
                <a:rPr lang="es-ES" sz="1200" dirty="0">
                  <a:solidFill>
                    <a:srgbClr val="000000"/>
                  </a:solidFill>
                </a:rPr>
                <a:t>,</a:t>
              </a:r>
              <a:r>
                <a:rPr sz="1200" dirty="0">
                  <a:solidFill>
                    <a:srgbClr val="000000"/>
                  </a:solidFill>
                </a:rPr>
                <a:t> </a:t>
              </a:r>
              <a:r>
                <a:rPr sz="1200" i="1" dirty="0">
                  <a:solidFill>
                    <a:srgbClr val="FF0000"/>
                  </a:solidFill>
                </a:rPr>
                <a:t>syllabic</a:t>
              </a:r>
              <a:r>
                <a:rPr lang="es-ES" sz="1200" i="1" dirty="0">
                  <a:solidFill>
                    <a:srgbClr val="FF0000"/>
                  </a:solidFill>
                </a:rPr>
                <a:t> (final </a:t>
              </a:r>
              <a:r>
                <a:rPr lang="es-ES" sz="1200" i="1" dirty="0" err="1">
                  <a:solidFill>
                    <a:srgbClr val="FF0000"/>
                  </a:solidFill>
                </a:rPr>
                <a:t>unstressed</a:t>
              </a:r>
              <a:r>
                <a:rPr lang="es-ES" sz="1200" i="1" dirty="0">
                  <a:solidFill>
                    <a:srgbClr val="FF0000"/>
                  </a:solidFill>
                </a:rPr>
                <a:t> </a:t>
              </a:r>
              <a:r>
                <a:rPr lang="es-ES" sz="1200" i="1" dirty="0" err="1">
                  <a:solidFill>
                    <a:srgbClr val="FF0000"/>
                  </a:solidFill>
                </a:rPr>
                <a:t>syllable</a:t>
              </a:r>
              <a:r>
                <a:rPr lang="es-ES" sz="1200" i="1" dirty="0">
                  <a:solidFill>
                    <a:srgbClr val="FF0000"/>
                  </a:solidFill>
                </a:rPr>
                <a:t>)</a:t>
              </a:r>
              <a:endParaRPr sz="12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170" name="Line"/>
          <p:cNvSpPr/>
          <p:nvPr/>
        </p:nvSpPr>
        <p:spPr>
          <a:xfrm rot="10800000" flipV="1">
            <a:off x="2543175" y="749300"/>
            <a:ext cx="385764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171" name="Line"/>
          <p:cNvSpPr/>
          <p:nvPr/>
        </p:nvSpPr>
        <p:spPr>
          <a:xfrm>
            <a:off x="6643688" y="749300"/>
            <a:ext cx="500063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7F8527-BC5A-BE4D-BDBF-BA80D04BEAF0}"/>
              </a:ext>
            </a:extLst>
          </p:cNvPr>
          <p:cNvSpPr txBox="1"/>
          <p:nvPr/>
        </p:nvSpPr>
        <p:spPr>
          <a:xfrm>
            <a:off x="5056320" y="3723903"/>
            <a:ext cx="27045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5D678-DDDA-8250-75DD-C698B190F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2AA7964-30E4-89CE-12FF-758EA3504FE9}"/>
              </a:ext>
            </a:extLst>
          </p:cNvPr>
          <p:cNvSpPr/>
          <p:nvPr/>
        </p:nvSpPr>
        <p:spPr>
          <a:xfrm>
            <a:off x="225081" y="3852924"/>
            <a:ext cx="520505" cy="138587"/>
          </a:xfrm>
          <a:custGeom>
            <a:avLst/>
            <a:gdLst>
              <a:gd name="connsiteX0" fmla="*/ 464234 w 464234"/>
              <a:gd name="connsiteY0" fmla="*/ 98552 h 112619"/>
              <a:gd name="connsiteX1" fmla="*/ 182880 w 464234"/>
              <a:gd name="connsiteY1" fmla="*/ 78 h 112619"/>
              <a:gd name="connsiteX2" fmla="*/ 0 w 464234"/>
              <a:gd name="connsiteY2" fmla="*/ 112619 h 1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2619">
                <a:moveTo>
                  <a:pt x="464234" y="98552"/>
                </a:moveTo>
                <a:cubicBezTo>
                  <a:pt x="362243" y="48143"/>
                  <a:pt x="260252" y="-2266"/>
                  <a:pt x="182880" y="78"/>
                </a:cubicBezTo>
                <a:cubicBezTo>
                  <a:pt x="105508" y="2422"/>
                  <a:pt x="52754" y="57520"/>
                  <a:pt x="0" y="112619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31DCB85-13B8-DCC1-6B04-C8BA8B3ED70D}"/>
              </a:ext>
            </a:extLst>
          </p:cNvPr>
          <p:cNvSpPr/>
          <p:nvPr/>
        </p:nvSpPr>
        <p:spPr>
          <a:xfrm>
            <a:off x="225080" y="4582396"/>
            <a:ext cx="520505" cy="138587"/>
          </a:xfrm>
          <a:custGeom>
            <a:avLst/>
            <a:gdLst>
              <a:gd name="connsiteX0" fmla="*/ 464234 w 464234"/>
              <a:gd name="connsiteY0" fmla="*/ 98552 h 112619"/>
              <a:gd name="connsiteX1" fmla="*/ 182880 w 464234"/>
              <a:gd name="connsiteY1" fmla="*/ 78 h 112619"/>
              <a:gd name="connsiteX2" fmla="*/ 0 w 464234"/>
              <a:gd name="connsiteY2" fmla="*/ 112619 h 1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2619">
                <a:moveTo>
                  <a:pt x="464234" y="98552"/>
                </a:moveTo>
                <a:cubicBezTo>
                  <a:pt x="362243" y="48143"/>
                  <a:pt x="260252" y="-2266"/>
                  <a:pt x="182880" y="78"/>
                </a:cubicBezTo>
                <a:cubicBezTo>
                  <a:pt x="105508" y="2422"/>
                  <a:pt x="52754" y="57520"/>
                  <a:pt x="0" y="112619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3308996-0FD3-157C-5DEE-C3417186D04B}"/>
              </a:ext>
            </a:extLst>
          </p:cNvPr>
          <p:cNvSpPr/>
          <p:nvPr/>
        </p:nvSpPr>
        <p:spPr>
          <a:xfrm>
            <a:off x="196942" y="5310382"/>
            <a:ext cx="520505" cy="138587"/>
          </a:xfrm>
          <a:custGeom>
            <a:avLst/>
            <a:gdLst>
              <a:gd name="connsiteX0" fmla="*/ 464234 w 464234"/>
              <a:gd name="connsiteY0" fmla="*/ 98552 h 112619"/>
              <a:gd name="connsiteX1" fmla="*/ 182880 w 464234"/>
              <a:gd name="connsiteY1" fmla="*/ 78 h 112619"/>
              <a:gd name="connsiteX2" fmla="*/ 0 w 464234"/>
              <a:gd name="connsiteY2" fmla="*/ 112619 h 1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2619">
                <a:moveTo>
                  <a:pt x="464234" y="98552"/>
                </a:moveTo>
                <a:cubicBezTo>
                  <a:pt x="362243" y="48143"/>
                  <a:pt x="260252" y="-2266"/>
                  <a:pt x="182880" y="78"/>
                </a:cubicBezTo>
                <a:cubicBezTo>
                  <a:pt x="105508" y="2422"/>
                  <a:pt x="52754" y="57520"/>
                  <a:pt x="0" y="112619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9CE7A3B-D17C-A80A-F794-B70CD3551674}"/>
              </a:ext>
            </a:extLst>
          </p:cNvPr>
          <p:cNvSpPr/>
          <p:nvPr/>
        </p:nvSpPr>
        <p:spPr>
          <a:xfrm>
            <a:off x="154736" y="6114906"/>
            <a:ext cx="520505" cy="138587"/>
          </a:xfrm>
          <a:custGeom>
            <a:avLst/>
            <a:gdLst>
              <a:gd name="connsiteX0" fmla="*/ 464234 w 464234"/>
              <a:gd name="connsiteY0" fmla="*/ 98552 h 112619"/>
              <a:gd name="connsiteX1" fmla="*/ 182880 w 464234"/>
              <a:gd name="connsiteY1" fmla="*/ 78 h 112619"/>
              <a:gd name="connsiteX2" fmla="*/ 0 w 464234"/>
              <a:gd name="connsiteY2" fmla="*/ 112619 h 1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2619">
                <a:moveTo>
                  <a:pt x="464234" y="98552"/>
                </a:moveTo>
                <a:cubicBezTo>
                  <a:pt x="362243" y="48143"/>
                  <a:pt x="260252" y="-2266"/>
                  <a:pt x="182880" y="78"/>
                </a:cubicBezTo>
                <a:cubicBezTo>
                  <a:pt x="105508" y="2422"/>
                  <a:pt x="52754" y="57520"/>
                  <a:pt x="0" y="112619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B7001C-6FA1-3939-E3C3-AE1FE9BD6ED6}"/>
              </a:ext>
            </a:extLst>
          </p:cNvPr>
          <p:cNvCxnSpPr>
            <a:cxnSpLocks/>
          </p:cNvCxnSpPr>
          <p:nvPr/>
        </p:nvCxnSpPr>
        <p:spPr>
          <a:xfrm>
            <a:off x="4286488" y="2168750"/>
            <a:ext cx="571024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949721-3945-BC99-5641-00B8D07D0A1D}"/>
              </a:ext>
            </a:extLst>
          </p:cNvPr>
          <p:cNvCxnSpPr>
            <a:cxnSpLocks/>
          </p:cNvCxnSpPr>
          <p:nvPr/>
        </p:nvCxnSpPr>
        <p:spPr>
          <a:xfrm>
            <a:off x="4284911" y="3036094"/>
            <a:ext cx="571024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0" grpId="0" animBg="1"/>
      <p:bldP spid="5171" grpId="0" animBg="1"/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8" name="Group"/>
          <p:cNvGrpSpPr/>
          <p:nvPr/>
        </p:nvGrpSpPr>
        <p:grpSpPr>
          <a:xfrm>
            <a:off x="2714624" y="428624"/>
            <a:ext cx="4600575" cy="523242"/>
            <a:chOff x="0" y="0"/>
            <a:chExt cx="3771900" cy="523240"/>
          </a:xfrm>
        </p:grpSpPr>
        <p:sp>
          <p:nvSpPr>
            <p:cNvPr id="5186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87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191" name="Group"/>
          <p:cNvGrpSpPr/>
          <p:nvPr/>
        </p:nvGrpSpPr>
        <p:grpSpPr>
          <a:xfrm>
            <a:off x="1000125" y="1000124"/>
            <a:ext cx="1657350" cy="342901"/>
            <a:chOff x="0" y="0"/>
            <a:chExt cx="1657350" cy="342900"/>
          </a:xfrm>
        </p:grpSpPr>
        <p:sp>
          <p:nvSpPr>
            <p:cNvPr id="5189" name="Rectangle"/>
            <p:cNvSpPr/>
            <p:nvPr/>
          </p:nvSpPr>
          <p:spPr>
            <a:xfrm>
              <a:off x="0" y="0"/>
              <a:ext cx="165735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90" name="Spanish /n/"/>
            <p:cNvSpPr txBox="1"/>
            <p:nvPr/>
          </p:nvSpPr>
          <p:spPr>
            <a:xfrm>
              <a:off x="0" y="0"/>
              <a:ext cx="165735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/n/</a:t>
              </a:r>
            </a:p>
          </p:txBody>
        </p:sp>
      </p:grpSp>
      <p:graphicFrame>
        <p:nvGraphicFramePr>
          <p:cNvPr id="5196" name="Table"/>
          <p:cNvGraphicFramePr/>
          <p:nvPr>
            <p:extLst>
              <p:ext uri="{D42A27DB-BD31-4B8C-83A1-F6EECF244321}">
                <p14:modId xmlns:p14="http://schemas.microsoft.com/office/powerpoint/2010/main" val="934348010"/>
              </p:ext>
            </p:extLst>
          </p:nvPr>
        </p:nvGraphicFramePr>
        <p:xfrm>
          <a:off x="428625" y="1643063"/>
          <a:ext cx="8072464" cy="303657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299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40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6253">
                <a:tc>
                  <a:txBody>
                    <a:bodyPr/>
                    <a:lstStyle/>
                    <a:p>
                      <a:pPr algn="l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/n/              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[n] 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000" i="0">
                          <a:solidFill>
                            <a:srgbClr val="000000"/>
                          </a:solid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n̪</a:t>
                      </a:r>
                      <a:r>
                        <a:rPr sz="18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000" i="0">
                          <a:solidFill>
                            <a:srgbClr val="000000"/>
                          </a:solid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</a:t>
                      </a:r>
                      <a:r>
                        <a:rPr sz="18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] 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[ɱ] 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ada/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aða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/t-d/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nt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mã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n̪t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M/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ʧ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ntʃ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nʲtʃ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/</a:t>
                      </a: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nˈf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eɾmo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ɱˈf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ɛɾmo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</a:t>
                      </a:r>
                      <a:r>
                        <a:rPr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k,g,x</a:t>
                      </a: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nx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el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ŋx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 w="9525" cap="flat" cmpd="sng" algn="ctr">
                      <a:solidFill>
                        <a:srgbClr val="F7D774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7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anchor="ctr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saɾˈte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saɾˈtẽ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  <a:endParaRPr kumimoji="0" lang="es-E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saɾˈtẽ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ŋ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8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---</a:t>
                      </a:r>
                    </a:p>
                  </a:txBody>
                  <a:tcPr marL="45720" marR="45720" horzOverflow="overflow">
                    <a:lnL>
                      <a:solidFill>
                        <a:srgbClr val="F7D774"/>
                      </a:solidFill>
                      <a:bevel/>
                    </a:lnL>
                    <a:lnR>
                      <a:solidFill>
                        <a:srgbClr val="F7D774"/>
                      </a:solidFill>
                      <a:bevel/>
                    </a:lnR>
                    <a:lnT>
                      <a:solidFill>
                        <a:srgbClr val="F7D774"/>
                      </a:solidFill>
                      <a:bevel/>
                    </a:lnT>
                    <a:lnB>
                      <a:solidFill>
                        <a:srgbClr val="F7D774"/>
                      </a:solidFill>
                      <a:beve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208" name="Group"/>
          <p:cNvGrpSpPr/>
          <p:nvPr/>
        </p:nvGrpSpPr>
        <p:grpSpPr>
          <a:xfrm>
            <a:off x="928687" y="5714999"/>
            <a:ext cx="7572402" cy="714376"/>
            <a:chOff x="0" y="0"/>
            <a:chExt cx="3143250" cy="714375"/>
          </a:xfrm>
        </p:grpSpPr>
        <p:sp>
          <p:nvSpPr>
            <p:cNvPr id="5206" name="Rectangle"/>
            <p:cNvSpPr/>
            <p:nvPr/>
          </p:nvSpPr>
          <p:spPr>
            <a:xfrm>
              <a:off x="0" y="0"/>
              <a:ext cx="3143250" cy="71437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207" name="Phonemic distribution is total, complementary and free variation"/>
            <p:cNvSpPr txBox="1"/>
            <p:nvPr/>
          </p:nvSpPr>
          <p:spPr>
            <a:xfrm>
              <a:off x="0" y="0"/>
              <a:ext cx="314325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Narrow</a:t>
              </a:r>
              <a:r>
                <a:rPr dirty="0"/>
                <a:t> distribution is </a:t>
              </a:r>
              <a:r>
                <a:rPr i="1" dirty="0"/>
                <a:t>total, complementary</a:t>
              </a:r>
              <a:r>
                <a:rPr dirty="0"/>
                <a:t> and </a:t>
              </a:r>
              <a:r>
                <a:rPr i="1" dirty="0"/>
                <a:t>free variation</a:t>
              </a:r>
            </a:p>
          </p:txBody>
        </p:sp>
      </p:grpSp>
      <p:grpSp>
        <p:nvGrpSpPr>
          <p:cNvPr id="5211" name="Group"/>
          <p:cNvGrpSpPr/>
          <p:nvPr/>
        </p:nvGrpSpPr>
        <p:grpSpPr>
          <a:xfrm>
            <a:off x="928687" y="4857750"/>
            <a:ext cx="7572402" cy="500064"/>
            <a:chOff x="0" y="0"/>
            <a:chExt cx="3143250" cy="500063"/>
          </a:xfrm>
        </p:grpSpPr>
        <p:sp>
          <p:nvSpPr>
            <p:cNvPr id="5209" name="Rectangle"/>
            <p:cNvSpPr/>
            <p:nvPr/>
          </p:nvSpPr>
          <p:spPr>
            <a:xfrm>
              <a:off x="0" y="0"/>
              <a:ext cx="3143250" cy="50006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/>
            </a:p>
          </p:txBody>
        </p:sp>
        <p:sp>
          <p:nvSpPr>
            <p:cNvPr id="5210" name="Phonetic distribution is total."/>
            <p:cNvSpPr txBox="1"/>
            <p:nvPr/>
          </p:nvSpPr>
          <p:spPr>
            <a:xfrm>
              <a:off x="0" y="0"/>
              <a:ext cx="314325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/>
                <a:t>Broad</a:t>
              </a:r>
              <a:r>
                <a:rPr dirty="0"/>
                <a:t> distribution is </a:t>
              </a:r>
              <a:r>
                <a:rPr i="1" dirty="0"/>
                <a:t>total. </a:t>
              </a:r>
            </a:p>
          </p:txBody>
        </p:sp>
      </p:grpSp>
      <p:sp>
        <p:nvSpPr>
          <p:cNvPr id="5223" name="Connection Line"/>
          <p:cNvSpPr/>
          <p:nvPr/>
        </p:nvSpPr>
        <p:spPr>
          <a:xfrm>
            <a:off x="1828800" y="689610"/>
            <a:ext cx="87249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F2B08-05FF-DC42-A782-8EA9724CE6F7}"/>
              </a:ext>
            </a:extLst>
          </p:cNvPr>
          <p:cNvSpPr txBox="1"/>
          <p:nvPr/>
        </p:nvSpPr>
        <p:spPr>
          <a:xfrm>
            <a:off x="3987258" y="4362066"/>
            <a:ext cx="613317" cy="276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FF0000"/>
                </a:solidFill>
              </a:rPr>
              <a:t>Carchi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DF203-070E-5D98-D624-FD1B7049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1894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8" grpId="0" animBg="1" advAuto="0"/>
      <p:bldP spid="5191" grpId="0" animBg="1" advAuto="0"/>
      <p:bldP spid="5196" grpId="0" animBg="1" advAuto="0"/>
      <p:bldP spid="5208" grpId="0" animBg="1" advAuto="0"/>
      <p:bldP spid="5211" grpId="0" animBg="1" advAuto="0"/>
      <p:bldP spid="5223" grpId="0" animBg="1" advAuto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8" name="Group"/>
          <p:cNvGrpSpPr/>
          <p:nvPr/>
        </p:nvGrpSpPr>
        <p:grpSpPr>
          <a:xfrm>
            <a:off x="1820862" y="428624"/>
            <a:ext cx="4665663" cy="523242"/>
            <a:chOff x="0" y="0"/>
            <a:chExt cx="3771900" cy="523240"/>
          </a:xfrm>
        </p:grpSpPr>
        <p:sp>
          <p:nvSpPr>
            <p:cNvPr id="5186" name="Rectangle"/>
            <p:cNvSpPr/>
            <p:nvPr/>
          </p:nvSpPr>
          <p:spPr>
            <a:xfrm>
              <a:off x="0" y="0"/>
              <a:ext cx="3771900" cy="50006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87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194" name="Group"/>
          <p:cNvGrpSpPr/>
          <p:nvPr/>
        </p:nvGrpSpPr>
        <p:grpSpPr>
          <a:xfrm>
            <a:off x="6572263" y="1000108"/>
            <a:ext cx="1500199" cy="342901"/>
            <a:chOff x="0" y="0"/>
            <a:chExt cx="1500198" cy="342900"/>
          </a:xfrm>
        </p:grpSpPr>
        <p:sp>
          <p:nvSpPr>
            <p:cNvPr id="5192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93" name="English /m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</a:t>
              </a:r>
              <a:r>
                <a:rPr lang="es-ES" sz="1400" b="1" dirty="0">
                  <a:solidFill>
                    <a:srgbClr val="000000"/>
                  </a:solidFill>
                </a:rPr>
                <a:t>n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aphicFrame>
        <p:nvGraphicFramePr>
          <p:cNvPr id="5195" name="Table"/>
          <p:cNvGraphicFramePr/>
          <p:nvPr>
            <p:extLst>
              <p:ext uri="{D42A27DB-BD31-4B8C-83A1-F6EECF244321}">
                <p14:modId xmlns:p14="http://schemas.microsoft.com/office/powerpoint/2010/main" val="2461376162"/>
              </p:ext>
            </p:extLst>
          </p:nvPr>
        </p:nvGraphicFramePr>
        <p:xfrm>
          <a:off x="686848" y="1588350"/>
          <a:ext cx="7814239" cy="19812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7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/n/                   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 n ]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[n̩]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D2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ʌθɪŋ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ʌθɪŋ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mej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ˈtejn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meɪ̯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ˈteɪ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̯:n]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mawntɪ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maʊ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̯ː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tɪn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rgbClr val="F7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defTabSz="457200">
                        <a:defRPr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c+</a:t>
                      </a:r>
                      <a:r>
                        <a:rPr lang="en-US" sz="2000" i="1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ə</a:t>
                      </a:r>
                      <a:r>
                        <a:rPr lang="en-US" sz="20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+F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lɛ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sən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lɛ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sən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lɛs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̩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20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D2DA7A"/>
                      </a:solidFill>
                      <a:bevel/>
                    </a:lnL>
                    <a:lnR w="12700">
                      <a:solidFill>
                        <a:srgbClr val="D2DA7A"/>
                      </a:solidFill>
                      <a:bevel/>
                    </a:lnR>
                    <a:lnT w="12700">
                      <a:solidFill>
                        <a:srgbClr val="D2DA7A"/>
                      </a:solidFill>
                      <a:bevel/>
                    </a:lnT>
                    <a:lnB w="12700">
                      <a:solidFill>
                        <a:srgbClr val="D2DA7A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97" name="Rectangle"/>
          <p:cNvSpPr/>
          <p:nvPr/>
        </p:nvSpPr>
        <p:spPr>
          <a:xfrm>
            <a:off x="758278" y="3954562"/>
            <a:ext cx="7671374" cy="522043"/>
          </a:xfrm>
          <a:prstGeom prst="rect">
            <a:avLst/>
          </a:prstGeom>
          <a:solidFill>
            <a:srgbClr val="D7FF6B"/>
          </a:solidFill>
          <a:ln w="12700" cap="flat">
            <a:noFill/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Broad distribution is  </a:t>
            </a:r>
            <a:r>
              <a:rPr lang="en-US" i="1" dirty="0"/>
              <a:t>total</a:t>
            </a:r>
            <a:endParaRPr dirty="0"/>
          </a:p>
        </p:txBody>
      </p:sp>
      <p:sp>
        <p:nvSpPr>
          <p:cNvPr id="5201" name="Phonetic distribution is total and  free variation."/>
          <p:cNvSpPr txBox="1"/>
          <p:nvPr/>
        </p:nvSpPr>
        <p:spPr>
          <a:xfrm>
            <a:off x="686848" y="5069101"/>
            <a:ext cx="7671377" cy="369330"/>
          </a:xfrm>
          <a:prstGeom prst="rect">
            <a:avLst/>
          </a:prstGeom>
          <a:solidFill>
            <a:srgbClr val="D7FF6B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ctr">
              <a:spcBef>
                <a:spcPts val="1000"/>
              </a:spcBef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>
                <a:solidFill>
                  <a:schemeClr val="tx1"/>
                </a:solidFill>
              </a:rPr>
              <a:t>Narrow distribution is </a:t>
            </a:r>
            <a:r>
              <a:rPr lang="en-US" i="1" dirty="0">
                <a:solidFill>
                  <a:schemeClr val="tx1"/>
                </a:solidFill>
              </a:rPr>
              <a:t>total, complementary,  and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1" dirty="0">
                <a:solidFill>
                  <a:schemeClr val="tx1"/>
                </a:solidFill>
              </a:rPr>
              <a:t>free variation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5205" name="Group"/>
          <p:cNvGrpSpPr/>
          <p:nvPr/>
        </p:nvGrpSpPr>
        <p:grpSpPr>
          <a:xfrm>
            <a:off x="7143750" y="1305838"/>
            <a:ext cx="71439" cy="370841"/>
            <a:chOff x="0" y="0"/>
            <a:chExt cx="71438" cy="370840"/>
          </a:xfrm>
        </p:grpSpPr>
        <p:sp>
          <p:nvSpPr>
            <p:cNvPr id="5203" name="Shape"/>
            <p:cNvSpPr/>
            <p:nvPr/>
          </p:nvSpPr>
          <p:spPr>
            <a:xfrm>
              <a:off x="0" y="122911"/>
              <a:ext cx="71439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5400" y="162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6200"/>
                  </a:lnTo>
                  <a:lnTo>
                    <a:pt x="21600" y="162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04" name="v"/>
            <p:cNvSpPr txBox="1"/>
            <p:nvPr/>
          </p:nvSpPr>
          <p:spPr>
            <a:xfrm>
              <a:off x="17860" y="0"/>
              <a:ext cx="35720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t>v</a:t>
              </a:r>
            </a:p>
          </p:txBody>
        </p:sp>
      </p:grpSp>
      <p:sp>
        <p:nvSpPr>
          <p:cNvPr id="5218" name="Line"/>
          <p:cNvSpPr/>
          <p:nvPr/>
        </p:nvSpPr>
        <p:spPr>
          <a:xfrm>
            <a:off x="6486525" y="677862"/>
            <a:ext cx="836613" cy="322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A873D-D5CE-AA41-CAD8-AB7D8A13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8" grpId="1" animBg="1" advAuto="0"/>
      <p:bldP spid="5194" grpId="11" animBg="1" advAuto="0"/>
      <p:bldP spid="5195" grpId="13" advAuto="0"/>
      <p:bldP spid="5197" grpId="0" animBg="1"/>
      <p:bldP spid="5201" grpId="0" animBg="1"/>
      <p:bldP spid="5205" grpId="12" animBg="1" advAuto="0"/>
      <p:bldP spid="5218" grpId="1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7" name="Group"/>
          <p:cNvGrpSpPr/>
          <p:nvPr/>
        </p:nvGrpSpPr>
        <p:grpSpPr>
          <a:xfrm>
            <a:off x="2953617" y="413514"/>
            <a:ext cx="3500439" cy="342901"/>
            <a:chOff x="0" y="0"/>
            <a:chExt cx="3500437" cy="342900"/>
          </a:xfrm>
        </p:grpSpPr>
        <p:sp>
          <p:nvSpPr>
            <p:cNvPr id="5225" name="Rectangle"/>
            <p:cNvSpPr/>
            <p:nvPr/>
          </p:nvSpPr>
          <p:spPr>
            <a:xfrm>
              <a:off x="-1" y="0"/>
              <a:ext cx="3500439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26" name="TRANSFER  ANALYSIS"/>
            <p:cNvSpPr txBox="1"/>
            <p:nvPr/>
          </p:nvSpPr>
          <p:spPr>
            <a:xfrm>
              <a:off x="-1" y="0"/>
              <a:ext cx="3500439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TRANSFER  ANALYSIS</a:t>
              </a:r>
            </a:p>
          </p:txBody>
        </p:sp>
      </p:grpSp>
      <p:grpSp>
        <p:nvGrpSpPr>
          <p:cNvPr id="5233" name="Group"/>
          <p:cNvGrpSpPr/>
          <p:nvPr/>
        </p:nvGrpSpPr>
        <p:grpSpPr>
          <a:xfrm>
            <a:off x="2706911" y="1669101"/>
            <a:ext cx="1371601" cy="342901"/>
            <a:chOff x="0" y="0"/>
            <a:chExt cx="1371600" cy="342900"/>
          </a:xfrm>
        </p:grpSpPr>
        <p:sp>
          <p:nvSpPr>
            <p:cNvPr id="5231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32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</a:t>
              </a:r>
            </a:p>
          </p:txBody>
        </p:sp>
      </p:grpSp>
      <p:grpSp>
        <p:nvGrpSpPr>
          <p:cNvPr id="5236" name="Group"/>
          <p:cNvGrpSpPr/>
          <p:nvPr/>
        </p:nvGrpSpPr>
        <p:grpSpPr>
          <a:xfrm>
            <a:off x="4961585" y="1670093"/>
            <a:ext cx="1143001" cy="342901"/>
            <a:chOff x="0" y="0"/>
            <a:chExt cx="1143000" cy="342900"/>
          </a:xfrm>
        </p:grpSpPr>
        <p:sp>
          <p:nvSpPr>
            <p:cNvPr id="5234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35" name="English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</a:t>
              </a:r>
            </a:p>
          </p:txBody>
        </p:sp>
      </p:grpSp>
      <p:grpSp>
        <p:nvGrpSpPr>
          <p:cNvPr id="523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523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3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7FB64AE-A980-4C43-BE81-F0215AF87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48103"/>
              </p:ext>
            </p:extLst>
          </p:nvPr>
        </p:nvGraphicFramePr>
        <p:xfrm>
          <a:off x="2324021" y="2272800"/>
          <a:ext cx="4040828" cy="31292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0254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815121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695453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/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/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[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defRPr sz="1000" i="0">
                          <a:solidFill>
                            <a:srgbClr val="000000"/>
                          </a:solid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n̪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 [t-d]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i="0">
                          <a:solidFill>
                            <a:srgbClr val="000000"/>
                          </a:solid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rPr lang="en-US" sz="24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nʲ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] 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tʃ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2400" dirty="0"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i="0">
                          <a:solidFill>
                            <a:srgbClr val="000000"/>
                          </a:solid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[k-g-x]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i="0">
                          <a:solidFill>
                            <a:srgbClr val="000000"/>
                          </a:solidFill>
                          <a:latin typeface="Lucida Grande"/>
                          <a:ea typeface="Lucida Grande"/>
                          <a:cs typeface="Lucida Grande"/>
                          <a:sym typeface="Lucida Grande"/>
                        </a:defRPr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  <a:endParaRPr lang="en-US" sz="2400" dirty="0"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5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7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*</a:t>
                      </a:r>
                    </a:p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[n̩]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Lucida Sans Unicode"/>
                        <a:ea typeface="Lucida Sans Unicode"/>
                        <a:cs typeface="Lucida Sans Unicode"/>
                        <a:sym typeface="Lucida Sans Unicode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4E2E41-BC50-D241-9C3E-6032AE87E505}"/>
              </a:ext>
            </a:extLst>
          </p:cNvPr>
          <p:cNvSpPr txBox="1"/>
          <p:nvPr/>
        </p:nvSpPr>
        <p:spPr>
          <a:xfrm>
            <a:off x="6819981" y="4623515"/>
            <a:ext cx="4618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ŋ</a:t>
            </a:r>
            <a:r>
              <a:rPr lang="en-US" dirty="0"/>
              <a:t>/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5D8D9B22-C569-9F42-B86C-246589B8D93F}"/>
              </a:ext>
            </a:extLst>
          </p:cNvPr>
          <p:cNvSpPr/>
          <p:nvPr/>
        </p:nvSpPr>
        <p:spPr>
          <a:xfrm>
            <a:off x="6104586" y="4713668"/>
            <a:ext cx="502276" cy="270456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B08F7D-E467-1B4B-AFE2-16A6F9F23B66}"/>
              </a:ext>
            </a:extLst>
          </p:cNvPr>
          <p:cNvSpPr txBox="1"/>
          <p:nvPr/>
        </p:nvSpPr>
        <p:spPr>
          <a:xfrm>
            <a:off x="6819981" y="4556509"/>
            <a:ext cx="46189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8B0F8C-4235-FA4B-931F-6BCE83C39E6D}"/>
              </a:ext>
            </a:extLst>
          </p:cNvPr>
          <p:cNvCxnSpPr/>
          <p:nvPr/>
        </p:nvCxnSpPr>
        <p:spPr>
          <a:xfrm>
            <a:off x="3708400" y="4813300"/>
            <a:ext cx="1524000" cy="327982"/>
          </a:xfrm>
          <a:prstGeom prst="straightConnector1">
            <a:avLst/>
          </a:prstGeom>
          <a:noFill/>
          <a:ln w="28575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0F07978-50E9-484C-843B-65041D820E94}"/>
              </a:ext>
            </a:extLst>
          </p:cNvPr>
          <p:cNvCxnSpPr>
            <a:cxnSpLocks/>
          </p:cNvCxnSpPr>
          <p:nvPr/>
        </p:nvCxnSpPr>
        <p:spPr>
          <a:xfrm>
            <a:off x="3829407" y="4549677"/>
            <a:ext cx="1402993" cy="258503"/>
          </a:xfrm>
          <a:prstGeom prst="straightConnector1">
            <a:avLst/>
          </a:prstGeom>
          <a:noFill/>
          <a:ln w="28575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0972C90-EFBC-0547-87CC-7BA8383F348A}"/>
              </a:ext>
            </a:extLst>
          </p:cNvPr>
          <p:cNvSpPr txBox="1"/>
          <p:nvPr/>
        </p:nvSpPr>
        <p:spPr>
          <a:xfrm>
            <a:off x="6819981" y="5114656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1" name="Left Arrow 20">
            <a:extLst>
              <a:ext uri="{FF2B5EF4-FFF2-40B4-BE49-F238E27FC236}">
                <a16:creationId xmlns:a16="http://schemas.microsoft.com/office/drawing/2014/main" id="{F57B5EDD-F08E-BA43-8F0F-A7A137DCE0E8}"/>
              </a:ext>
            </a:extLst>
          </p:cNvPr>
          <p:cNvSpPr/>
          <p:nvPr/>
        </p:nvSpPr>
        <p:spPr>
          <a:xfrm>
            <a:off x="6571506" y="5151976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Picture 2" descr="Sounds American | LinkedIn">
            <a:hlinkClick r:id="rId2"/>
            <a:extLst>
              <a:ext uri="{FF2B5EF4-FFF2-40B4-BE49-F238E27FC236}">
                <a16:creationId xmlns:a16="http://schemas.microsoft.com/office/drawing/2014/main" id="{F2AD6A16-6842-6E4D-9C78-D14E67CC6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t="35636" r="22292" b="36215"/>
          <a:stretch/>
        </p:blipFill>
        <p:spPr bwMode="auto">
          <a:xfrm>
            <a:off x="7050930" y="2272800"/>
            <a:ext cx="1143001" cy="4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A8A9A-FCD6-A62F-5278-CE6AE76F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13</a:t>
            </a:fld>
            <a:endParaRPr lang="en-EC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CA4E2-5474-21F5-9CB4-58A994991B85}"/>
              </a:ext>
            </a:extLst>
          </p:cNvPr>
          <p:cNvSpPr txBox="1"/>
          <p:nvPr/>
        </p:nvSpPr>
        <p:spPr>
          <a:xfrm>
            <a:off x="5703061" y="4678928"/>
            <a:ext cx="376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sz="4400" dirty="0">
                <a:solidFill>
                  <a:srgbClr val="00B050"/>
                </a:solidFill>
              </a:rPr>
              <a:t>√</a:t>
            </a:r>
            <a:endParaRPr lang="en-EC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" grpId="1" animBg="1" advAuto="0"/>
      <p:bldP spid="5233" grpId="2" animBg="1" advAuto="0"/>
      <p:bldP spid="5236" grpId="3" animBg="1" advAuto="0"/>
      <p:bldP spid="5239" grpId="5" animBg="1" advAuto="0"/>
      <p:bldP spid="2" grpId="0"/>
      <p:bldP spid="2" grpId="1"/>
      <p:bldP spid="3" grpId="0" animBg="1"/>
      <p:bldP spid="18" grpId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3" name="Group"/>
          <p:cNvGrpSpPr/>
          <p:nvPr/>
        </p:nvGrpSpPr>
        <p:grpSpPr>
          <a:xfrm>
            <a:off x="2374620" y="136524"/>
            <a:ext cx="4500584" cy="857239"/>
            <a:chOff x="0" y="0"/>
            <a:chExt cx="4500583" cy="857237"/>
          </a:xfrm>
          <a:solidFill>
            <a:srgbClr val="FFFF18"/>
          </a:solidFill>
        </p:grpSpPr>
        <p:sp>
          <p:nvSpPr>
            <p:cNvPr id="5241" name="Rectangle"/>
            <p:cNvSpPr/>
            <p:nvPr/>
          </p:nvSpPr>
          <p:spPr>
            <a:xfrm>
              <a:off x="0" y="0"/>
              <a:ext cx="4500584" cy="857238"/>
            </a:xfrm>
            <a:prstGeom prst="rect">
              <a:avLst/>
            </a:prstGeom>
            <a:grpFill/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42" name="/ŋ/ PRODUCTION PICTURE…"/>
            <p:cNvSpPr txBox="1"/>
            <p:nvPr/>
          </p:nvSpPr>
          <p:spPr>
            <a:xfrm>
              <a:off x="0" y="78098"/>
              <a:ext cx="4500584" cy="7010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sz="2000" b="1" dirty="0" err="1">
                  <a:solidFill>
                    <a:srgbClr val="373D54"/>
                  </a:solidFill>
                </a:rPr>
                <a:t>ŋ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strike="sngStrike" dirty="0">
                  <a:solidFill>
                    <a:srgbClr val="FF0000"/>
                  </a:solidFill>
                </a:rPr>
                <a:t>Spanish</a:t>
              </a:r>
              <a:r>
                <a:rPr sz="2000" b="1" dirty="0">
                  <a:solidFill>
                    <a:srgbClr val="373D54"/>
                  </a:solidFill>
                </a:rPr>
                <a:t>-English </a:t>
              </a:r>
            </a:p>
          </p:txBody>
        </p:sp>
      </p:grpSp>
      <p:sp>
        <p:nvSpPr>
          <p:cNvPr id="5245" name="Text"/>
          <p:cNvSpPr txBox="1"/>
          <p:nvPr/>
        </p:nvSpPr>
        <p:spPr>
          <a:xfrm>
            <a:off x="0" y="-442031"/>
            <a:ext cx="1270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/>
          <a:p>
            <a:br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1E79A5-B2BF-544E-9659-243119B93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50" y="1771650"/>
            <a:ext cx="3695700" cy="3314700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5BE073DD-0D8C-264F-8906-765D91D9E36A}"/>
              </a:ext>
            </a:extLst>
          </p:cNvPr>
          <p:cNvSpPr/>
          <p:nvPr/>
        </p:nvSpPr>
        <p:spPr>
          <a:xfrm>
            <a:off x="1733475" y="5242922"/>
            <a:ext cx="5677049" cy="428644"/>
          </a:xfrm>
          <a:prstGeom prst="rect">
            <a:avLst/>
          </a:prstGeom>
          <a:ln>
            <a:noFill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ŋ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voiced, dorso-velar, nasal, occlusive, continuant.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6D93EAB-27FA-5441-A3A0-561931E177D1}"/>
              </a:ext>
            </a:extLst>
          </p:cNvPr>
          <p:cNvCxnSpPr>
            <a:cxnSpLocks/>
          </p:cNvCxnSpPr>
          <p:nvPr/>
        </p:nvCxnSpPr>
        <p:spPr>
          <a:xfrm flipV="1">
            <a:off x="2932771" y="4226313"/>
            <a:ext cx="2107580" cy="124893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64CCBF-E24C-5144-938B-639BC5B42E47}"/>
              </a:ext>
            </a:extLst>
          </p:cNvPr>
          <p:cNvCxnSpPr>
            <a:cxnSpLocks/>
          </p:cNvCxnSpPr>
          <p:nvPr/>
        </p:nvCxnSpPr>
        <p:spPr>
          <a:xfrm flipV="1">
            <a:off x="3836020" y="2821259"/>
            <a:ext cx="1003609" cy="265399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203F11-5BF5-004D-91CF-F40DC10C610D}"/>
              </a:ext>
            </a:extLst>
          </p:cNvPr>
          <p:cNvCxnSpPr>
            <a:cxnSpLocks/>
          </p:cNvCxnSpPr>
          <p:nvPr/>
        </p:nvCxnSpPr>
        <p:spPr>
          <a:xfrm flipH="1" flipV="1">
            <a:off x="4337824" y="2352907"/>
            <a:ext cx="234176" cy="312234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EAA093-8D6A-DB4B-9241-1883F8A2D89D}"/>
              </a:ext>
            </a:extLst>
          </p:cNvPr>
          <p:cNvCxnSpPr>
            <a:cxnSpLocks/>
          </p:cNvCxnSpPr>
          <p:nvPr/>
        </p:nvCxnSpPr>
        <p:spPr>
          <a:xfrm flipH="1" flipV="1">
            <a:off x="5040351" y="3133493"/>
            <a:ext cx="211874" cy="234175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41081F80-D222-BC46-B9EB-4F694A603A66}"/>
              </a:ext>
            </a:extLst>
          </p:cNvPr>
          <p:cNvSpPr/>
          <p:nvPr/>
        </p:nvSpPr>
        <p:spPr>
          <a:xfrm>
            <a:off x="3153708" y="2208054"/>
            <a:ext cx="2098517" cy="1873713"/>
          </a:xfrm>
          <a:custGeom>
            <a:avLst/>
            <a:gdLst>
              <a:gd name="connsiteX0" fmla="*/ 2096429 w 2098517"/>
              <a:gd name="connsiteY0" fmla="*/ 1873713 h 1873713"/>
              <a:gd name="connsiteX1" fmla="*/ 2018370 w 2098517"/>
              <a:gd name="connsiteY1" fmla="*/ 602474 h 1873713"/>
              <a:gd name="connsiteX2" fmla="*/ 1572322 w 2098517"/>
              <a:gd name="connsiteY2" fmla="*/ 308 h 1873713"/>
              <a:gd name="connsiteX3" fmla="*/ 33453 w 2098517"/>
              <a:gd name="connsiteY3" fmla="*/ 513264 h 1873713"/>
              <a:gd name="connsiteX4" fmla="*/ 0 w 2098517"/>
              <a:gd name="connsiteY4" fmla="*/ 524415 h 1873713"/>
              <a:gd name="connsiteX5" fmla="*/ 0 w 2098517"/>
              <a:gd name="connsiteY5" fmla="*/ 524415 h 18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517" h="1873713">
                <a:moveTo>
                  <a:pt x="2096429" y="1873713"/>
                </a:moveTo>
                <a:cubicBezTo>
                  <a:pt x="2101075" y="1394210"/>
                  <a:pt x="2105721" y="914708"/>
                  <a:pt x="2018370" y="602474"/>
                </a:cubicBezTo>
                <a:cubicBezTo>
                  <a:pt x="1931019" y="290240"/>
                  <a:pt x="1903141" y="15176"/>
                  <a:pt x="1572322" y="308"/>
                </a:cubicBezTo>
                <a:cubicBezTo>
                  <a:pt x="1241502" y="-14560"/>
                  <a:pt x="33453" y="513264"/>
                  <a:pt x="33453" y="513264"/>
                </a:cubicBezTo>
                <a:lnTo>
                  <a:pt x="0" y="524415"/>
                </a:lnTo>
                <a:lnTo>
                  <a:pt x="0" y="524415"/>
                </a:lnTo>
              </a:path>
            </a:pathLst>
          </a:cu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559087-925F-B44A-AD5B-71C2963DCB56}"/>
              </a:ext>
            </a:extLst>
          </p:cNvPr>
          <p:cNvCxnSpPr>
            <a:cxnSpLocks/>
          </p:cNvCxnSpPr>
          <p:nvPr/>
        </p:nvCxnSpPr>
        <p:spPr>
          <a:xfrm flipH="1" flipV="1">
            <a:off x="4939990" y="2352907"/>
            <a:ext cx="1206420" cy="313375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C69C3B01-A9D9-1341-8A48-D24868474D7A}"/>
              </a:ext>
            </a:extLst>
          </p:cNvPr>
          <p:cNvSpPr/>
          <p:nvPr/>
        </p:nvSpPr>
        <p:spPr>
          <a:xfrm>
            <a:off x="5035459" y="3039414"/>
            <a:ext cx="183716" cy="1223493"/>
          </a:xfrm>
          <a:custGeom>
            <a:avLst/>
            <a:gdLst>
              <a:gd name="connsiteX0" fmla="*/ 141848 w 183716"/>
              <a:gd name="connsiteY0" fmla="*/ 1223493 h 1223493"/>
              <a:gd name="connsiteX1" fmla="*/ 180 w 183716"/>
              <a:gd name="connsiteY1" fmla="*/ 141668 h 1223493"/>
              <a:gd name="connsiteX2" fmla="*/ 167606 w 183716"/>
              <a:gd name="connsiteY2" fmla="*/ 218941 h 1223493"/>
              <a:gd name="connsiteX3" fmla="*/ 167606 w 183716"/>
              <a:gd name="connsiteY3" fmla="*/ 0 h 122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716" h="1223493">
                <a:moveTo>
                  <a:pt x="141848" y="1223493"/>
                </a:moveTo>
                <a:cubicBezTo>
                  <a:pt x="68867" y="766293"/>
                  <a:pt x="-4113" y="309093"/>
                  <a:pt x="180" y="141668"/>
                </a:cubicBezTo>
                <a:cubicBezTo>
                  <a:pt x="4473" y="-25757"/>
                  <a:pt x="139702" y="242552"/>
                  <a:pt x="167606" y="218941"/>
                </a:cubicBezTo>
                <a:cubicBezTo>
                  <a:pt x="195510" y="195330"/>
                  <a:pt x="181558" y="97665"/>
                  <a:pt x="167606" y="0"/>
                </a:cubicBezTo>
              </a:path>
            </a:pathLst>
          </a:custGeom>
          <a:noFill/>
          <a:ln w="28575" cap="flat">
            <a:solidFill>
              <a:srgbClr val="00B05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00BB0E-D881-A74B-AFCC-19F3493F3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65163" cy="741453"/>
          </a:xfrm>
          <a:prstGeom prst="rect">
            <a:avLst/>
          </a:prstGeom>
        </p:spPr>
      </p:pic>
      <p:pic>
        <p:nvPicPr>
          <p:cNvPr id="26" name="Alarm" descr="Alarm">
            <a:hlinkClick r:id="" action="ppaction://media"/>
            <a:extLst>
              <a:ext uri="{FF2B5EF4-FFF2-40B4-BE49-F238E27FC236}">
                <a16:creationId xmlns:a16="http://schemas.microsoft.com/office/drawing/2014/main" id="{E245F314-5387-9C44-91EB-C4BF16DADE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00" y="1361888"/>
            <a:ext cx="2777344" cy="6629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B1C56-8CE2-F4E0-E146-FD78FF6B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14</a:t>
            </a:fld>
            <a:endParaRPr lang="en-EC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2FFD6-4E1C-68F8-EC0E-02D1C082710C}"/>
              </a:ext>
            </a:extLst>
          </p:cNvPr>
          <p:cNvSpPr/>
          <p:nvPr/>
        </p:nvSpPr>
        <p:spPr>
          <a:xfrm>
            <a:off x="4985367" y="5959475"/>
            <a:ext cx="41586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7"/>
              </a:rPr>
              <a:t>https://www.youtube.com/watch?v=5xVq8T88oJw</a:t>
            </a:r>
            <a:endParaRPr lang="en-EC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CB7565-20BE-3293-FB06-237751F9B78C}"/>
              </a:ext>
            </a:extLst>
          </p:cNvPr>
          <p:cNvSpPr/>
          <p:nvPr/>
        </p:nvSpPr>
        <p:spPr>
          <a:xfrm>
            <a:off x="250404" y="5959474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8"/>
              </a:rPr>
              <a:t>https://soundsofspeech.uiowa.edu/spanish</a:t>
            </a:r>
            <a:endParaRPr lang="en-EC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13" grpId="0" animBg="1"/>
      <p:bldP spid="2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4" name="Group"/>
          <p:cNvGrpSpPr/>
          <p:nvPr/>
        </p:nvGrpSpPr>
        <p:grpSpPr>
          <a:xfrm>
            <a:off x="2705914" y="563135"/>
            <a:ext cx="3500438" cy="357190"/>
            <a:chOff x="0" y="0"/>
            <a:chExt cx="3500437" cy="357188"/>
          </a:xfrm>
          <a:solidFill>
            <a:srgbClr val="FFFF18"/>
          </a:solidFill>
        </p:grpSpPr>
        <p:sp>
          <p:nvSpPr>
            <p:cNvPr id="5252" name="Rectangle"/>
            <p:cNvSpPr/>
            <p:nvPr/>
          </p:nvSpPr>
          <p:spPr>
            <a:xfrm>
              <a:off x="-1" y="-1"/>
              <a:ext cx="3500439" cy="357190"/>
            </a:xfrm>
            <a:prstGeom prst="rect">
              <a:avLst/>
            </a:prstGeom>
            <a:grpFill/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53" name="SPANISH and ENGLISH /ŋ/"/>
            <p:cNvSpPr txBox="1"/>
            <p:nvPr/>
          </p:nvSpPr>
          <p:spPr>
            <a:xfrm>
              <a:off x="-1" y="-1"/>
              <a:ext cx="3500439" cy="3073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SPANISH and ENGLISH /</a:t>
              </a:r>
              <a:r>
                <a:rPr sz="1400" b="1" dirty="0" err="1">
                  <a:solidFill>
                    <a:srgbClr val="000000"/>
                  </a:solidFill>
                </a:rPr>
                <a:t>ŋ</a:t>
              </a:r>
              <a:r>
                <a:rPr sz="1400" b="1" dirty="0">
                  <a:solidFill>
                    <a:srgbClr val="000000"/>
                  </a:solidFill>
                </a:rPr>
                <a:t>/</a:t>
              </a:r>
            </a:p>
          </p:txBody>
        </p:sp>
      </p:grpSp>
      <p:grpSp>
        <p:nvGrpSpPr>
          <p:cNvPr id="5257" name="Group"/>
          <p:cNvGrpSpPr/>
          <p:nvPr/>
        </p:nvGrpSpPr>
        <p:grpSpPr>
          <a:xfrm>
            <a:off x="1491456" y="1420375"/>
            <a:ext cx="1371601" cy="342901"/>
            <a:chOff x="0" y="0"/>
            <a:chExt cx="1371600" cy="342900"/>
          </a:xfrm>
        </p:grpSpPr>
        <p:sp>
          <p:nvSpPr>
            <p:cNvPr id="5255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56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</a:t>
              </a:r>
            </a:p>
          </p:txBody>
        </p:sp>
      </p:grpSp>
      <p:grpSp>
        <p:nvGrpSpPr>
          <p:cNvPr id="5260" name="Group"/>
          <p:cNvGrpSpPr/>
          <p:nvPr/>
        </p:nvGrpSpPr>
        <p:grpSpPr>
          <a:xfrm>
            <a:off x="5349107" y="1348938"/>
            <a:ext cx="2357455" cy="342901"/>
            <a:chOff x="0" y="0"/>
            <a:chExt cx="2357453" cy="342900"/>
          </a:xfrm>
        </p:grpSpPr>
        <p:sp>
          <p:nvSpPr>
            <p:cNvPr id="5258" name="Rectangle"/>
            <p:cNvSpPr/>
            <p:nvPr/>
          </p:nvSpPr>
          <p:spPr>
            <a:xfrm>
              <a:off x="0" y="0"/>
              <a:ext cx="2357454" cy="342900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59" name="English /ŋ/"/>
            <p:cNvSpPr txBox="1"/>
            <p:nvPr/>
          </p:nvSpPr>
          <p:spPr>
            <a:xfrm>
              <a:off x="0" y="0"/>
              <a:ext cx="235745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/ŋ/</a:t>
              </a:r>
            </a:p>
          </p:txBody>
        </p:sp>
      </p:grpSp>
      <p:grpSp>
        <p:nvGrpSpPr>
          <p:cNvPr id="5263" name="Group"/>
          <p:cNvGrpSpPr/>
          <p:nvPr/>
        </p:nvGrpSpPr>
        <p:grpSpPr>
          <a:xfrm>
            <a:off x="323385" y="2206193"/>
            <a:ext cx="3096880" cy="500065"/>
            <a:chOff x="0" y="-1"/>
            <a:chExt cx="2428875" cy="500064"/>
          </a:xfrm>
          <a:solidFill>
            <a:srgbClr val="6FF0F0"/>
          </a:solidFill>
        </p:grpSpPr>
        <p:sp>
          <p:nvSpPr>
            <p:cNvPr id="5261" name="Rectangle"/>
            <p:cNvSpPr/>
            <p:nvPr/>
          </p:nvSpPr>
          <p:spPr>
            <a:xfrm>
              <a:off x="0" y="-1"/>
              <a:ext cx="2428875" cy="500064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5262" name="[ŋ] happens as an allophone of /n/"/>
            <p:cNvSpPr txBox="1"/>
            <p:nvPr/>
          </p:nvSpPr>
          <p:spPr>
            <a:xfrm>
              <a:off x="0" y="19200"/>
              <a:ext cx="2428875" cy="46166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 [</a:t>
              </a:r>
              <a:r>
                <a:rPr lang="en-US" sz="1200" dirty="0" err="1">
                  <a:solidFill>
                    <a:srgbClr val="000000"/>
                  </a:solidFill>
                </a:rPr>
                <a:t>ŋ</a:t>
              </a:r>
              <a:r>
                <a:rPr lang="en-US"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]</a:t>
              </a:r>
              <a:r>
                <a:rPr lang="en-US" sz="1200" dirty="0">
                  <a:solidFill>
                    <a:srgbClr val="000000"/>
                  </a:solidFill>
                </a:rPr>
                <a:t> happens as an allophone of /n/ before [k, g, x ]</a:t>
              </a:r>
            </a:p>
          </p:txBody>
        </p:sp>
      </p:grpSp>
      <p:grpSp>
        <p:nvGrpSpPr>
          <p:cNvPr id="5266" name="Group"/>
          <p:cNvGrpSpPr/>
          <p:nvPr/>
        </p:nvGrpSpPr>
        <p:grpSpPr>
          <a:xfrm>
            <a:off x="3713356" y="2041412"/>
            <a:ext cx="5002049" cy="472441"/>
            <a:chOff x="0" y="0"/>
            <a:chExt cx="2428875" cy="472440"/>
          </a:xfrm>
        </p:grpSpPr>
        <p:sp>
          <p:nvSpPr>
            <p:cNvPr id="5264" name="Rectangle"/>
            <p:cNvSpPr/>
            <p:nvPr/>
          </p:nvSpPr>
          <p:spPr>
            <a:xfrm>
              <a:off x="0" y="21905"/>
              <a:ext cx="2428875" cy="428629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265" name="/ ŋ / voiced dorso-velar, nasal, occlusive, continuant"/>
            <p:cNvSpPr txBox="1"/>
            <p:nvPr/>
          </p:nvSpPr>
          <p:spPr>
            <a:xfrm>
              <a:off x="0" y="-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200"/>
                <a:t>/ ŋ / voiced dorso-velar, nasal, occlusive, continuant</a:t>
              </a:r>
            </a:p>
          </p:txBody>
        </p:sp>
      </p:grpSp>
      <p:grpSp>
        <p:nvGrpSpPr>
          <p:cNvPr id="5269" name="Group"/>
          <p:cNvGrpSpPr/>
          <p:nvPr/>
        </p:nvGrpSpPr>
        <p:grpSpPr>
          <a:xfrm>
            <a:off x="3713356" y="2777698"/>
            <a:ext cx="5002049" cy="571505"/>
            <a:chOff x="0" y="0"/>
            <a:chExt cx="2428875" cy="571504"/>
          </a:xfrm>
        </p:grpSpPr>
        <p:sp>
          <p:nvSpPr>
            <p:cNvPr id="5267" name="Rectangle"/>
            <p:cNvSpPr/>
            <p:nvPr/>
          </p:nvSpPr>
          <p:spPr>
            <a:xfrm>
              <a:off x="0" y="-1"/>
              <a:ext cx="2428875" cy="571506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268" name="[ ŋ ] voiced dorso-velar, nasal, occlusive, continuant"/>
            <p:cNvSpPr txBox="1"/>
            <p:nvPr/>
          </p:nvSpPr>
          <p:spPr>
            <a:xfrm>
              <a:off x="0" y="49532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/>
                <a:t>[ ŋ ] voiced dorso-velar, nasal, occlusive, continuant</a:t>
              </a:r>
            </a:p>
          </p:txBody>
        </p:sp>
      </p:grpSp>
      <p:grpSp>
        <p:nvGrpSpPr>
          <p:cNvPr id="5272" name="Group"/>
          <p:cNvGrpSpPr/>
          <p:nvPr/>
        </p:nvGrpSpPr>
        <p:grpSpPr>
          <a:xfrm>
            <a:off x="3713356" y="3706391"/>
            <a:ext cx="5002049" cy="642969"/>
            <a:chOff x="0" y="9986"/>
            <a:chExt cx="2428875" cy="642968"/>
          </a:xfrm>
        </p:grpSpPr>
        <p:sp>
          <p:nvSpPr>
            <p:cNvPr id="5270" name="Rectangle"/>
            <p:cNvSpPr/>
            <p:nvPr/>
          </p:nvSpPr>
          <p:spPr>
            <a:xfrm>
              <a:off x="0" y="9986"/>
              <a:ext cx="2428875" cy="642968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5271" name="k /g [ -ņ- ] g / k  voiced, dorso-velar, nasal, occlusive, syllabic"/>
            <p:cNvSpPr txBox="1"/>
            <p:nvPr/>
          </p:nvSpPr>
          <p:spPr>
            <a:xfrm>
              <a:off x="0" y="100639"/>
              <a:ext cx="24288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200" dirty="0"/>
                <a:t>-</a:t>
              </a:r>
              <a:r>
                <a:rPr sz="1200" dirty="0"/>
                <a:t>k /g [ -</a:t>
              </a:r>
              <a:r>
                <a:rPr lang="es-ES" sz="1200" dirty="0"/>
                <a:t> </a:t>
              </a:r>
              <a:r>
                <a:rPr lang="en-US" sz="1200" dirty="0" err="1">
                  <a:sym typeface="Verdana"/>
                </a:rPr>
                <a:t>ŋ</a:t>
              </a:r>
              <a:r>
                <a:rPr lang="en-US" sz="1200" dirty="0">
                  <a:sym typeface="Verdana"/>
                </a:rPr>
                <a:t>̩̩ </a:t>
              </a:r>
              <a:r>
                <a:rPr sz="1200" dirty="0"/>
                <a:t>- ] g / k</a:t>
              </a:r>
              <a:r>
                <a:rPr lang="es-ES" sz="1200" dirty="0"/>
                <a:t>-</a:t>
              </a:r>
              <a:r>
                <a:rPr sz="1200" dirty="0"/>
                <a:t>  voiced, dorso-velar, nasal, occlusive, </a:t>
              </a:r>
              <a:r>
                <a:rPr sz="1200" dirty="0">
                  <a:solidFill>
                    <a:srgbClr val="FF0000"/>
                  </a:solidFill>
                </a:rPr>
                <a:t>syllabic</a:t>
              </a:r>
            </a:p>
          </p:txBody>
        </p:sp>
      </p:grpSp>
      <p:sp>
        <p:nvSpPr>
          <p:cNvPr id="5273" name="Line"/>
          <p:cNvSpPr/>
          <p:nvPr/>
        </p:nvSpPr>
        <p:spPr>
          <a:xfrm rot="10800000" flipV="1">
            <a:off x="2177276" y="740936"/>
            <a:ext cx="528638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274" name="Line"/>
          <p:cNvSpPr/>
          <p:nvPr/>
        </p:nvSpPr>
        <p:spPr>
          <a:xfrm>
            <a:off x="6206351" y="740936"/>
            <a:ext cx="357189" cy="60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276" name="Line"/>
          <p:cNvSpPr/>
          <p:nvPr/>
        </p:nvSpPr>
        <p:spPr>
          <a:xfrm>
            <a:off x="6563538" y="1027005"/>
            <a:ext cx="1" cy="3714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29AA7D-4764-F54B-B352-3C681D61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49108-675F-EACC-DE1C-44D581C3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4" grpId="1" animBg="1" advAuto="0"/>
      <p:bldP spid="5257" grpId="3" animBg="1" advAuto="0"/>
      <p:bldP spid="5260" grpId="7" animBg="1" advAuto="0"/>
      <p:bldP spid="5263" grpId="5" animBg="1" advAuto="0"/>
      <p:bldP spid="5266" grpId="9" animBg="1" advAuto="0"/>
      <p:bldP spid="5269" grpId="11" animBg="1" advAuto="0"/>
      <p:bldP spid="5272" grpId="13" animBg="1" advAuto="0"/>
      <p:bldP spid="5273" grpId="2" animBg="1" advAuto="0"/>
      <p:bldP spid="5274" grpId="6" animBg="1" advAuto="0"/>
      <p:bldP spid="5276" grpId="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6" name="Group"/>
          <p:cNvGrpSpPr/>
          <p:nvPr/>
        </p:nvGrpSpPr>
        <p:grpSpPr>
          <a:xfrm>
            <a:off x="2857500" y="500042"/>
            <a:ext cx="3771900" cy="628671"/>
            <a:chOff x="0" y="0"/>
            <a:chExt cx="3771900" cy="628670"/>
          </a:xfrm>
        </p:grpSpPr>
        <p:sp>
          <p:nvSpPr>
            <p:cNvPr id="5284" name="Rectangle"/>
            <p:cNvSpPr/>
            <p:nvPr/>
          </p:nvSpPr>
          <p:spPr>
            <a:xfrm>
              <a:off x="0" y="0"/>
              <a:ext cx="3771900" cy="62867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85" name="PHONEMIC AND PHONETIC DISTRIBUTION"/>
            <p:cNvSpPr txBox="1"/>
            <p:nvPr/>
          </p:nvSpPr>
          <p:spPr>
            <a:xfrm>
              <a:off x="0" y="0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5289" name="Group"/>
          <p:cNvGrpSpPr/>
          <p:nvPr/>
        </p:nvGrpSpPr>
        <p:grpSpPr>
          <a:xfrm>
            <a:off x="398635" y="1443037"/>
            <a:ext cx="1928821" cy="342901"/>
            <a:chOff x="0" y="0"/>
            <a:chExt cx="1928819" cy="342900"/>
          </a:xfrm>
        </p:grpSpPr>
        <p:sp>
          <p:nvSpPr>
            <p:cNvPr id="5287" name="Rectangle"/>
            <p:cNvSpPr/>
            <p:nvPr/>
          </p:nvSpPr>
          <p:spPr>
            <a:xfrm>
              <a:off x="-1" y="0"/>
              <a:ext cx="1928821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88" name="Spanish /ŋ/"/>
            <p:cNvSpPr txBox="1"/>
            <p:nvPr/>
          </p:nvSpPr>
          <p:spPr>
            <a:xfrm>
              <a:off x="-1" y="0"/>
              <a:ext cx="1928821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/ŋ/</a:t>
              </a:r>
            </a:p>
          </p:txBody>
        </p:sp>
      </p:grpSp>
      <p:grpSp>
        <p:nvGrpSpPr>
          <p:cNvPr id="5292" name="Group"/>
          <p:cNvGrpSpPr/>
          <p:nvPr/>
        </p:nvGrpSpPr>
        <p:grpSpPr>
          <a:xfrm>
            <a:off x="6286512" y="1428736"/>
            <a:ext cx="1714513" cy="342901"/>
            <a:chOff x="0" y="0"/>
            <a:chExt cx="1714512" cy="342900"/>
          </a:xfrm>
        </p:grpSpPr>
        <p:sp>
          <p:nvSpPr>
            <p:cNvPr id="5290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91" name="English / ŋ 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 ŋ /</a:t>
              </a:r>
            </a:p>
          </p:txBody>
        </p:sp>
      </p:grpSp>
      <p:graphicFrame>
        <p:nvGraphicFramePr>
          <p:cNvPr id="5293" name="Table"/>
          <p:cNvGraphicFramePr/>
          <p:nvPr>
            <p:extLst>
              <p:ext uri="{D42A27DB-BD31-4B8C-83A1-F6EECF244321}">
                <p14:modId xmlns:p14="http://schemas.microsoft.com/office/powerpoint/2010/main" val="251489139"/>
              </p:ext>
            </p:extLst>
          </p:nvPr>
        </p:nvGraphicFramePr>
        <p:xfrm>
          <a:off x="2327457" y="2183846"/>
          <a:ext cx="6245063" cy="230013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08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422">
                <a:tc>
                  <a:txBody>
                    <a:bodyPr/>
                    <a:lstStyle/>
                    <a:p>
                      <a:pPr algn="l">
                        <a:defRPr sz="18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Position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  / </a:t>
                      </a:r>
                      <a:r>
                        <a:rPr dirty="0" err="1"/>
                        <a:t>ŋ</a:t>
                      </a:r>
                      <a:r>
                        <a:rPr dirty="0"/>
                        <a:t> /                   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dirty="0"/>
                        <a:t> [ </a:t>
                      </a:r>
                      <a:r>
                        <a:rPr dirty="0" err="1"/>
                        <a:t>ŋ</a:t>
                      </a:r>
                      <a:r>
                        <a:rPr dirty="0"/>
                        <a:t> ]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B8847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</a:t>
                      </a:r>
                      <a:r>
                        <a:rPr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ŋ</a:t>
                      </a:r>
                      <a:r>
                        <a:rPr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̩]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B884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171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I                  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es-ES" sz="12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es-ES" sz="12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96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     M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ŋ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kəɹ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 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æː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ŋ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kɚ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]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37">
                <a:tc>
                  <a:txBody>
                    <a:bodyPr/>
                    <a:lstStyle/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k-M-g</a:t>
                      </a:r>
                    </a:p>
                    <a:p>
                      <a:pPr algn="ctr">
                        <a:defRPr sz="1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g-M-k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dɔg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ænd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kæt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kumimoji="0" lang="es-ES" sz="12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/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dɔː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ŋ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̩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kæt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̚ ]</a:t>
                      </a:r>
                      <a:endParaRPr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rgbClr val="F3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97"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/>
                        <a:t>&lt;-</a:t>
                      </a:r>
                      <a:r>
                        <a:rPr lang="es-ES" dirty="0" err="1"/>
                        <a:t>ng</a:t>
                      </a:r>
                      <a:r>
                        <a:rPr lang="es-ES" dirty="0"/>
                        <a:t>&gt; </a:t>
                      </a:r>
                      <a:r>
                        <a:rPr dirty="0"/>
                        <a:t>F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/θ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ɪ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ŋ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/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[θ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ɪː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ŋ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Times New Roman"/>
                        </a:rPr>
                        <a:t>]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 lang="es-ES" dirty="0"/>
                        <a:t>---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B88472"/>
                      </a:solidFill>
                      <a:bevel/>
                    </a:lnL>
                    <a:lnR w="12700">
                      <a:solidFill>
                        <a:srgbClr val="B88472"/>
                      </a:solidFill>
                      <a:bevel/>
                    </a:lnR>
                    <a:lnT w="12700">
                      <a:solidFill>
                        <a:srgbClr val="B88472"/>
                      </a:solidFill>
                      <a:bevel/>
                    </a:lnT>
                    <a:lnB w="12700">
                      <a:solidFill>
                        <a:srgbClr val="B88472"/>
                      </a:solidFill>
                      <a:bevel/>
                    </a:lnB>
                    <a:solidFill>
                      <a:schemeClr val="accent3">
                        <a:lumOff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298" name="Group"/>
          <p:cNvGrpSpPr/>
          <p:nvPr/>
        </p:nvGrpSpPr>
        <p:grpSpPr>
          <a:xfrm>
            <a:off x="1710290" y="4721962"/>
            <a:ext cx="4211019" cy="547698"/>
            <a:chOff x="-1" y="-1"/>
            <a:chExt cx="2571769" cy="547697"/>
          </a:xfrm>
        </p:grpSpPr>
        <p:sp>
          <p:nvSpPr>
            <p:cNvPr id="5296" name="Rectangle"/>
            <p:cNvSpPr/>
            <p:nvPr/>
          </p:nvSpPr>
          <p:spPr>
            <a:xfrm>
              <a:off x="-1" y="-1"/>
              <a:ext cx="2571769" cy="547697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97" name="Phonemic distribution is  partial."/>
            <p:cNvSpPr txBox="1"/>
            <p:nvPr/>
          </p:nvSpPr>
          <p:spPr>
            <a:xfrm>
              <a:off x="-1" y="-1"/>
              <a:ext cx="2571769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400" dirty="0"/>
                <a:t>Broad</a:t>
              </a:r>
              <a:r>
                <a:rPr sz="1400" dirty="0"/>
                <a:t> distribution is  </a:t>
              </a:r>
              <a:r>
                <a:rPr sz="1400" i="1" dirty="0"/>
                <a:t>partial.</a:t>
              </a:r>
            </a:p>
          </p:txBody>
        </p:sp>
      </p:grpSp>
      <p:grpSp>
        <p:nvGrpSpPr>
          <p:cNvPr id="5301" name="Group"/>
          <p:cNvGrpSpPr/>
          <p:nvPr/>
        </p:nvGrpSpPr>
        <p:grpSpPr>
          <a:xfrm>
            <a:off x="1710320" y="5646858"/>
            <a:ext cx="4210989" cy="523873"/>
            <a:chOff x="0" y="-1"/>
            <a:chExt cx="2571750" cy="523872"/>
          </a:xfrm>
        </p:grpSpPr>
        <p:sp>
          <p:nvSpPr>
            <p:cNvPr id="5299" name="Rectangle"/>
            <p:cNvSpPr/>
            <p:nvPr/>
          </p:nvSpPr>
          <p:spPr>
            <a:xfrm>
              <a:off x="0" y="-1"/>
              <a:ext cx="2571750" cy="523872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00" name="Phonetic distribution is partial."/>
            <p:cNvSpPr txBox="1"/>
            <p:nvPr/>
          </p:nvSpPr>
          <p:spPr>
            <a:xfrm>
              <a:off x="0" y="-1"/>
              <a:ext cx="257175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sz="1400" dirty="0"/>
                <a:t>Narrow</a:t>
              </a:r>
              <a:r>
                <a:rPr sz="1400" dirty="0"/>
                <a:t> distribution is </a:t>
              </a:r>
              <a:r>
                <a:rPr sz="1400" i="1" dirty="0"/>
                <a:t>partial</a:t>
              </a:r>
              <a:r>
                <a:rPr lang="es-ES" sz="1400" i="1" dirty="0"/>
                <a:t> and </a:t>
              </a:r>
              <a:r>
                <a:rPr lang="es-ES" sz="1400" i="1" dirty="0" err="1"/>
                <a:t>complementary</a:t>
              </a:r>
              <a:endParaRPr sz="1400" dirty="0"/>
            </a:p>
          </p:txBody>
        </p:sp>
      </p:grpSp>
      <p:sp>
        <p:nvSpPr>
          <p:cNvPr id="5302" name="Shape"/>
          <p:cNvSpPr/>
          <p:nvPr/>
        </p:nvSpPr>
        <p:spPr>
          <a:xfrm flipH="1">
            <a:off x="7761288" y="3980985"/>
            <a:ext cx="55717" cy="710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6FF0F0"/>
          </a:solidFill>
          <a:ln w="12700">
            <a:solidFill>
              <a:srgbClr val="6FF0F0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303" name="Rectangle"/>
          <p:cNvSpPr/>
          <p:nvPr/>
        </p:nvSpPr>
        <p:spPr>
          <a:xfrm>
            <a:off x="6467025" y="4714882"/>
            <a:ext cx="2105495" cy="931975"/>
          </a:xfrm>
          <a:prstGeom prst="rect">
            <a:avLst/>
          </a:prstGeom>
          <a:gradFill flip="none" rotWithShape="1">
            <a:gsLst>
              <a:gs pos="0">
                <a:srgbClr val="DAC3BC"/>
              </a:gs>
              <a:gs pos="35000">
                <a:srgbClr val="E4D4D0"/>
              </a:gs>
              <a:gs pos="100000">
                <a:srgbClr val="F5EEED"/>
              </a:gs>
            </a:gsLst>
            <a:lin ang="16200000" scaled="0"/>
          </a:gradFill>
          <a:ln w="9525" cap="flat">
            <a:solidFill>
              <a:srgbClr val="8C7067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dirty="0" err="1">
                <a:latin typeface="Times New Roman"/>
                <a:ea typeface="Times New Roman"/>
                <a:cs typeface="Times New Roman"/>
                <a:sym typeface="Times New Roman"/>
              </a:rPr>
              <a:t>ŋ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̩]</a:t>
            </a:r>
          </a:p>
          <a:p>
            <a:pPr algn="ctr">
              <a:defRPr sz="1200">
                <a:latin typeface="Verdana"/>
                <a:ea typeface="Verdana"/>
                <a:cs typeface="Verdana"/>
                <a:sym typeface="Verdana"/>
              </a:defRPr>
            </a:pPr>
            <a:r>
              <a:rPr lang="lv-LV" sz="1200" dirty="0" err="1"/>
              <a:t>This</a:t>
            </a:r>
            <a:r>
              <a:rPr lang="lv-LV" sz="1200" dirty="0"/>
              <a:t> </a:t>
            </a:r>
            <a:r>
              <a:rPr lang="lv-LV" sz="1200" dirty="0" err="1"/>
              <a:t>sound</a:t>
            </a:r>
            <a:r>
              <a:rPr lang="lv-LV" sz="1200" dirty="0"/>
              <a:t> </a:t>
            </a:r>
            <a:r>
              <a:rPr lang="lv-LV" sz="1200" dirty="0" err="1"/>
              <a:t>only</a:t>
            </a:r>
            <a:r>
              <a:rPr lang="lv-LV" sz="1200" dirty="0"/>
              <a:t> </a:t>
            </a:r>
            <a:r>
              <a:rPr lang="lv-LV" sz="1200" dirty="0" err="1"/>
              <a:t>happens</a:t>
            </a:r>
            <a:r>
              <a:rPr lang="lv-LV" sz="1200" dirty="0"/>
              <a:t> </a:t>
            </a:r>
            <a:r>
              <a:rPr lang="lv-LV" sz="1200" dirty="0" err="1"/>
              <a:t>in</a:t>
            </a:r>
            <a:r>
              <a:rPr lang="lv-LV" sz="1200" dirty="0"/>
              <a:t> </a:t>
            </a:r>
            <a:r>
              <a:rPr lang="lv-LV" sz="1200" dirty="0" err="1"/>
              <a:t>context</a:t>
            </a:r>
            <a:r>
              <a:rPr lang="lv-LV" sz="1200" dirty="0"/>
              <a:t> </a:t>
            </a:r>
            <a:r>
              <a:rPr lang="lv-LV" sz="1200" dirty="0" err="1"/>
              <a:t>between</a:t>
            </a:r>
            <a:r>
              <a:rPr lang="lv-LV" sz="1200" dirty="0"/>
              <a:t> dorso </a:t>
            </a:r>
            <a:r>
              <a:rPr lang="lv-LV" sz="1200" dirty="0" err="1"/>
              <a:t>velar</a:t>
            </a:r>
            <a:r>
              <a:rPr lang="lv-LV" sz="1200" dirty="0"/>
              <a:t> </a:t>
            </a:r>
            <a:r>
              <a:rPr lang="lv-LV" sz="1200" dirty="0" err="1"/>
              <a:t>sounds</a:t>
            </a:r>
            <a:endParaRPr lang="lv-LV" sz="1200" dirty="0"/>
          </a:p>
        </p:txBody>
      </p:sp>
      <p:grpSp>
        <p:nvGrpSpPr>
          <p:cNvPr id="5313" name="Group"/>
          <p:cNvGrpSpPr/>
          <p:nvPr/>
        </p:nvGrpSpPr>
        <p:grpSpPr>
          <a:xfrm>
            <a:off x="327197" y="2157417"/>
            <a:ext cx="1928827" cy="1428751"/>
            <a:chOff x="0" y="0"/>
            <a:chExt cx="1928826" cy="1428750"/>
          </a:xfrm>
        </p:grpSpPr>
        <p:sp>
          <p:nvSpPr>
            <p:cNvPr id="5311" name="Rectangle"/>
            <p:cNvSpPr/>
            <p:nvPr/>
          </p:nvSpPr>
          <p:spPr>
            <a:xfrm>
              <a:off x="-1" y="0"/>
              <a:ext cx="1928828" cy="142875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12" name="X"/>
            <p:cNvSpPr txBox="1"/>
            <p:nvPr/>
          </p:nvSpPr>
          <p:spPr>
            <a:xfrm>
              <a:off x="-1" y="0"/>
              <a:ext cx="1928828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>
                  <a:solidFill>
                    <a:srgbClr val="000000"/>
                  </a:solidFill>
                </a:rPr>
                <a:t>X</a:t>
              </a:r>
              <a:r>
                <a:rPr sz="14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5315" name="Line"/>
          <p:cNvSpPr/>
          <p:nvPr/>
        </p:nvSpPr>
        <p:spPr>
          <a:xfrm rot="10800000" flipV="1">
            <a:off x="1255906" y="814378"/>
            <a:ext cx="1601594" cy="628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316" name="Line"/>
          <p:cNvSpPr/>
          <p:nvPr/>
        </p:nvSpPr>
        <p:spPr>
          <a:xfrm>
            <a:off x="6629400" y="814378"/>
            <a:ext cx="228600" cy="614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40BF2-E7D8-C541-B0ED-B578E090CC6B}"/>
              </a:ext>
            </a:extLst>
          </p:cNvPr>
          <p:cNvSpPr txBox="1"/>
          <p:nvPr/>
        </p:nvSpPr>
        <p:spPr>
          <a:xfrm>
            <a:off x="5142451" y="7004807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517211-AAD9-9143-BA15-5DFC90845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83142" cy="7414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F9D4F4-1CF3-1CEA-8AC9-9D52303D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6" grpId="1" animBg="1" advAuto="0"/>
      <p:bldP spid="5289" grpId="3" animBg="1" advAuto="0"/>
      <p:bldP spid="5292" grpId="6" animBg="1" advAuto="0"/>
      <p:bldP spid="5293" grpId="8" animBg="1" advAuto="0"/>
      <p:bldP spid="5298" grpId="10" animBg="1" advAuto="0"/>
      <p:bldP spid="5301" grpId="12" animBg="1" advAuto="0"/>
      <p:bldP spid="5302" grpId="13" animBg="1" advAuto="0"/>
      <p:bldP spid="5302" grpId="14" animBg="1"/>
      <p:bldP spid="5303" grpId="0" animBg="1"/>
      <p:bldP spid="5313" grpId="4" animBg="1" advAuto="0"/>
      <p:bldP spid="5315" grpId="2" animBg="1" advAuto="0"/>
      <p:bldP spid="5316" grpId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1" name="Group"/>
          <p:cNvGrpSpPr/>
          <p:nvPr/>
        </p:nvGrpSpPr>
        <p:grpSpPr>
          <a:xfrm>
            <a:off x="2253311" y="369714"/>
            <a:ext cx="4691601" cy="557213"/>
            <a:chOff x="0" y="0"/>
            <a:chExt cx="3771900" cy="557212"/>
          </a:xfrm>
          <a:solidFill>
            <a:srgbClr val="FFFF00"/>
          </a:solidFill>
        </p:grpSpPr>
        <p:sp>
          <p:nvSpPr>
            <p:cNvPr id="5319" name="Rectangle"/>
            <p:cNvSpPr/>
            <p:nvPr/>
          </p:nvSpPr>
          <p:spPr>
            <a:xfrm>
              <a:off x="0" y="0"/>
              <a:ext cx="3771900" cy="557213"/>
            </a:xfrm>
            <a:prstGeom prst="rect">
              <a:avLst/>
            </a:prstGeom>
            <a:grpFill/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20" name="CONTRASTIVE  TRANSFER ANALYSIS"/>
            <p:cNvSpPr txBox="1"/>
            <p:nvPr/>
          </p:nvSpPr>
          <p:spPr>
            <a:xfrm>
              <a:off x="0" y="0"/>
              <a:ext cx="3771900" cy="5232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5324" name="Group"/>
          <p:cNvGrpSpPr/>
          <p:nvPr/>
        </p:nvGrpSpPr>
        <p:grpSpPr>
          <a:xfrm>
            <a:off x="2558392" y="2782717"/>
            <a:ext cx="1529097" cy="342901"/>
            <a:chOff x="0" y="0"/>
            <a:chExt cx="1785928" cy="342900"/>
          </a:xfrm>
        </p:grpSpPr>
        <p:sp>
          <p:nvSpPr>
            <p:cNvPr id="5322" name="Rectangle"/>
            <p:cNvSpPr/>
            <p:nvPr/>
          </p:nvSpPr>
          <p:spPr>
            <a:xfrm>
              <a:off x="-1" y="0"/>
              <a:ext cx="1785930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23" name="Spanish / ŋ /"/>
            <p:cNvSpPr txBox="1"/>
            <p:nvPr/>
          </p:nvSpPr>
          <p:spPr>
            <a:xfrm>
              <a:off x="-1" y="0"/>
              <a:ext cx="178593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Spanish </a:t>
              </a:r>
              <a:r>
                <a:rPr lang="es-ES" sz="1400" b="1" dirty="0"/>
                <a:t>[</a:t>
              </a:r>
              <a:r>
                <a:rPr sz="1400" b="1" dirty="0"/>
                <a:t> </a:t>
              </a:r>
              <a:r>
                <a:rPr sz="1400" b="1" dirty="0" err="1"/>
                <a:t>ŋ</a:t>
              </a:r>
              <a:r>
                <a:rPr sz="1400" b="1" dirty="0"/>
                <a:t> </a:t>
              </a:r>
              <a:r>
                <a:rPr lang="es-ES" sz="1400" b="1" dirty="0"/>
                <a:t>]</a:t>
              </a:r>
              <a:r>
                <a:rPr sz="1400" b="1" dirty="0"/>
                <a:t> </a:t>
              </a:r>
            </a:p>
          </p:txBody>
        </p:sp>
      </p:grpSp>
      <p:grpSp>
        <p:nvGrpSpPr>
          <p:cNvPr id="5327" name="Group"/>
          <p:cNvGrpSpPr/>
          <p:nvPr/>
        </p:nvGrpSpPr>
        <p:grpSpPr>
          <a:xfrm>
            <a:off x="4836847" y="2782717"/>
            <a:ext cx="1529095" cy="342901"/>
            <a:chOff x="0" y="0"/>
            <a:chExt cx="1643058" cy="342900"/>
          </a:xfrm>
        </p:grpSpPr>
        <p:sp>
          <p:nvSpPr>
            <p:cNvPr id="5325" name="Rectangle"/>
            <p:cNvSpPr/>
            <p:nvPr/>
          </p:nvSpPr>
          <p:spPr>
            <a:xfrm>
              <a:off x="-1" y="0"/>
              <a:ext cx="164306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26" name="English / ŋ /"/>
            <p:cNvSpPr txBox="1"/>
            <p:nvPr/>
          </p:nvSpPr>
          <p:spPr>
            <a:xfrm>
              <a:off x="-1" y="0"/>
              <a:ext cx="16430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English / </a:t>
              </a:r>
              <a:r>
                <a:rPr sz="1400" b="1" dirty="0" err="1">
                  <a:solidFill>
                    <a:srgbClr val="000000"/>
                  </a:solidFill>
                </a:rPr>
                <a:t>ŋ</a:t>
              </a:r>
              <a:r>
                <a:rPr sz="1400" b="1" dirty="0">
                  <a:solidFill>
                    <a:srgbClr val="000000"/>
                  </a:solidFill>
                </a:rPr>
                <a:t> / </a:t>
              </a:r>
            </a:p>
          </p:txBody>
        </p:sp>
      </p:grpSp>
      <p:grpSp>
        <p:nvGrpSpPr>
          <p:cNvPr id="533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532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3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A251A30-0897-004F-A7CD-785782379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03775"/>
              </p:ext>
            </p:extLst>
          </p:nvPr>
        </p:nvGraphicFramePr>
        <p:xfrm>
          <a:off x="2708005" y="3378651"/>
          <a:ext cx="3657937" cy="20240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5254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73788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534799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316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 </a:t>
                      </a:r>
                      <a:r>
                        <a:rPr lang="en-US" sz="2400" b="0" dirty="0"/>
                        <a:t>[ </a:t>
                      </a:r>
                      <a:r>
                        <a:rPr lang="en-US" sz="2400" b="0" dirty="0" err="1"/>
                        <a:t>ŋ</a:t>
                      </a:r>
                      <a:r>
                        <a:rPr lang="en-US" sz="2400" b="0" dirty="0"/>
                        <a:t> ]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89300" algn="r"/>
                        </a:tabLst>
                      </a:pPr>
                      <a:r>
                        <a:rPr lang="en-US" sz="2400" b="0" dirty="0"/>
                        <a:t>/ </a:t>
                      </a:r>
                      <a:r>
                        <a:rPr lang="en-US" sz="2400" b="0" dirty="0" err="1"/>
                        <a:t>ŋ</a:t>
                      </a:r>
                      <a:r>
                        <a:rPr lang="en-US" sz="2400" b="0" dirty="0"/>
                        <a:t> /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567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5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7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 </a:t>
                      </a:r>
                      <a:r>
                        <a:rPr lang="en-US" sz="2400" b="0" dirty="0"/>
                        <a:t>[ -</a:t>
                      </a:r>
                      <a:r>
                        <a:rPr lang="en-US" sz="2400" b="0" dirty="0" err="1"/>
                        <a:t>ŋ</a:t>
                      </a:r>
                      <a:r>
                        <a:rPr lang="en-US" sz="2400" b="0" dirty="0"/>
                        <a:t>- 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[-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ŋ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̩-]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 </a:t>
                      </a:r>
                      <a:r>
                        <a:rPr lang="en-US" sz="2400" b="0" dirty="0"/>
                        <a:t>[ -</a:t>
                      </a:r>
                      <a:r>
                        <a:rPr lang="en-US" sz="2400" b="0" dirty="0" err="1"/>
                        <a:t>ŋ</a:t>
                      </a:r>
                      <a:r>
                        <a:rPr lang="en-US" sz="2400" b="0" dirty="0"/>
                        <a:t> ]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91D9257-6C58-1145-9D8D-F062477F38AF}"/>
              </a:ext>
            </a:extLst>
          </p:cNvPr>
          <p:cNvSpPr txBox="1"/>
          <p:nvPr/>
        </p:nvSpPr>
        <p:spPr>
          <a:xfrm>
            <a:off x="6728381" y="4713043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BA861403-EE6B-BA45-A74B-24EBD5FE2168}"/>
              </a:ext>
            </a:extLst>
          </p:cNvPr>
          <p:cNvSpPr/>
          <p:nvPr/>
        </p:nvSpPr>
        <p:spPr>
          <a:xfrm>
            <a:off x="6479906" y="4750363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627BA2-C7B7-0049-91FC-069B9D4B7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78899"/>
            <a:ext cx="965163" cy="741453"/>
          </a:xfrm>
          <a:prstGeom prst="rect">
            <a:avLst/>
          </a:prstGeom>
        </p:spPr>
      </p:pic>
      <p:pic>
        <p:nvPicPr>
          <p:cNvPr id="20" name="Picture 2" descr="Sounds American | LinkedIn">
            <a:hlinkClick r:id="rId5"/>
            <a:extLst>
              <a:ext uri="{FF2B5EF4-FFF2-40B4-BE49-F238E27FC236}">
                <a16:creationId xmlns:a16="http://schemas.microsoft.com/office/drawing/2014/main" id="{8F4CB1B5-315E-A24A-AAE0-9A92299D0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t="35636" r="22292" b="36215"/>
          <a:stretch/>
        </p:blipFill>
        <p:spPr bwMode="auto">
          <a:xfrm>
            <a:off x="6944912" y="3429000"/>
            <a:ext cx="1143001" cy="4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E775AB-6D2F-1B48-9017-E90661F48BD6}"/>
              </a:ext>
            </a:extLst>
          </p:cNvPr>
          <p:cNvSpPr txBox="1"/>
          <p:nvPr/>
        </p:nvSpPr>
        <p:spPr>
          <a:xfrm>
            <a:off x="2319130" y="2676939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Alarm" descr="Alarm">
            <a:hlinkClick r:id="" action="ppaction://media"/>
            <a:extLst>
              <a:ext uri="{FF2B5EF4-FFF2-40B4-BE49-F238E27FC236}">
                <a16:creationId xmlns:a16="http://schemas.microsoft.com/office/drawing/2014/main" id="{B50871CD-329E-9E4E-8ED0-468B49DE97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20396" y="1630017"/>
            <a:ext cx="3769021" cy="8996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99ED21-1059-88FF-6CE8-2E61BA77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17</a:t>
            </a:fld>
            <a:endParaRPr lang="en-EC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269BB4-4831-169F-21B3-A3FC0D85DE02}"/>
              </a:ext>
            </a:extLst>
          </p:cNvPr>
          <p:cNvSpPr txBox="1"/>
          <p:nvPr/>
        </p:nvSpPr>
        <p:spPr>
          <a:xfrm>
            <a:off x="1881952" y="34424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/n/</a:t>
            </a:r>
            <a:r>
              <a:rPr lang="en-EC" dirty="0"/>
              <a:t> &lt;=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70C9455-642C-CDF0-9B91-E638C77C7293}"/>
              </a:ext>
            </a:extLst>
          </p:cNvPr>
          <p:cNvSpPr/>
          <p:nvPr/>
        </p:nvSpPr>
        <p:spPr>
          <a:xfrm>
            <a:off x="2411526" y="3334862"/>
            <a:ext cx="951289" cy="179779"/>
          </a:xfrm>
          <a:custGeom>
            <a:avLst/>
            <a:gdLst>
              <a:gd name="connsiteX0" fmla="*/ 464234 w 464234"/>
              <a:gd name="connsiteY0" fmla="*/ 98552 h 112619"/>
              <a:gd name="connsiteX1" fmla="*/ 182880 w 464234"/>
              <a:gd name="connsiteY1" fmla="*/ 78 h 112619"/>
              <a:gd name="connsiteX2" fmla="*/ 0 w 464234"/>
              <a:gd name="connsiteY2" fmla="*/ 112619 h 1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2619">
                <a:moveTo>
                  <a:pt x="464234" y="98552"/>
                </a:moveTo>
                <a:cubicBezTo>
                  <a:pt x="362243" y="48143"/>
                  <a:pt x="260252" y="-2266"/>
                  <a:pt x="182880" y="78"/>
                </a:cubicBezTo>
                <a:cubicBezTo>
                  <a:pt x="105508" y="2422"/>
                  <a:pt x="52754" y="57520"/>
                  <a:pt x="0" y="112619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5" grpId="0"/>
      <p:bldP spid="17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" name="Group"/>
          <p:cNvGrpSpPr/>
          <p:nvPr/>
        </p:nvGrpSpPr>
        <p:grpSpPr>
          <a:xfrm>
            <a:off x="1928794" y="340096"/>
            <a:ext cx="5572166" cy="571503"/>
            <a:chOff x="0" y="0"/>
            <a:chExt cx="5572164" cy="571501"/>
          </a:xfrm>
          <a:solidFill>
            <a:srgbClr val="FFFF00"/>
          </a:solidFill>
        </p:grpSpPr>
        <p:sp>
          <p:nvSpPr>
            <p:cNvPr id="5333" name="Rectangle"/>
            <p:cNvSpPr/>
            <p:nvPr/>
          </p:nvSpPr>
          <p:spPr>
            <a:xfrm>
              <a:off x="-1" y="0"/>
              <a:ext cx="5572166" cy="57150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/>
            </a:p>
          </p:txBody>
        </p:sp>
        <p:sp>
          <p:nvSpPr>
            <p:cNvPr id="5334" name="SPANISH   /ɲ/and ENGLISH /-/"/>
            <p:cNvSpPr txBox="1"/>
            <p:nvPr/>
          </p:nvSpPr>
          <p:spPr>
            <a:xfrm>
              <a:off x="-1" y="0"/>
              <a:ext cx="5572166" cy="39648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rgbClr val="373D54"/>
                  </a:solidFill>
                </a:rPr>
                <a:t>SPANISH   /ɲ/and </a:t>
              </a:r>
              <a:r>
                <a:rPr lang="en-US" sz="2000" b="1" strike="sngStrike">
                  <a:solidFill>
                    <a:srgbClr val="FF0000"/>
                  </a:solidFill>
                </a:rPr>
                <a:t>ENGLISH</a:t>
              </a:r>
              <a:r>
                <a:rPr lang="en-US" sz="2000" b="1">
                  <a:solidFill>
                    <a:srgbClr val="373D54"/>
                  </a:solidFill>
                </a:rPr>
                <a:t> /-/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9A6665-D3EC-BC41-9AAE-B0931AE76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1307789"/>
            <a:ext cx="3835400" cy="3441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B3A93A-D552-1E48-8E98-C3040B760E4C}"/>
              </a:ext>
            </a:extLst>
          </p:cNvPr>
          <p:cNvSpPr/>
          <p:nvPr/>
        </p:nvSpPr>
        <p:spPr>
          <a:xfrm>
            <a:off x="1471961" y="5121210"/>
            <a:ext cx="5765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voiced, </a:t>
            </a:r>
            <a:r>
              <a:rPr lang="en-US" dirty="0" err="1">
                <a:solidFill>
                  <a:srgbClr val="FF0000"/>
                </a:solidFill>
              </a:rPr>
              <a:t>dorso</a:t>
            </a:r>
            <a:r>
              <a:rPr lang="en-US" dirty="0">
                <a:solidFill>
                  <a:srgbClr val="FF0000"/>
                </a:solidFill>
              </a:rPr>
              <a:t>-PALATAL</a:t>
            </a:r>
            <a:r>
              <a:rPr lang="en-US" dirty="0"/>
              <a:t>, nasal, occlusive, continuant.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530661-43AF-C446-9A37-6B3C6BE71C80}"/>
              </a:ext>
            </a:extLst>
          </p:cNvPr>
          <p:cNvCxnSpPr>
            <a:cxnSpLocks/>
          </p:cNvCxnSpPr>
          <p:nvPr/>
        </p:nvCxnSpPr>
        <p:spPr>
          <a:xfrm flipV="1">
            <a:off x="2810107" y="3858322"/>
            <a:ext cx="2297152" cy="126288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E93610-D11D-5243-B56F-C3E73B82FA32}"/>
              </a:ext>
            </a:extLst>
          </p:cNvPr>
          <p:cNvCxnSpPr>
            <a:cxnSpLocks/>
          </p:cNvCxnSpPr>
          <p:nvPr/>
        </p:nvCxnSpPr>
        <p:spPr>
          <a:xfrm flipV="1">
            <a:off x="3780263" y="2207942"/>
            <a:ext cx="574443" cy="291326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30EE62-6290-7B4C-A65D-326776FE86DA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4354706" y="1773044"/>
            <a:ext cx="360172" cy="334816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D36AFE9-A763-4141-8F92-E0314520E5C5}"/>
              </a:ext>
            </a:extLst>
          </p:cNvPr>
          <p:cNvCxnSpPr>
            <a:cxnSpLocks/>
          </p:cNvCxnSpPr>
          <p:nvPr/>
        </p:nvCxnSpPr>
        <p:spPr>
          <a:xfrm flipH="1" flipV="1">
            <a:off x="4457042" y="2207942"/>
            <a:ext cx="650217" cy="291326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ADA39C9-3999-8C4F-910C-A50C97F0F574}"/>
              </a:ext>
            </a:extLst>
          </p:cNvPr>
          <p:cNvCxnSpPr>
            <a:cxnSpLocks/>
          </p:cNvCxnSpPr>
          <p:nvPr/>
        </p:nvCxnSpPr>
        <p:spPr>
          <a:xfrm flipH="1" flipV="1">
            <a:off x="5153837" y="2293086"/>
            <a:ext cx="650217" cy="291326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Freeform 25">
            <a:extLst>
              <a:ext uri="{FF2B5EF4-FFF2-40B4-BE49-F238E27FC236}">
                <a16:creationId xmlns:a16="http://schemas.microsoft.com/office/drawing/2014/main" id="{76D17EBA-7429-A34B-8F45-75F9AB5BB946}"/>
              </a:ext>
            </a:extLst>
          </p:cNvPr>
          <p:cNvSpPr/>
          <p:nvPr/>
        </p:nvSpPr>
        <p:spPr>
          <a:xfrm rot="20630335">
            <a:off x="3081630" y="1745865"/>
            <a:ext cx="1992695" cy="816116"/>
          </a:xfrm>
          <a:custGeom>
            <a:avLst/>
            <a:gdLst>
              <a:gd name="connsiteX0" fmla="*/ 2096429 w 2098517"/>
              <a:gd name="connsiteY0" fmla="*/ 1873713 h 1873713"/>
              <a:gd name="connsiteX1" fmla="*/ 2018370 w 2098517"/>
              <a:gd name="connsiteY1" fmla="*/ 602474 h 1873713"/>
              <a:gd name="connsiteX2" fmla="*/ 1572322 w 2098517"/>
              <a:gd name="connsiteY2" fmla="*/ 308 h 1873713"/>
              <a:gd name="connsiteX3" fmla="*/ 33453 w 2098517"/>
              <a:gd name="connsiteY3" fmla="*/ 513264 h 1873713"/>
              <a:gd name="connsiteX4" fmla="*/ 0 w 2098517"/>
              <a:gd name="connsiteY4" fmla="*/ 524415 h 1873713"/>
              <a:gd name="connsiteX5" fmla="*/ 0 w 2098517"/>
              <a:gd name="connsiteY5" fmla="*/ 524415 h 18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517" h="1873713">
                <a:moveTo>
                  <a:pt x="2096429" y="1873713"/>
                </a:moveTo>
                <a:cubicBezTo>
                  <a:pt x="2101075" y="1394210"/>
                  <a:pt x="2105721" y="914708"/>
                  <a:pt x="2018370" y="602474"/>
                </a:cubicBezTo>
                <a:cubicBezTo>
                  <a:pt x="1931019" y="290240"/>
                  <a:pt x="1903141" y="15176"/>
                  <a:pt x="1572322" y="308"/>
                </a:cubicBezTo>
                <a:cubicBezTo>
                  <a:pt x="1241502" y="-14560"/>
                  <a:pt x="33453" y="513264"/>
                  <a:pt x="33453" y="513264"/>
                </a:cubicBezTo>
                <a:lnTo>
                  <a:pt x="0" y="524415"/>
                </a:lnTo>
                <a:lnTo>
                  <a:pt x="0" y="524415"/>
                </a:lnTo>
              </a:path>
            </a:pathLst>
          </a:cu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ADE3C8C-8DAA-464D-9337-D6B92E9155E1}"/>
              </a:ext>
            </a:extLst>
          </p:cNvPr>
          <p:cNvSpPr/>
          <p:nvPr/>
        </p:nvSpPr>
        <p:spPr>
          <a:xfrm>
            <a:off x="4486868" y="2192857"/>
            <a:ext cx="734388" cy="1489910"/>
          </a:xfrm>
          <a:custGeom>
            <a:avLst/>
            <a:gdLst>
              <a:gd name="connsiteX0" fmla="*/ 689139 w 734388"/>
              <a:gd name="connsiteY0" fmla="*/ 1489910 h 1489910"/>
              <a:gd name="connsiteX1" fmla="*/ 496193 w 734388"/>
              <a:gd name="connsiteY1" fmla="*/ 256728 h 1489910"/>
              <a:gd name="connsiteX2" fmla="*/ 1242 w 734388"/>
              <a:gd name="connsiteY2" fmla="*/ 13448 h 1489910"/>
              <a:gd name="connsiteX3" fmla="*/ 655583 w 734388"/>
              <a:gd name="connsiteY3" fmla="*/ 491620 h 1489910"/>
              <a:gd name="connsiteX4" fmla="*/ 722695 w 734388"/>
              <a:gd name="connsiteY4" fmla="*/ 340618 h 1489910"/>
              <a:gd name="connsiteX5" fmla="*/ 722695 w 734388"/>
              <a:gd name="connsiteY5" fmla="*/ 340618 h 14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4388" h="1489910">
                <a:moveTo>
                  <a:pt x="689139" y="1489910"/>
                </a:moveTo>
                <a:cubicBezTo>
                  <a:pt x="649991" y="996357"/>
                  <a:pt x="610843" y="502805"/>
                  <a:pt x="496193" y="256728"/>
                </a:cubicBezTo>
                <a:cubicBezTo>
                  <a:pt x="381543" y="10651"/>
                  <a:pt x="-25323" y="-25701"/>
                  <a:pt x="1242" y="13448"/>
                </a:cubicBezTo>
                <a:cubicBezTo>
                  <a:pt x="27807" y="52597"/>
                  <a:pt x="535341" y="437092"/>
                  <a:pt x="655583" y="491620"/>
                </a:cubicBezTo>
                <a:cubicBezTo>
                  <a:pt x="775825" y="546148"/>
                  <a:pt x="722695" y="340618"/>
                  <a:pt x="722695" y="340618"/>
                </a:cubicBezTo>
                <a:lnTo>
                  <a:pt x="722695" y="340618"/>
                </a:lnTo>
              </a:path>
            </a:pathLst>
          </a:custGeom>
          <a:noFill/>
          <a:ln w="25400" cap="flat">
            <a:solidFill>
              <a:srgbClr val="00B05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551C5-1205-69D2-47AA-20EF1432F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18</a:t>
            </a:fld>
            <a:endParaRPr lang="en-EC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53988-2ED7-84F1-E450-5B512A12C290}"/>
              </a:ext>
            </a:extLst>
          </p:cNvPr>
          <p:cNvSpPr/>
          <p:nvPr/>
        </p:nvSpPr>
        <p:spPr>
          <a:xfrm>
            <a:off x="1948740" y="5821612"/>
            <a:ext cx="447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dirty="0"/>
              <a:t>S: </a:t>
            </a:r>
            <a:r>
              <a:rPr lang="en-EC" dirty="0">
                <a:hlinkClick r:id="rId3"/>
              </a:rPr>
              <a:t>https://soundsofspeech.uiowa.edu/spanish</a:t>
            </a:r>
            <a:endParaRPr lang="en-EC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4" name="Group"/>
          <p:cNvGrpSpPr/>
          <p:nvPr/>
        </p:nvGrpSpPr>
        <p:grpSpPr>
          <a:xfrm>
            <a:off x="3214688" y="1214437"/>
            <a:ext cx="3500438" cy="357188"/>
            <a:chOff x="0" y="0"/>
            <a:chExt cx="3500437" cy="357187"/>
          </a:xfrm>
          <a:solidFill>
            <a:srgbClr val="FFFF00"/>
          </a:solidFill>
        </p:grpSpPr>
        <p:sp>
          <p:nvSpPr>
            <p:cNvPr id="5342" name="Rectangle"/>
            <p:cNvSpPr/>
            <p:nvPr/>
          </p:nvSpPr>
          <p:spPr>
            <a:xfrm>
              <a:off x="-1" y="-1"/>
              <a:ext cx="3500439" cy="357189"/>
            </a:xfrm>
            <a:prstGeom prst="rect">
              <a:avLst/>
            </a:prstGeom>
            <a:grpFill/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43" name="SPANISH   /ɲ/and ENGLISH /-/"/>
            <p:cNvSpPr txBox="1"/>
            <p:nvPr/>
          </p:nvSpPr>
          <p:spPr>
            <a:xfrm>
              <a:off x="-1" y="-1"/>
              <a:ext cx="3500439" cy="30751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>
                  <a:solidFill>
                    <a:srgbClr val="000000"/>
                  </a:solidFill>
                </a:rPr>
                <a:t>SPANISH   /</a:t>
              </a:r>
              <a:r>
                <a:rPr sz="14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sz="1400" b="1">
                  <a:solidFill>
                    <a:srgbClr val="000000"/>
                  </a:solidFill>
                </a:rPr>
                <a:t>/and ENGLISH /-/</a:t>
              </a:r>
            </a:p>
          </p:txBody>
        </p:sp>
      </p:grpSp>
      <p:grpSp>
        <p:nvGrpSpPr>
          <p:cNvPr id="5347" name="Group"/>
          <p:cNvGrpSpPr/>
          <p:nvPr/>
        </p:nvGrpSpPr>
        <p:grpSpPr>
          <a:xfrm>
            <a:off x="1643041" y="2071677"/>
            <a:ext cx="2286018" cy="342902"/>
            <a:chOff x="0" y="0"/>
            <a:chExt cx="2286016" cy="342900"/>
          </a:xfrm>
          <a:solidFill>
            <a:srgbClr val="D7FF6B"/>
          </a:solidFill>
        </p:grpSpPr>
        <p:sp>
          <p:nvSpPr>
            <p:cNvPr id="5345" name="Rectangle"/>
            <p:cNvSpPr/>
            <p:nvPr/>
          </p:nvSpPr>
          <p:spPr>
            <a:xfrm>
              <a:off x="-1" y="0"/>
              <a:ext cx="2286018" cy="342900"/>
            </a:xfrm>
            <a:prstGeom prst="rect">
              <a:avLst/>
            </a:prstGeom>
            <a:grpFill/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46" name="Spanish /ɲ/"/>
            <p:cNvSpPr txBox="1"/>
            <p:nvPr/>
          </p:nvSpPr>
          <p:spPr>
            <a:xfrm>
              <a:off x="-1" y="0"/>
              <a:ext cx="2286018" cy="3075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sz="1400" b="1"/>
                <a:t>/</a:t>
              </a:r>
            </a:p>
          </p:txBody>
        </p:sp>
      </p:grpSp>
      <p:grpSp>
        <p:nvGrpSpPr>
          <p:cNvPr id="5350" name="Group"/>
          <p:cNvGrpSpPr/>
          <p:nvPr/>
        </p:nvGrpSpPr>
        <p:grpSpPr>
          <a:xfrm>
            <a:off x="6500826" y="2000239"/>
            <a:ext cx="1428761" cy="342901"/>
            <a:chOff x="0" y="0"/>
            <a:chExt cx="1428759" cy="342900"/>
          </a:xfrm>
        </p:grpSpPr>
        <p:sp>
          <p:nvSpPr>
            <p:cNvPr id="5348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49" name="English /-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/-/</a:t>
              </a:r>
            </a:p>
          </p:txBody>
        </p:sp>
      </p:grpSp>
      <p:grpSp>
        <p:nvGrpSpPr>
          <p:cNvPr id="5353" name="Group"/>
          <p:cNvGrpSpPr/>
          <p:nvPr/>
        </p:nvGrpSpPr>
        <p:grpSpPr>
          <a:xfrm>
            <a:off x="198200" y="2796938"/>
            <a:ext cx="5175700" cy="642945"/>
            <a:chOff x="0" y="-1"/>
            <a:chExt cx="2428875" cy="642944"/>
          </a:xfrm>
          <a:solidFill>
            <a:srgbClr val="D7FF6B"/>
          </a:solidFill>
        </p:grpSpPr>
        <p:sp>
          <p:nvSpPr>
            <p:cNvPr id="5351" name="Rectangle"/>
            <p:cNvSpPr/>
            <p:nvPr/>
          </p:nvSpPr>
          <p:spPr>
            <a:xfrm>
              <a:off x="0" y="-1"/>
              <a:ext cx="2428875" cy="642944"/>
            </a:xfrm>
            <a:prstGeom prst="rect">
              <a:avLst/>
            </a:prstGeom>
            <a:grpFill/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sz="1600" dirty="0"/>
            </a:p>
          </p:txBody>
        </p:sp>
        <p:sp>
          <p:nvSpPr>
            <p:cNvPr id="5352" name="/ɲ/ Voiced, dorso, palatal, nasal, continuant."/>
            <p:cNvSpPr txBox="1"/>
            <p:nvPr/>
          </p:nvSpPr>
          <p:spPr>
            <a:xfrm>
              <a:off x="0" y="29086"/>
              <a:ext cx="2428875" cy="58477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600" dirty="0"/>
                <a:t>/</a:t>
              </a:r>
              <a:r>
                <a:rPr lang="en-US" sz="16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lang="en-US" sz="1600" dirty="0"/>
                <a:t>/ voiced, </a:t>
              </a:r>
              <a:r>
                <a:rPr lang="en-US" sz="1600" dirty="0" err="1">
                  <a:solidFill>
                    <a:srgbClr val="FF0000"/>
                  </a:solidFill>
                </a:rPr>
                <a:t>dorso</a:t>
              </a:r>
              <a:r>
                <a:rPr lang="en-US" sz="1600" dirty="0">
                  <a:solidFill>
                    <a:srgbClr val="FF0000"/>
                  </a:solidFill>
                </a:rPr>
                <a:t>-palatal</a:t>
              </a:r>
              <a:r>
                <a:rPr lang="en-US" sz="1600" dirty="0"/>
                <a:t>, nasal, occlusive, continuant. </a:t>
              </a:r>
            </a:p>
          </p:txBody>
        </p:sp>
      </p:grpSp>
      <p:grpSp>
        <p:nvGrpSpPr>
          <p:cNvPr id="5356" name="Group"/>
          <p:cNvGrpSpPr/>
          <p:nvPr/>
        </p:nvGrpSpPr>
        <p:grpSpPr>
          <a:xfrm>
            <a:off x="198200" y="3820226"/>
            <a:ext cx="5302268" cy="646329"/>
            <a:chOff x="0" y="-37402"/>
            <a:chExt cx="2428875" cy="646328"/>
          </a:xfrm>
          <a:solidFill>
            <a:srgbClr val="D7FF6B"/>
          </a:solidFill>
        </p:grpSpPr>
        <p:sp>
          <p:nvSpPr>
            <p:cNvPr id="5354" name="Rectangle"/>
            <p:cNvSpPr/>
            <p:nvPr/>
          </p:nvSpPr>
          <p:spPr>
            <a:xfrm>
              <a:off x="0" y="-1"/>
              <a:ext cx="2428875" cy="571525"/>
            </a:xfrm>
            <a:prstGeom prst="rect">
              <a:avLst/>
            </a:prstGeom>
            <a:grpFill/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1000"/>
                </a:spcBef>
                <a:defRPr sz="1200"/>
              </a:pPr>
              <a:endParaRPr lang="en-US" dirty="0"/>
            </a:p>
          </p:txBody>
        </p:sp>
        <p:sp>
          <p:nvSpPr>
            <p:cNvPr id="5355" name="[ɲ] Voiced, dorso, palatal, nasal, continuant."/>
            <p:cNvSpPr txBox="1"/>
            <p:nvPr/>
          </p:nvSpPr>
          <p:spPr>
            <a:xfrm>
              <a:off x="0" y="-37402"/>
              <a:ext cx="2428875" cy="64632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/>
                <a:t>[</a:t>
              </a:r>
              <a:r>
                <a:rPr lang="en-US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lang="en-US" dirty="0"/>
                <a:t>] voiced, </a:t>
              </a:r>
              <a:r>
                <a:rPr lang="en-US" dirty="0" err="1">
                  <a:solidFill>
                    <a:srgbClr val="FF0000"/>
                  </a:solidFill>
                </a:rPr>
                <a:t>dorso</a:t>
              </a:r>
              <a:r>
                <a:rPr lang="en-US" dirty="0">
                  <a:solidFill>
                    <a:srgbClr val="FF0000"/>
                  </a:solidFill>
                </a:rPr>
                <a:t>-palatal</a:t>
              </a:r>
              <a:r>
                <a:rPr lang="en-US" dirty="0"/>
                <a:t>, nasal, occlusive, continuant. </a:t>
              </a:r>
            </a:p>
          </p:txBody>
        </p:sp>
      </p:grpSp>
      <p:grpSp>
        <p:nvGrpSpPr>
          <p:cNvPr id="5359" name="Group"/>
          <p:cNvGrpSpPr/>
          <p:nvPr/>
        </p:nvGrpSpPr>
        <p:grpSpPr>
          <a:xfrm>
            <a:off x="5857882" y="2672266"/>
            <a:ext cx="3030761" cy="584773"/>
            <a:chOff x="0" y="-113792"/>
            <a:chExt cx="2428875" cy="584771"/>
          </a:xfrm>
        </p:grpSpPr>
        <p:sp>
          <p:nvSpPr>
            <p:cNvPr id="5357" name="Rectangle"/>
            <p:cNvSpPr/>
            <p:nvPr/>
          </p:nvSpPr>
          <p:spPr>
            <a:xfrm>
              <a:off x="0" y="-1"/>
              <a:ext cx="2428875" cy="35719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sz="1600"/>
            </a:p>
          </p:txBody>
        </p:sp>
        <p:sp>
          <p:nvSpPr>
            <p:cNvPr id="5358" name="/ ɲ / Doesn’t exist."/>
            <p:cNvSpPr txBox="1"/>
            <p:nvPr/>
          </p:nvSpPr>
          <p:spPr>
            <a:xfrm>
              <a:off x="0" y="-113792"/>
              <a:ext cx="2428875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b="1" dirty="0"/>
                <a:t>/</a:t>
              </a:r>
              <a:r>
                <a:rPr sz="16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600" b="1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sz="16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 </a:t>
              </a:r>
              <a:r>
                <a:rPr sz="1600" b="1" dirty="0"/>
                <a:t>/ </a:t>
              </a:r>
              <a:r>
                <a:rPr lang="es-ES" sz="1600" b="1" dirty="0"/>
                <a:t>d</a:t>
              </a:r>
              <a:r>
                <a:rPr sz="1600" b="1" dirty="0" err="1"/>
                <a:t>oes</a:t>
              </a:r>
              <a:r>
                <a:rPr lang="es-ES" sz="1600" b="1" dirty="0"/>
                <a:t> </a:t>
              </a:r>
              <a:r>
                <a:rPr lang="es-ES" sz="1600" b="1" dirty="0" err="1"/>
                <a:t>not</a:t>
              </a:r>
              <a:r>
                <a:rPr sz="1600" b="1" dirty="0"/>
                <a:t> </a:t>
              </a:r>
              <a:r>
                <a:rPr lang="es-ES" sz="1600" b="1" dirty="0" err="1"/>
                <a:t>occur</a:t>
              </a:r>
              <a:r>
                <a:rPr sz="1600" b="1" dirty="0"/>
                <a:t>.</a:t>
              </a:r>
            </a:p>
          </p:txBody>
        </p:sp>
      </p:grpSp>
      <p:sp>
        <p:nvSpPr>
          <p:cNvPr id="5360" name="Line"/>
          <p:cNvSpPr/>
          <p:nvPr/>
        </p:nvSpPr>
        <p:spPr>
          <a:xfrm rot="10800000" flipV="1">
            <a:off x="2828925" y="1392237"/>
            <a:ext cx="385764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361" name="Line"/>
          <p:cNvSpPr/>
          <p:nvPr/>
        </p:nvSpPr>
        <p:spPr>
          <a:xfrm>
            <a:off x="6715125" y="1392237"/>
            <a:ext cx="357189" cy="608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362" name="Line"/>
          <p:cNvSpPr/>
          <p:nvPr/>
        </p:nvSpPr>
        <p:spPr>
          <a:xfrm>
            <a:off x="2828924" y="2414588"/>
            <a:ext cx="28576" cy="3714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63" name="Line"/>
          <p:cNvSpPr/>
          <p:nvPr/>
        </p:nvSpPr>
        <p:spPr>
          <a:xfrm flipH="1">
            <a:off x="2855093" y="3430587"/>
            <a:ext cx="2407" cy="4286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5364" name="Line"/>
          <p:cNvSpPr/>
          <p:nvPr/>
        </p:nvSpPr>
        <p:spPr>
          <a:xfrm>
            <a:off x="7072947" y="2343785"/>
            <a:ext cx="1" cy="4429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FAB4D-34E5-E1FB-92FE-C22EE04A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4" grpId="1" animBg="1" advAuto="0"/>
      <p:bldP spid="5347" grpId="3" animBg="1" advAuto="0"/>
      <p:bldP spid="5350" grpId="9" animBg="1" advAuto="0"/>
      <p:bldP spid="5353" grpId="5" animBg="1" advAuto="0"/>
      <p:bldP spid="5356" grpId="7" animBg="1" advAuto="0"/>
      <p:bldP spid="5359" grpId="11" animBg="1" advAuto="0"/>
      <p:bldP spid="5360" grpId="2" animBg="1" advAuto="0"/>
      <p:bldP spid="5361" grpId="8" animBg="1" advAuto="0"/>
      <p:bldP spid="5362" grpId="4" animBg="1" advAuto="0"/>
      <p:bldP spid="5363" grpId="6" animBg="1" advAuto="0"/>
      <p:bldP spid="5364" grpId="1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68AA7B-1D0E-CA4D-8EF9-C9D72256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55700"/>
            <a:ext cx="7924800" cy="454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B0172-E54D-274B-8581-959F49919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7087"/>
            <a:ext cx="3016405" cy="30164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81F916-94FA-3941-B640-5290C29EC5AA}"/>
              </a:ext>
            </a:extLst>
          </p:cNvPr>
          <p:cNvSpPr txBox="1"/>
          <p:nvPr/>
        </p:nvSpPr>
        <p:spPr>
          <a:xfrm>
            <a:off x="1670205" y="1440624"/>
            <a:ext cx="1955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Spanish - 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7C0C0C-C62E-6549-820D-1DF1F339335A}"/>
              </a:ext>
            </a:extLst>
          </p:cNvPr>
          <p:cNvSpPr txBox="1"/>
          <p:nvPr/>
        </p:nvSpPr>
        <p:spPr>
          <a:xfrm>
            <a:off x="5848505" y="451729"/>
            <a:ext cx="9459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Spanish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27301-C9D4-AE4C-BDD1-726942EBF3A7}"/>
              </a:ext>
            </a:extLst>
          </p:cNvPr>
          <p:cNvSpPr txBox="1"/>
          <p:nvPr/>
        </p:nvSpPr>
        <p:spPr>
          <a:xfrm>
            <a:off x="2175107" y="5588053"/>
            <a:ext cx="94599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English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B09BE-E1A5-2D48-B3BF-ECD8FD102260}"/>
              </a:ext>
            </a:extLst>
          </p:cNvPr>
          <p:cNvSpPr/>
          <p:nvPr/>
        </p:nvSpPr>
        <p:spPr>
          <a:xfrm>
            <a:off x="7376158" y="2684552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haris SIL"/>
              </a:rPr>
              <a:t>[ˈ</a:t>
            </a:r>
            <a:r>
              <a:rPr lang="en-US" sz="2400" dirty="0" err="1">
                <a:latin typeface="Charis SIL"/>
              </a:rPr>
              <a:t>neɪ</a:t>
            </a:r>
            <a:r>
              <a:rPr lang="en-US" sz="2400" dirty="0">
                <a:latin typeface="Charis SIL"/>
              </a:rPr>
              <a:t>̯ː</a:t>
            </a:r>
            <a:r>
              <a:rPr lang="en-US" sz="2400" dirty="0" err="1">
                <a:latin typeface="Charis SIL"/>
              </a:rPr>
              <a:t>zəɫ</a:t>
            </a:r>
            <a:r>
              <a:rPr lang="en-US" sz="2400" dirty="0">
                <a:latin typeface="Charis SIL"/>
              </a:rPr>
              <a:t>]</a:t>
            </a:r>
            <a:endParaRPr lang="en-EC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55C6B-A0D8-4048-A0D0-23F2FA33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7573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2" name="Group"/>
          <p:cNvGrpSpPr/>
          <p:nvPr/>
        </p:nvGrpSpPr>
        <p:grpSpPr>
          <a:xfrm>
            <a:off x="3143250" y="785812"/>
            <a:ext cx="3771900" cy="557213"/>
            <a:chOff x="0" y="0"/>
            <a:chExt cx="3771900" cy="557212"/>
          </a:xfrm>
        </p:grpSpPr>
        <p:sp>
          <p:nvSpPr>
            <p:cNvPr id="5370" name="Rectangle"/>
            <p:cNvSpPr/>
            <p:nvPr/>
          </p:nvSpPr>
          <p:spPr>
            <a:xfrm>
              <a:off x="0" y="-1"/>
              <a:ext cx="3771900" cy="557214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71" name="PHONETIC AND PHONEMIC DISTRIBUTION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375" name="Group"/>
          <p:cNvGrpSpPr/>
          <p:nvPr/>
        </p:nvGrpSpPr>
        <p:grpSpPr>
          <a:xfrm>
            <a:off x="2000231" y="1643049"/>
            <a:ext cx="1643068" cy="342901"/>
            <a:chOff x="0" y="0"/>
            <a:chExt cx="1643066" cy="342900"/>
          </a:xfrm>
        </p:grpSpPr>
        <p:sp>
          <p:nvSpPr>
            <p:cNvPr id="5373" name="Rectangle"/>
            <p:cNvSpPr/>
            <p:nvPr/>
          </p:nvSpPr>
          <p:spPr>
            <a:xfrm>
              <a:off x="0" y="0"/>
              <a:ext cx="1643067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74" name="Spanish /ɲ/"/>
            <p:cNvSpPr txBox="1"/>
            <p:nvPr/>
          </p:nvSpPr>
          <p:spPr>
            <a:xfrm>
              <a:off x="0" y="0"/>
              <a:ext cx="1643067" cy="3075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sz="1400" b="1"/>
                <a:t>/</a:t>
              </a:r>
            </a:p>
          </p:txBody>
        </p:sp>
      </p:grpSp>
      <p:grpSp>
        <p:nvGrpSpPr>
          <p:cNvPr id="5378" name="Group"/>
          <p:cNvGrpSpPr/>
          <p:nvPr/>
        </p:nvGrpSpPr>
        <p:grpSpPr>
          <a:xfrm>
            <a:off x="6715139" y="1571612"/>
            <a:ext cx="1500199" cy="342901"/>
            <a:chOff x="0" y="0"/>
            <a:chExt cx="1500198" cy="342900"/>
          </a:xfrm>
        </p:grpSpPr>
        <p:sp>
          <p:nvSpPr>
            <p:cNvPr id="5376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77" name="English /-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/-/</a:t>
              </a:r>
            </a:p>
          </p:txBody>
        </p:sp>
      </p:grpSp>
      <p:graphicFrame>
        <p:nvGraphicFramePr>
          <p:cNvPr id="5379" name="Table"/>
          <p:cNvGraphicFramePr/>
          <p:nvPr>
            <p:extLst>
              <p:ext uri="{D42A27DB-BD31-4B8C-83A1-F6EECF244321}">
                <p14:modId xmlns:p14="http://schemas.microsoft.com/office/powerpoint/2010/main" val="3115471492"/>
              </p:ext>
            </p:extLst>
          </p:nvPr>
        </p:nvGraphicFramePr>
        <p:xfrm>
          <a:off x="379141" y="2286000"/>
          <a:ext cx="4694663" cy="14833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04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400" b="0" dirty="0" err="1">
                          <a:solidFill>
                            <a:schemeClr val="tx1"/>
                          </a:solidFill>
                        </a:rPr>
                        <a:t>Distribution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             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b="0">
                          <a:solidFill>
                            <a:schemeClr val="tx1"/>
                          </a:solidFill>
                        </a:rPr>
                        <a:t>  /</a:t>
                      </a:r>
                      <a:r>
                        <a:rPr b="0">
                          <a:solidFill>
                            <a:schemeClr val="tx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ɲ</a:t>
                      </a:r>
                      <a:r>
                        <a:rPr b="0">
                          <a:solidFill>
                            <a:schemeClr val="tx1"/>
                          </a:solidFill>
                        </a:rPr>
                        <a:t>/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400" b="0" dirty="0">
                          <a:solidFill>
                            <a:schemeClr val="tx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   [</a:t>
                      </a:r>
                      <a:r>
                        <a:rPr sz="1400" b="0" dirty="0" err="1">
                          <a:solidFill>
                            <a:schemeClr val="tx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ɲ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b="0" dirty="0"/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ɲ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ato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dirty="0"/>
                        <a:t>           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ɲ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ato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b="0" dirty="0"/>
                        <a:t>     M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pi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ɲ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pi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ɲ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b="0" dirty="0"/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---</a:t>
                      </a:r>
                      <a:endParaRPr b="0" i="0" dirty="0"/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---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80" name="Rectangle"/>
          <p:cNvSpPr/>
          <p:nvPr/>
        </p:nvSpPr>
        <p:spPr>
          <a:xfrm>
            <a:off x="379140" y="4214795"/>
            <a:ext cx="4694665" cy="497539"/>
          </a:xfrm>
          <a:prstGeom prst="rect">
            <a:avLst/>
          </a:prstGeom>
          <a:solidFill>
            <a:srgbClr val="D7FF6B"/>
          </a:solidFill>
          <a:ln w="9525" cap="flat">
            <a:solidFill>
              <a:srgbClr val="000000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Broad distribution is  Partial</a:t>
            </a:r>
          </a:p>
        </p:txBody>
      </p:sp>
      <p:sp>
        <p:nvSpPr>
          <p:cNvPr id="5383" name="Rectangle"/>
          <p:cNvSpPr/>
          <p:nvPr/>
        </p:nvSpPr>
        <p:spPr>
          <a:xfrm>
            <a:off x="379132" y="5429263"/>
            <a:ext cx="4694661" cy="480884"/>
          </a:xfrm>
          <a:prstGeom prst="rect">
            <a:avLst/>
          </a:prstGeom>
          <a:solidFill>
            <a:srgbClr val="D7FF6B"/>
          </a:solidFill>
          <a:ln w="9525" cap="flat">
            <a:solidFill>
              <a:srgbClr val="000000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Narrow distribution is Partial</a:t>
            </a:r>
          </a:p>
        </p:txBody>
      </p:sp>
      <p:sp>
        <p:nvSpPr>
          <p:cNvPr id="5386" name="Shape"/>
          <p:cNvSpPr/>
          <p:nvPr/>
        </p:nvSpPr>
        <p:spPr>
          <a:xfrm flipH="1">
            <a:off x="2786063" y="2044854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7FF6B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388" name="Line"/>
          <p:cNvSpPr/>
          <p:nvPr/>
        </p:nvSpPr>
        <p:spPr>
          <a:xfrm rot="10800000" flipV="1">
            <a:off x="2828925" y="1063625"/>
            <a:ext cx="314325" cy="579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389" name="Line"/>
          <p:cNvSpPr/>
          <p:nvPr/>
        </p:nvSpPr>
        <p:spPr>
          <a:xfrm>
            <a:off x="6915150" y="1063625"/>
            <a:ext cx="371475" cy="50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5392" name="Group"/>
          <p:cNvGrpSpPr/>
          <p:nvPr/>
        </p:nvGrpSpPr>
        <p:grpSpPr>
          <a:xfrm>
            <a:off x="6572263" y="2428868"/>
            <a:ext cx="1571626" cy="1428751"/>
            <a:chOff x="0" y="0"/>
            <a:chExt cx="1571625" cy="1428750"/>
          </a:xfrm>
        </p:grpSpPr>
        <p:sp>
          <p:nvSpPr>
            <p:cNvPr id="5390" name="Rectangle"/>
            <p:cNvSpPr/>
            <p:nvPr/>
          </p:nvSpPr>
          <p:spPr>
            <a:xfrm>
              <a:off x="0" y="0"/>
              <a:ext cx="1571625" cy="142875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391" name="X"/>
            <p:cNvSpPr txBox="1"/>
            <p:nvPr/>
          </p:nvSpPr>
          <p:spPr>
            <a:xfrm>
              <a:off x="0" y="0"/>
              <a:ext cx="1571625" cy="10185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000" b="1"/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3200" b="1"/>
                <a:t>X</a:t>
              </a:r>
              <a:r>
                <a:rPr sz="1400" b="1"/>
                <a:t> </a:t>
              </a:r>
            </a:p>
          </p:txBody>
        </p:sp>
      </p:grpSp>
      <p:sp>
        <p:nvSpPr>
          <p:cNvPr id="5393" name="Shape"/>
          <p:cNvSpPr/>
          <p:nvPr/>
        </p:nvSpPr>
        <p:spPr>
          <a:xfrm flipH="1">
            <a:off x="7286625" y="2071688"/>
            <a:ext cx="460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CECAE9-4B7D-32D3-1EA5-E99BB8A3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2" grpId="1" animBg="1" advAuto="0"/>
      <p:bldP spid="5375" grpId="3" animBg="1" advAuto="0"/>
      <p:bldP spid="5378" grpId="11" animBg="1" advAuto="0"/>
      <p:bldP spid="5379" grpId="5" advAuto="0"/>
      <p:bldP spid="5380" grpId="0" animBg="1"/>
      <p:bldP spid="5383" grpId="0" animBg="1"/>
      <p:bldP spid="5386" grpId="4" animBg="1" advAuto="0"/>
      <p:bldP spid="5388" grpId="2" animBg="1" advAuto="0"/>
      <p:bldP spid="5389" grpId="10" animBg="1" advAuto="0"/>
      <p:bldP spid="5392" grpId="13" animBg="1" advAuto="0"/>
      <p:bldP spid="5393" grpId="1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3" name="Group"/>
          <p:cNvGrpSpPr/>
          <p:nvPr/>
        </p:nvGrpSpPr>
        <p:grpSpPr>
          <a:xfrm>
            <a:off x="2278033" y="246288"/>
            <a:ext cx="4531115" cy="557213"/>
            <a:chOff x="0" y="0"/>
            <a:chExt cx="3771900" cy="557212"/>
          </a:xfrm>
          <a:solidFill>
            <a:srgbClr val="D7FF6B"/>
          </a:solidFill>
        </p:grpSpPr>
        <p:sp>
          <p:nvSpPr>
            <p:cNvPr id="5401" name="Rectangle"/>
            <p:cNvSpPr/>
            <p:nvPr/>
          </p:nvSpPr>
          <p:spPr>
            <a:xfrm>
              <a:off x="0" y="-1"/>
              <a:ext cx="3771900" cy="557214"/>
            </a:xfrm>
            <a:prstGeom prst="rect">
              <a:avLst/>
            </a:prstGeom>
            <a:grpFill/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02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5406" name="Group"/>
          <p:cNvGrpSpPr/>
          <p:nvPr/>
        </p:nvGrpSpPr>
        <p:grpSpPr>
          <a:xfrm>
            <a:off x="2143096" y="1383094"/>
            <a:ext cx="1571637" cy="342901"/>
            <a:chOff x="0" y="0"/>
            <a:chExt cx="1571636" cy="342900"/>
          </a:xfrm>
          <a:solidFill>
            <a:srgbClr val="6FF0F0"/>
          </a:solidFill>
        </p:grpSpPr>
        <p:sp>
          <p:nvSpPr>
            <p:cNvPr id="5404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pFill/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05" name="Spanish /ɲ/"/>
            <p:cNvSpPr txBox="1"/>
            <p:nvPr/>
          </p:nvSpPr>
          <p:spPr>
            <a:xfrm>
              <a:off x="-1" y="0"/>
              <a:ext cx="1571638" cy="30751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400" b="1"/>
                <a:t>Spanish /</a:t>
              </a:r>
              <a:r>
                <a:rPr sz="1400" b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sz="1400" b="1"/>
                <a:t>/</a:t>
              </a:r>
            </a:p>
          </p:txBody>
        </p:sp>
      </p:grpSp>
      <p:grpSp>
        <p:nvGrpSpPr>
          <p:cNvPr id="5409" name="Group"/>
          <p:cNvGrpSpPr/>
          <p:nvPr/>
        </p:nvGrpSpPr>
        <p:grpSpPr>
          <a:xfrm>
            <a:off x="5643558" y="1383094"/>
            <a:ext cx="1428761" cy="342901"/>
            <a:chOff x="0" y="0"/>
            <a:chExt cx="1428759" cy="342900"/>
          </a:xfrm>
          <a:solidFill>
            <a:srgbClr val="6FF0F0"/>
          </a:solidFill>
        </p:grpSpPr>
        <p:sp>
          <p:nvSpPr>
            <p:cNvPr id="5407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pFill/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408" name="English /-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/-/</a:t>
              </a:r>
            </a:p>
          </p:txBody>
        </p: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096F573-CE37-7940-B211-25F4FD47E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35484"/>
              </p:ext>
            </p:extLst>
          </p:nvPr>
        </p:nvGraphicFramePr>
        <p:xfrm>
          <a:off x="2714623" y="2425143"/>
          <a:ext cx="3657937" cy="15696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5254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73788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534799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3309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/</a:t>
                      </a:r>
                      <a:r>
                        <a:rPr lang="en-US" sz="14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lang="en-US" sz="1400" b="1" dirty="0" err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ɲ</a:t>
                      </a:r>
                      <a:r>
                        <a:rPr lang="en-US" sz="14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lang="en-US" sz="1400" dirty="0"/>
                        <a:t>/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89300" algn="r"/>
                        </a:tabLst>
                      </a:pPr>
                      <a:r>
                        <a:rPr lang="en-US" sz="2400" b="0" dirty="0"/>
                        <a:t>*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102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[</a:t>
                      </a:r>
                      <a:r>
                        <a:rPr lang="en-US" sz="2400" b="1" dirty="0" err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ɲ</a:t>
                      </a:r>
                      <a:r>
                        <a:rPr lang="en-US" sz="24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</a:t>
                      </a:r>
                      <a:r>
                        <a:rPr lang="en-US" sz="2400" dirty="0"/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[-</a:t>
                      </a:r>
                      <a:r>
                        <a:rPr lang="en-US" sz="2400" b="1" dirty="0" err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ɲ</a:t>
                      </a:r>
                      <a:r>
                        <a:rPr lang="en-US" sz="24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</a:t>
                      </a:r>
                      <a:r>
                        <a:rPr lang="en-US" sz="2400" dirty="0"/>
                        <a:t>]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5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 </a:t>
                      </a:r>
                      <a:r>
                        <a:rPr lang="en-US" sz="2400" b="0" dirty="0"/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/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2B926C-58EE-B648-93BB-116097275559}"/>
              </a:ext>
            </a:extLst>
          </p:cNvPr>
          <p:cNvSpPr txBox="1"/>
          <p:nvPr/>
        </p:nvSpPr>
        <p:spPr>
          <a:xfrm>
            <a:off x="6599583" y="3167270"/>
            <a:ext cx="9939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USA: /nj/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B8D6F-8B30-5C44-A955-5BD695C2C018}"/>
              </a:ext>
            </a:extLst>
          </p:cNvPr>
          <p:cNvSpPr txBox="1"/>
          <p:nvPr/>
        </p:nvSpPr>
        <p:spPr>
          <a:xfrm>
            <a:off x="6640545" y="3538192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E.S.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23046EE1-06E6-7843-BD7A-67CB37140FA9}"/>
              </a:ext>
            </a:extLst>
          </p:cNvPr>
          <p:cNvSpPr/>
          <p:nvPr/>
        </p:nvSpPr>
        <p:spPr>
          <a:xfrm>
            <a:off x="6392070" y="3575512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4A9098-1F38-7EBA-990B-7C521640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21</a:t>
            </a:fld>
            <a:endParaRPr lang="en-EC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A5D91-415E-D274-3B24-99C3DBE90BA1}"/>
              </a:ext>
            </a:extLst>
          </p:cNvPr>
          <p:cNvSpPr txBox="1"/>
          <p:nvPr/>
        </p:nvSpPr>
        <p:spPr>
          <a:xfrm>
            <a:off x="290845" y="5739300"/>
            <a:ext cx="850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C" dirty="0">
                <a:solidFill>
                  <a:srgbClr val="0070C0"/>
                </a:solidFill>
              </a:rPr>
              <a:t>Mejía, P. (2013). </a:t>
            </a:r>
            <a:r>
              <a:rPr lang="en-EC" i="1" dirty="0">
                <a:solidFill>
                  <a:srgbClr val="0070C0"/>
                </a:solidFill>
              </a:rPr>
              <a:t>Contrastive Phonology. A Descriptive Linguistics Course for Spanish-English Teachers. </a:t>
            </a:r>
            <a:r>
              <a:rPr lang="en-EC" dirty="0">
                <a:solidFill>
                  <a:srgbClr val="0070C0"/>
                </a:solidFill>
              </a:rPr>
              <a:t>Classroom Publishing.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3" grpId="1" animBg="1" advAuto="0"/>
      <p:bldP spid="5406" grpId="2" animBg="1" advAuto="0"/>
      <p:bldP spid="5409" grpId="4" animBg="1" advAuto="0"/>
      <p:bldP spid="2" grpId="0"/>
      <p:bldP spid="16" grpId="0"/>
      <p:bldP spid="1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0" name="Group"/>
          <p:cNvGrpSpPr/>
          <p:nvPr/>
        </p:nvGrpSpPr>
        <p:grpSpPr>
          <a:xfrm>
            <a:off x="1142974" y="363713"/>
            <a:ext cx="6858051" cy="357191"/>
            <a:chOff x="-1" y="0"/>
            <a:chExt cx="6858050" cy="357190"/>
          </a:xfrm>
        </p:grpSpPr>
        <p:sp>
          <p:nvSpPr>
            <p:cNvPr id="5008" name="Rectangle"/>
            <p:cNvSpPr/>
            <p:nvPr/>
          </p:nvSpPr>
          <p:spPr>
            <a:xfrm>
              <a:off x="-1" y="0"/>
              <a:ext cx="6858050" cy="35719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6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>
                <a:highlight>
                  <a:srgbClr val="FFFF00"/>
                </a:highlight>
              </a:endParaRPr>
            </a:p>
          </p:txBody>
        </p:sp>
        <p:sp>
          <p:nvSpPr>
            <p:cNvPr id="5009" name="CONTRAST OF ENGLISH AND SPANISH  NASALS"/>
            <p:cNvSpPr txBox="1"/>
            <p:nvPr/>
          </p:nvSpPr>
          <p:spPr>
            <a:xfrm>
              <a:off x="-1" y="0"/>
              <a:ext cx="6858050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6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600" b="1">
                  <a:solidFill>
                    <a:srgbClr val="373D54"/>
                  </a:solidFill>
                  <a:highlight>
                    <a:srgbClr val="FFFF00"/>
                  </a:highlight>
                </a:rPr>
                <a:t>CONTRAST OF ENGLISH AND SPANISH  NASALS</a:t>
              </a:r>
            </a:p>
          </p:txBody>
        </p:sp>
      </p:grpSp>
      <p:grpSp>
        <p:nvGrpSpPr>
          <p:cNvPr id="5016" name="Group"/>
          <p:cNvGrpSpPr/>
          <p:nvPr/>
        </p:nvGrpSpPr>
        <p:grpSpPr>
          <a:xfrm>
            <a:off x="484351" y="2811925"/>
            <a:ext cx="2714626" cy="2144388"/>
            <a:chOff x="0" y="-122642"/>
            <a:chExt cx="2714625" cy="1200325"/>
          </a:xfrm>
        </p:grpSpPr>
        <p:sp>
          <p:nvSpPr>
            <p:cNvPr id="5014" name="Rectangle"/>
            <p:cNvSpPr/>
            <p:nvPr/>
          </p:nvSpPr>
          <p:spPr>
            <a:xfrm>
              <a:off x="0" y="13175"/>
              <a:ext cx="2714625" cy="928689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15" name="The soft palate can be lowered allowing air to flow out through the nasal cavity"/>
            <p:cNvSpPr txBox="1"/>
            <p:nvPr/>
          </p:nvSpPr>
          <p:spPr>
            <a:xfrm>
              <a:off x="0" y="-122642"/>
              <a:ext cx="2714625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800" dirty="0"/>
                <a:t>The soft palate can be lowered allowing air to flow out through the nasal cavity</a:t>
              </a:r>
            </a:p>
          </p:txBody>
        </p:sp>
      </p:grpSp>
      <p:grpSp>
        <p:nvGrpSpPr>
          <p:cNvPr id="5019" name="Group"/>
          <p:cNvGrpSpPr/>
          <p:nvPr/>
        </p:nvGrpSpPr>
        <p:grpSpPr>
          <a:xfrm>
            <a:off x="4040108" y="991095"/>
            <a:ext cx="4818139" cy="2485782"/>
            <a:chOff x="-1121224" y="-1997144"/>
            <a:chExt cx="4905601" cy="2485777"/>
          </a:xfrm>
        </p:grpSpPr>
        <p:sp>
          <p:nvSpPr>
            <p:cNvPr id="5017" name="Rectangle"/>
            <p:cNvSpPr/>
            <p:nvPr/>
          </p:nvSpPr>
          <p:spPr>
            <a:xfrm>
              <a:off x="-1121224" y="60007"/>
              <a:ext cx="4905601" cy="428626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/>
                <a:t>English nasals include /</a:t>
              </a:r>
              <a:r>
                <a:rPr lang="en-US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m</a:t>
              </a:r>
              <a:r>
                <a:rPr lang="en-US" dirty="0"/>
                <a:t>/, /n/ </a:t>
              </a:r>
              <a:r>
                <a:rPr lang="en-US" dirty="0">
                  <a:solidFill>
                    <a:srgbClr val="C00000"/>
                  </a:solidFill>
                </a:rPr>
                <a:t>/ </a:t>
              </a:r>
              <a:r>
                <a:rPr lang="en-US" dirty="0" err="1">
                  <a:solidFill>
                    <a:srgbClr val="C00000"/>
                  </a:solidFill>
                </a:rPr>
                <a:t>ŋ</a:t>
              </a:r>
              <a:r>
                <a:rPr lang="en-US" dirty="0">
                  <a:solidFill>
                    <a:srgbClr val="C00000"/>
                  </a:solidFill>
                </a:rPr>
                <a:t> /</a:t>
              </a:r>
              <a:r>
                <a:rPr lang="en-US" dirty="0"/>
                <a:t> --- </a:t>
              </a:r>
            </a:p>
          </p:txBody>
        </p:sp>
        <p:sp>
          <p:nvSpPr>
            <p:cNvPr id="5018" name="English nasals include /m/, /n/ / ŋ /"/>
            <p:cNvSpPr txBox="1"/>
            <p:nvPr/>
          </p:nvSpPr>
          <p:spPr>
            <a:xfrm>
              <a:off x="-677419" y="-1997144"/>
              <a:ext cx="4016348" cy="548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</p:txBody>
        </p:sp>
      </p:grpSp>
      <p:grpSp>
        <p:nvGrpSpPr>
          <p:cNvPr id="5022" name="Group"/>
          <p:cNvGrpSpPr/>
          <p:nvPr/>
        </p:nvGrpSpPr>
        <p:grpSpPr>
          <a:xfrm>
            <a:off x="4040108" y="4284975"/>
            <a:ext cx="4818139" cy="1672294"/>
            <a:chOff x="-801962" y="60094"/>
            <a:chExt cx="4818138" cy="1672288"/>
          </a:xfrm>
        </p:grpSpPr>
        <p:sp>
          <p:nvSpPr>
            <p:cNvPr id="5020" name="Rectangle"/>
            <p:cNvSpPr/>
            <p:nvPr/>
          </p:nvSpPr>
          <p:spPr>
            <a:xfrm>
              <a:off x="-801962" y="60094"/>
              <a:ext cx="4818138" cy="428626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/>
                <a:t>Spanish nasals include /</a:t>
              </a:r>
              <a:r>
                <a:rPr lang="en-US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m</a:t>
              </a:r>
              <a:r>
                <a:rPr lang="en-US" dirty="0"/>
                <a:t>/, /n/ --- </a:t>
              </a:r>
              <a:r>
                <a:rPr lang="en-US" dirty="0">
                  <a:solidFill>
                    <a:srgbClr val="C00000"/>
                  </a:solidFill>
                </a:rPr>
                <a:t>/</a:t>
              </a:r>
              <a:r>
                <a:rPr lang="en-US" dirty="0" err="1">
                  <a:solidFill>
                    <a:srgbClr val="C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ɲ</a:t>
              </a:r>
              <a:r>
                <a:rPr lang="en-US" dirty="0">
                  <a:solidFill>
                    <a:srgbClr val="C00000"/>
                  </a:solidFill>
                </a:rPr>
                <a:t>/ </a:t>
              </a:r>
            </a:p>
          </p:txBody>
        </p:sp>
        <p:sp>
          <p:nvSpPr>
            <p:cNvPr id="5021" name="Spanish nasals include /m/, /n/ /ɲ/"/>
            <p:cNvSpPr txBox="1"/>
            <p:nvPr/>
          </p:nvSpPr>
          <p:spPr>
            <a:xfrm>
              <a:off x="-800155" y="1183567"/>
              <a:ext cx="3749514" cy="5488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1400" dirty="0"/>
            </a:p>
          </p:txBody>
        </p:sp>
      </p:grpSp>
      <p:sp>
        <p:nvSpPr>
          <p:cNvPr id="5023" name="Line"/>
          <p:cNvSpPr/>
          <p:nvPr/>
        </p:nvSpPr>
        <p:spPr>
          <a:xfrm>
            <a:off x="3394272" y="3149434"/>
            <a:ext cx="428627" cy="142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635" y="21600"/>
                  <a:pt x="10800" y="21358"/>
                  <a:pt x="10800" y="21060"/>
                </a:cubicBezTo>
                <a:lnTo>
                  <a:pt x="10800" y="11340"/>
                </a:lnTo>
                <a:cubicBezTo>
                  <a:pt x="10800" y="11042"/>
                  <a:pt x="5965" y="10800"/>
                  <a:pt x="0" y="10800"/>
                </a:cubicBezTo>
                <a:cubicBezTo>
                  <a:pt x="5965" y="10800"/>
                  <a:pt x="10800" y="10558"/>
                  <a:pt x="10800" y="10260"/>
                </a:cubicBezTo>
                <a:lnTo>
                  <a:pt x="10800" y="540"/>
                </a:lnTo>
                <a:cubicBezTo>
                  <a:pt x="10800" y="242"/>
                  <a:pt x="15635" y="0"/>
                  <a:pt x="21600" y="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25" name="Line"/>
          <p:cNvSpPr/>
          <p:nvPr/>
        </p:nvSpPr>
        <p:spPr>
          <a:xfrm rot="10800000" flipH="1" flipV="1">
            <a:off x="1113027" y="363713"/>
            <a:ext cx="728668" cy="2584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77" y="0"/>
                </a:moveTo>
                <a:lnTo>
                  <a:pt x="0" y="0"/>
                </a:lnTo>
                <a:lnTo>
                  <a:pt x="0" y="12960"/>
                </a:lnTo>
                <a:lnTo>
                  <a:pt x="21600" y="1296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DCC7B-868D-44DC-CD0F-FB31D2CF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0" grpId="1" animBg="1" advAuto="0"/>
      <p:bldP spid="5016" grpId="3" animBg="1" advAuto="0"/>
      <p:bldP spid="5019" grpId="5" animBg="1" advAuto="0"/>
      <p:bldP spid="5022" grpId="6" animBg="1" advAuto="0"/>
      <p:bldP spid="5023" grpId="4" animBg="1" advAuto="0"/>
      <p:bldP spid="5025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3" name="Group"/>
          <p:cNvGrpSpPr/>
          <p:nvPr/>
        </p:nvGrpSpPr>
        <p:grpSpPr>
          <a:xfrm>
            <a:off x="613986" y="355443"/>
            <a:ext cx="7715306" cy="1183641"/>
            <a:chOff x="0" y="0"/>
            <a:chExt cx="7715304" cy="1183639"/>
          </a:xfrm>
        </p:grpSpPr>
        <p:sp>
          <p:nvSpPr>
            <p:cNvPr id="5011" name="Rectangle"/>
            <p:cNvSpPr/>
            <p:nvPr/>
          </p:nvSpPr>
          <p:spPr>
            <a:xfrm>
              <a:off x="0" y="0"/>
              <a:ext cx="7715305" cy="71438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12" name="/m/ PRODUCTION PICTURE…"/>
            <p:cNvSpPr txBox="1"/>
            <p:nvPr/>
          </p:nvSpPr>
          <p:spPr>
            <a:xfrm>
              <a:off x="0" y="0"/>
              <a:ext cx="7715305" cy="1183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>
                  <a:solidFill>
                    <a:srgbClr val="373D54"/>
                  </a:solidFill>
                </a:rPr>
                <a:t>/m/ PRODUCTION PICTURE</a:t>
              </a:r>
            </a:p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dirty="0">
                  <a:solidFill>
                    <a:srgbClr val="373D54"/>
                  </a:solidFill>
                </a:rPr>
                <a:t>SPANISH- ENGLISH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4BF0DF8-3E6F-BB4C-BDA5-A646477A9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99" y="1539085"/>
            <a:ext cx="3886200" cy="3187700"/>
          </a:xfrm>
          <a:prstGeom prst="rect">
            <a:avLst/>
          </a:prstGeom>
        </p:spPr>
      </p:pic>
      <p:sp>
        <p:nvSpPr>
          <p:cNvPr id="26" name="Rectangle">
            <a:extLst>
              <a:ext uri="{FF2B5EF4-FFF2-40B4-BE49-F238E27FC236}">
                <a16:creationId xmlns:a16="http://schemas.microsoft.com/office/drawing/2014/main" id="{7E9C8965-BBC4-6840-9A70-980685951FC5}"/>
              </a:ext>
            </a:extLst>
          </p:cNvPr>
          <p:cNvSpPr/>
          <p:nvPr/>
        </p:nvSpPr>
        <p:spPr>
          <a:xfrm>
            <a:off x="1733475" y="5375442"/>
            <a:ext cx="5677049" cy="428644"/>
          </a:xfrm>
          <a:prstGeom prst="rect">
            <a:avLst/>
          </a:prstGeom>
          <a:ln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/m/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bilabial,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B43C79-A90D-6F4B-8133-F0B8D6CA9C20}"/>
              </a:ext>
            </a:extLst>
          </p:cNvPr>
          <p:cNvCxnSpPr>
            <a:cxnSpLocks/>
          </p:cNvCxnSpPr>
          <p:nvPr/>
        </p:nvCxnSpPr>
        <p:spPr>
          <a:xfrm flipV="1">
            <a:off x="3122341" y="4014439"/>
            <a:ext cx="1918010" cy="1361004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D1D65CC-B48F-214D-B75A-37754EE4A175}"/>
              </a:ext>
            </a:extLst>
          </p:cNvPr>
          <p:cNvCxnSpPr>
            <a:cxnSpLocks/>
          </p:cNvCxnSpPr>
          <p:nvPr/>
        </p:nvCxnSpPr>
        <p:spPr>
          <a:xfrm flipH="1" flipV="1">
            <a:off x="3490332" y="3055434"/>
            <a:ext cx="390292" cy="232000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54B26F7-B0DA-9F43-A5D1-F58E26A535CE}"/>
              </a:ext>
            </a:extLst>
          </p:cNvPr>
          <p:cNvCxnSpPr>
            <a:cxnSpLocks/>
          </p:cNvCxnSpPr>
          <p:nvPr/>
        </p:nvCxnSpPr>
        <p:spPr>
          <a:xfrm flipH="1" flipV="1">
            <a:off x="4081346" y="2169791"/>
            <a:ext cx="367991" cy="31681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2FE1C94-D1DE-AD47-A9C5-7DCF4EEBCB13}"/>
              </a:ext>
            </a:extLst>
          </p:cNvPr>
          <p:cNvCxnSpPr>
            <a:cxnSpLocks/>
          </p:cNvCxnSpPr>
          <p:nvPr/>
        </p:nvCxnSpPr>
        <p:spPr>
          <a:xfrm flipH="1" flipV="1">
            <a:off x="3685479" y="3055435"/>
            <a:ext cx="1508332" cy="232000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3421AC-DF74-E44B-840E-877D08156095}"/>
              </a:ext>
            </a:extLst>
          </p:cNvPr>
          <p:cNvCxnSpPr>
            <a:cxnSpLocks/>
          </p:cNvCxnSpPr>
          <p:nvPr/>
        </p:nvCxnSpPr>
        <p:spPr>
          <a:xfrm flipH="1" flipV="1">
            <a:off x="5131649" y="2800496"/>
            <a:ext cx="865049" cy="2537411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A6681E63-3060-DE4F-926D-D8E91A9D6636}"/>
              </a:ext>
            </a:extLst>
          </p:cNvPr>
          <p:cNvSpPr/>
          <p:nvPr/>
        </p:nvSpPr>
        <p:spPr>
          <a:xfrm>
            <a:off x="3033132" y="2084970"/>
            <a:ext cx="2098517" cy="1873713"/>
          </a:xfrm>
          <a:custGeom>
            <a:avLst/>
            <a:gdLst>
              <a:gd name="connsiteX0" fmla="*/ 2096429 w 2098517"/>
              <a:gd name="connsiteY0" fmla="*/ 1873713 h 1873713"/>
              <a:gd name="connsiteX1" fmla="*/ 2018370 w 2098517"/>
              <a:gd name="connsiteY1" fmla="*/ 602474 h 1873713"/>
              <a:gd name="connsiteX2" fmla="*/ 1572322 w 2098517"/>
              <a:gd name="connsiteY2" fmla="*/ 308 h 1873713"/>
              <a:gd name="connsiteX3" fmla="*/ 33453 w 2098517"/>
              <a:gd name="connsiteY3" fmla="*/ 513264 h 1873713"/>
              <a:gd name="connsiteX4" fmla="*/ 0 w 2098517"/>
              <a:gd name="connsiteY4" fmla="*/ 524415 h 1873713"/>
              <a:gd name="connsiteX5" fmla="*/ 0 w 2098517"/>
              <a:gd name="connsiteY5" fmla="*/ 524415 h 18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517" h="1873713">
                <a:moveTo>
                  <a:pt x="2096429" y="1873713"/>
                </a:moveTo>
                <a:cubicBezTo>
                  <a:pt x="2101075" y="1394210"/>
                  <a:pt x="2105721" y="914708"/>
                  <a:pt x="2018370" y="602474"/>
                </a:cubicBezTo>
                <a:cubicBezTo>
                  <a:pt x="1931019" y="290240"/>
                  <a:pt x="1903141" y="15176"/>
                  <a:pt x="1572322" y="308"/>
                </a:cubicBezTo>
                <a:cubicBezTo>
                  <a:pt x="1241502" y="-14560"/>
                  <a:pt x="33453" y="513264"/>
                  <a:pt x="33453" y="513264"/>
                </a:cubicBezTo>
                <a:lnTo>
                  <a:pt x="0" y="524415"/>
                </a:lnTo>
                <a:lnTo>
                  <a:pt x="0" y="524415"/>
                </a:lnTo>
              </a:path>
            </a:pathLst>
          </a:cu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08BCF19-E98C-F94F-B1DF-240B19A4A483}"/>
              </a:ext>
            </a:extLst>
          </p:cNvPr>
          <p:cNvSpPr/>
          <p:nvPr/>
        </p:nvSpPr>
        <p:spPr>
          <a:xfrm>
            <a:off x="3644900" y="2627827"/>
            <a:ext cx="1473200" cy="559873"/>
          </a:xfrm>
          <a:custGeom>
            <a:avLst/>
            <a:gdLst>
              <a:gd name="connsiteX0" fmla="*/ 1473200 w 1473200"/>
              <a:gd name="connsiteY0" fmla="*/ 559873 h 559873"/>
              <a:gd name="connsiteX1" fmla="*/ 1079500 w 1473200"/>
              <a:gd name="connsiteY1" fmla="*/ 13773 h 559873"/>
              <a:gd name="connsiteX2" fmla="*/ 203200 w 1473200"/>
              <a:gd name="connsiteY2" fmla="*/ 178873 h 559873"/>
              <a:gd name="connsiteX3" fmla="*/ 0 w 1473200"/>
              <a:gd name="connsiteY3" fmla="*/ 343973 h 55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200" h="559873">
                <a:moveTo>
                  <a:pt x="1473200" y="559873"/>
                </a:moveTo>
                <a:cubicBezTo>
                  <a:pt x="1382183" y="318573"/>
                  <a:pt x="1291167" y="77273"/>
                  <a:pt x="1079500" y="13773"/>
                </a:cubicBezTo>
                <a:cubicBezTo>
                  <a:pt x="867833" y="-49727"/>
                  <a:pt x="383117" y="123840"/>
                  <a:pt x="203200" y="178873"/>
                </a:cubicBezTo>
                <a:cubicBezTo>
                  <a:pt x="23283" y="233906"/>
                  <a:pt x="11641" y="288939"/>
                  <a:pt x="0" y="343973"/>
                </a:cubicBezTo>
              </a:path>
            </a:pathLst>
          </a:custGeom>
          <a:noFill/>
          <a:ln w="25400" cap="flat">
            <a:solidFill>
              <a:srgbClr val="00B05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93E56B-25E2-A24C-9FFE-40A949414DBE}"/>
              </a:ext>
            </a:extLst>
          </p:cNvPr>
          <p:cNvSpPr/>
          <p:nvPr/>
        </p:nvSpPr>
        <p:spPr>
          <a:xfrm>
            <a:off x="6110747" y="373696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endParaRPr lang="en-EC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C5BAE-0055-B74F-B7E9-2256924F2DD8}"/>
              </a:ext>
            </a:extLst>
          </p:cNvPr>
          <p:cNvSpPr/>
          <p:nvPr/>
        </p:nvSpPr>
        <p:spPr>
          <a:xfrm>
            <a:off x="1989911" y="283716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occlusive</a:t>
            </a:r>
            <a:endParaRPr lang="en-EC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3BDF8-C1A7-1C4B-B3C6-B15E63AEC33A}"/>
              </a:ext>
            </a:extLst>
          </p:cNvPr>
          <p:cNvSpPr/>
          <p:nvPr/>
        </p:nvSpPr>
        <p:spPr>
          <a:xfrm>
            <a:off x="3412707" y="131398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Continuant</a:t>
            </a:r>
            <a:endParaRPr lang="en-EC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8FC54-5045-D08E-EDB7-04278CE4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17C66-2F5B-D63D-C4E3-F849D2F7996F}"/>
              </a:ext>
            </a:extLst>
          </p:cNvPr>
          <p:cNvSpPr/>
          <p:nvPr/>
        </p:nvSpPr>
        <p:spPr>
          <a:xfrm>
            <a:off x="4992251" y="6053433"/>
            <a:ext cx="41517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3"/>
              </a:rPr>
              <a:t>https://www.youtube.com/watch?v=tkiN8BsBEfA</a:t>
            </a:r>
            <a:endParaRPr lang="en-EC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D83F3-B4CF-E970-F93A-792205B2D530}"/>
              </a:ext>
            </a:extLst>
          </p:cNvPr>
          <p:cNvSpPr/>
          <p:nvPr/>
        </p:nvSpPr>
        <p:spPr>
          <a:xfrm>
            <a:off x="356261" y="6053433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4"/>
              </a:rPr>
              <a:t>https://soundsofspeech.uiowa.edu/spanish</a:t>
            </a:r>
            <a:endParaRPr lang="en-EC" sz="1400" dirty="0"/>
          </a:p>
        </p:txBody>
      </p:sp>
    </p:spTree>
    <p:extLst>
      <p:ext uri="{BB962C8B-B14F-4D97-AF65-F5344CB8AC3E}">
        <p14:creationId xmlns:p14="http://schemas.microsoft.com/office/powerpoint/2010/main" val="27428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  <p:bldP spid="3" grpId="0" animBg="1"/>
      <p:bldP spid="4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3" name="Group"/>
          <p:cNvGrpSpPr/>
          <p:nvPr/>
        </p:nvGrpSpPr>
        <p:grpSpPr>
          <a:xfrm>
            <a:off x="3286116" y="1000108"/>
            <a:ext cx="3500439" cy="357188"/>
            <a:chOff x="0" y="0"/>
            <a:chExt cx="3500437" cy="357187"/>
          </a:xfrm>
        </p:grpSpPr>
        <p:sp>
          <p:nvSpPr>
            <p:cNvPr id="5031" name="Rectangle"/>
            <p:cNvSpPr/>
            <p:nvPr/>
          </p:nvSpPr>
          <p:spPr>
            <a:xfrm>
              <a:off x="0" y="-1"/>
              <a:ext cx="3500438" cy="35718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32" name="SPANISH and ENGLISH /m/"/>
            <p:cNvSpPr txBox="1"/>
            <p:nvPr/>
          </p:nvSpPr>
          <p:spPr>
            <a:xfrm>
              <a:off x="0" y="-1"/>
              <a:ext cx="35004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/m/</a:t>
              </a:r>
            </a:p>
          </p:txBody>
        </p:sp>
      </p:grpSp>
      <p:grpSp>
        <p:nvGrpSpPr>
          <p:cNvPr id="5036" name="Group"/>
          <p:cNvGrpSpPr/>
          <p:nvPr/>
        </p:nvGrpSpPr>
        <p:grpSpPr>
          <a:xfrm>
            <a:off x="1714470" y="1857344"/>
            <a:ext cx="1714513" cy="342901"/>
            <a:chOff x="0" y="0"/>
            <a:chExt cx="1714512" cy="342900"/>
          </a:xfrm>
        </p:grpSpPr>
        <p:sp>
          <p:nvSpPr>
            <p:cNvPr id="5034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35" name="Spanish /m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/m/</a:t>
              </a:r>
            </a:p>
          </p:txBody>
        </p:sp>
      </p:grpSp>
      <p:grpSp>
        <p:nvGrpSpPr>
          <p:cNvPr id="5039" name="Group"/>
          <p:cNvGrpSpPr/>
          <p:nvPr/>
        </p:nvGrpSpPr>
        <p:grpSpPr>
          <a:xfrm>
            <a:off x="6715131" y="1928783"/>
            <a:ext cx="1500199" cy="342901"/>
            <a:chOff x="0" y="0"/>
            <a:chExt cx="1500198" cy="342900"/>
          </a:xfrm>
        </p:grpSpPr>
        <p:sp>
          <p:nvSpPr>
            <p:cNvPr id="5037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38" name="English /m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/m/</a:t>
              </a:r>
            </a:p>
          </p:txBody>
        </p:sp>
      </p:grpSp>
      <p:sp>
        <p:nvSpPr>
          <p:cNvPr id="5040" name="Rectangle"/>
          <p:cNvSpPr/>
          <p:nvPr/>
        </p:nvSpPr>
        <p:spPr>
          <a:xfrm>
            <a:off x="133815" y="2750140"/>
            <a:ext cx="4137102" cy="607417"/>
          </a:xfrm>
          <a:prstGeom prst="rect">
            <a:avLst/>
          </a:prstGeom>
          <a:gradFill flip="none" rotWithShape="1">
            <a:gsLst>
              <a:gs pos="0">
                <a:srgbClr val="B9C1E6"/>
              </a:gs>
              <a:gs pos="35000">
                <a:srgbClr val="CDD3ED"/>
              </a:gs>
              <a:gs pos="100000">
                <a:srgbClr val="EBEEF9"/>
              </a:gs>
            </a:gsLst>
            <a:lin ang="16200000" scaled="0"/>
          </a:gradFill>
          <a:ln w="9525" cap="flat">
            <a:solidFill>
              <a:srgbClr val="6E78A0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/m/ voiced, bilabial, nasal, occlusive, continuant.</a:t>
            </a:r>
          </a:p>
        </p:txBody>
      </p:sp>
      <p:sp>
        <p:nvSpPr>
          <p:cNvPr id="5043" name="Rectangle"/>
          <p:cNvSpPr/>
          <p:nvPr/>
        </p:nvSpPr>
        <p:spPr>
          <a:xfrm>
            <a:off x="133815" y="3714731"/>
            <a:ext cx="4137102" cy="571526"/>
          </a:xfrm>
          <a:prstGeom prst="rect">
            <a:avLst/>
          </a:prstGeom>
          <a:gradFill flip="none" rotWithShape="1">
            <a:gsLst>
              <a:gs pos="0">
                <a:srgbClr val="B9C1E6"/>
              </a:gs>
              <a:gs pos="35000">
                <a:srgbClr val="CDD3ED"/>
              </a:gs>
              <a:gs pos="100000">
                <a:srgbClr val="EBEEF9"/>
              </a:gs>
            </a:gsLst>
            <a:lin ang="16200000" scaled="0"/>
          </a:gradFill>
          <a:ln w="9525" cap="flat">
            <a:solidFill>
              <a:srgbClr val="6E78A0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 voiced, bilabial, nasal, occlusive, continuant.</a:t>
            </a:r>
          </a:p>
        </p:txBody>
      </p:sp>
      <p:sp>
        <p:nvSpPr>
          <p:cNvPr id="5046" name="Rectangle"/>
          <p:cNvSpPr/>
          <p:nvPr/>
        </p:nvSpPr>
        <p:spPr>
          <a:xfrm>
            <a:off x="4434033" y="2753993"/>
            <a:ext cx="4352813" cy="559116"/>
          </a:xfrm>
          <a:prstGeom prst="rect">
            <a:avLst/>
          </a:prstGeom>
          <a:gradFill flip="none" rotWithShape="1"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 scaled="0"/>
          </a:gra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/m/ voiced, bilabial, nasal, occlusive, continuant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9" name="Rectangle"/>
          <p:cNvSpPr/>
          <p:nvPr/>
        </p:nvSpPr>
        <p:spPr>
          <a:xfrm>
            <a:off x="4434033" y="3714731"/>
            <a:ext cx="4352812" cy="587907"/>
          </a:xfrm>
          <a:prstGeom prst="rect">
            <a:avLst/>
          </a:prstGeom>
          <a:gradFill flip="none" rotWithShape="1"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 scaled="0"/>
          </a:gra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[m] voiced, bilabial, nasal, occlusive, continuant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2" name="Rectangle"/>
          <p:cNvSpPr/>
          <p:nvPr/>
        </p:nvSpPr>
        <p:spPr>
          <a:xfrm>
            <a:off x="4434034" y="4799141"/>
            <a:ext cx="4352812" cy="521213"/>
          </a:xfrm>
          <a:prstGeom prst="rect">
            <a:avLst/>
          </a:prstGeom>
          <a:gradFill flip="none" rotWithShape="1"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 scaled="0"/>
          </a:gra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1600" dirty="0" err="1">
                <a:latin typeface="Times New Roman" panose="02020603050405020304" pitchFamily="18" charset="0"/>
                <a:ea typeface="Lucida Sans Unicode"/>
                <a:cs typeface="Times New Roman" panose="02020603050405020304" pitchFamily="18" charset="0"/>
                <a:sym typeface="Lucida Sans Unicode"/>
              </a:rPr>
              <a:t>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-] [f]   voiced,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labiodental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nasal, occlusive, continuant.</a:t>
            </a:r>
          </a:p>
        </p:txBody>
      </p:sp>
      <p:sp>
        <p:nvSpPr>
          <p:cNvPr id="5055" name="Rectangle"/>
          <p:cNvSpPr/>
          <p:nvPr/>
        </p:nvSpPr>
        <p:spPr>
          <a:xfrm>
            <a:off x="4456336" y="5617855"/>
            <a:ext cx="4352812" cy="561600"/>
          </a:xfrm>
          <a:prstGeom prst="rect">
            <a:avLst/>
          </a:prstGeom>
          <a:gradFill flip="none" rotWithShape="1"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 scaled="0"/>
          </a:gra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-c+ </a:t>
            </a:r>
            <a:r>
              <a:rPr lang="en-US" sz="1600" strike="sngStrik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[-m̩] voiced, bilabial, nasal, occlusive, continuant,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(final unstressed syllable)</a:t>
            </a:r>
          </a:p>
        </p:txBody>
      </p:sp>
      <p:sp>
        <p:nvSpPr>
          <p:cNvPr id="5058" name="Line"/>
          <p:cNvSpPr/>
          <p:nvPr/>
        </p:nvSpPr>
        <p:spPr>
          <a:xfrm rot="10800000" flipV="1">
            <a:off x="2400291" y="1177908"/>
            <a:ext cx="885826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59" name="Line"/>
          <p:cNvSpPr/>
          <p:nvPr/>
        </p:nvSpPr>
        <p:spPr>
          <a:xfrm>
            <a:off x="6786553" y="1177908"/>
            <a:ext cx="500063" cy="750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60" name="Line"/>
          <p:cNvSpPr/>
          <p:nvPr/>
        </p:nvSpPr>
        <p:spPr>
          <a:xfrm>
            <a:off x="2400291" y="2200257"/>
            <a:ext cx="28576" cy="7286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61" name="Line"/>
          <p:cNvSpPr/>
          <p:nvPr/>
        </p:nvSpPr>
        <p:spPr>
          <a:xfrm flipH="1">
            <a:off x="2427187" y="3359132"/>
            <a:ext cx="1680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A4B438-BDDF-8A4B-80B5-4FC36759E224}"/>
              </a:ext>
            </a:extLst>
          </p:cNvPr>
          <p:cNvSpPr txBox="1"/>
          <p:nvPr/>
        </p:nvSpPr>
        <p:spPr>
          <a:xfrm>
            <a:off x="2682501" y="4825468"/>
            <a:ext cx="1722081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1100" dirty="0"/>
              <a:t>R</a:t>
            </a:r>
            <a:r>
              <a:rPr kumimoji="0" lang="en-EC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egressive Assimilation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3F601B-4F9C-5B42-B6DD-2AAE27ED0416}"/>
              </a:ext>
            </a:extLst>
          </p:cNvPr>
          <p:cNvSpPr txBox="1"/>
          <p:nvPr/>
        </p:nvSpPr>
        <p:spPr>
          <a:xfrm>
            <a:off x="4973782" y="5451483"/>
            <a:ext cx="33964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2848E7-7111-D64F-A47C-A7169B028443}"/>
              </a:ext>
            </a:extLst>
          </p:cNvPr>
          <p:cNvCxnSpPr/>
          <p:nvPr/>
        </p:nvCxnSpPr>
        <p:spPr>
          <a:xfrm>
            <a:off x="3790122" y="2067339"/>
            <a:ext cx="2637182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E18F56-E21A-9348-9093-18645975CD3D}"/>
              </a:ext>
            </a:extLst>
          </p:cNvPr>
          <p:cNvCxnSpPr>
            <a:cxnSpLocks/>
          </p:cNvCxnSpPr>
          <p:nvPr/>
        </p:nvCxnSpPr>
        <p:spPr>
          <a:xfrm>
            <a:off x="4070954" y="2928920"/>
            <a:ext cx="571024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1AFF2F-FEC1-CB4A-BD2B-BAB8E3FDCC17}"/>
              </a:ext>
            </a:extLst>
          </p:cNvPr>
          <p:cNvCxnSpPr>
            <a:cxnSpLocks/>
          </p:cNvCxnSpPr>
          <p:nvPr/>
        </p:nvCxnSpPr>
        <p:spPr>
          <a:xfrm>
            <a:off x="4070954" y="3829978"/>
            <a:ext cx="571024" cy="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E92D8D0C-F14B-BD31-3D4A-752E9021ED30}"/>
              </a:ext>
            </a:extLst>
          </p:cNvPr>
          <p:cNvSpPr/>
          <p:nvPr/>
        </p:nvSpPr>
        <p:spPr>
          <a:xfrm>
            <a:off x="4783014" y="4655941"/>
            <a:ext cx="520505" cy="138587"/>
          </a:xfrm>
          <a:custGeom>
            <a:avLst/>
            <a:gdLst>
              <a:gd name="connsiteX0" fmla="*/ 464234 w 464234"/>
              <a:gd name="connsiteY0" fmla="*/ 98552 h 112619"/>
              <a:gd name="connsiteX1" fmla="*/ 182880 w 464234"/>
              <a:gd name="connsiteY1" fmla="*/ 78 h 112619"/>
              <a:gd name="connsiteX2" fmla="*/ 0 w 464234"/>
              <a:gd name="connsiteY2" fmla="*/ 112619 h 11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4" h="112619">
                <a:moveTo>
                  <a:pt x="464234" y="98552"/>
                </a:moveTo>
                <a:cubicBezTo>
                  <a:pt x="362243" y="48143"/>
                  <a:pt x="260252" y="-2266"/>
                  <a:pt x="182880" y="78"/>
                </a:cubicBezTo>
                <a:cubicBezTo>
                  <a:pt x="105508" y="2422"/>
                  <a:pt x="52754" y="57520"/>
                  <a:pt x="0" y="112619"/>
                </a:cubicBez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bevel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77567-59CD-F494-187B-A88E4EA5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0" grpId="0" animBg="1"/>
      <p:bldP spid="5043" grpId="0" animBg="1"/>
      <p:bldP spid="5046" grpId="0" animBg="1"/>
      <p:bldP spid="5049" grpId="0" animBg="1"/>
      <p:bldP spid="5052" grpId="0" animBg="1"/>
      <p:bldP spid="5055" grpId="0" animBg="1"/>
      <p:bldP spid="5058" grpId="0" animBg="1"/>
      <p:bldP spid="5059" grpId="0" animBg="1"/>
      <p:bldP spid="5060" grpId="0" animBg="1"/>
      <p:bldP spid="5061" grpId="0" animBg="1"/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3" name="Group"/>
          <p:cNvGrpSpPr/>
          <p:nvPr/>
        </p:nvGrpSpPr>
        <p:grpSpPr>
          <a:xfrm>
            <a:off x="2928938" y="571479"/>
            <a:ext cx="4723887" cy="523241"/>
            <a:chOff x="0" y="0"/>
            <a:chExt cx="3771900" cy="523240"/>
          </a:xfrm>
        </p:grpSpPr>
        <p:sp>
          <p:nvSpPr>
            <p:cNvPr id="5071" name="Rectangle"/>
            <p:cNvSpPr/>
            <p:nvPr/>
          </p:nvSpPr>
          <p:spPr>
            <a:xfrm>
              <a:off x="0" y="0"/>
              <a:ext cx="3771900" cy="48579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72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076" name="Group"/>
          <p:cNvGrpSpPr/>
          <p:nvPr/>
        </p:nvGrpSpPr>
        <p:grpSpPr>
          <a:xfrm>
            <a:off x="1500165" y="1357297"/>
            <a:ext cx="1571629" cy="342901"/>
            <a:chOff x="0" y="0"/>
            <a:chExt cx="1571627" cy="342900"/>
          </a:xfrm>
        </p:grpSpPr>
        <p:sp>
          <p:nvSpPr>
            <p:cNvPr id="5074" name="Rectangle"/>
            <p:cNvSpPr/>
            <p:nvPr/>
          </p:nvSpPr>
          <p:spPr>
            <a:xfrm>
              <a:off x="-1" y="0"/>
              <a:ext cx="1571629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75" name="Spanish /m/"/>
            <p:cNvSpPr txBox="1"/>
            <p:nvPr/>
          </p:nvSpPr>
          <p:spPr>
            <a:xfrm>
              <a:off x="-1" y="0"/>
              <a:ext cx="1571629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/m/</a:t>
              </a:r>
            </a:p>
          </p:txBody>
        </p:sp>
      </p:grpSp>
      <p:graphicFrame>
        <p:nvGraphicFramePr>
          <p:cNvPr id="5080" name="Table"/>
          <p:cNvGraphicFramePr/>
          <p:nvPr>
            <p:extLst>
              <p:ext uri="{D42A27DB-BD31-4B8C-83A1-F6EECF244321}">
                <p14:modId xmlns:p14="http://schemas.microsoft.com/office/powerpoint/2010/main" val="4243675589"/>
              </p:ext>
            </p:extLst>
          </p:nvPr>
        </p:nvGraphicFramePr>
        <p:xfrm>
          <a:off x="1678033" y="2105653"/>
          <a:ext cx="5252301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1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/m/                                      </a:t>
                      </a: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  [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m </a:t>
                      </a:r>
                      <a:r>
                        <a:rPr sz="2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]</a:t>
                      </a: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                  </a:t>
                      </a: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ananˈtjal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ãnãnˈtjal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ka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aˈɾon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ka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aˈɾɔ̃n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564" marR="41564" horzOverflow="overflow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88" name="Shape"/>
          <p:cNvSpPr/>
          <p:nvPr/>
        </p:nvSpPr>
        <p:spPr>
          <a:xfrm>
            <a:off x="2214563" y="1785938"/>
            <a:ext cx="714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5091" name="Rectangle"/>
          <p:cNvSpPr/>
          <p:nvPr/>
        </p:nvSpPr>
        <p:spPr>
          <a:xfrm>
            <a:off x="1783471" y="4150348"/>
            <a:ext cx="5041423" cy="531510"/>
          </a:xfrm>
          <a:prstGeom prst="rect">
            <a:avLst/>
          </a:prstGeom>
          <a:solidFill>
            <a:srgbClr val="EEFF9F"/>
          </a:soli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Broad distribution is  </a:t>
            </a:r>
            <a:r>
              <a:rPr lang="en-US" i="1" dirty="0"/>
              <a:t>partial.</a:t>
            </a:r>
          </a:p>
        </p:txBody>
      </p:sp>
      <p:sp>
        <p:nvSpPr>
          <p:cNvPr id="5094" name="Rectangle"/>
          <p:cNvSpPr/>
          <p:nvPr/>
        </p:nvSpPr>
        <p:spPr>
          <a:xfrm>
            <a:off x="1788509" y="5174717"/>
            <a:ext cx="5041423" cy="447430"/>
          </a:xfrm>
          <a:prstGeom prst="rect">
            <a:avLst/>
          </a:prstGeom>
          <a:solidFill>
            <a:srgbClr val="EEFF9F"/>
          </a:solidFill>
          <a:ln w="9525" cap="flat">
            <a:solidFill>
              <a:srgbClr val="CFD775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dirty="0"/>
              <a:t>Narrow distribution is </a:t>
            </a:r>
            <a:r>
              <a:rPr lang="en-US" i="1" dirty="0"/>
              <a:t>partial</a:t>
            </a:r>
          </a:p>
        </p:txBody>
      </p:sp>
      <p:sp>
        <p:nvSpPr>
          <p:cNvPr id="5106" name="Connection Line"/>
          <p:cNvSpPr/>
          <p:nvPr/>
        </p:nvSpPr>
        <p:spPr>
          <a:xfrm>
            <a:off x="2284729" y="831850"/>
            <a:ext cx="631191" cy="519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31D7CA-BE10-C3FE-2FA6-CAB9B166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4562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8" grpId="0" animBg="1"/>
      <p:bldP spid="5091" grpId="0" animBg="1"/>
      <p:bldP spid="5094" grpId="0" animBg="1"/>
      <p:bldP spid="5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3" name="Group"/>
          <p:cNvGrpSpPr/>
          <p:nvPr/>
        </p:nvGrpSpPr>
        <p:grpSpPr>
          <a:xfrm>
            <a:off x="1676504" y="191133"/>
            <a:ext cx="5790992" cy="523241"/>
            <a:chOff x="0" y="0"/>
            <a:chExt cx="3771900" cy="523240"/>
          </a:xfrm>
        </p:grpSpPr>
        <p:sp>
          <p:nvSpPr>
            <p:cNvPr id="5071" name="Rectangle"/>
            <p:cNvSpPr/>
            <p:nvPr/>
          </p:nvSpPr>
          <p:spPr>
            <a:xfrm>
              <a:off x="0" y="0"/>
              <a:ext cx="3771900" cy="48579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72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5079" name="Group"/>
          <p:cNvGrpSpPr/>
          <p:nvPr/>
        </p:nvGrpSpPr>
        <p:grpSpPr>
          <a:xfrm>
            <a:off x="3786180" y="1144806"/>
            <a:ext cx="1571637" cy="342901"/>
            <a:chOff x="0" y="0"/>
            <a:chExt cx="1571636" cy="342900"/>
          </a:xfrm>
        </p:grpSpPr>
        <p:sp>
          <p:nvSpPr>
            <p:cNvPr id="5077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078" name="English /m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English /m/</a:t>
              </a:r>
            </a:p>
          </p:txBody>
        </p:sp>
      </p:grpSp>
      <p:graphicFrame>
        <p:nvGraphicFramePr>
          <p:cNvPr id="5081" name="Table"/>
          <p:cNvGraphicFramePr/>
          <p:nvPr>
            <p:extLst>
              <p:ext uri="{D42A27DB-BD31-4B8C-83A1-F6EECF244321}">
                <p14:modId xmlns:p14="http://schemas.microsoft.com/office/powerpoint/2010/main" val="102509663"/>
              </p:ext>
            </p:extLst>
          </p:nvPr>
        </p:nvGraphicFramePr>
        <p:xfrm>
          <a:off x="1074165" y="1965700"/>
          <a:ext cx="6995669" cy="222504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4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/m/             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noProof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[m] </a:t>
                      </a:r>
                      <a:endParaRPr lang="en-US" sz="1800" noProof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[-</a:t>
                      </a:r>
                      <a:r>
                        <a:rPr lang="en-US" sz="18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Lucida Sans Unicode"/>
                        </a:rPr>
                        <a:t>ɱ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-] 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[- 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m̩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anstəɹ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aːnstɚ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kæ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pəs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kʰæː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pəs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+ 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kʌ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fəɹt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kʰʌː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ɱf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ɚt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̚ ]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aɹ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 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aːɹ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 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+ F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/ˈ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ɹɪ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ðəm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ɹɪːðə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[ˈ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ɹɪː</a:t>
                      </a:r>
                      <a:r>
                        <a:rPr lang="en-US" sz="18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ðm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̩</a:t>
                      </a:r>
                      <a:r>
                        <a:rPr lang="en-US" sz="18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sz="1800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82" name="Rectangle"/>
          <p:cNvSpPr/>
          <p:nvPr/>
        </p:nvSpPr>
        <p:spPr>
          <a:xfrm>
            <a:off x="1181314" y="4668733"/>
            <a:ext cx="6781367" cy="514433"/>
          </a:xfrm>
          <a:prstGeom prst="rect">
            <a:avLst/>
          </a:prstGeom>
          <a:gradFill flip="none" rotWithShape="1">
            <a:gsLst>
              <a:gs pos="0">
                <a:srgbClr val="B9C1E6"/>
              </a:gs>
              <a:gs pos="35000">
                <a:srgbClr val="CDD3ED"/>
              </a:gs>
              <a:gs pos="100000">
                <a:srgbClr val="EBEEF9"/>
              </a:gs>
            </a:gsLst>
            <a:lin ang="16200000" scaled="0"/>
          </a:gradFill>
          <a:ln w="9525" cap="flat">
            <a:solidFill>
              <a:srgbClr val="6E78A0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distribution is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total.</a:t>
            </a:r>
          </a:p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85" name="Rectangle"/>
          <p:cNvSpPr/>
          <p:nvPr/>
        </p:nvSpPr>
        <p:spPr>
          <a:xfrm>
            <a:off x="1145604" y="5479510"/>
            <a:ext cx="6852786" cy="621408"/>
          </a:xfrm>
          <a:prstGeom prst="rect">
            <a:avLst/>
          </a:prstGeom>
          <a:gradFill flip="none" rotWithShape="1">
            <a:gsLst>
              <a:gs pos="0">
                <a:srgbClr val="B9C1E6"/>
              </a:gs>
              <a:gs pos="35000">
                <a:srgbClr val="CDD3ED"/>
              </a:gs>
              <a:gs pos="100000">
                <a:srgbClr val="EBEEF9"/>
              </a:gs>
            </a:gsLst>
            <a:lin ang="16200000" scaled="0"/>
          </a:gradFill>
          <a:ln w="9525" cap="flat">
            <a:solidFill>
              <a:srgbClr val="6E78A0"/>
            </a:solidFill>
            <a:prstDash val="solid"/>
            <a:bevel/>
            <a:tailEnd type="triangle" w="med" len="med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distribution is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total, 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omplementary, and free variation</a:t>
            </a:r>
          </a:p>
          <a:p>
            <a:pPr algn="ctr">
              <a:spcBef>
                <a:spcPts val="1000"/>
              </a:spcBef>
              <a:defRPr>
                <a:latin typeface="Verdana"/>
                <a:ea typeface="Verdana"/>
                <a:cs typeface="Verdana"/>
                <a:sym typeface="Verdana"/>
              </a:defRPr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68277-7764-85DA-67BB-F0DE1BEB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3" grpId="1" animBg="1" advAuto="0"/>
      <p:bldP spid="5079" grpId="10" animBg="1" advAuto="0"/>
      <p:bldP spid="5081" grpId="12" animBg="1" advAuto="0"/>
      <p:bldP spid="5082" grpId="0" animBg="1"/>
      <p:bldP spid="50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1" name="Group"/>
          <p:cNvGrpSpPr/>
          <p:nvPr/>
        </p:nvGrpSpPr>
        <p:grpSpPr>
          <a:xfrm>
            <a:off x="2371725" y="189841"/>
            <a:ext cx="4286250" cy="369330"/>
            <a:chOff x="0" y="0"/>
            <a:chExt cx="4286250" cy="369329"/>
          </a:xfrm>
        </p:grpSpPr>
        <p:sp>
          <p:nvSpPr>
            <p:cNvPr id="5109" name="Rectangle"/>
            <p:cNvSpPr/>
            <p:nvPr/>
          </p:nvSpPr>
          <p:spPr>
            <a:xfrm>
              <a:off x="0" y="0"/>
              <a:ext cx="4286250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10" name="TRANFER  ANALYSIS"/>
            <p:cNvSpPr txBox="1"/>
            <p:nvPr/>
          </p:nvSpPr>
          <p:spPr>
            <a:xfrm>
              <a:off x="0" y="0"/>
              <a:ext cx="4286250" cy="369329"/>
            </a:xfrm>
            <a:prstGeom prst="rect">
              <a:avLst/>
            </a:prstGeom>
            <a:solidFill>
              <a:srgbClr val="FFFF1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800" b="1" dirty="0">
                  <a:solidFill>
                    <a:srgbClr val="000000"/>
                  </a:solidFill>
                </a:rPr>
                <a:t>TRANFER  ANALYSIS</a:t>
              </a:r>
            </a:p>
          </p:txBody>
        </p:sp>
      </p:grpSp>
      <p:grpSp>
        <p:nvGrpSpPr>
          <p:cNvPr id="5117" name="Group"/>
          <p:cNvGrpSpPr/>
          <p:nvPr/>
        </p:nvGrpSpPr>
        <p:grpSpPr>
          <a:xfrm>
            <a:off x="2698259" y="1551198"/>
            <a:ext cx="1371601" cy="342901"/>
            <a:chOff x="0" y="0"/>
            <a:chExt cx="1371600" cy="342900"/>
          </a:xfrm>
        </p:grpSpPr>
        <p:sp>
          <p:nvSpPr>
            <p:cNvPr id="5115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16" name="Spanish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</a:t>
              </a:r>
            </a:p>
          </p:txBody>
        </p:sp>
      </p:grpSp>
      <p:grpSp>
        <p:nvGrpSpPr>
          <p:cNvPr id="5120" name="Group"/>
          <p:cNvGrpSpPr/>
          <p:nvPr/>
        </p:nvGrpSpPr>
        <p:grpSpPr>
          <a:xfrm>
            <a:off x="5010149" y="1551199"/>
            <a:ext cx="1143001" cy="342901"/>
            <a:chOff x="0" y="0"/>
            <a:chExt cx="1143000" cy="342900"/>
          </a:xfrm>
        </p:grpSpPr>
        <p:sp>
          <p:nvSpPr>
            <p:cNvPr id="5118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119" name="English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D0DA59A-2A9D-3241-B8DF-F4853A2D2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85160"/>
              </p:ext>
            </p:extLst>
          </p:nvPr>
        </p:nvGraphicFramePr>
        <p:xfrm>
          <a:off x="2698259" y="2185114"/>
          <a:ext cx="3657937" cy="2397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5254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73788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534799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435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/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/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15322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 [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m-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1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5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7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0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cs typeface="Lucida Sans Unicode"/>
                          <a:sym typeface="Lucida Sans Unicode"/>
                        </a:rPr>
                        <a:t>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[-</a:t>
                      </a:r>
                      <a:r>
                        <a:rPr lang="en-US" sz="2400" noProof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Lucida Sans Unicode"/>
                        </a:rPr>
                        <a:t>ɱ</a:t>
                      </a:r>
                      <a:r>
                        <a:rPr lang="en-US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-] </a:t>
                      </a:r>
                      <a:r>
                        <a:rPr lang="en-US" sz="2400" dirty="0"/>
                        <a:t>[-f-]</a:t>
                      </a:r>
                      <a:endParaRPr lang="en-US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</a:rPr>
                        <a:t>[-m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[- 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m̩</a:t>
                      </a:r>
                      <a:r>
                        <a:rPr lang="en-US" sz="24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  <a:endParaRPr lang="en-US" sz="240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1F1047B-5DD8-7144-B954-FAF2BFEEE97F}"/>
              </a:ext>
            </a:extLst>
          </p:cNvPr>
          <p:cNvSpPr txBox="1"/>
          <p:nvPr/>
        </p:nvSpPr>
        <p:spPr>
          <a:xfrm>
            <a:off x="6642100" y="3784600"/>
            <a:ext cx="6223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[-n]</a:t>
            </a:r>
            <a:endParaRPr kumimoji="0" lang="en-EC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DF1AD375-50D8-C545-8E53-2DD544EE66E0}"/>
              </a:ext>
            </a:extLst>
          </p:cNvPr>
          <p:cNvSpPr/>
          <p:nvPr/>
        </p:nvSpPr>
        <p:spPr>
          <a:xfrm>
            <a:off x="6032500" y="3898900"/>
            <a:ext cx="609600" cy="317500"/>
          </a:xfrm>
          <a:prstGeom prst="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9E602-AF06-014D-A104-23CB643E57DB}"/>
              </a:ext>
            </a:extLst>
          </p:cNvPr>
          <p:cNvSpPr txBox="1"/>
          <p:nvPr/>
        </p:nvSpPr>
        <p:spPr>
          <a:xfrm>
            <a:off x="6832600" y="3784600"/>
            <a:ext cx="6223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2800" b="1" dirty="0">
                <a:solidFill>
                  <a:srgbClr val="FF0000"/>
                </a:solidFill>
              </a:rPr>
              <a:t>X</a:t>
            </a:r>
            <a:endParaRPr kumimoji="0" lang="en-EC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29C949-ABF8-3043-BA93-0852BB2586C8}"/>
              </a:ext>
            </a:extLst>
          </p:cNvPr>
          <p:cNvCxnSpPr/>
          <p:nvPr/>
        </p:nvCxnSpPr>
        <p:spPr>
          <a:xfrm>
            <a:off x="3810000" y="3429000"/>
            <a:ext cx="1409700" cy="890259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672CE0-D910-5947-A226-08E5F559C70B}"/>
              </a:ext>
            </a:extLst>
          </p:cNvPr>
          <p:cNvSpPr txBox="1"/>
          <p:nvPr/>
        </p:nvSpPr>
        <p:spPr>
          <a:xfrm>
            <a:off x="5842000" y="3784600"/>
            <a:ext cx="3111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2800" b="1" dirty="0">
                <a:solidFill>
                  <a:srgbClr val="FF0000"/>
                </a:solidFill>
              </a:rPr>
              <a:t>√</a:t>
            </a:r>
            <a:endParaRPr kumimoji="0" lang="en-EC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A0B705-0DB9-344C-8CEC-D5DB9C4F3807}"/>
              </a:ext>
            </a:extLst>
          </p:cNvPr>
          <p:cNvSpPr txBox="1"/>
          <p:nvPr/>
        </p:nvSpPr>
        <p:spPr>
          <a:xfrm>
            <a:off x="5924627" y="4138028"/>
            <a:ext cx="3111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2800" b="1" dirty="0">
                <a:solidFill>
                  <a:srgbClr val="FF0000"/>
                </a:solidFill>
              </a:rPr>
              <a:t>√</a:t>
            </a:r>
            <a:endParaRPr kumimoji="0" lang="en-EC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BCDA4D-53A0-0A4B-BCC2-02F132228111}"/>
              </a:ext>
            </a:extLst>
          </p:cNvPr>
          <p:cNvSpPr txBox="1"/>
          <p:nvPr/>
        </p:nvSpPr>
        <p:spPr>
          <a:xfrm>
            <a:off x="6832600" y="4337167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2" name="Left Arrow 21">
            <a:extLst>
              <a:ext uri="{FF2B5EF4-FFF2-40B4-BE49-F238E27FC236}">
                <a16:creationId xmlns:a16="http://schemas.microsoft.com/office/drawing/2014/main" id="{81A9F56A-37D3-B346-ACC3-15D58215071D}"/>
              </a:ext>
            </a:extLst>
          </p:cNvPr>
          <p:cNvSpPr/>
          <p:nvPr/>
        </p:nvSpPr>
        <p:spPr>
          <a:xfrm>
            <a:off x="6584125" y="4374487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Sounds American | LinkedIn">
            <a:hlinkClick r:id="rId2"/>
            <a:extLst>
              <a:ext uri="{FF2B5EF4-FFF2-40B4-BE49-F238E27FC236}">
                <a16:creationId xmlns:a16="http://schemas.microsoft.com/office/drawing/2014/main" id="{C7AF0175-0E89-804D-8835-A27E8AC47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8" t="35636" r="22292" b="36215"/>
          <a:stretch/>
        </p:blipFill>
        <p:spPr bwMode="auto">
          <a:xfrm>
            <a:off x="6617808" y="1494891"/>
            <a:ext cx="1143001" cy="41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83E0B-A1C3-86B0-8318-4754C128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1" grpId="1" animBg="1" advAuto="0"/>
      <p:bldP spid="5117" grpId="2" animBg="1" advAuto="0"/>
      <p:bldP spid="5120" grpId="3" animBg="1" advAuto="0"/>
      <p:bldP spid="2" grpId="0"/>
      <p:bldP spid="3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"/>
          <p:cNvSpPr/>
          <p:nvPr/>
        </p:nvSpPr>
        <p:spPr>
          <a:xfrm>
            <a:off x="2144158" y="31623"/>
            <a:ext cx="5000650" cy="928673"/>
          </a:xfrm>
          <a:prstGeom prst="rect">
            <a:avLst/>
          </a:prstGeom>
          <a:solidFill>
            <a:srgbClr val="FFFF18"/>
          </a:solidFill>
          <a:ln w="12700" cap="flat">
            <a:noFill/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t">
            <a:noAutofit/>
          </a:bodyPr>
          <a:lstStyle/>
          <a:p>
            <a:pPr algn="ctr">
              <a:spcBef>
                <a:spcPts val="1000"/>
              </a:spcBef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b="1" dirty="0">
                <a:solidFill>
                  <a:srgbClr val="373D54"/>
                </a:solidFill>
              </a:rPr>
              <a:t>/n/ PRODUCTION PICTURE</a:t>
            </a:r>
          </a:p>
          <a:p>
            <a:pPr algn="ctr">
              <a:spcBef>
                <a:spcPts val="1000"/>
              </a:spcBef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2000" b="1" dirty="0">
                <a:solidFill>
                  <a:srgbClr val="373D54"/>
                </a:solidFill>
              </a:rPr>
              <a:t>SPANISH- ENGLISH</a:t>
            </a:r>
          </a:p>
          <a:p>
            <a:pPr algn="ctr">
              <a:spcBef>
                <a:spcPts val="1000"/>
              </a:spcBef>
              <a:defRPr sz="20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788E86-F796-134D-8901-E6DD9064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0" y="1784350"/>
            <a:ext cx="3746500" cy="328930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1E330D79-9245-1540-BD2C-1187F376DD81}"/>
              </a:ext>
            </a:extLst>
          </p:cNvPr>
          <p:cNvSpPr/>
          <p:nvPr/>
        </p:nvSpPr>
        <p:spPr>
          <a:xfrm>
            <a:off x="1733475" y="5375442"/>
            <a:ext cx="5677049" cy="428644"/>
          </a:xfrm>
          <a:prstGeom prst="rect">
            <a:avLst/>
          </a:prstGeom>
          <a:ln>
            <a:noFill/>
            <a:tailEnd type="triangl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19" tIns="45719" rIns="45719" bIns="45719" numCol="1" anchor="ctr">
            <a:noAutofit/>
          </a:bodyPr>
          <a:lstStyle/>
          <a:p>
            <a:pPr algn="ctr">
              <a:spcBef>
                <a:spcPts val="1000"/>
              </a:spcBef>
              <a:defRPr sz="1200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/n/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voiced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apico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-alveolar,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occlusive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continuant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684DB1-FC0F-AA4F-9C46-1CFDE21DFCCB}"/>
              </a:ext>
            </a:extLst>
          </p:cNvPr>
          <p:cNvCxnSpPr>
            <a:cxnSpLocks/>
          </p:cNvCxnSpPr>
          <p:nvPr/>
        </p:nvCxnSpPr>
        <p:spPr>
          <a:xfrm flipV="1">
            <a:off x="2932771" y="4226313"/>
            <a:ext cx="2107580" cy="1248936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3A307B-2A78-FA40-BA75-067391888546}"/>
              </a:ext>
            </a:extLst>
          </p:cNvPr>
          <p:cNvCxnSpPr>
            <a:cxnSpLocks/>
          </p:cNvCxnSpPr>
          <p:nvPr/>
        </p:nvCxnSpPr>
        <p:spPr>
          <a:xfrm flipV="1">
            <a:off x="3702205" y="2899317"/>
            <a:ext cx="144966" cy="266514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5BEB6E-0E87-934B-992F-01348FD3D72C}"/>
              </a:ext>
            </a:extLst>
          </p:cNvPr>
          <p:cNvCxnSpPr>
            <a:cxnSpLocks/>
          </p:cNvCxnSpPr>
          <p:nvPr/>
        </p:nvCxnSpPr>
        <p:spPr>
          <a:xfrm flipH="1" flipV="1">
            <a:off x="4293220" y="2274849"/>
            <a:ext cx="379141" cy="328961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216DDF-1752-BC4C-B05F-E72D77D6AE29}"/>
              </a:ext>
            </a:extLst>
          </p:cNvPr>
          <p:cNvCxnSpPr>
            <a:cxnSpLocks/>
          </p:cNvCxnSpPr>
          <p:nvPr/>
        </p:nvCxnSpPr>
        <p:spPr>
          <a:xfrm flipH="1" flipV="1">
            <a:off x="3947532" y="2899317"/>
            <a:ext cx="1393903" cy="2620538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3FE9B589-CFDC-624A-B9D8-EC0062CDCA13}"/>
              </a:ext>
            </a:extLst>
          </p:cNvPr>
          <p:cNvSpPr/>
          <p:nvPr/>
        </p:nvSpPr>
        <p:spPr>
          <a:xfrm>
            <a:off x="3077737" y="2179881"/>
            <a:ext cx="2098517" cy="1873713"/>
          </a:xfrm>
          <a:custGeom>
            <a:avLst/>
            <a:gdLst>
              <a:gd name="connsiteX0" fmla="*/ 2096429 w 2098517"/>
              <a:gd name="connsiteY0" fmla="*/ 1873713 h 1873713"/>
              <a:gd name="connsiteX1" fmla="*/ 2018370 w 2098517"/>
              <a:gd name="connsiteY1" fmla="*/ 602474 h 1873713"/>
              <a:gd name="connsiteX2" fmla="*/ 1572322 w 2098517"/>
              <a:gd name="connsiteY2" fmla="*/ 308 h 1873713"/>
              <a:gd name="connsiteX3" fmla="*/ 33453 w 2098517"/>
              <a:gd name="connsiteY3" fmla="*/ 513264 h 1873713"/>
              <a:gd name="connsiteX4" fmla="*/ 0 w 2098517"/>
              <a:gd name="connsiteY4" fmla="*/ 524415 h 1873713"/>
              <a:gd name="connsiteX5" fmla="*/ 0 w 2098517"/>
              <a:gd name="connsiteY5" fmla="*/ 524415 h 18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8517" h="1873713">
                <a:moveTo>
                  <a:pt x="2096429" y="1873713"/>
                </a:moveTo>
                <a:cubicBezTo>
                  <a:pt x="2101075" y="1394210"/>
                  <a:pt x="2105721" y="914708"/>
                  <a:pt x="2018370" y="602474"/>
                </a:cubicBezTo>
                <a:cubicBezTo>
                  <a:pt x="1931019" y="290240"/>
                  <a:pt x="1903141" y="15176"/>
                  <a:pt x="1572322" y="308"/>
                </a:cubicBezTo>
                <a:cubicBezTo>
                  <a:pt x="1241502" y="-14560"/>
                  <a:pt x="33453" y="513264"/>
                  <a:pt x="33453" y="513264"/>
                </a:cubicBezTo>
                <a:lnTo>
                  <a:pt x="0" y="524415"/>
                </a:lnTo>
                <a:lnTo>
                  <a:pt x="0" y="524415"/>
                </a:lnTo>
              </a:path>
            </a:pathLst>
          </a:cu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11AF5C-5CF0-F94E-9A9E-2225DE043978}"/>
              </a:ext>
            </a:extLst>
          </p:cNvPr>
          <p:cNvCxnSpPr>
            <a:cxnSpLocks/>
          </p:cNvCxnSpPr>
          <p:nvPr/>
        </p:nvCxnSpPr>
        <p:spPr>
          <a:xfrm flipH="1" flipV="1">
            <a:off x="5140712" y="2931222"/>
            <a:ext cx="1159495" cy="2537959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00F1368A-2ADF-A24E-95DB-D67A5280FE0C}"/>
              </a:ext>
            </a:extLst>
          </p:cNvPr>
          <p:cNvSpPr/>
          <p:nvPr/>
        </p:nvSpPr>
        <p:spPr>
          <a:xfrm>
            <a:off x="4012885" y="2527300"/>
            <a:ext cx="1130615" cy="1511300"/>
          </a:xfrm>
          <a:custGeom>
            <a:avLst/>
            <a:gdLst>
              <a:gd name="connsiteX0" fmla="*/ 1130615 w 1130615"/>
              <a:gd name="connsiteY0" fmla="*/ 1511300 h 1511300"/>
              <a:gd name="connsiteX1" fmla="*/ 940115 w 1130615"/>
              <a:gd name="connsiteY1" fmla="*/ 469900 h 1511300"/>
              <a:gd name="connsiteX2" fmla="*/ 315 w 1130615"/>
              <a:gd name="connsiteY2" fmla="*/ 254000 h 1511300"/>
              <a:gd name="connsiteX3" fmla="*/ 838515 w 1130615"/>
              <a:gd name="connsiteY3" fmla="*/ 292100 h 1511300"/>
              <a:gd name="connsiteX4" fmla="*/ 1117915 w 1130615"/>
              <a:gd name="connsiteY4" fmla="*/ 609600 h 1511300"/>
              <a:gd name="connsiteX5" fmla="*/ 1016315 w 1130615"/>
              <a:gd name="connsiteY5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0615" h="1511300">
                <a:moveTo>
                  <a:pt x="1130615" y="1511300"/>
                </a:moveTo>
                <a:cubicBezTo>
                  <a:pt x="1129556" y="1095375"/>
                  <a:pt x="1128498" y="679450"/>
                  <a:pt x="940115" y="469900"/>
                </a:cubicBezTo>
                <a:cubicBezTo>
                  <a:pt x="751732" y="260350"/>
                  <a:pt x="17248" y="283633"/>
                  <a:pt x="315" y="254000"/>
                </a:cubicBezTo>
                <a:cubicBezTo>
                  <a:pt x="-16618" y="224367"/>
                  <a:pt x="652248" y="232833"/>
                  <a:pt x="838515" y="292100"/>
                </a:cubicBezTo>
                <a:cubicBezTo>
                  <a:pt x="1024782" y="351367"/>
                  <a:pt x="1088282" y="658283"/>
                  <a:pt x="1117915" y="609600"/>
                </a:cubicBezTo>
                <a:cubicBezTo>
                  <a:pt x="1147548" y="560917"/>
                  <a:pt x="1081931" y="280458"/>
                  <a:pt x="1016315" y="0"/>
                </a:cubicBezTo>
              </a:path>
            </a:pathLst>
          </a:custGeom>
          <a:noFill/>
          <a:ln w="25400" cap="flat">
            <a:solidFill>
              <a:srgbClr val="00B05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A5F9E-E224-1D9F-C877-1460E0A7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89351-855E-0E93-A4A1-BD136B96207B}"/>
              </a:ext>
            </a:extLst>
          </p:cNvPr>
          <p:cNvSpPr/>
          <p:nvPr/>
        </p:nvSpPr>
        <p:spPr>
          <a:xfrm>
            <a:off x="271853" y="6250376"/>
            <a:ext cx="3524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3"/>
              </a:rPr>
              <a:t>https://soundsofspeech.uiowa.edu/spanish</a:t>
            </a:r>
            <a:endParaRPr lang="en-EC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72B26-F6D7-EDAA-355E-F5A4976A49CE}"/>
              </a:ext>
            </a:extLst>
          </p:cNvPr>
          <p:cNvSpPr/>
          <p:nvPr/>
        </p:nvSpPr>
        <p:spPr>
          <a:xfrm>
            <a:off x="4126995" y="6250376"/>
            <a:ext cx="4172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4"/>
              </a:rPr>
              <a:t>https://www.youtube.com/watch?v=1eyr7O4TFmI</a:t>
            </a:r>
            <a:endParaRPr lang="en-EC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3" grpId="0" animBg="1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309329</TotalTime>
  <Words>1476</Words>
  <Application>Microsoft Macintosh PowerPoint</Application>
  <PresentationFormat>On-screen Show (4:3)</PresentationFormat>
  <Paragraphs>370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Charis SIL</vt:lpstr>
      <vt:lpstr>Helvetica Neue</vt:lpstr>
      <vt:lpstr>Lucida Grande</vt:lpstr>
      <vt:lpstr>Lucida Sans</vt:lpstr>
      <vt:lpstr>Lucida Sans Unicode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480</cp:revision>
  <dcterms:modified xsi:type="dcterms:W3CDTF">2022-07-28T23:15:47Z</dcterms:modified>
</cp:coreProperties>
</file>