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0" r:id="rId4"/>
    <p:sldId id="272" r:id="rId5"/>
    <p:sldId id="273" r:id="rId6"/>
    <p:sldId id="274" r:id="rId7"/>
    <p:sldId id="279" r:id="rId8"/>
    <p:sldId id="275" r:id="rId9"/>
    <p:sldId id="276" r:id="rId10"/>
    <p:sldId id="277" r:id="rId11"/>
    <p:sldId id="278" r:id="rId12"/>
    <p:sldId id="280" r:id="rId13"/>
    <p:sldId id="28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/>
    <p:restoredTop sz="93631"/>
  </p:normalViewPr>
  <p:slideViewPr>
    <p:cSldViewPr snapToGrid="0" snapToObjects="1">
      <p:cViewPr>
        <p:scale>
          <a:sx n="115" d="100"/>
          <a:sy n="115" d="100"/>
        </p:scale>
        <p:origin x="3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C3FA1-723D-1346-8ED7-B70A00144FC6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94C5-B338-2544-9708-BF6EE5E3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894C5-B338-2544-9708-BF6EE5E33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15B8-6F24-994E-A0BD-6DEB74BD0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BCF74-B858-4341-AB07-B75CD1719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32B3-BBC0-7842-8D42-3B06CA4D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F96F-2BCE-DF4F-B5AE-96DACE8B14DE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168E-CF1F-DD47-A45B-27BBA8D7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810F-7D41-494C-AB17-3FEC1519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41AD-E1C9-E849-98E6-867A918E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C2432-53D7-F940-8E11-8C33AB25A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02B73-1364-764B-92E4-A362D740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E69-9EE2-2D44-9D49-C6082A670165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9C06-77AD-F848-9350-C931C755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0CD7-19B2-8E4F-BA3A-EC2175AD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578DE-7E62-3D4A-8D3F-52BC3BF12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3C6DE-C0EE-A14B-92B8-44E0D1B5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7647-47FD-2540-B635-39AE3D8C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5CE8-001B-8D45-BC72-82B97E25AC29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2ADD6-297A-1A4B-856F-4D618A6F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1EA14-899E-C247-9F7A-278DFDB4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97B4-A8E3-3246-9604-762C2E5F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E495-8F9E-3748-97D7-3310A5C73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66A8-DB29-3C43-A5BF-83307A51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7B0A-2EC0-B946-AA2A-63796EC2EAF1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0EF8-84B5-2C40-9779-68D34F58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47EB-8724-6445-81C8-62C41655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B241-8D28-9843-A698-A8F9B8B8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E675C-A933-D545-A1D6-0AE5C80DF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58D11-B12D-A142-B3B0-4F804ED1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E11C-E123-AA45-A110-7CE298123A46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08E8-A211-6744-8F1E-78F103FA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1201-0490-7C4A-B8A5-0FAFD0B4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3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0679-7CC6-3346-9F27-CDE705C6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F26D-70E9-474D-8C52-A6FBE2A74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05430-CC91-1644-8A31-04CEA6EB0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AC74-2770-B54E-8531-EC641D8C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6C80-E2A0-854B-9D25-5D02AC738BED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AF2E2-5CBE-2B4F-8E89-8CF748B5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831F7-D6CD-0943-B833-A75A146F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FE4D-9E5F-B542-B0F3-6C411D91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A13F-2317-7D45-AF00-B551A028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6B78-7C71-9942-AEC4-5E4FA58CA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B79C4-06F5-6540-BD16-85D64802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AED61-E3EB-6941-BD7B-43A0CD5F3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973D2-2BF0-B740-9A8F-DD58D321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1F4-1EC0-5C47-B852-47A5357FC9E5}" type="datetime1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0760A-6A40-D749-A124-DAE18F6A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C6BAC-9793-B64D-AF00-FECC4D2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F9F2-D2D6-2945-9723-A2EE07F3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DF2E4-6E18-3B4B-B681-1008467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FBCF-7B5C-1844-BCD9-3C63A18559AA}" type="datetime1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5EED8-A668-4C4E-B48F-A81D474F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0150E-26FB-F94C-A700-CA8E21EA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AAA6F-98EE-E842-8181-307DB735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1091-9832-C644-B4F6-A1BE0793D463}" type="datetime1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4AF1-CDF5-F941-BF03-9F073CB5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5ADA-B9B0-7A45-AFBC-02781F84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52A8-14B5-934B-9630-4088A72D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7414-72BC-794A-AD22-BACA314A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C08A7-EEDA-FB4A-9E0C-7A162548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CF10A-A8B6-0947-AEB2-6E13C398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9EF8-69FE-B145-BD95-94B9D959879B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B7358-EF56-2E41-AD56-E47FD1B3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468BF-A0AE-764B-A8AA-CCD15CD2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958B-416A-0645-9584-1DEE07E9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EAA4D-0521-5F49-BC2D-1CFF99E3E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340DA-0465-8A4D-8260-63072952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5ED64-76C4-5748-A87F-EB19B33D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523-771C-694B-9782-A5E4555DA3A7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10CB9-4679-4F46-90FE-D86E7F90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E0FB-6C90-1347-9F95-DE3C4C66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86B9A-5142-5D48-82EA-F05649F6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A2797-40A8-EA47-A755-CF0CA5FD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4D7E-AD2C-774B-A9FC-9E363677F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6E7C-6842-9748-992E-CBB3D85794E7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F9E6-F192-F746-BE13-C7DFE24C9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8A92-28E1-6346-833A-89503330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EDCC-3DB0-5D41-92D5-2600723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90813-114F-D143-A283-6438817D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41300"/>
            <a:ext cx="7670800" cy="293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FA488-748D-7D48-94BE-3057BFCF8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1" t="20901" r="16285" b="31951"/>
          <a:stretch/>
        </p:blipFill>
        <p:spPr>
          <a:xfrm>
            <a:off x="2057400" y="3530599"/>
            <a:ext cx="7772400" cy="29559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5BE5FBD-F4A8-F24B-9B06-6596271EFAFA}"/>
              </a:ext>
            </a:extLst>
          </p:cNvPr>
          <p:cNvSpPr/>
          <p:nvPr/>
        </p:nvSpPr>
        <p:spPr>
          <a:xfrm>
            <a:off x="5816600" y="3898900"/>
            <a:ext cx="4102100" cy="149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45E68-4B99-BE4A-950D-5D5CD6C9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Subject Complement</a:t>
            </a:r>
            <a:r>
              <a:rPr lang="en-US" dirty="0"/>
              <a:t> 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Her special talent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singing opera well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His weekend chores </a:t>
            </a:r>
            <a:r>
              <a:rPr lang="en-US" dirty="0">
                <a:solidFill>
                  <a:srgbClr val="FF0000"/>
                </a:solidFill>
              </a:rPr>
              <a:t>will be </a:t>
            </a:r>
            <a:r>
              <a:rPr lang="en-US" i="1" dirty="0">
                <a:solidFill>
                  <a:srgbClr val="0070C0"/>
                </a:solidFill>
              </a:rPr>
              <a:t>washing and folding the laundry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My favorite hobby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learning about grammar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Your job duties </a:t>
            </a:r>
            <a:r>
              <a:rPr lang="en-US" dirty="0">
                <a:solidFill>
                  <a:srgbClr val="FF0000"/>
                </a:solidFill>
              </a:rPr>
              <a:t>are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shelve books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to dust shelves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Predicativo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Amar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vivir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eternamente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La </a:t>
            </a:r>
            <a:r>
              <a:rPr lang="en-US" dirty="0" err="1"/>
              <a:t>intención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esperanzas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El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será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aprender</a:t>
            </a:r>
            <a:r>
              <a:rPr lang="en-US" dirty="0">
                <a:solidFill>
                  <a:srgbClr val="0070C0"/>
                </a:solidFill>
              </a:rPr>
              <a:t> a </a:t>
            </a:r>
            <a:r>
              <a:rPr lang="en-US" dirty="0" err="1">
                <a:solidFill>
                  <a:srgbClr val="0070C0"/>
                </a:solidFill>
              </a:rPr>
              <a:t>vivir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conciencia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75232-DDED-8346-9337-DC927206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 Complement</a:t>
            </a:r>
            <a:r>
              <a:rPr lang="en-US" dirty="0"/>
              <a:t> 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The teacher has pronounced </a:t>
            </a:r>
            <a:r>
              <a:rPr lang="en-US" dirty="0">
                <a:solidFill>
                  <a:srgbClr val="FF0000"/>
                </a:solidFill>
              </a:rPr>
              <a:t>the extra credit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writing an additional report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My grandmother considered </a:t>
            </a:r>
            <a:r>
              <a:rPr lang="en-US" dirty="0">
                <a:solidFill>
                  <a:srgbClr val="FF0000"/>
                </a:solidFill>
              </a:rPr>
              <a:t>her favorite pastime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observing nature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child declares </a:t>
            </a:r>
            <a:r>
              <a:rPr lang="en-US" dirty="0">
                <a:solidFill>
                  <a:srgbClr val="FF0000"/>
                </a:solidFill>
              </a:rPr>
              <a:t>his least favorite chore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mowing the lawn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Complemento de Objeto:</a:t>
            </a:r>
          </a:p>
          <a:p>
            <a:pPr lvl="1"/>
            <a:r>
              <a:rPr lang="es-ES_tradnl" dirty="0"/>
              <a:t>Consideré escribir </a:t>
            </a:r>
            <a:r>
              <a:rPr lang="es-ES_tradnl" dirty="0">
                <a:solidFill>
                  <a:srgbClr val="FF0000"/>
                </a:solidFill>
              </a:rPr>
              <a:t>el libro </a:t>
            </a:r>
            <a:r>
              <a:rPr lang="es-ES_tradnl" dirty="0">
                <a:solidFill>
                  <a:srgbClr val="0070C0"/>
                </a:solidFill>
              </a:rPr>
              <a:t>vivir o morir.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FC30E-6DC4-F44A-BE51-30053DDC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Prepositional Complement / Object of the Preposition</a:t>
            </a:r>
            <a:r>
              <a:rPr lang="en-US" dirty="0"/>
              <a:t> 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We have been thinking </a:t>
            </a:r>
            <a:r>
              <a:rPr lang="en-US" dirty="0">
                <a:solidFill>
                  <a:srgbClr val="FF0000"/>
                </a:solidFill>
              </a:rPr>
              <a:t>about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ordering a pizza</a:t>
            </a:r>
            <a:r>
              <a:rPr lang="en-US" dirty="0">
                <a:solidFill>
                  <a:srgbClr val="0070C0"/>
                </a:solidFill>
              </a:rPr>
              <a:t> for dinner.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My grandmother believed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saying grace</a:t>
            </a:r>
            <a:r>
              <a:rPr lang="en-US" dirty="0">
                <a:solidFill>
                  <a:srgbClr val="0070C0"/>
                </a:solidFill>
              </a:rPr>
              <a:t> before </a:t>
            </a:r>
            <a:r>
              <a:rPr lang="en-US" i="1" dirty="0">
                <a:solidFill>
                  <a:srgbClr val="0070C0"/>
                </a:solidFill>
              </a:rPr>
              <a:t>eating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students are having issues </a:t>
            </a:r>
            <a:r>
              <a:rPr lang="en-US" dirty="0">
                <a:solidFill>
                  <a:srgbClr val="FF0000"/>
                </a:solidFill>
              </a:rPr>
              <a:t>with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finding the time</a:t>
            </a:r>
            <a:r>
              <a:rPr lang="en-US" dirty="0">
                <a:solidFill>
                  <a:srgbClr val="0070C0"/>
                </a:solidFill>
              </a:rPr>
              <a:t> for </a:t>
            </a:r>
            <a:r>
              <a:rPr lang="en-US" i="1" dirty="0">
                <a:solidFill>
                  <a:srgbClr val="0070C0"/>
                </a:solidFill>
              </a:rPr>
              <a:t>reading the assigned articles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Término:</a:t>
            </a:r>
          </a:p>
          <a:p>
            <a:pPr lvl="1"/>
            <a:endParaRPr lang="es-ES_tradnl" dirty="0"/>
          </a:p>
          <a:p>
            <a:pPr lvl="1"/>
            <a:r>
              <a:rPr lang="es-ES_tradnl" dirty="0"/>
              <a:t>Sí había pensado </a:t>
            </a:r>
            <a:r>
              <a:rPr lang="es-ES_tradnl" dirty="0">
                <a:solidFill>
                  <a:srgbClr val="FF0000"/>
                </a:solidFill>
              </a:rPr>
              <a:t>en</a:t>
            </a:r>
            <a:r>
              <a:rPr lang="es-ES_tradnl" dirty="0"/>
              <a:t> casarme a mis 30.</a:t>
            </a:r>
          </a:p>
          <a:p>
            <a:pPr lvl="1"/>
            <a:endParaRPr lang="es-ES_tradnl" dirty="0">
              <a:solidFill>
                <a:srgbClr val="0070C0"/>
              </a:solidFill>
            </a:endParaRPr>
          </a:p>
          <a:p>
            <a:pPr lvl="1"/>
            <a:r>
              <a:rPr lang="es-ES_tradnl" dirty="0"/>
              <a:t>No me acuesto tarde </a:t>
            </a:r>
            <a:r>
              <a:rPr lang="es-ES_tradnl" dirty="0">
                <a:solidFill>
                  <a:srgbClr val="FF0000"/>
                </a:solidFill>
              </a:rPr>
              <a:t>para</a:t>
            </a:r>
            <a:r>
              <a:rPr lang="es-ES_tradnl" dirty="0">
                <a:solidFill>
                  <a:srgbClr val="0070C0"/>
                </a:solidFill>
              </a:rPr>
              <a:t> levantarme temprano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66566-08B3-8E45-8C02-2A5A9A11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Adverb Modifier: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So far, both parties are </a:t>
            </a:r>
            <a:r>
              <a:rPr lang="en-US" dirty="0">
                <a:solidFill>
                  <a:srgbClr val="FF0000"/>
                </a:solidFill>
              </a:rPr>
              <a:t>far from </a:t>
            </a:r>
            <a:r>
              <a:rPr lang="en-US" i="1" dirty="0">
                <a:solidFill>
                  <a:srgbClr val="0070C0"/>
                </a:solidFill>
              </a:rPr>
              <a:t>reaching</a:t>
            </a:r>
            <a:r>
              <a:rPr lang="en-US" dirty="0">
                <a:solidFill>
                  <a:srgbClr val="0070C0"/>
                </a:solidFill>
              </a:rPr>
              <a:t> an agreement</a:t>
            </a:r>
            <a:r>
              <a:rPr lang="en-US" dirty="0"/>
              <a:t>. 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Adverb Modifier: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De </a:t>
            </a:r>
            <a:r>
              <a:rPr lang="en-US" dirty="0" err="1"/>
              <a:t>momento</a:t>
            </a:r>
            <a:r>
              <a:rPr lang="en-US" dirty="0"/>
              <a:t>, las dos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 </a:t>
            </a:r>
            <a:r>
              <a:rPr lang="en-US" b="1" dirty="0" err="1">
                <a:solidFill>
                  <a:srgbClr val="FF0000"/>
                </a:solidFill>
              </a:rPr>
              <a:t>lejos</a:t>
            </a:r>
            <a:r>
              <a:rPr lang="en-US" b="1" dirty="0"/>
              <a:t> </a:t>
            </a:r>
            <a:r>
              <a:rPr lang="en-US" dirty="0"/>
              <a:t>de</a:t>
            </a:r>
            <a:r>
              <a:rPr lang="en-US" b="1" dirty="0"/>
              <a:t> </a:t>
            </a:r>
            <a:r>
              <a:rPr lang="en-US" b="1" dirty="0" err="1">
                <a:solidFill>
                  <a:srgbClr val="0070C0"/>
                </a:solidFill>
              </a:rPr>
              <a:t>llegar</a:t>
            </a:r>
            <a:r>
              <a:rPr lang="en-US" b="1" dirty="0"/>
              <a:t> </a:t>
            </a:r>
            <a:r>
              <a:rPr lang="en-US" dirty="0"/>
              <a:t>a un </a:t>
            </a:r>
            <a:r>
              <a:rPr lang="en-US" dirty="0" err="1"/>
              <a:t>acuerdo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86174-7470-F444-AE15-0EEC1503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042A1-BFD9-DA48-80A2-2753F109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5" y="0"/>
            <a:ext cx="1221009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23FCB2-BB9A-B548-AEFF-E4A0936A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62CE0-8C19-7347-AB44-4C112D341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58"/>
          <a:stretch/>
        </p:blipFill>
        <p:spPr>
          <a:xfrm>
            <a:off x="5969000" y="0"/>
            <a:ext cx="6223000" cy="695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09026D-0A8E-3D42-94CF-6EF6082336D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0" y="0"/>
            <a:ext cx="1638300" cy="303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AAF60-E1FF-9745-A0F6-AF4B8F8C894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638300" y="0"/>
            <a:ext cx="3898900" cy="303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32F4F-9883-7340-9A67-F4D309B71C7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0" y="3035300"/>
            <a:ext cx="1790700" cy="382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3E0EF-5D4B-3247-85D1-FE6384FB64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784350" y="3035300"/>
            <a:ext cx="3752850" cy="38227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85331-92C0-9B42-AB59-8532475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DCF57-92BA-574C-A621-FE2A3C53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0" y="869638"/>
            <a:ext cx="1701800" cy="516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29A06-D128-B341-9B77-C950FEC07AB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701800" y="869638"/>
            <a:ext cx="4076700" cy="516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59A3-58EE-8B42-965F-1DF0AFF5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Noun Phrase Modifier: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books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  <a:highlight>
                  <a:srgbClr val="FFFF00"/>
                </a:highlight>
              </a:rPr>
              <a:t>shelved 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PtP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</a:rPr>
              <a:t>) </a:t>
            </a:r>
            <a:r>
              <a:rPr lang="en-US" i="1" dirty="0">
                <a:solidFill>
                  <a:srgbClr val="0070C0"/>
                </a:solidFill>
                <a:highlight>
                  <a:srgbClr val="FFFF00"/>
                </a:highlight>
              </a:rPr>
              <a:t>on the sixth floor</a:t>
            </a:r>
            <a:r>
              <a:rPr lang="en-US" i="1" dirty="0">
                <a:highlight>
                  <a:srgbClr val="FFFF00"/>
                </a:highlight>
              </a:rPr>
              <a:t>,</a:t>
            </a:r>
            <a:r>
              <a:rPr lang="en-US" dirty="0"/>
              <a:t> cover education, art, languages, and literature.</a:t>
            </a:r>
          </a:p>
          <a:p>
            <a:pPr lvl="1"/>
            <a:r>
              <a:rPr lang="en-US" dirty="0"/>
              <a:t>My daughter is </a:t>
            </a:r>
            <a:r>
              <a:rPr lang="en-US" dirty="0">
                <a:solidFill>
                  <a:srgbClr val="FF0000"/>
                </a:solidFill>
              </a:rPr>
              <a:t>the little girl </a:t>
            </a:r>
            <a:r>
              <a:rPr lang="en-US" i="1" dirty="0">
                <a:solidFill>
                  <a:srgbClr val="0070C0"/>
                </a:solidFill>
              </a:rPr>
              <a:t>wearing the pink hat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/>
              <a:t>Did you hear </a:t>
            </a:r>
            <a:r>
              <a:rPr lang="en-US" dirty="0">
                <a:solidFill>
                  <a:srgbClr val="FF0000"/>
                </a:solidFill>
              </a:rPr>
              <a:t>that child </a:t>
            </a:r>
            <a:r>
              <a:rPr lang="en-US" i="1" dirty="0">
                <a:solidFill>
                  <a:srgbClr val="0070C0"/>
                </a:solidFill>
              </a:rPr>
              <a:t>screaming at her mother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en-US" dirty="0"/>
              <a:t>I placed </a:t>
            </a:r>
            <a:r>
              <a:rPr lang="en-US" dirty="0">
                <a:solidFill>
                  <a:srgbClr val="FF0000"/>
                </a:solidFill>
              </a:rPr>
              <a:t>the cupcakes </a:t>
            </a:r>
            <a:r>
              <a:rPr lang="en-US" i="1" dirty="0">
                <a:solidFill>
                  <a:srgbClr val="0070C0"/>
                </a:solidFill>
              </a:rPr>
              <a:t>to eat</a:t>
            </a:r>
            <a:r>
              <a:rPr lang="en-US" dirty="0">
                <a:solidFill>
                  <a:srgbClr val="0070C0"/>
                </a:solidFill>
              </a:rPr>
              <a:t> on the counter.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Modificador</a:t>
            </a:r>
            <a:r>
              <a:rPr lang="en-US" b="1" dirty="0"/>
              <a:t> / </a:t>
            </a:r>
            <a:r>
              <a:rPr lang="en-US" b="1" dirty="0" err="1"/>
              <a:t>Atributo</a:t>
            </a:r>
            <a:r>
              <a:rPr lang="en-US" b="1" dirty="0"/>
              <a:t> Post Nominal: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 television </a:t>
            </a:r>
            <a:r>
              <a:rPr lang="en-US" dirty="0" err="1">
                <a:solidFill>
                  <a:srgbClr val="0070C0"/>
                </a:solidFill>
              </a:rPr>
              <a:t>colocada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(PPs) 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>
                <a:solidFill>
                  <a:srgbClr val="0070C0"/>
                </a:solidFill>
              </a:rPr>
              <a:t> la pared </a:t>
            </a:r>
            <a:r>
              <a:rPr lang="en-US" dirty="0"/>
              <a:t>es de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calidad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 </a:t>
            </a:r>
            <a:r>
              <a:rPr lang="en-US" dirty="0" err="1"/>
              <a:t>hija</a:t>
            </a:r>
            <a:r>
              <a:rPr lang="en-US" dirty="0"/>
              <a:t> es la </a:t>
            </a:r>
            <a:r>
              <a:rPr lang="en-US" dirty="0" err="1"/>
              <a:t>niña</a:t>
            </a:r>
            <a:r>
              <a:rPr lang="en-US" dirty="0"/>
              <a:t> </a:t>
            </a:r>
            <a:r>
              <a:rPr lang="en-US" dirty="0" err="1"/>
              <a:t>pequeña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que/</a:t>
            </a:r>
            <a:r>
              <a:rPr lang="en-US" dirty="0" err="1">
                <a:highlight>
                  <a:srgbClr val="FFFF00"/>
                </a:highlight>
              </a:rPr>
              <a:t>quien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está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usando</a:t>
            </a:r>
            <a:r>
              <a:rPr lang="en-US" dirty="0"/>
              <a:t> el sombrero rosado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9F456-685B-6040-8845-A2C04003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92273-5E3D-4D4B-9621-3EF064C15374}"/>
              </a:ext>
            </a:extLst>
          </p:cNvPr>
          <p:cNvSpPr txBox="1"/>
          <p:nvPr/>
        </p:nvSpPr>
        <p:spPr>
          <a:xfrm>
            <a:off x="1962614" y="1221961"/>
            <a:ext cx="429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EC" dirty="0"/>
              <a:t>roposición incorporada / shortened embedded clause</a:t>
            </a:r>
          </a:p>
        </p:txBody>
      </p:sp>
    </p:spTree>
    <p:extLst>
      <p:ext uri="{BB962C8B-B14F-4D97-AF65-F5344CB8AC3E}">
        <p14:creationId xmlns:p14="http://schemas.microsoft.com/office/powerpoint/2010/main" val="6813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Adjective Phrase Complement</a:t>
            </a:r>
          </a:p>
          <a:p>
            <a:pPr lvl="1"/>
            <a:r>
              <a:rPr lang="en-US" dirty="0"/>
              <a:t>His wife is </a:t>
            </a:r>
            <a:r>
              <a:rPr lang="en-US" dirty="0">
                <a:solidFill>
                  <a:srgbClr val="FF0000"/>
                </a:solidFill>
              </a:rPr>
              <a:t>afraid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fly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/>
              <a:t>My puppy is </a:t>
            </a:r>
            <a:r>
              <a:rPr lang="en-US" dirty="0">
                <a:solidFill>
                  <a:srgbClr val="FF0000"/>
                </a:solidFill>
              </a:rPr>
              <a:t>eager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learn new tricks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/>
              <a:t>The students are </a:t>
            </a:r>
            <a:r>
              <a:rPr lang="en-US" dirty="0">
                <a:solidFill>
                  <a:srgbClr val="FF0000"/>
                </a:solidFill>
              </a:rPr>
              <a:t>curious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know more about verbs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/>
              <a:t>She is </a:t>
            </a:r>
            <a:r>
              <a:rPr lang="en-US" dirty="0">
                <a:solidFill>
                  <a:srgbClr val="FF0000"/>
                </a:solidFill>
              </a:rPr>
              <a:t>happy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write another article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/>
              <a:t>Modificador</a:t>
            </a:r>
            <a:r>
              <a:rPr lang="en-US" b="1" dirty="0"/>
              <a:t> / </a:t>
            </a:r>
            <a:r>
              <a:rPr lang="en-US" b="1" dirty="0" err="1"/>
              <a:t>Atributo</a:t>
            </a:r>
            <a:r>
              <a:rPr lang="en-US" b="1" dirty="0"/>
              <a:t> Post </a:t>
            </a:r>
            <a:r>
              <a:rPr lang="en-US" b="1" dirty="0" err="1"/>
              <a:t>Adjetival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es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</a:rPr>
              <a:t>capaz</a:t>
            </a:r>
            <a:r>
              <a:rPr lang="en-US" dirty="0">
                <a:solidFill>
                  <a:srgbClr val="FF0000"/>
                </a:solidFill>
              </a:rPr>
              <a:t> de</a:t>
            </a:r>
            <a:r>
              <a:rPr lang="en-US" dirty="0"/>
              <a:t> </a:t>
            </a:r>
            <a:r>
              <a:rPr lang="en-US" dirty="0" err="1">
                <a:solidFill>
                  <a:srgbClr val="0070C0"/>
                </a:solidFill>
              </a:rPr>
              <a:t>hacer</a:t>
            </a:r>
            <a:r>
              <a:rPr lang="en-US" dirty="0">
                <a:solidFill>
                  <a:srgbClr val="0070C0"/>
                </a:solidFill>
              </a:rPr>
              <a:t> nada.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Sufre</a:t>
            </a:r>
            <a:r>
              <a:rPr lang="en-US" dirty="0"/>
              <a:t> crisis </a:t>
            </a:r>
            <a:r>
              <a:rPr lang="en-US" dirty="0" err="1">
                <a:solidFill>
                  <a:srgbClr val="FF0000"/>
                </a:solidFill>
              </a:rPr>
              <a:t>difíciles</a:t>
            </a:r>
            <a:r>
              <a:rPr lang="en-US" dirty="0">
                <a:solidFill>
                  <a:srgbClr val="FF0000"/>
                </a:solidFill>
              </a:rPr>
              <a:t> de</a:t>
            </a:r>
            <a:r>
              <a:rPr lang="en-US" dirty="0"/>
              <a:t> </a:t>
            </a:r>
            <a:r>
              <a:rPr lang="en-US" dirty="0" err="1">
                <a:solidFill>
                  <a:srgbClr val="0070C0"/>
                </a:solidFill>
              </a:rPr>
              <a:t>controlar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complejo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comprender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clase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57CE0-2FCE-FF4E-8FC2-8CB3C7B5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Verb Phrase Complement (DO):</a:t>
            </a:r>
          </a:p>
          <a:p>
            <a:pPr lvl="1"/>
            <a:r>
              <a:rPr lang="en-US" dirty="0"/>
              <a:t>We can </a:t>
            </a:r>
            <a:r>
              <a:rPr lang="en-US" dirty="0">
                <a:solidFill>
                  <a:srgbClr val="FF0000"/>
                </a:solidFill>
              </a:rPr>
              <a:t>afford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buy a new car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</a:t>
            </a:r>
            <a:r>
              <a:rPr lang="en-US" dirty="0">
                <a:solidFill>
                  <a:srgbClr val="FF0000"/>
                </a:solidFill>
              </a:rPr>
              <a:t>offered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carry my suitcase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She always </a:t>
            </a:r>
            <a:r>
              <a:rPr lang="en-US" dirty="0">
                <a:solidFill>
                  <a:srgbClr val="FF0000"/>
                </a:solidFill>
              </a:rPr>
              <a:t>strives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to succeed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man </a:t>
            </a:r>
            <a:r>
              <a:rPr lang="en-US" dirty="0">
                <a:solidFill>
                  <a:srgbClr val="FF0000"/>
                </a:solidFill>
              </a:rPr>
              <a:t>has threatened </a:t>
            </a:r>
            <a:r>
              <a:rPr lang="en-US" i="1" dirty="0">
                <a:solidFill>
                  <a:srgbClr val="0070C0"/>
                </a:solidFill>
              </a:rPr>
              <a:t>to call the police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The brothers </a:t>
            </a:r>
            <a:r>
              <a:rPr lang="en-US" dirty="0">
                <a:solidFill>
                  <a:srgbClr val="FF0000"/>
                </a:solidFill>
              </a:rPr>
              <a:t>prefer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watching football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/>
              <a:t>My coworkers </a:t>
            </a:r>
            <a:r>
              <a:rPr lang="en-US" dirty="0">
                <a:solidFill>
                  <a:srgbClr val="FF0000"/>
                </a:solidFill>
              </a:rPr>
              <a:t>enjoy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gossiping about other coworkers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Complemento</a:t>
            </a:r>
            <a:r>
              <a:rPr lang="en-US" b="1" dirty="0"/>
              <a:t> verbal (OD):</a:t>
            </a:r>
          </a:p>
          <a:p>
            <a:pPr lvl="1"/>
            <a:r>
              <a:rPr lang="en-US" dirty="0" err="1"/>
              <a:t>Pediré</a:t>
            </a:r>
            <a:r>
              <a:rPr lang="en-US" dirty="0"/>
              <a:t> </a:t>
            </a:r>
            <a:r>
              <a:rPr lang="en-US" dirty="0" err="1">
                <a:solidFill>
                  <a:srgbClr val="FF0000"/>
                </a:solidFill>
              </a:rPr>
              <a:t>comprar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 </a:t>
            </a:r>
            <a:r>
              <a:rPr lang="en-US" dirty="0" err="1">
                <a:solidFill>
                  <a:srgbClr val="0070C0"/>
                </a:solidFill>
              </a:rPr>
              <a:t>herramientas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jardindería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He </a:t>
            </a:r>
            <a:r>
              <a:rPr lang="en-US" dirty="0" err="1">
                <a:solidFill>
                  <a:srgbClr val="FF0000"/>
                </a:solidFill>
              </a:rPr>
              <a:t>pensado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 </a:t>
            </a:r>
            <a:r>
              <a:rPr lang="en-US" dirty="0" err="1">
                <a:solidFill>
                  <a:srgbClr val="0070C0"/>
                </a:solidFill>
              </a:rPr>
              <a:t>adquirir</a:t>
            </a:r>
            <a:r>
              <a:rPr lang="en-US" dirty="0">
                <a:solidFill>
                  <a:srgbClr val="0070C0"/>
                </a:solidFill>
              </a:rPr>
              <a:t> una </a:t>
            </a:r>
            <a:r>
              <a:rPr lang="en-US" dirty="0" err="1">
                <a:solidFill>
                  <a:srgbClr val="0070C0"/>
                </a:solidFill>
              </a:rPr>
              <a:t>nueva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oficina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Me </a:t>
            </a:r>
            <a:r>
              <a:rPr lang="en-US" dirty="0" err="1">
                <a:solidFill>
                  <a:srgbClr val="FF0000"/>
                </a:solidFill>
              </a:rPr>
              <a:t>prometió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decir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verdad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62A9B-C322-B94A-B5E3-69988708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b="1" dirty="0"/>
              <a:t>Verb Phrase Complement (IO):</a:t>
            </a:r>
          </a:p>
          <a:p>
            <a:pPr lvl="1"/>
            <a:r>
              <a:rPr lang="en-US" dirty="0"/>
              <a:t>The young couple is giving </a:t>
            </a:r>
            <a:r>
              <a:rPr lang="en-US" i="1" dirty="0">
                <a:solidFill>
                  <a:srgbClr val="FF0000"/>
                </a:solidFill>
              </a:rPr>
              <a:t>having another baby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serious consideration.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Her roommate will give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listening to jazz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 try.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 had given </a:t>
            </a:r>
            <a:r>
              <a:rPr lang="en-US" i="1" dirty="0">
                <a:solidFill>
                  <a:srgbClr val="FF0000"/>
                </a:solidFill>
              </a:rPr>
              <a:t>painting the living room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some thought.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Complemento</a:t>
            </a:r>
            <a:r>
              <a:rPr lang="en-US" b="1" dirty="0"/>
              <a:t> verbal (OI):</a:t>
            </a:r>
          </a:p>
          <a:p>
            <a:pPr lvl="1"/>
            <a:r>
              <a:rPr lang="en-US" b="1" dirty="0"/>
              <a:t>X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X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B1AC6-C8EF-2749-821F-B69634866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Circumstantial Complement - Adverbial: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Running </a:t>
            </a:r>
            <a:r>
              <a:rPr lang="en-US" dirty="0">
                <a:solidFill>
                  <a:srgbClr val="0070C0"/>
                </a:solidFill>
              </a:rPr>
              <a:t>on the ice</a:t>
            </a:r>
            <a:r>
              <a:rPr lang="en-US" dirty="0"/>
              <a:t>, the man </a:t>
            </a:r>
            <a:r>
              <a:rPr lang="en-US" dirty="0">
                <a:solidFill>
                  <a:srgbClr val="FF0000"/>
                </a:solidFill>
              </a:rPr>
              <a:t>slipped and fell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</a:t>
            </a: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window </a:t>
            </a:r>
            <a:r>
              <a:rPr lang="en-US" i="1" dirty="0">
                <a:solidFill>
                  <a:srgbClr val="0070C0"/>
                </a:solidFill>
              </a:rPr>
              <a:t>to let in </a:t>
            </a:r>
            <a:r>
              <a:rPr lang="en-US" dirty="0">
                <a:solidFill>
                  <a:srgbClr val="0070C0"/>
                </a:solidFill>
              </a:rPr>
              <a:t>some cool air.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To make </a:t>
            </a:r>
            <a:r>
              <a:rPr lang="en-US" dirty="0">
                <a:solidFill>
                  <a:srgbClr val="0070C0"/>
                </a:solidFill>
              </a:rPr>
              <a:t>icing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mix</a:t>
            </a:r>
            <a:r>
              <a:rPr lang="en-US" dirty="0"/>
              <a:t> powdered sugar with water.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/>
              <a:t>Complemento</a:t>
            </a:r>
            <a:r>
              <a:rPr lang="en-US" b="1" dirty="0"/>
              <a:t> </a:t>
            </a:r>
            <a:r>
              <a:rPr lang="en-US" b="1" dirty="0" err="1"/>
              <a:t>Circunstancial</a:t>
            </a:r>
            <a:r>
              <a:rPr lang="en-US" b="1" dirty="0"/>
              <a:t> - Adverbial: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Llegó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 casa </a:t>
            </a:r>
            <a:r>
              <a:rPr lang="en-US" i="1" dirty="0" err="1">
                <a:solidFill>
                  <a:srgbClr val="0070C0"/>
                </a:solidFill>
              </a:rPr>
              <a:t>corriendo</a:t>
            </a:r>
            <a:r>
              <a:rPr lang="en-US" dirty="0">
                <a:solidFill>
                  <a:srgbClr val="0070C0"/>
                </a:solidFill>
              </a:rPr>
              <a:t> del </a:t>
            </a:r>
            <a:r>
              <a:rPr lang="en-US" dirty="0" err="1">
                <a:solidFill>
                  <a:srgbClr val="0070C0"/>
                </a:solidFill>
              </a:rPr>
              <a:t>miedo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Viajaré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conduciendo</a:t>
            </a:r>
            <a:r>
              <a:rPr lang="en-US" dirty="0">
                <a:solidFill>
                  <a:srgbClr val="0070C0"/>
                </a:solidFill>
              </a:rPr>
              <a:t> mi auto.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Salga</a:t>
            </a:r>
            <a:r>
              <a:rPr lang="en-US" dirty="0">
                <a:solidFill>
                  <a:srgbClr val="0070C0"/>
                </a:solidFill>
              </a:rPr>
              <a:t> para </a:t>
            </a:r>
            <a:r>
              <a:rPr lang="en-US" i="1" dirty="0" err="1">
                <a:solidFill>
                  <a:srgbClr val="0070C0"/>
                </a:solidFill>
              </a:rPr>
              <a:t>evitar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problemas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por</a:t>
            </a:r>
            <a:r>
              <a:rPr lang="en-US" dirty="0">
                <a:solidFill>
                  <a:srgbClr val="0070C0"/>
                </a:solidFill>
              </a:rPr>
              <a:t> favor.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Mezcle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azul</a:t>
            </a:r>
            <a:r>
              <a:rPr lang="en-US" dirty="0">
                <a:solidFill>
                  <a:srgbClr val="0070C0"/>
                </a:solidFill>
              </a:rPr>
              <a:t> y </a:t>
            </a:r>
            <a:r>
              <a:rPr lang="en-US" dirty="0" err="1">
                <a:solidFill>
                  <a:srgbClr val="0070C0"/>
                </a:solidFill>
              </a:rPr>
              <a:t>amarillo</a:t>
            </a:r>
            <a:r>
              <a:rPr lang="en-US" dirty="0">
                <a:solidFill>
                  <a:srgbClr val="0070C0"/>
                </a:solidFill>
              </a:rPr>
              <a:t> para </a:t>
            </a:r>
            <a:r>
              <a:rPr lang="en-US" i="1" dirty="0" err="1">
                <a:solidFill>
                  <a:srgbClr val="0070C0"/>
                </a:solidFill>
              </a:rPr>
              <a:t>obtener</a:t>
            </a:r>
            <a:r>
              <a:rPr lang="en-US" dirty="0">
                <a:solidFill>
                  <a:srgbClr val="0070C0"/>
                </a:solidFill>
              </a:rPr>
              <a:t> el color </a:t>
            </a:r>
            <a:r>
              <a:rPr lang="en-US" dirty="0" err="1">
                <a:solidFill>
                  <a:srgbClr val="0070C0"/>
                </a:solidFill>
              </a:rPr>
              <a:t>verde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878F0-5D23-FC42-B634-BC97A713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5633-6207-4543-9663-57CAA2E79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Subject</a:t>
            </a:r>
            <a:r>
              <a:rPr lang="en-US" dirty="0"/>
              <a:t> </a:t>
            </a:r>
            <a:r>
              <a:rPr lang="en-US" b="1" dirty="0"/>
              <a:t>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Reading</a:t>
            </a:r>
            <a:r>
              <a:rPr lang="en-US" dirty="0"/>
              <a:t> stimulates the mind.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Drinking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milk</a:t>
            </a:r>
            <a:r>
              <a:rPr lang="en-US" dirty="0"/>
              <a:t> is healthy.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Your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throwing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a tantrum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disappoints me.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To err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human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To forgive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divine.</a:t>
            </a:r>
          </a:p>
          <a:p>
            <a:pPr lvl="1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To lie </a:t>
            </a:r>
            <a:r>
              <a:rPr lang="en-US" i="1" dirty="0">
                <a:solidFill>
                  <a:srgbClr val="0070C0"/>
                </a:solidFill>
              </a:rPr>
              <a:t>about cheating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unforgivable.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1AAD-F24A-CF4B-A2D8-196FABF8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Subject: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Hacer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crucigramas</a:t>
            </a:r>
            <a:r>
              <a:rPr lang="en-US" dirty="0"/>
              <a:t> </a:t>
            </a:r>
            <a:r>
              <a:rPr lang="en-US" dirty="0" err="1"/>
              <a:t>evita</a:t>
            </a:r>
            <a:r>
              <a:rPr lang="en-US" dirty="0"/>
              <a:t> la </a:t>
            </a:r>
            <a:r>
              <a:rPr lang="en-US" dirty="0" err="1"/>
              <a:t>pérdida</a:t>
            </a:r>
            <a:r>
              <a:rPr lang="en-US" dirty="0"/>
              <a:t> de la </a:t>
            </a:r>
            <a:r>
              <a:rPr lang="en-US" dirty="0" err="1"/>
              <a:t>memoria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Poner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atención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Pincharse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es</a:t>
            </a:r>
            <a:r>
              <a:rPr lang="en-US" dirty="0"/>
              <a:t> doloroso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Levantar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pesas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tonifica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músculos</a:t>
            </a:r>
            <a:r>
              <a:rPr lang="en-US" dirty="0"/>
              <a:t>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B458-C875-C74B-B601-02F3E925E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15" b="22114"/>
          <a:stretch/>
        </p:blipFill>
        <p:spPr>
          <a:xfrm>
            <a:off x="3072055" y="554572"/>
            <a:ext cx="6200290" cy="8023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920FB-5739-0142-96FE-06CF2907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EDCC-3DB0-5D41-92D5-26007231D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25813</TotalTime>
  <Words>627</Words>
  <Application>Microsoft Macintosh PowerPoint</Application>
  <PresentationFormat>Widescreen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VERB</dc:title>
  <dc:creator>PABLO AMILCAR MEJIA MALDONADO</dc:creator>
  <cp:lastModifiedBy>PABLO AMILCAR MEJIA MALDONADO</cp:lastModifiedBy>
  <cp:revision>67</cp:revision>
  <dcterms:created xsi:type="dcterms:W3CDTF">2018-05-15T18:36:49Z</dcterms:created>
  <dcterms:modified xsi:type="dcterms:W3CDTF">2021-01-05T01:33:07Z</dcterms:modified>
</cp:coreProperties>
</file>