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16" r:id="rId1"/>
  </p:sldMasterIdLst>
  <p:notesMasterIdLst>
    <p:notesMasterId r:id="rId13"/>
  </p:notesMasterIdLst>
  <p:sldIdLst>
    <p:sldId id="470" r:id="rId2"/>
    <p:sldId id="410" r:id="rId3"/>
    <p:sldId id="411" r:id="rId4"/>
    <p:sldId id="412" r:id="rId5"/>
    <p:sldId id="413" r:id="rId6"/>
    <p:sldId id="464" r:id="rId7"/>
    <p:sldId id="414" r:id="rId8"/>
    <p:sldId id="415" r:id="rId9"/>
    <p:sldId id="416" r:id="rId10"/>
    <p:sldId id="417" r:id="rId11"/>
    <p:sldId id="418" r:id="rId12"/>
  </p:sldIdLst>
  <p:sldSz cx="9144000" cy="6858000" type="screen4x3"/>
  <p:notesSz cx="6858000" cy="9144000"/>
  <p:defaultTextStyle>
    <a:defPPr>
      <a:defRPr lang="en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0F0"/>
    <a:srgbClr val="D7FF6B"/>
    <a:srgbClr val="FFFF18"/>
    <a:srgbClr val="EE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2">
              <a:lumOff val="22415"/>
            </a:schemeClr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2">
              <a:lumOff val="34547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bevel/>
            </a:ln>
          </a:left>
          <a:right>
            <a:ln w="9525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1"/>
    <p:restoredTop sz="93115"/>
  </p:normalViewPr>
  <p:slideViewPr>
    <p:cSldViewPr snapToGrid="0" snapToObjects="1">
      <p:cViewPr varScale="1">
        <p:scale>
          <a:sx n="97" d="100"/>
          <a:sy n="97" d="100"/>
        </p:scale>
        <p:origin x="122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4B86-1186-3100-7AE2-6A1F388BE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67B32-86A6-E9F3-DF2A-8A15FC977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F1F10-5D42-0C65-3D51-B04B2FC6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1/8/22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7ECE0-8465-7596-E21A-7A3651D72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246E4-345B-CEEA-23F5-EC172A33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02494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7BE3-12DA-8493-EB6C-F86B55B0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5AFBE-E26E-E877-A6DD-5C0345D90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7DC4A-5F3B-BDBF-A4F6-3ACB42DF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1/8/22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CB61-548B-BD76-70F4-4A95916A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C5EE2-881D-E32B-80F3-604603ED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46299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E6C920-B828-0253-5EE1-35DDAD244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511DEA-1D8B-1F08-BA6C-2BD6B0560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F4E86-ED90-6DF2-3219-AD3DFE95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1/8/22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BA80B-4A30-D56A-2254-0E678004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4BAE-B905-DDC1-D919-063775C2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76755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5B40-B47F-763E-1A99-40716E64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451C-41A2-F1A8-92E9-E33FEB77E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96730-7722-76FB-3FDA-9BB8CA2E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1/8/22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B947-DE5E-52F3-4B51-D114EBFA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8C4C0-D5D7-3166-D6F4-7AAF466D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18362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DE5E-A193-D1DF-293B-788AE632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E31A3-F652-C660-1C62-EF9BFBEF2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6BC4B-E7FB-F090-77D8-BC01340C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1/8/22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6F728-1F5D-041F-CBCD-1B51C0A3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76C9D-E7D9-F410-8225-07694955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407078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75413-3841-3B59-5D71-53C63812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232EE-F865-8F56-8CB0-230BD0A37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59CF9-7963-A5D2-109E-D96E4DF67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1E1F9-F342-E336-C05C-F41228415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1/8/22</a:t>
            </a:fld>
            <a:endParaRPr lang="en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A7F6D-A415-B044-E031-A5DE8CEB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47BC7-D740-381A-A2D4-602FB051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4097907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3617-B655-DE08-6EC0-CD777F6B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51AA0-CC94-9C72-1341-2D5DA2D57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6AAF8-9054-8E86-3C13-4C7C06793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04002-CD2F-36AD-BC26-52D31DBC1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FDCB3-1E0A-EA25-9522-B87FD5504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CFE99F-85D5-A39B-3294-72489EBB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1/8/22</a:t>
            </a:fld>
            <a:endParaRPr lang="en-EC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B1452C-62E0-06D0-FB52-97D71951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97EF2C-7F3F-2AC8-40A9-705F36B1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84474703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7286-071E-DE95-BDE4-2DEC700C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02360-EC71-AD97-8D30-8E4BC94B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1/8/22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6ACB5-330B-BEA8-C0F1-EE009CA0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EDB69-F0F4-7F58-8621-9C7ECF8A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40748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E86849-3D39-36EC-24AC-3B3C5F87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1/8/22</a:t>
            </a:fld>
            <a:endParaRPr lang="en-EC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24E72-4E44-3E03-6B6F-2D89D5E1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DE73D-C536-7220-FC5D-1C25EC21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66853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1945-3B05-8C1E-244F-7C181567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3D624-2FA6-AC96-C2A1-33E494DD0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79F3A-645C-6F45-535A-5B20FEB9C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0E64C-AAD3-B80E-CFD9-1C0F203A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1/8/22</a:t>
            </a:fld>
            <a:endParaRPr lang="en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ECBAD-2D6E-B249-9ED7-3B5195DB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D929C-8D19-6B43-AD5E-3145E97C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64849046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B6F8-0EBA-BD00-3E40-238FF9FE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2B10C-2751-E034-75D0-9DF882643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2E022-7F72-801E-46FE-3EBEE7133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C96A-8A7D-C801-AD54-0C3FAC3B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1/8/22</a:t>
            </a:fld>
            <a:endParaRPr lang="en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76BF-73BB-5BB8-9324-B83A1749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D890C-8AF8-6A52-F963-63C08F0A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2914242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2B9FD-775C-657C-A32A-B98573C5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9092E-D381-68E5-C1F6-D076D68C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88719-8A2A-0486-CA2E-D06DF6A86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24BD-AA1D-5A48-ABF7-443FEDD7B534}" type="datetimeFigureOut">
              <a:rPr lang="en-EC" smtClean="0"/>
              <a:t>1/8/22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5C918-05F6-7E30-5DBD-F3328032D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EE9CE-1D10-7928-3E67-7B253220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8822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ZTgYjGXFAkw" TargetMode="External"/><Relationship Id="rId5" Type="http://schemas.openxmlformats.org/officeDocument/2006/relationships/hyperlink" Target="https://www.youtube.com/watch?v=JamM8TgB_AA" TargetMode="External"/><Relationship Id="rId4" Type="http://schemas.openxmlformats.org/officeDocument/2006/relationships/hyperlink" Target="https://soundsofspeech.uiowa.edu/spanis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sofspeech.uiowa.edu/spanish" TargetMode="External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teral consonant - YouTube">
            <a:extLst>
              <a:ext uri="{FF2B5EF4-FFF2-40B4-BE49-F238E27FC236}">
                <a16:creationId xmlns:a16="http://schemas.microsoft.com/office/drawing/2014/main" id="{9D21CE74-D34C-3D47-B228-892C9A05A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42900"/>
            <a:ext cx="85979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9E23A8-D5C5-214F-A503-DEC6B185EE36}"/>
              </a:ext>
            </a:extLst>
          </p:cNvPr>
          <p:cNvSpPr txBox="1"/>
          <p:nvPr/>
        </p:nvSpPr>
        <p:spPr>
          <a:xfrm>
            <a:off x="-304800" y="6235700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128DBE-2DC2-C321-0C2E-422BED6C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</a:t>
            </a:fld>
            <a:endParaRPr lang="en-EC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CAB02-A6FA-7D3F-AB9A-DB397CB0FAB1}"/>
              </a:ext>
            </a:extLst>
          </p:cNvPr>
          <p:cNvSpPr txBox="1"/>
          <p:nvPr/>
        </p:nvSpPr>
        <p:spPr>
          <a:xfrm>
            <a:off x="873118" y="5774036"/>
            <a:ext cx="683812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PABLO MEJÍA MALDONADO</a:t>
            </a:r>
          </a:p>
        </p:txBody>
      </p:sp>
    </p:spTree>
    <p:extLst>
      <p:ext uri="{BB962C8B-B14F-4D97-AF65-F5344CB8AC3E}">
        <p14:creationId xmlns:p14="http://schemas.microsoft.com/office/powerpoint/2010/main" val="3052853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6" name="Group"/>
          <p:cNvGrpSpPr/>
          <p:nvPr/>
        </p:nvGrpSpPr>
        <p:grpSpPr>
          <a:xfrm>
            <a:off x="2285378" y="219243"/>
            <a:ext cx="4858401" cy="557213"/>
            <a:chOff x="0" y="0"/>
            <a:chExt cx="3771900" cy="557212"/>
          </a:xfrm>
        </p:grpSpPr>
        <p:sp>
          <p:nvSpPr>
            <p:cNvPr id="5574" name="Rectangle"/>
            <p:cNvSpPr/>
            <p:nvPr/>
          </p:nvSpPr>
          <p:spPr>
            <a:xfrm>
              <a:off x="0" y="0"/>
              <a:ext cx="3771900" cy="55721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575" name="PHONETIC AND PHONEMIC DISTRIBUTION"/>
            <p:cNvSpPr txBox="1"/>
            <p:nvPr/>
          </p:nvSpPr>
          <p:spPr>
            <a:xfrm>
              <a:off x="0" y="0"/>
              <a:ext cx="37719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5579" name="Group"/>
          <p:cNvGrpSpPr/>
          <p:nvPr/>
        </p:nvGrpSpPr>
        <p:grpSpPr>
          <a:xfrm>
            <a:off x="599754" y="1502608"/>
            <a:ext cx="2651050" cy="777715"/>
            <a:chOff x="0" y="0"/>
            <a:chExt cx="2651048" cy="777714"/>
          </a:xfrm>
        </p:grpSpPr>
        <p:sp>
          <p:nvSpPr>
            <p:cNvPr id="5577" name="Rectangle"/>
            <p:cNvSpPr/>
            <p:nvPr/>
          </p:nvSpPr>
          <p:spPr>
            <a:xfrm>
              <a:off x="0" y="0"/>
              <a:ext cx="2651049" cy="409983"/>
            </a:xfrm>
            <a:prstGeom prst="rect">
              <a:avLst/>
            </a:prstGeom>
            <a:gradFill flip="none" rotWithShape="1">
              <a:gsLst>
                <a:gs pos="0">
                  <a:srgbClr val="FFEEC7"/>
                </a:gs>
                <a:gs pos="35000">
                  <a:srgbClr val="FFF3D7"/>
                </a:gs>
                <a:gs pos="100000">
                  <a:srgbClr val="FFFAF0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578" name="Spanish / ʎ /"/>
            <p:cNvSpPr txBox="1"/>
            <p:nvPr/>
          </p:nvSpPr>
          <p:spPr>
            <a:xfrm>
              <a:off x="0" y="0"/>
              <a:ext cx="2651049" cy="7777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24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/>
              </a:pPr>
              <a:r>
                <a:rPr b="1"/>
                <a:t>Spanish / ʎ /</a:t>
              </a:r>
            </a:p>
          </p:txBody>
        </p:sp>
      </p:grpSp>
      <p:grpSp>
        <p:nvGrpSpPr>
          <p:cNvPr id="5582" name="Group"/>
          <p:cNvGrpSpPr/>
          <p:nvPr/>
        </p:nvGrpSpPr>
        <p:grpSpPr>
          <a:xfrm>
            <a:off x="6788074" y="1306572"/>
            <a:ext cx="2283036" cy="922229"/>
            <a:chOff x="0" y="0"/>
            <a:chExt cx="2283035" cy="922228"/>
          </a:xfrm>
        </p:grpSpPr>
        <p:sp>
          <p:nvSpPr>
            <p:cNvPr id="5580" name="Rectangle"/>
            <p:cNvSpPr/>
            <p:nvPr/>
          </p:nvSpPr>
          <p:spPr>
            <a:xfrm>
              <a:off x="0" y="0"/>
              <a:ext cx="2283036" cy="413759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581" name="English /-/"/>
            <p:cNvSpPr txBox="1"/>
            <p:nvPr/>
          </p:nvSpPr>
          <p:spPr>
            <a:xfrm>
              <a:off x="0" y="0"/>
              <a:ext cx="2283036" cy="922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24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/>
              </a:pPr>
              <a:r>
                <a:rPr b="1"/>
                <a:t>English /-/</a:t>
              </a:r>
            </a:p>
          </p:txBody>
        </p:sp>
      </p:grpSp>
      <p:graphicFrame>
        <p:nvGraphicFramePr>
          <p:cNvPr id="5583" name="Table"/>
          <p:cNvGraphicFramePr/>
          <p:nvPr>
            <p:extLst>
              <p:ext uri="{D42A27DB-BD31-4B8C-83A1-F6EECF244321}">
                <p14:modId xmlns:p14="http://schemas.microsoft.com/office/powerpoint/2010/main" val="2035513635"/>
              </p:ext>
            </p:extLst>
          </p:nvPr>
        </p:nvGraphicFramePr>
        <p:xfrm>
          <a:off x="475011" y="2970306"/>
          <a:ext cx="6447062" cy="24384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484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1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6915">
                  <a:extLst>
                    <a:ext uri="{9D8B030D-6E8A-4147-A177-3AD203B41FA5}">
                      <a16:colId xmlns:a16="http://schemas.microsoft.com/office/drawing/2014/main" val="281718451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>
                        <a:defRPr sz="20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             </a:t>
                      </a:r>
                    </a:p>
                  </a:txBody>
                  <a:tcPr marL="45720" marR="45720" anchor="ctr" horzOverflow="overflow">
                    <a:solidFill>
                      <a:srgbClr val="B8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000" b="1" noProof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ʎ</a:t>
                      </a:r>
                      <a:r>
                        <a:rPr lang="en-US" sz="20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                                     </a:t>
                      </a:r>
                    </a:p>
                  </a:txBody>
                  <a:tcPr marL="45720" marR="45720" anchor="ctr" horzOverflow="overflow"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[</a:t>
                      </a:r>
                      <a:r>
                        <a:rPr lang="en-US" sz="2000" b="1" noProof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ʎ</a:t>
                      </a:r>
                      <a:r>
                        <a:rPr lang="en-US" sz="20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B8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0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Times New Roman"/>
                        </a:rPr>
                        <a:t>ʝ</a:t>
                      </a:r>
                      <a:r>
                        <a:rPr lang="en-US" sz="20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B8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000" b="1" noProof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ʒ</a:t>
                      </a:r>
                      <a:r>
                        <a:rPr lang="en-US" sz="20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anchor="ctr" horzOverflow="overflow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8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b="1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[</a:t>
                      </a:r>
                      <a:r>
                        <a:rPr lang="en-US" sz="2000" b="1" i="0" u="none" strike="noStrike" cap="none" spc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dʒ</a:t>
                      </a:r>
                      <a:r>
                        <a:rPr lang="en-US" sz="2000" b="1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]</a:t>
                      </a:r>
                      <a:endParaRPr lang="en-US" sz="20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84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_tradnl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I                   </a:t>
                      </a:r>
                    </a:p>
                  </a:txBody>
                  <a:tcPr marL="45720" marR="45720" horzOverflow="overflow">
                    <a:solidFill>
                      <a:srgbClr val="E6D8D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/</a:t>
                      </a:r>
                      <a:r>
                        <a:rPr lang="es-ES_tradnl" sz="20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ʎ</a:t>
                      </a:r>
                      <a:r>
                        <a:rPr lang="es-ES_tradnl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eˈnaɾ</a:t>
                      </a: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/</a:t>
                      </a:r>
                    </a:p>
                  </a:txBody>
                  <a:tcPr marL="45720" marR="45720" anchor="ctr" horzOverflow="overflow"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[</a:t>
                      </a:r>
                      <a:r>
                        <a:rPr lang="es-ES_tradnl" sz="20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ʎ</a:t>
                      </a:r>
                      <a:r>
                        <a:rPr lang="es-ES_tradnl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eˈnaɾ</a:t>
                      </a: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E6D8D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[</a:t>
                      </a:r>
                      <a:r>
                        <a:rPr lang="es-ES_tradnl" sz="20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ʝ</a:t>
                      </a:r>
                      <a:r>
                        <a:rPr lang="es-ES_tradnl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eˈnaɾ</a:t>
                      </a: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E6D8D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[</a:t>
                      </a:r>
                      <a:r>
                        <a:rPr lang="es-ES_tradnl" sz="20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ʒ</a:t>
                      </a:r>
                      <a:r>
                        <a:rPr lang="es-ES_tradnl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eˈnaɾ</a:t>
                      </a: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]</a:t>
                      </a:r>
                    </a:p>
                  </a:txBody>
                  <a:tcPr marL="45720" marR="45720" anchor="ctr" horzOverflow="overflow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6D8D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s-ES_tradnl" sz="20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[</a:t>
                      </a:r>
                      <a:r>
                        <a:rPr lang="es-ES_tradnl" sz="20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dʒ</a:t>
                      </a:r>
                      <a:r>
                        <a:rPr lang="es-ES_tradnl" sz="20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eˈnaɾ</a:t>
                      </a:r>
                      <a:r>
                        <a:rPr lang="es-ES_tradnl" sz="20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]</a:t>
                      </a:r>
                      <a:endParaRPr lang="es-ES_tradnl" sz="2000" noProof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_tradnl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M</a:t>
                      </a:r>
                    </a:p>
                  </a:txBody>
                  <a:tcPr marL="45720" marR="45720" horzOverflow="overflow">
                    <a:solidFill>
                      <a:srgbClr val="F3ECE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/ ˈ</a:t>
                      </a:r>
                      <a:r>
                        <a:rPr lang="es-ES_tradnl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se</a:t>
                      </a:r>
                      <a:r>
                        <a:rPr lang="es-ES_tradnl" sz="20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ʎ</a:t>
                      </a:r>
                      <a:r>
                        <a:rPr lang="es-ES_tradnl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o</a:t>
                      </a: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/</a:t>
                      </a:r>
                    </a:p>
                  </a:txBody>
                  <a:tcPr marL="45720" marR="45720" anchor="ctr" horzOverflow="overflow"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[ˈ</a:t>
                      </a:r>
                      <a:r>
                        <a:rPr lang="es-ES_tradnl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se</a:t>
                      </a:r>
                      <a:r>
                        <a:rPr lang="es-ES_tradnl" sz="20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ʎ</a:t>
                      </a:r>
                      <a:r>
                        <a:rPr lang="es-ES_tradnl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o</a:t>
                      </a: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]</a:t>
                      </a:r>
                    </a:p>
                  </a:txBody>
                  <a:tcPr marL="45720" marR="45720" anchor="ctr" horzOverflow="overflow">
                    <a:solidFill>
                      <a:srgbClr val="F3ECE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[ˈ</a:t>
                      </a:r>
                      <a:r>
                        <a:rPr lang="es-ES_tradnl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se</a:t>
                      </a:r>
                      <a:r>
                        <a:rPr lang="es-ES_tradnl" sz="20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ʝ</a:t>
                      </a:r>
                      <a:r>
                        <a:rPr lang="es-ES_tradnl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o</a:t>
                      </a: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]</a:t>
                      </a:r>
                    </a:p>
                  </a:txBody>
                  <a:tcPr marL="45720" marR="45720" anchor="ctr" horzOverflow="overflow">
                    <a:solidFill>
                      <a:srgbClr val="F3ECE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[ˈ</a:t>
                      </a:r>
                      <a:r>
                        <a:rPr lang="es-ES_tradnl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se</a:t>
                      </a:r>
                      <a:r>
                        <a:rPr lang="es-ES_tradnl" sz="20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ʒ</a:t>
                      </a:r>
                      <a:r>
                        <a:rPr lang="es-ES_tradnl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o</a:t>
                      </a: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]</a:t>
                      </a:r>
                    </a:p>
                  </a:txBody>
                  <a:tcPr marL="45720" marR="45720" anchor="ctr" horzOverflow="overflow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[ˈ</a:t>
                      </a:r>
                      <a:r>
                        <a:rPr lang="es-ES_tradnl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se</a:t>
                      </a:r>
                      <a:r>
                        <a:rPr lang="es-ES_tradnl" sz="20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dʒ</a:t>
                      </a:r>
                      <a:r>
                        <a:rPr lang="es-ES_tradnl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o</a:t>
                      </a: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]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_tradnl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</a:t>
                      </a:r>
                    </a:p>
                  </a:txBody>
                  <a:tcPr marL="45720" marR="45720" horzOverflow="overflow">
                    <a:solidFill>
                      <a:srgbClr val="E6D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——</a:t>
                      </a:r>
                    </a:p>
                  </a:txBody>
                  <a:tcPr marL="45720" marR="45720" anchor="ctr" horzOverflow="overflow"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lang="es-ES_tradnl" sz="2000" noProof="0"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——</a:t>
                      </a:r>
                    </a:p>
                  </a:txBody>
                  <a:tcPr marL="45720" marR="45720" anchor="ctr" horzOverflow="overflow">
                    <a:solidFill>
                      <a:srgbClr val="E6D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lang="es-ES_tradnl" sz="2000" noProof="0"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——</a:t>
                      </a:r>
                    </a:p>
                  </a:txBody>
                  <a:tcPr marL="45720" marR="45720" anchor="ctr" horzOverflow="overflow">
                    <a:solidFill>
                      <a:srgbClr val="E6D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lang="es-ES_tradnl" sz="2000" noProof="0"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——</a:t>
                      </a:r>
                    </a:p>
                  </a:txBody>
                  <a:tcPr marL="45720" marR="45720" anchor="ctr" horzOverflow="overflow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6D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lang="es-ES_tradnl" sz="2000" noProof="0" dirty="0"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——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586" name="Group"/>
          <p:cNvGrpSpPr/>
          <p:nvPr/>
        </p:nvGrpSpPr>
        <p:grpSpPr>
          <a:xfrm>
            <a:off x="183184" y="5647214"/>
            <a:ext cx="6738889" cy="395811"/>
            <a:chOff x="-217038" y="0"/>
            <a:chExt cx="4912395" cy="395809"/>
          </a:xfrm>
        </p:grpSpPr>
        <p:sp>
          <p:nvSpPr>
            <p:cNvPr id="5584" name="Rectangle"/>
            <p:cNvSpPr/>
            <p:nvPr/>
          </p:nvSpPr>
          <p:spPr>
            <a:xfrm>
              <a:off x="0" y="0"/>
              <a:ext cx="4695357" cy="378276"/>
            </a:xfrm>
            <a:prstGeom prst="rect">
              <a:avLst/>
            </a:prstGeom>
            <a:gradFill flip="none" rotWithShape="1">
              <a:gsLst>
                <a:gs pos="0">
                  <a:srgbClr val="FFEEC7"/>
                </a:gs>
                <a:gs pos="35000">
                  <a:srgbClr val="FFF3D7"/>
                </a:gs>
                <a:gs pos="100000">
                  <a:srgbClr val="FFFAF0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585" name="Phonemic distribution is  partial."/>
            <p:cNvSpPr txBox="1"/>
            <p:nvPr/>
          </p:nvSpPr>
          <p:spPr>
            <a:xfrm>
              <a:off x="-217038" y="0"/>
              <a:ext cx="4912395" cy="395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/>
                <a:t>Broad</a:t>
              </a:r>
              <a:r>
                <a:rPr dirty="0"/>
                <a:t> distribution is </a:t>
              </a:r>
              <a:r>
                <a:rPr lang="es-ES" dirty="0"/>
                <a:t>P</a:t>
              </a:r>
              <a:r>
                <a:rPr dirty="0" err="1"/>
                <a:t>artial</a:t>
              </a:r>
              <a:endParaRPr dirty="0"/>
            </a:p>
          </p:txBody>
        </p:sp>
      </p:grpSp>
      <p:grpSp>
        <p:nvGrpSpPr>
          <p:cNvPr id="5589" name="Group"/>
          <p:cNvGrpSpPr/>
          <p:nvPr/>
        </p:nvGrpSpPr>
        <p:grpSpPr>
          <a:xfrm>
            <a:off x="475011" y="6264000"/>
            <a:ext cx="6597303" cy="371476"/>
            <a:chOff x="0" y="0"/>
            <a:chExt cx="4695356" cy="371475"/>
          </a:xfrm>
        </p:grpSpPr>
        <p:sp>
          <p:nvSpPr>
            <p:cNvPr id="5587" name="Rectangle"/>
            <p:cNvSpPr/>
            <p:nvPr/>
          </p:nvSpPr>
          <p:spPr>
            <a:xfrm>
              <a:off x="-1" y="-1"/>
              <a:ext cx="4695358" cy="371476"/>
            </a:xfrm>
            <a:prstGeom prst="rect">
              <a:avLst/>
            </a:prstGeom>
            <a:gradFill flip="none" rotWithShape="1">
              <a:gsLst>
                <a:gs pos="0">
                  <a:srgbClr val="FFEEC7"/>
                </a:gs>
                <a:gs pos="35000">
                  <a:srgbClr val="FFF3D7"/>
                </a:gs>
                <a:gs pos="100000">
                  <a:srgbClr val="FFFAF0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588" name="Phonetic distribution is Partial and free variation."/>
            <p:cNvSpPr txBox="1"/>
            <p:nvPr/>
          </p:nvSpPr>
          <p:spPr>
            <a:xfrm>
              <a:off x="-1" y="-1"/>
              <a:ext cx="4695358" cy="30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/>
              </a:pPr>
              <a:r>
                <a:rPr lang="es-ES" sz="1800" dirty="0"/>
                <a:t>Narrow</a:t>
              </a:r>
              <a:r>
                <a:rPr sz="1800" dirty="0"/>
                <a:t> distribution is Partial and </a:t>
              </a:r>
              <a:r>
                <a:rPr lang="es-ES" sz="1800" dirty="0"/>
                <a:t>F</a:t>
              </a:r>
              <a:r>
                <a:rPr sz="1800" dirty="0" err="1"/>
                <a:t>ree</a:t>
              </a:r>
              <a:r>
                <a:rPr sz="1800" dirty="0"/>
                <a:t> </a:t>
              </a:r>
              <a:r>
                <a:rPr lang="es-ES" sz="1800" dirty="0"/>
                <a:t>V</a:t>
              </a:r>
              <a:r>
                <a:rPr sz="1800" dirty="0" err="1"/>
                <a:t>ariation</a:t>
              </a:r>
              <a:endParaRPr sz="1800" dirty="0"/>
            </a:p>
          </p:txBody>
        </p:sp>
      </p:grpSp>
      <p:sp>
        <p:nvSpPr>
          <p:cNvPr id="5591" name="Line"/>
          <p:cNvSpPr/>
          <p:nvPr/>
        </p:nvSpPr>
        <p:spPr>
          <a:xfrm rot="10800000" flipV="1">
            <a:off x="1860883" y="495524"/>
            <a:ext cx="382253" cy="1001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592" name="Line"/>
          <p:cNvSpPr/>
          <p:nvPr/>
        </p:nvSpPr>
        <p:spPr>
          <a:xfrm>
            <a:off x="7143779" y="445090"/>
            <a:ext cx="786435" cy="861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5595" name="Group"/>
          <p:cNvGrpSpPr/>
          <p:nvPr/>
        </p:nvGrpSpPr>
        <p:grpSpPr>
          <a:xfrm>
            <a:off x="7143779" y="2178571"/>
            <a:ext cx="1571626" cy="1428751"/>
            <a:chOff x="0" y="0"/>
            <a:chExt cx="1571625" cy="1428750"/>
          </a:xfrm>
        </p:grpSpPr>
        <p:sp>
          <p:nvSpPr>
            <p:cNvPr id="5593" name="Rectangle"/>
            <p:cNvSpPr/>
            <p:nvPr/>
          </p:nvSpPr>
          <p:spPr>
            <a:xfrm>
              <a:off x="0" y="0"/>
              <a:ext cx="1571625" cy="142875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594" name="X"/>
            <p:cNvSpPr txBox="1"/>
            <p:nvPr/>
          </p:nvSpPr>
          <p:spPr>
            <a:xfrm>
              <a:off x="0" y="0"/>
              <a:ext cx="1571625" cy="1018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 b="1"/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3200" b="1"/>
                <a:t>X</a:t>
              </a:r>
              <a:r>
                <a:rPr sz="1400" b="1"/>
                <a:t> 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568233-D217-72BA-52AD-BEE5A247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10</a:t>
            </a:fld>
            <a:endParaRPr lang="en-EC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DEFC4-C4E3-499E-5EA5-0CD404BB4C99}"/>
              </a:ext>
            </a:extLst>
          </p:cNvPr>
          <p:cNvSpPr txBox="1"/>
          <p:nvPr/>
        </p:nvSpPr>
        <p:spPr>
          <a:xfrm>
            <a:off x="2900363" y="2286004"/>
            <a:ext cx="402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Vd</a:t>
            </a:r>
            <a:r>
              <a:rPr lang="en-US" dirty="0">
                <a:solidFill>
                  <a:srgbClr val="FF0000"/>
                </a:solidFill>
              </a:rPr>
              <a:t>, f</a:t>
            </a:r>
            <a:r>
              <a:rPr lang="en-EC" dirty="0">
                <a:solidFill>
                  <a:srgbClr val="FF0000"/>
                </a:solidFill>
              </a:rPr>
              <a:t>ronto-palatal, oral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7445E1DD-8914-25EC-BD86-9AC5DE3A1ADB}"/>
              </a:ext>
            </a:extLst>
          </p:cNvPr>
          <p:cNvSpPr/>
          <p:nvPr/>
        </p:nvSpPr>
        <p:spPr>
          <a:xfrm rot="5400000">
            <a:off x="4782374" y="744609"/>
            <a:ext cx="257685" cy="4021709"/>
          </a:xfrm>
          <a:prstGeom prst="lef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" grpId="0" animBg="1"/>
      <p:bldP spid="5592" grpId="0" animBg="1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4" name="Group"/>
          <p:cNvGrpSpPr/>
          <p:nvPr/>
        </p:nvGrpSpPr>
        <p:grpSpPr>
          <a:xfrm>
            <a:off x="962527" y="222928"/>
            <a:ext cx="6882062" cy="557216"/>
            <a:chOff x="0" y="0"/>
            <a:chExt cx="3771900" cy="557213"/>
          </a:xfrm>
        </p:grpSpPr>
        <p:sp>
          <p:nvSpPr>
            <p:cNvPr id="5602" name="Rectangle"/>
            <p:cNvSpPr/>
            <p:nvPr/>
          </p:nvSpPr>
          <p:spPr>
            <a:xfrm>
              <a:off x="0" y="0"/>
              <a:ext cx="3771900" cy="557213"/>
            </a:xfrm>
            <a:prstGeom prst="rect">
              <a:avLst/>
            </a:prstGeom>
            <a:solidFill>
              <a:srgbClr val="FFC000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5603" name="CONTRASTIVE  TRANSFER ANALYSIS"/>
            <p:cNvSpPr txBox="1"/>
            <p:nvPr/>
          </p:nvSpPr>
          <p:spPr>
            <a:xfrm>
              <a:off x="0" y="0"/>
              <a:ext cx="3771900" cy="46166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400" b="1" dirty="0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aphicFrame>
        <p:nvGraphicFramePr>
          <p:cNvPr id="5608" name="Table"/>
          <p:cNvGraphicFramePr/>
          <p:nvPr>
            <p:extLst>
              <p:ext uri="{D42A27DB-BD31-4B8C-83A1-F6EECF244321}">
                <p14:modId xmlns:p14="http://schemas.microsoft.com/office/powerpoint/2010/main" val="1156271769"/>
              </p:ext>
            </p:extLst>
          </p:nvPr>
        </p:nvGraphicFramePr>
        <p:xfrm>
          <a:off x="2912135" y="1164806"/>
          <a:ext cx="3262907" cy="391122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45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446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Spanish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English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36">
                <a:tc>
                  <a:txBody>
                    <a:bodyPr/>
                    <a:lstStyle/>
                    <a:p>
                      <a:pPr algn="ctr" defTabSz="457200">
                        <a:defRPr sz="20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ʎ</a:t>
                      </a: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8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8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—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883">
                <a:tc>
                  <a:txBody>
                    <a:bodyPr/>
                    <a:lstStyle/>
                    <a:p>
                      <a:pPr algn="ctr" defTabSz="457200"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</a:t>
                      </a:r>
                      <a:r>
                        <a:rPr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ʎ</a:t>
                      </a: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]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8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Ø</a:t>
                      </a:r>
                      <a:endParaRPr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—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622">
                <a:tc>
                  <a:txBody>
                    <a:bodyPr/>
                    <a:lstStyle/>
                    <a:p>
                      <a:pPr algn="ctr" defTabSz="457200"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-ʎ- ]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—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622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US" sz="2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[</a:t>
                      </a:r>
                      <a:r>
                        <a:rPr lang="es-ES_tradnl" sz="2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ʝ</a:t>
                      </a:r>
                      <a:r>
                        <a:rPr sz="2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/ </a:t>
                      </a:r>
                      <a:r>
                        <a:rPr lang="es-ES_tradnl" sz="2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ʝ</a:t>
                      </a:r>
                      <a:r>
                        <a:rPr sz="2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/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495">
                <a:tc>
                  <a:txBody>
                    <a:bodyPr/>
                    <a:lstStyle/>
                    <a:p>
                      <a:pPr algn="ctr"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</a:t>
                      </a:r>
                      <a:r>
                        <a:rPr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ʒ</a:t>
                      </a: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]</a:t>
                      </a:r>
                      <a:endParaRPr lang="es-E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ʒ</a:t>
                      </a: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_tradnl" sz="2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[</a:t>
                      </a:r>
                      <a:r>
                        <a:rPr lang="es-ES_tradnl" sz="2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dʒ</a:t>
                      </a:r>
                      <a:r>
                        <a:rPr lang="es-ES_tradnl" sz="2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]</a:t>
                      </a:r>
                      <a:endParaRPr lang="es-ES_tradnl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Off val="6764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s-ES" sz="2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  <a:endParaRPr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chemeClr val="accent5">
                          <a:lumOff val="6764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Off val="6764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_tradnl" sz="2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</a:t>
                      </a:r>
                      <a:r>
                        <a:rPr lang="es-ES_tradnl" sz="2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dʒ</a:t>
                      </a:r>
                      <a:r>
                        <a:rPr lang="es-ES_tradnl" sz="2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</a:t>
                      </a:r>
                      <a:endParaRPr lang="es-ES_tradnl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chemeClr val="accent5">
                          <a:lumOff val="6764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4998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8EA8EB-563E-9C79-FA73-F51581C04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11</a:t>
            </a:fld>
            <a:endParaRPr lang="en-EC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6BFD6-D558-31B6-AD71-87CF6F7EBDB1}"/>
              </a:ext>
            </a:extLst>
          </p:cNvPr>
          <p:cNvSpPr txBox="1"/>
          <p:nvPr/>
        </p:nvSpPr>
        <p:spPr>
          <a:xfrm>
            <a:off x="290845" y="5739300"/>
            <a:ext cx="8505489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EC" dirty="0">
                <a:solidFill>
                  <a:schemeClr val="tx1"/>
                </a:solidFill>
              </a:rPr>
              <a:t>Reference:</a:t>
            </a:r>
          </a:p>
          <a:p>
            <a:r>
              <a:rPr lang="en-EC" dirty="0">
                <a:solidFill>
                  <a:schemeClr val="tx1"/>
                </a:solidFill>
              </a:rPr>
              <a:t>Mejía, P. (2013). </a:t>
            </a:r>
            <a:r>
              <a:rPr lang="en-EC" i="1" dirty="0">
                <a:solidFill>
                  <a:schemeClr val="tx1"/>
                </a:solidFill>
              </a:rPr>
              <a:t>Contrastive Phonology. A Descriptive Linguistics Course for Spanish-English Teachers. </a:t>
            </a:r>
            <a:r>
              <a:rPr lang="en-EC" dirty="0">
                <a:solidFill>
                  <a:schemeClr val="tx1"/>
                </a:solidFill>
              </a:rPr>
              <a:t>Classroom Publishing.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4" grpId="1" animBg="1" advAuto="0"/>
      <p:bldP spid="5608" grpId="3" animBg="1" advAuto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2" name="Text"/>
          <p:cNvSpPr txBox="1"/>
          <p:nvPr/>
        </p:nvSpPr>
        <p:spPr>
          <a:xfrm>
            <a:off x="4508500" y="3100766"/>
            <a:ext cx="127000" cy="65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457200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5423" name="Text"/>
          <p:cNvSpPr txBox="1"/>
          <p:nvPr/>
        </p:nvSpPr>
        <p:spPr>
          <a:xfrm>
            <a:off x="4635499" y="3119007"/>
            <a:ext cx="127001" cy="873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spcBef>
                <a:spcPts val="1200"/>
              </a:spcBef>
              <a:defRPr sz="9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 defTabSz="457200">
              <a:defRPr sz="9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 defTabSz="457200">
              <a:defRPr sz="1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457200">
              <a:defRPr sz="1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 defTabSz="457200">
              <a:defRPr sz="9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542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920476"/>
            <a:ext cx="7188200" cy="459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5" name="Image" descr="Image"/>
          <p:cNvPicPr>
            <a:picLocks noChangeAspect="1"/>
          </p:cNvPicPr>
          <p:nvPr/>
        </p:nvPicPr>
        <p:blipFill>
          <a:blip r:embed="rId3"/>
          <a:srcRect l="9433" t="11449" b="74820"/>
          <a:stretch>
            <a:fillRect/>
          </a:stretch>
        </p:blipFill>
        <p:spPr>
          <a:xfrm>
            <a:off x="1166842" y="101116"/>
            <a:ext cx="6810316" cy="77518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4358BA-2C65-86E5-F484-73A3020A85C9}"/>
              </a:ext>
            </a:extLst>
          </p:cNvPr>
          <p:cNvSpPr/>
          <p:nvPr/>
        </p:nvSpPr>
        <p:spPr>
          <a:xfrm>
            <a:off x="322119" y="5586432"/>
            <a:ext cx="35205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C" sz="1400" dirty="0"/>
              <a:t>S: </a:t>
            </a:r>
            <a:r>
              <a:rPr lang="en-EC" sz="1400" dirty="0">
                <a:hlinkClick r:id="rId4"/>
              </a:rPr>
              <a:t>https://soundsofspeech.uiowa.edu/spanish</a:t>
            </a:r>
            <a:endParaRPr lang="en-EC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731EBD-3498-FD62-D1DC-56F69EAE3AC3}"/>
              </a:ext>
            </a:extLst>
          </p:cNvPr>
          <p:cNvSpPr/>
          <p:nvPr/>
        </p:nvSpPr>
        <p:spPr>
          <a:xfrm>
            <a:off x="4141304" y="558643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EC" sz="1400" dirty="0"/>
              <a:t>E: </a:t>
            </a:r>
            <a:r>
              <a:rPr lang="en-EC" sz="1400" dirty="0">
                <a:hlinkClick r:id="rId5"/>
              </a:rPr>
              <a:t>https://www.youtube.com/watch?v=JamM8TgB_AA</a:t>
            </a:r>
            <a:endParaRPr lang="en-EC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78EA5C-6A9A-C2C4-2CA3-6A975DD8DCC3}"/>
              </a:ext>
            </a:extLst>
          </p:cNvPr>
          <p:cNvSpPr/>
          <p:nvPr/>
        </p:nvSpPr>
        <p:spPr>
          <a:xfrm>
            <a:off x="4149033" y="598976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EC" sz="1400" dirty="0"/>
              <a:t>E: </a:t>
            </a:r>
            <a:r>
              <a:rPr lang="en-EC" sz="1400" dirty="0">
                <a:hlinkClick r:id="rId6"/>
              </a:rPr>
              <a:t>https://www.youtube.com/watch?v=ZTgYjGXFAkw</a:t>
            </a:r>
            <a:endParaRPr lang="en-EC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9" name="Group"/>
          <p:cNvGrpSpPr/>
          <p:nvPr/>
        </p:nvGrpSpPr>
        <p:grpSpPr>
          <a:xfrm>
            <a:off x="3143250" y="785812"/>
            <a:ext cx="3500438" cy="357188"/>
            <a:chOff x="0" y="0"/>
            <a:chExt cx="3500437" cy="357187"/>
          </a:xfrm>
        </p:grpSpPr>
        <p:sp>
          <p:nvSpPr>
            <p:cNvPr id="5427" name="Rectangle"/>
            <p:cNvSpPr/>
            <p:nvPr/>
          </p:nvSpPr>
          <p:spPr>
            <a:xfrm>
              <a:off x="0" y="-1"/>
              <a:ext cx="3500438" cy="357189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428" name="SPANISH and ENGLISH /l/"/>
            <p:cNvSpPr txBox="1"/>
            <p:nvPr/>
          </p:nvSpPr>
          <p:spPr>
            <a:xfrm>
              <a:off x="0" y="-1"/>
              <a:ext cx="3500438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and ENGLISH /l/</a:t>
              </a:r>
            </a:p>
          </p:txBody>
        </p:sp>
      </p:grpSp>
      <p:grpSp>
        <p:nvGrpSpPr>
          <p:cNvPr id="5432" name="Group"/>
          <p:cNvGrpSpPr/>
          <p:nvPr/>
        </p:nvGrpSpPr>
        <p:grpSpPr>
          <a:xfrm>
            <a:off x="1571603" y="1643049"/>
            <a:ext cx="1371601" cy="342901"/>
            <a:chOff x="0" y="0"/>
            <a:chExt cx="1371600" cy="342900"/>
          </a:xfrm>
        </p:grpSpPr>
        <p:sp>
          <p:nvSpPr>
            <p:cNvPr id="5430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431" name="Spanish /l/"/>
            <p:cNvSpPr txBox="1"/>
            <p:nvPr/>
          </p:nvSpPr>
          <p:spPr>
            <a:xfrm>
              <a:off x="0" y="0"/>
              <a:ext cx="13716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Spanish /l/</a:t>
              </a:r>
            </a:p>
          </p:txBody>
        </p:sp>
      </p:grpSp>
      <p:grpSp>
        <p:nvGrpSpPr>
          <p:cNvPr id="5435" name="Group"/>
          <p:cNvGrpSpPr/>
          <p:nvPr/>
        </p:nvGrpSpPr>
        <p:grpSpPr>
          <a:xfrm>
            <a:off x="6286512" y="1643049"/>
            <a:ext cx="1643073" cy="342901"/>
            <a:chOff x="0" y="0"/>
            <a:chExt cx="1643072" cy="342900"/>
          </a:xfrm>
        </p:grpSpPr>
        <p:sp>
          <p:nvSpPr>
            <p:cNvPr id="5433" name="Rectangle"/>
            <p:cNvSpPr/>
            <p:nvPr/>
          </p:nvSpPr>
          <p:spPr>
            <a:xfrm>
              <a:off x="0" y="0"/>
              <a:ext cx="1643073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434" name="English /l/"/>
            <p:cNvSpPr txBox="1"/>
            <p:nvPr/>
          </p:nvSpPr>
          <p:spPr>
            <a:xfrm>
              <a:off x="0" y="0"/>
              <a:ext cx="1643073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/l/</a:t>
              </a:r>
            </a:p>
          </p:txBody>
        </p:sp>
      </p:grpSp>
      <p:grpSp>
        <p:nvGrpSpPr>
          <p:cNvPr id="5438" name="Group"/>
          <p:cNvGrpSpPr/>
          <p:nvPr/>
        </p:nvGrpSpPr>
        <p:grpSpPr>
          <a:xfrm>
            <a:off x="296184" y="2423616"/>
            <a:ext cx="4042726" cy="500067"/>
            <a:chOff x="0" y="0"/>
            <a:chExt cx="4042724" cy="500065"/>
          </a:xfrm>
        </p:grpSpPr>
        <p:sp>
          <p:nvSpPr>
            <p:cNvPr id="5436" name="Rectangle"/>
            <p:cNvSpPr/>
            <p:nvPr/>
          </p:nvSpPr>
          <p:spPr>
            <a:xfrm>
              <a:off x="0" y="0"/>
              <a:ext cx="4042725" cy="500066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437" name="/l/ voiced, apico-alveolar, oral, lateral."/>
            <p:cNvSpPr txBox="1"/>
            <p:nvPr/>
          </p:nvSpPr>
          <p:spPr>
            <a:xfrm>
              <a:off x="0" y="13812"/>
              <a:ext cx="4042725" cy="47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/l/ voiced, apico-alveolar, oral, lateral.</a:t>
              </a:r>
            </a:p>
          </p:txBody>
        </p:sp>
      </p:grpSp>
      <p:grpSp>
        <p:nvGrpSpPr>
          <p:cNvPr id="5441" name="Group"/>
          <p:cNvGrpSpPr/>
          <p:nvPr/>
        </p:nvGrpSpPr>
        <p:grpSpPr>
          <a:xfrm>
            <a:off x="312546" y="3243411"/>
            <a:ext cx="4078657" cy="500073"/>
            <a:chOff x="0" y="0"/>
            <a:chExt cx="4078655" cy="500071"/>
          </a:xfrm>
        </p:grpSpPr>
        <p:sp>
          <p:nvSpPr>
            <p:cNvPr id="5439" name="Rectangle"/>
            <p:cNvSpPr/>
            <p:nvPr/>
          </p:nvSpPr>
          <p:spPr>
            <a:xfrm>
              <a:off x="0" y="0"/>
              <a:ext cx="4078656" cy="500072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440" name="[l] voiced, apico-alveolar, oral, lateral."/>
            <p:cNvSpPr txBox="1"/>
            <p:nvPr/>
          </p:nvSpPr>
          <p:spPr>
            <a:xfrm>
              <a:off x="0" y="13816"/>
              <a:ext cx="4078656" cy="47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[l] voiced, apico-alveolar, oral, lateral.</a:t>
              </a:r>
            </a:p>
          </p:txBody>
        </p:sp>
      </p:grpSp>
      <p:grpSp>
        <p:nvGrpSpPr>
          <p:cNvPr id="5444" name="Group"/>
          <p:cNvGrpSpPr/>
          <p:nvPr/>
        </p:nvGrpSpPr>
        <p:grpSpPr>
          <a:xfrm>
            <a:off x="5070763" y="2381561"/>
            <a:ext cx="3932559" cy="581616"/>
            <a:chOff x="0" y="-25400"/>
            <a:chExt cx="3565914" cy="523240"/>
          </a:xfrm>
        </p:grpSpPr>
        <p:sp>
          <p:nvSpPr>
            <p:cNvPr id="5442" name="Rectangle"/>
            <p:cNvSpPr/>
            <p:nvPr/>
          </p:nvSpPr>
          <p:spPr>
            <a:xfrm>
              <a:off x="0" y="21905"/>
              <a:ext cx="3565915" cy="428629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443" name="/l/ voiced, apico-alveolar, oral, lateral."/>
            <p:cNvSpPr txBox="1"/>
            <p:nvPr/>
          </p:nvSpPr>
          <p:spPr>
            <a:xfrm>
              <a:off x="0" y="-25401"/>
              <a:ext cx="3565915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dirty="0"/>
                <a:t>/l/ voiced, </a:t>
              </a:r>
              <a:r>
                <a:rPr dirty="0" err="1"/>
                <a:t>apico</a:t>
              </a:r>
              <a:r>
                <a:rPr dirty="0"/>
                <a:t>-alveolar, oral, lateral.</a:t>
              </a:r>
            </a:p>
          </p:txBody>
        </p:sp>
      </p:grpSp>
      <p:grpSp>
        <p:nvGrpSpPr>
          <p:cNvPr id="5447" name="Group"/>
          <p:cNvGrpSpPr/>
          <p:nvPr/>
        </p:nvGrpSpPr>
        <p:grpSpPr>
          <a:xfrm>
            <a:off x="5070763" y="3274330"/>
            <a:ext cx="3932559" cy="483770"/>
            <a:chOff x="0" y="0"/>
            <a:chExt cx="3512862" cy="472441"/>
          </a:xfrm>
        </p:grpSpPr>
        <p:sp>
          <p:nvSpPr>
            <p:cNvPr id="5445" name="Rectangle"/>
            <p:cNvSpPr/>
            <p:nvPr/>
          </p:nvSpPr>
          <p:spPr>
            <a:xfrm>
              <a:off x="0" y="21907"/>
              <a:ext cx="3512862" cy="42862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446" name="[l] voiced, apico-alveolar, oral, lateral."/>
            <p:cNvSpPr txBox="1"/>
            <p:nvPr/>
          </p:nvSpPr>
          <p:spPr>
            <a:xfrm>
              <a:off x="0" y="0"/>
              <a:ext cx="3512862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[l] voiced, </a:t>
              </a:r>
              <a:r>
                <a:rPr dirty="0" err="1"/>
                <a:t>apico</a:t>
              </a:r>
              <a:r>
                <a:rPr dirty="0"/>
                <a:t>-alveolar, oral, lateral.</a:t>
              </a:r>
            </a:p>
          </p:txBody>
        </p:sp>
      </p:grpSp>
      <p:grpSp>
        <p:nvGrpSpPr>
          <p:cNvPr id="5450" name="Group"/>
          <p:cNvGrpSpPr/>
          <p:nvPr/>
        </p:nvGrpSpPr>
        <p:grpSpPr>
          <a:xfrm>
            <a:off x="296185" y="5166517"/>
            <a:ext cx="4042726" cy="642959"/>
            <a:chOff x="0" y="0"/>
            <a:chExt cx="4042724" cy="642957"/>
          </a:xfrm>
        </p:grpSpPr>
        <p:sp>
          <p:nvSpPr>
            <p:cNvPr id="5448" name="Rectangle"/>
            <p:cNvSpPr/>
            <p:nvPr/>
          </p:nvSpPr>
          <p:spPr>
            <a:xfrm>
              <a:off x="0" y="0"/>
              <a:ext cx="4042725" cy="642959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449" name="[ -ǀ̪- ] t/d voiced, apico-dental, oral, lateral"/>
            <p:cNvSpPr txBox="1"/>
            <p:nvPr/>
          </p:nvSpPr>
          <p:spPr>
            <a:xfrm>
              <a:off x="0" y="9602"/>
              <a:ext cx="4042725" cy="623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  [ -</a:t>
              </a:r>
              <a:r>
                <a:rPr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ǀ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̪- </a:t>
              </a:r>
              <a:r>
                <a:rPr dirty="0"/>
                <a:t>] t/d voiced, </a:t>
              </a:r>
              <a:r>
                <a:rPr dirty="0" err="1"/>
                <a:t>apico</a:t>
              </a:r>
              <a:r>
                <a:rPr dirty="0"/>
                <a:t>-</a:t>
              </a:r>
              <a:r>
                <a:rPr dirty="0">
                  <a:solidFill>
                    <a:srgbClr val="FF0000"/>
                  </a:solidFill>
                </a:rPr>
                <a:t>dental</a:t>
              </a:r>
              <a:r>
                <a:rPr dirty="0"/>
                <a:t>, oral, lateral</a:t>
              </a:r>
            </a:p>
          </p:txBody>
        </p:sp>
      </p:grpSp>
      <p:grpSp>
        <p:nvGrpSpPr>
          <p:cNvPr id="5453" name="Group"/>
          <p:cNvGrpSpPr/>
          <p:nvPr/>
        </p:nvGrpSpPr>
        <p:grpSpPr>
          <a:xfrm>
            <a:off x="5055157" y="4122040"/>
            <a:ext cx="3948165" cy="700071"/>
            <a:chOff x="0" y="63773"/>
            <a:chExt cx="3472064" cy="700070"/>
          </a:xfrm>
        </p:grpSpPr>
        <p:sp>
          <p:nvSpPr>
            <p:cNvPr id="5451" name="Rectangle"/>
            <p:cNvSpPr/>
            <p:nvPr/>
          </p:nvSpPr>
          <p:spPr>
            <a:xfrm>
              <a:off x="0" y="63773"/>
              <a:ext cx="3472065" cy="700072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452" name="vl.c.s. +  [ -l̥- ]  voiceless, apico-     alveolar, oral, lateral"/>
            <p:cNvSpPr txBox="1"/>
            <p:nvPr/>
          </p:nvSpPr>
          <p:spPr>
            <a:xfrm>
              <a:off x="0" y="116675"/>
              <a:ext cx="3472065" cy="594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vl.c.s</a:t>
              </a:r>
              <a:r>
                <a:rPr dirty="0"/>
                <a:t>. +  [ -l</a:t>
              </a:r>
              <a:r>
                <a:rPr dirty="0">
                  <a:latin typeface="Arial Unicode MS"/>
                  <a:ea typeface="Arial Unicode MS"/>
                  <a:cs typeface="Arial Unicode MS"/>
                  <a:sym typeface="Arial Unicode MS"/>
                </a:rPr>
                <a:t>̥-</a:t>
              </a:r>
              <a:r>
                <a:rPr dirty="0"/>
                <a:t> ]  </a:t>
              </a:r>
              <a:r>
                <a:rPr dirty="0">
                  <a:solidFill>
                    <a:srgbClr val="FF0000"/>
                  </a:solidFill>
                </a:rPr>
                <a:t>voiceless</a:t>
              </a:r>
              <a:r>
                <a:rPr dirty="0"/>
                <a:t>, </a:t>
              </a:r>
              <a:r>
                <a:rPr dirty="0" err="1"/>
                <a:t>apico</a:t>
              </a:r>
              <a:r>
                <a:rPr dirty="0"/>
                <a:t>-     alveolar, oral, lateral </a:t>
              </a:r>
            </a:p>
          </p:txBody>
        </p:sp>
      </p:grpSp>
      <p:grpSp>
        <p:nvGrpSpPr>
          <p:cNvPr id="5456" name="Group"/>
          <p:cNvGrpSpPr/>
          <p:nvPr/>
        </p:nvGrpSpPr>
        <p:grpSpPr>
          <a:xfrm>
            <a:off x="296184" y="4122040"/>
            <a:ext cx="4078656" cy="698501"/>
            <a:chOff x="0" y="17752"/>
            <a:chExt cx="4078655" cy="698500"/>
          </a:xfrm>
        </p:grpSpPr>
        <p:sp>
          <p:nvSpPr>
            <p:cNvPr id="5454" name="Rectangle"/>
            <p:cNvSpPr/>
            <p:nvPr/>
          </p:nvSpPr>
          <p:spPr>
            <a:xfrm>
              <a:off x="0" y="17752"/>
              <a:ext cx="4078656" cy="69850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455" name="vls.c.s. + [ -l̥- ]  voiceless, apico-alveolar, oral, lateral"/>
            <p:cNvSpPr txBox="1"/>
            <p:nvPr/>
          </p:nvSpPr>
          <p:spPr>
            <a:xfrm>
              <a:off x="0" y="103478"/>
              <a:ext cx="4078656" cy="5270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vls.c.s</a:t>
              </a:r>
              <a:r>
                <a:rPr dirty="0"/>
                <a:t>. + [ -l</a:t>
              </a:r>
              <a:r>
                <a:rPr dirty="0">
                  <a:latin typeface="Arial Unicode MS"/>
                  <a:ea typeface="Arial Unicode MS"/>
                  <a:cs typeface="Arial Unicode MS"/>
                  <a:sym typeface="Arial Unicode MS"/>
                </a:rPr>
                <a:t>̥-</a:t>
              </a:r>
              <a:r>
                <a:rPr dirty="0"/>
                <a:t> ]  </a:t>
              </a:r>
              <a:r>
                <a:rPr dirty="0">
                  <a:solidFill>
                    <a:srgbClr val="FF0000"/>
                  </a:solidFill>
                </a:rPr>
                <a:t>voiceless</a:t>
              </a:r>
              <a:r>
                <a:rPr dirty="0"/>
                <a:t>, </a:t>
              </a:r>
              <a:r>
                <a:rPr dirty="0" err="1"/>
                <a:t>apico</a:t>
              </a:r>
              <a:r>
                <a:rPr dirty="0"/>
                <a:t>-alveolar, oral, lateral </a:t>
              </a:r>
            </a:p>
          </p:txBody>
        </p:sp>
      </p:grpSp>
      <p:grpSp>
        <p:nvGrpSpPr>
          <p:cNvPr id="5459" name="Group"/>
          <p:cNvGrpSpPr/>
          <p:nvPr/>
        </p:nvGrpSpPr>
        <p:grpSpPr>
          <a:xfrm>
            <a:off x="5055156" y="5181945"/>
            <a:ext cx="3948165" cy="523415"/>
            <a:chOff x="0" y="-11665"/>
            <a:chExt cx="3427656" cy="523413"/>
          </a:xfrm>
        </p:grpSpPr>
        <p:sp>
          <p:nvSpPr>
            <p:cNvPr id="5457" name="Rectangle"/>
            <p:cNvSpPr/>
            <p:nvPr/>
          </p:nvSpPr>
          <p:spPr>
            <a:xfrm>
              <a:off x="0" y="0"/>
              <a:ext cx="3427657" cy="50008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458" name="[ -ɫ ]  voiced, apico-alveolar, velarized, oral, dark, lateral."/>
            <p:cNvSpPr txBox="1"/>
            <p:nvPr/>
          </p:nvSpPr>
          <p:spPr>
            <a:xfrm>
              <a:off x="0" y="-11666"/>
              <a:ext cx="3427657" cy="523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[ -</a:t>
              </a:r>
              <a:r>
                <a:rPr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ɫ</a:t>
              </a:r>
              <a:r>
                <a:rPr dirty="0"/>
                <a:t> ]  voiced, </a:t>
              </a:r>
              <a:r>
                <a:rPr dirty="0" err="1"/>
                <a:t>apico</a:t>
              </a:r>
              <a:r>
                <a:rPr dirty="0"/>
                <a:t>-alveolar, </a:t>
              </a:r>
              <a:r>
                <a:rPr i="1" dirty="0">
                  <a:solidFill>
                    <a:srgbClr val="FF0000"/>
                  </a:solidFill>
                </a:rPr>
                <a:t>velarized</a:t>
              </a:r>
              <a:r>
                <a:rPr dirty="0"/>
                <a:t>, oral, </a:t>
              </a:r>
              <a:r>
                <a:rPr i="1" dirty="0">
                  <a:solidFill>
                    <a:srgbClr val="FF0000"/>
                  </a:solidFill>
                </a:rPr>
                <a:t>dark</a:t>
              </a:r>
              <a:r>
                <a:rPr dirty="0"/>
                <a:t>, </a:t>
              </a:r>
              <a:r>
                <a:rPr i="1" dirty="0"/>
                <a:t>lateral.</a:t>
              </a:r>
              <a:r>
                <a:rPr dirty="0"/>
                <a:t> </a:t>
              </a:r>
            </a:p>
          </p:txBody>
        </p:sp>
      </p:grpSp>
      <p:grpSp>
        <p:nvGrpSpPr>
          <p:cNvPr id="5462" name="Group"/>
          <p:cNvGrpSpPr/>
          <p:nvPr/>
        </p:nvGrpSpPr>
        <p:grpSpPr>
          <a:xfrm>
            <a:off x="5055156" y="5859463"/>
            <a:ext cx="3948165" cy="739314"/>
            <a:chOff x="0" y="-48174"/>
            <a:chExt cx="3415232" cy="739313"/>
          </a:xfrm>
        </p:grpSpPr>
        <p:sp>
          <p:nvSpPr>
            <p:cNvPr id="5460" name="Rectangle"/>
            <p:cNvSpPr/>
            <p:nvPr/>
          </p:nvSpPr>
          <p:spPr>
            <a:xfrm>
              <a:off x="0" y="-1"/>
              <a:ext cx="3415233" cy="64296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461" name="c+ə+[-ɫ̩]  voiced, apico-alveolar, velarized, oral, dark, lateral, syllabic."/>
            <p:cNvSpPr txBox="1"/>
            <p:nvPr/>
          </p:nvSpPr>
          <p:spPr>
            <a:xfrm>
              <a:off x="0" y="-48175"/>
              <a:ext cx="3415233" cy="739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c+ə</a:t>
              </a:r>
              <a:r>
                <a:rPr dirty="0"/>
                <a:t>+[-</a:t>
              </a:r>
              <a:r>
                <a:rPr dirty="0" err="1"/>
                <a:t>ɫ</a:t>
              </a:r>
              <a:r>
                <a:rPr dirty="0"/>
                <a:t>̩]  voiced, </a:t>
              </a:r>
              <a:r>
                <a:rPr dirty="0" err="1"/>
                <a:t>apico</a:t>
              </a:r>
              <a:r>
                <a:rPr dirty="0"/>
                <a:t>-alveolar, </a:t>
              </a:r>
              <a:r>
                <a:rPr dirty="0">
                  <a:solidFill>
                    <a:srgbClr val="FF0000"/>
                  </a:solidFill>
                </a:rPr>
                <a:t>velarized</a:t>
              </a:r>
              <a:r>
                <a:rPr dirty="0"/>
                <a:t>, oral, </a:t>
              </a:r>
              <a:r>
                <a:rPr dirty="0">
                  <a:solidFill>
                    <a:srgbClr val="FF0000"/>
                  </a:solidFill>
                </a:rPr>
                <a:t>dark</a:t>
              </a:r>
              <a:r>
                <a:rPr dirty="0"/>
                <a:t>, lateral, </a:t>
              </a:r>
              <a:r>
                <a:rPr i="1" dirty="0">
                  <a:solidFill>
                    <a:srgbClr val="FF0000"/>
                  </a:solidFill>
                </a:rPr>
                <a:t>syllabic</a:t>
              </a:r>
              <a:r>
                <a:rPr i="1" dirty="0"/>
                <a:t>.</a:t>
              </a:r>
              <a:r>
                <a:rPr dirty="0"/>
                <a:t> </a:t>
              </a:r>
            </a:p>
          </p:txBody>
        </p:sp>
      </p:grpSp>
      <p:sp>
        <p:nvSpPr>
          <p:cNvPr id="5463" name="Line"/>
          <p:cNvSpPr/>
          <p:nvPr/>
        </p:nvSpPr>
        <p:spPr>
          <a:xfrm rot="10800000" flipV="1">
            <a:off x="2257425" y="963612"/>
            <a:ext cx="885825" cy="679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468" name="Line"/>
          <p:cNvSpPr/>
          <p:nvPr/>
        </p:nvSpPr>
        <p:spPr>
          <a:xfrm>
            <a:off x="6643688" y="963612"/>
            <a:ext cx="285751" cy="679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ECDD26-154C-B344-A60D-DF493EA4E8EF}"/>
              </a:ext>
            </a:extLst>
          </p:cNvPr>
          <p:cNvSpPr txBox="1"/>
          <p:nvPr/>
        </p:nvSpPr>
        <p:spPr>
          <a:xfrm>
            <a:off x="5702699" y="5823228"/>
            <a:ext cx="28921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842D97-CFF8-8A41-A2CA-C39E480CF8D3}"/>
              </a:ext>
            </a:extLst>
          </p:cNvPr>
          <p:cNvCxnSpPr>
            <a:cxnSpLocks/>
          </p:cNvCxnSpPr>
          <p:nvPr/>
        </p:nvCxnSpPr>
        <p:spPr>
          <a:xfrm>
            <a:off x="4167652" y="4225150"/>
            <a:ext cx="1093665" cy="2351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D9211-B43A-0F7E-BC60-DF98E514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</a:t>
            </a:fld>
            <a:endParaRPr lang="en-EC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410384-928E-4066-7EFE-6AA446C81C9F}"/>
              </a:ext>
            </a:extLst>
          </p:cNvPr>
          <p:cNvCxnSpPr>
            <a:cxnSpLocks/>
          </p:cNvCxnSpPr>
          <p:nvPr/>
        </p:nvCxnSpPr>
        <p:spPr>
          <a:xfrm>
            <a:off x="4158005" y="2487307"/>
            <a:ext cx="1093665" cy="2351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B6DE06-FCF8-656F-084F-84916B5DE25E}"/>
              </a:ext>
            </a:extLst>
          </p:cNvPr>
          <p:cNvCxnSpPr>
            <a:cxnSpLocks/>
          </p:cNvCxnSpPr>
          <p:nvPr/>
        </p:nvCxnSpPr>
        <p:spPr>
          <a:xfrm>
            <a:off x="4205965" y="3378565"/>
            <a:ext cx="1093665" cy="2351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3" grpId="0" animBg="1"/>
      <p:bldP spid="546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2" name="Image" descr="Image"/>
          <p:cNvPicPr>
            <a:picLocks noChangeAspect="1"/>
          </p:cNvPicPr>
          <p:nvPr/>
        </p:nvPicPr>
        <p:blipFill>
          <a:blip r:embed="rId2"/>
          <a:srcRect r="14767"/>
          <a:stretch>
            <a:fillRect/>
          </a:stretch>
        </p:blipFill>
        <p:spPr>
          <a:xfrm>
            <a:off x="1333910" y="2069570"/>
            <a:ext cx="6765330" cy="3492501"/>
          </a:xfrm>
          <a:prstGeom prst="rect">
            <a:avLst/>
          </a:prstGeom>
          <a:ln w="12700">
            <a:miter lim="400000"/>
          </a:ln>
        </p:spPr>
      </p:pic>
      <p:sp>
        <p:nvSpPr>
          <p:cNvPr id="5483" name="[ -ɫ ] English"/>
          <p:cNvSpPr txBox="1"/>
          <p:nvPr/>
        </p:nvSpPr>
        <p:spPr>
          <a:xfrm>
            <a:off x="3257057" y="851172"/>
            <a:ext cx="2629885" cy="615553"/>
          </a:xfrm>
          <a:prstGeom prst="rect">
            <a:avLst/>
          </a:prstGeom>
          <a:solidFill>
            <a:srgbClr val="FFFF00"/>
          </a:solidFill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45719" rIns="45719">
            <a:spAutoFit/>
          </a:bodyPr>
          <a:lstStyle/>
          <a:p>
            <a:pPr algn="ctr">
              <a:spcBef>
                <a:spcPts val="1000"/>
              </a:spcBef>
              <a:defRPr sz="3400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[-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ɫ</a:t>
            </a:r>
            <a:r>
              <a:rPr dirty="0"/>
              <a:t>] English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426AB-A5CF-2D44-BD7E-1E590DA987DB}"/>
              </a:ext>
            </a:extLst>
          </p:cNvPr>
          <p:cNvSpPr txBox="1"/>
          <p:nvPr/>
        </p:nvSpPr>
        <p:spPr>
          <a:xfrm>
            <a:off x="2452418" y="5884452"/>
            <a:ext cx="62285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-  -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85709D-8A77-03F9-F25D-1A17E709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4</a:t>
            </a:fld>
            <a:endParaRPr lang="en-EC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76AAC0-EF99-7824-8D02-6DE8D7ED8B8B}"/>
              </a:ext>
            </a:extLst>
          </p:cNvPr>
          <p:cNvSpPr/>
          <p:nvPr/>
        </p:nvSpPr>
        <p:spPr>
          <a:xfrm>
            <a:off x="2049531" y="5422307"/>
            <a:ext cx="11817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[ l ]</a:t>
            </a:r>
            <a:endParaRPr lang="en-EC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598C97-F6FB-2011-A76C-3A44CD2A306B}"/>
              </a:ext>
            </a:extLst>
          </p:cNvPr>
          <p:cNvSpPr txBox="1"/>
          <p:nvPr/>
        </p:nvSpPr>
        <p:spPr>
          <a:xfrm>
            <a:off x="2465670" y="5728590"/>
            <a:ext cx="62285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-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5B2A95E-689F-3EEE-5FEB-FC680FA28BDF}"/>
              </a:ext>
            </a:extLst>
          </p:cNvPr>
          <p:cNvSpPr/>
          <p:nvPr/>
        </p:nvSpPr>
        <p:spPr>
          <a:xfrm>
            <a:off x="1241145" y="4784035"/>
            <a:ext cx="839446" cy="7780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B59C1FD-40FA-FD0C-AD09-FD8ACC338B65}"/>
              </a:ext>
            </a:extLst>
          </p:cNvPr>
          <p:cNvSpPr/>
          <p:nvPr/>
        </p:nvSpPr>
        <p:spPr>
          <a:xfrm>
            <a:off x="4879500" y="4832966"/>
            <a:ext cx="839446" cy="7780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28937D-BAD1-1D65-6388-2A15CB3475AD}"/>
              </a:ext>
            </a:extLst>
          </p:cNvPr>
          <p:cNvSpPr/>
          <p:nvPr/>
        </p:nvSpPr>
        <p:spPr>
          <a:xfrm>
            <a:off x="5601199" y="5376620"/>
            <a:ext cx="11705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[-</a:t>
            </a:r>
            <a:r>
              <a:rPr lang="en-US" sz="6000" dirty="0" err="1"/>
              <a:t>ɫ</a:t>
            </a:r>
            <a:r>
              <a:rPr lang="en-US" sz="6000" dirty="0"/>
              <a:t>]</a:t>
            </a:r>
            <a:endParaRPr lang="en-EC" sz="6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5BE6CF-EDB6-39FF-9F43-0A6E17C28949}"/>
              </a:ext>
            </a:extLst>
          </p:cNvPr>
          <p:cNvCxnSpPr>
            <a:cxnSpLocks/>
          </p:cNvCxnSpPr>
          <p:nvPr/>
        </p:nvCxnSpPr>
        <p:spPr>
          <a:xfrm flipV="1">
            <a:off x="2640398" y="3670852"/>
            <a:ext cx="0" cy="14504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E0C5ECC-9294-0AFD-0B12-CCC244E4B7D6}"/>
              </a:ext>
            </a:extLst>
          </p:cNvPr>
          <p:cNvCxnSpPr>
            <a:cxnSpLocks/>
          </p:cNvCxnSpPr>
          <p:nvPr/>
        </p:nvCxnSpPr>
        <p:spPr>
          <a:xfrm flipV="1">
            <a:off x="6183044" y="3670852"/>
            <a:ext cx="0" cy="14504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D7B81E-4E87-99F6-D21E-44309E150F47}"/>
              </a:ext>
            </a:extLst>
          </p:cNvPr>
          <p:cNvCxnSpPr>
            <a:cxnSpLocks/>
          </p:cNvCxnSpPr>
          <p:nvPr/>
        </p:nvCxnSpPr>
        <p:spPr>
          <a:xfrm flipV="1">
            <a:off x="6183044" y="3564835"/>
            <a:ext cx="1132156" cy="15564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2" grpId="2" animBg="1" advAuto="0"/>
      <p:bldP spid="9" grpId="0"/>
      <p:bldP spid="4" grpId="0"/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7" name="Group"/>
          <p:cNvGrpSpPr/>
          <p:nvPr/>
        </p:nvGrpSpPr>
        <p:grpSpPr>
          <a:xfrm>
            <a:off x="1517972" y="146094"/>
            <a:ext cx="5967908" cy="590269"/>
            <a:chOff x="0" y="0"/>
            <a:chExt cx="5000623" cy="590268"/>
          </a:xfrm>
        </p:grpSpPr>
        <p:sp>
          <p:nvSpPr>
            <p:cNvPr id="5485" name="Rectangle"/>
            <p:cNvSpPr/>
            <p:nvPr/>
          </p:nvSpPr>
          <p:spPr>
            <a:xfrm>
              <a:off x="0" y="0"/>
              <a:ext cx="5000624" cy="34290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486" name="PHONEMIC AND PHONETIC DISTRIBUTION"/>
            <p:cNvSpPr txBox="1"/>
            <p:nvPr/>
          </p:nvSpPr>
          <p:spPr>
            <a:xfrm>
              <a:off x="0" y="0"/>
              <a:ext cx="5000624" cy="5902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17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000" b="1" dirty="0">
                  <a:solidFill>
                    <a:srgbClr val="000000"/>
                  </a:solidFill>
                </a:rPr>
                <a:t>PHONEMIC AND PHONETIC DISTRIBUTION</a:t>
              </a:r>
            </a:p>
          </p:txBody>
        </p:sp>
      </p:grpSp>
      <p:grpSp>
        <p:nvGrpSpPr>
          <p:cNvPr id="5490" name="Group"/>
          <p:cNvGrpSpPr/>
          <p:nvPr/>
        </p:nvGrpSpPr>
        <p:grpSpPr>
          <a:xfrm>
            <a:off x="2000774" y="1108075"/>
            <a:ext cx="1371601" cy="342901"/>
            <a:chOff x="0" y="0"/>
            <a:chExt cx="1371600" cy="342900"/>
          </a:xfrm>
        </p:grpSpPr>
        <p:sp>
          <p:nvSpPr>
            <p:cNvPr id="5488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489" name="Spanish /l/"/>
            <p:cNvSpPr txBox="1"/>
            <p:nvPr/>
          </p:nvSpPr>
          <p:spPr>
            <a:xfrm>
              <a:off x="0" y="0"/>
              <a:ext cx="13716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Spanish /l/</a:t>
              </a:r>
            </a:p>
          </p:txBody>
        </p:sp>
      </p:grpSp>
      <p:graphicFrame>
        <p:nvGraphicFramePr>
          <p:cNvPr id="5495" name="Table"/>
          <p:cNvGraphicFramePr/>
          <p:nvPr>
            <p:extLst>
              <p:ext uri="{D42A27DB-BD31-4B8C-83A1-F6EECF244321}">
                <p14:modId xmlns:p14="http://schemas.microsoft.com/office/powerpoint/2010/main" val="1550267459"/>
              </p:ext>
            </p:extLst>
          </p:nvPr>
        </p:nvGraphicFramePr>
        <p:xfrm>
          <a:off x="383357" y="1673619"/>
          <a:ext cx="7656239" cy="27432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3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0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413">
                <a:tc>
                  <a:txBody>
                    <a:bodyPr/>
                    <a:lstStyle/>
                    <a:p>
                      <a:pPr algn="ctr">
                        <a:defRPr sz="14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/l/</a:t>
                      </a:r>
                    </a:p>
                  </a:txBody>
                  <a:tcPr marL="45720" marR="45720" anchor="ctr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[l] </a:t>
                      </a:r>
                    </a:p>
                  </a:txBody>
                  <a:tcPr marL="45720" marR="45720" anchor="ctr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</a:t>
                      </a:r>
                      <a:r>
                        <a:rPr sz="2400" dirty="0" err="1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ǀ</a:t>
                      </a:r>
                      <a:r>
                        <a:rPr sz="2400" dirty="0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̪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l̥ ] </a:t>
                      </a:r>
                    </a:p>
                  </a:txBody>
                  <a:tcPr marL="45720" marR="45720" anchor="ctr" horzOverflow="overflow"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69">
                <a:tc>
                  <a:txBody>
                    <a:bodyPr/>
                    <a:lstStyle/>
                    <a:p>
                      <a:pPr algn="ctr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45720" marR="45720" anchor="ctr" horzOverflow="overflow"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</a:t>
                      </a:r>
                      <a:r>
                        <a:rPr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B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B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541">
                <a:tc>
                  <a:txBody>
                    <a:bodyPr/>
                    <a:lstStyle/>
                    <a:p>
                      <a:pPr algn="ctr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</a:t>
                      </a:r>
                      <a:r>
                        <a:rPr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45720" marR="45720" anchor="ctr" horzOverflow="overflow"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</a:t>
                      </a:r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</a:t>
                      </a:r>
                      <a:r>
                        <a:rPr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T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T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385">
                <a:tc>
                  <a:txBody>
                    <a:bodyPr/>
                    <a:lstStyle/>
                    <a:p>
                      <a:pPr algn="ctr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l.c+M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45720" marR="45720" anchor="ctr" horzOverflow="overflow"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</a:t>
                      </a:r>
                      <a:r>
                        <a:rPr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l̥</a:t>
                      </a:r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673">
                <a:tc>
                  <a:txBody>
                    <a:bodyPr/>
                    <a:lstStyle/>
                    <a:p>
                      <a:pPr algn="ctr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M+t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/d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/ˈa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to/</a:t>
                      </a:r>
                    </a:p>
                  </a:txBody>
                  <a:tcPr marL="45720" marR="45720" anchor="ctr" horzOverflow="overflow"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</a:t>
                      </a:r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l̪</a:t>
                      </a:r>
                      <a:r>
                        <a:rPr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820">
                <a:tc>
                  <a:txBody>
                    <a:bodyPr/>
                    <a:lstStyle/>
                    <a:p>
                      <a:pPr algn="ctr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45720" marR="45720" anchor="ctr" horzOverflow="overflow"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</a:t>
                      </a:r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498" name="Group"/>
          <p:cNvGrpSpPr/>
          <p:nvPr/>
        </p:nvGrpSpPr>
        <p:grpSpPr>
          <a:xfrm>
            <a:off x="1000100" y="4714883"/>
            <a:ext cx="7039499" cy="500064"/>
            <a:chOff x="0" y="0"/>
            <a:chExt cx="2500330" cy="500063"/>
          </a:xfrm>
        </p:grpSpPr>
        <p:sp>
          <p:nvSpPr>
            <p:cNvPr id="5496" name="Rectangle"/>
            <p:cNvSpPr/>
            <p:nvPr/>
          </p:nvSpPr>
          <p:spPr>
            <a:xfrm>
              <a:off x="0" y="0"/>
              <a:ext cx="2500330" cy="500063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/>
            </a:p>
          </p:txBody>
        </p:sp>
        <p:sp>
          <p:nvSpPr>
            <p:cNvPr id="5497" name="Phonemic distribution is  partial."/>
            <p:cNvSpPr txBox="1"/>
            <p:nvPr/>
          </p:nvSpPr>
          <p:spPr>
            <a:xfrm>
              <a:off x="0" y="0"/>
              <a:ext cx="2500330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/>
                <a:t>Broad</a:t>
              </a:r>
              <a:r>
                <a:rPr dirty="0"/>
                <a:t> distribution is  </a:t>
              </a:r>
              <a:r>
                <a:rPr lang="es-ES" i="1" dirty="0"/>
                <a:t>total</a:t>
              </a:r>
              <a:r>
                <a:rPr i="1" dirty="0"/>
                <a:t>.</a:t>
              </a:r>
            </a:p>
          </p:txBody>
        </p:sp>
      </p:grpSp>
      <p:grpSp>
        <p:nvGrpSpPr>
          <p:cNvPr id="5501" name="Group"/>
          <p:cNvGrpSpPr/>
          <p:nvPr/>
        </p:nvGrpSpPr>
        <p:grpSpPr>
          <a:xfrm>
            <a:off x="1000100" y="5643576"/>
            <a:ext cx="7039496" cy="571508"/>
            <a:chOff x="0" y="-1"/>
            <a:chExt cx="2571750" cy="571506"/>
          </a:xfrm>
        </p:grpSpPr>
        <p:sp>
          <p:nvSpPr>
            <p:cNvPr id="5499" name="Rectangle"/>
            <p:cNvSpPr/>
            <p:nvPr/>
          </p:nvSpPr>
          <p:spPr>
            <a:xfrm>
              <a:off x="0" y="-1"/>
              <a:ext cx="2571750" cy="571506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/>
            </a:p>
          </p:txBody>
        </p:sp>
        <p:sp>
          <p:nvSpPr>
            <p:cNvPr id="5500" name="Phonetic distribution  is partial and complementary."/>
            <p:cNvSpPr txBox="1"/>
            <p:nvPr/>
          </p:nvSpPr>
          <p:spPr>
            <a:xfrm>
              <a:off x="0" y="-1"/>
              <a:ext cx="2571750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/>
                <a:t>Narrow</a:t>
              </a:r>
              <a:r>
                <a:rPr dirty="0"/>
                <a:t> distribution  is </a:t>
              </a:r>
              <a:r>
                <a:rPr lang="es-ES" i="1" dirty="0"/>
                <a:t>total</a:t>
              </a:r>
              <a:r>
                <a:rPr i="1" dirty="0"/>
                <a:t> and complementary.</a:t>
              </a:r>
              <a:r>
                <a:rPr dirty="0"/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1A919AC-20BE-504F-B573-9F73FE233C55}"/>
              </a:ext>
            </a:extLst>
          </p:cNvPr>
          <p:cNvSpPr txBox="1"/>
          <p:nvPr/>
        </p:nvSpPr>
        <p:spPr>
          <a:xfrm>
            <a:off x="7072313" y="2498332"/>
            <a:ext cx="5095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P.A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B67D81-0DDB-7E43-9E58-A52197471902}"/>
              </a:ext>
            </a:extLst>
          </p:cNvPr>
          <p:cNvSpPr txBox="1"/>
          <p:nvPr/>
        </p:nvSpPr>
        <p:spPr>
          <a:xfrm>
            <a:off x="6203156" y="3137918"/>
            <a:ext cx="5095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EC" dirty="0">
                <a:solidFill>
                  <a:srgbClr val="FF0000"/>
                </a:solidFill>
              </a:rPr>
              <a:t>R</a:t>
            </a: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.A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717D6C-067B-CC47-93A1-CA8D3CB0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5</a:t>
            </a:fld>
            <a:endParaRPr lang="en-EC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470BB69-657D-240D-524E-1F060F51CC39}"/>
              </a:ext>
            </a:extLst>
          </p:cNvPr>
          <p:cNvSpPr/>
          <p:nvPr/>
        </p:nvSpPr>
        <p:spPr>
          <a:xfrm>
            <a:off x="7010400" y="2928134"/>
            <a:ext cx="304800" cy="133118"/>
          </a:xfrm>
          <a:custGeom>
            <a:avLst/>
            <a:gdLst>
              <a:gd name="connsiteX0" fmla="*/ 0 w 304800"/>
              <a:gd name="connsiteY0" fmla="*/ 93362 h 133118"/>
              <a:gd name="connsiteX1" fmla="*/ 145774 w 304800"/>
              <a:gd name="connsiteY1" fmla="*/ 596 h 133118"/>
              <a:gd name="connsiteX2" fmla="*/ 304800 w 304800"/>
              <a:gd name="connsiteY2" fmla="*/ 133118 h 13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133118">
                <a:moveTo>
                  <a:pt x="0" y="93362"/>
                </a:moveTo>
                <a:cubicBezTo>
                  <a:pt x="47487" y="43666"/>
                  <a:pt x="94974" y="-6030"/>
                  <a:pt x="145774" y="596"/>
                </a:cubicBezTo>
                <a:cubicBezTo>
                  <a:pt x="196574" y="7222"/>
                  <a:pt x="250687" y="70170"/>
                  <a:pt x="304800" y="133118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3BC8FD1-DA88-7334-ADF4-6C2424B6E84D}"/>
              </a:ext>
            </a:extLst>
          </p:cNvPr>
          <p:cNvSpPr/>
          <p:nvPr/>
        </p:nvSpPr>
        <p:spPr>
          <a:xfrm>
            <a:off x="5904706" y="3508392"/>
            <a:ext cx="304800" cy="133118"/>
          </a:xfrm>
          <a:custGeom>
            <a:avLst/>
            <a:gdLst>
              <a:gd name="connsiteX0" fmla="*/ 0 w 304800"/>
              <a:gd name="connsiteY0" fmla="*/ 93362 h 133118"/>
              <a:gd name="connsiteX1" fmla="*/ 145774 w 304800"/>
              <a:gd name="connsiteY1" fmla="*/ 596 h 133118"/>
              <a:gd name="connsiteX2" fmla="*/ 304800 w 304800"/>
              <a:gd name="connsiteY2" fmla="*/ 133118 h 13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133118">
                <a:moveTo>
                  <a:pt x="0" y="93362"/>
                </a:moveTo>
                <a:cubicBezTo>
                  <a:pt x="47487" y="43666"/>
                  <a:pt x="94974" y="-6030"/>
                  <a:pt x="145774" y="596"/>
                </a:cubicBezTo>
                <a:cubicBezTo>
                  <a:pt x="196574" y="7222"/>
                  <a:pt x="250687" y="70170"/>
                  <a:pt x="304800" y="133118"/>
                </a:cubicBezTo>
              </a:path>
            </a:pathLst>
          </a:custGeom>
          <a:noFill/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7" name="Group"/>
          <p:cNvGrpSpPr/>
          <p:nvPr/>
        </p:nvGrpSpPr>
        <p:grpSpPr>
          <a:xfrm>
            <a:off x="2071688" y="224714"/>
            <a:ext cx="5000624" cy="590269"/>
            <a:chOff x="0" y="0"/>
            <a:chExt cx="5000623" cy="590268"/>
          </a:xfrm>
        </p:grpSpPr>
        <p:sp>
          <p:nvSpPr>
            <p:cNvPr id="5485" name="Rectangle"/>
            <p:cNvSpPr/>
            <p:nvPr/>
          </p:nvSpPr>
          <p:spPr>
            <a:xfrm>
              <a:off x="0" y="0"/>
              <a:ext cx="5000624" cy="34290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486" name="PHONEMIC AND PHONETIC DISTRIBUTION"/>
            <p:cNvSpPr txBox="1"/>
            <p:nvPr/>
          </p:nvSpPr>
          <p:spPr>
            <a:xfrm>
              <a:off x="0" y="0"/>
              <a:ext cx="5000624" cy="5902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17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b="1">
                  <a:solidFill>
                    <a:srgbClr val="000000"/>
                  </a:solidFill>
                </a:rPr>
                <a:t>PHONEMIC AND PHONETIC DISTRIBUTION</a:t>
              </a:r>
            </a:p>
          </p:txBody>
        </p:sp>
      </p:grpSp>
      <p:grpSp>
        <p:nvGrpSpPr>
          <p:cNvPr id="5493" name="Group"/>
          <p:cNvGrpSpPr/>
          <p:nvPr/>
        </p:nvGrpSpPr>
        <p:grpSpPr>
          <a:xfrm>
            <a:off x="3252266" y="697271"/>
            <a:ext cx="2411823" cy="342901"/>
            <a:chOff x="0" y="0"/>
            <a:chExt cx="1428759" cy="342900"/>
          </a:xfrm>
        </p:grpSpPr>
        <p:sp>
          <p:nvSpPr>
            <p:cNvPr id="5491" name="Rectangle"/>
            <p:cNvSpPr/>
            <p:nvPr/>
          </p:nvSpPr>
          <p:spPr>
            <a:xfrm>
              <a:off x="0" y="0"/>
              <a:ext cx="1428760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492" name="English /l/"/>
            <p:cNvSpPr txBox="1"/>
            <p:nvPr/>
          </p:nvSpPr>
          <p:spPr>
            <a:xfrm>
              <a:off x="0" y="0"/>
              <a:ext cx="142876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/l/</a:t>
              </a:r>
            </a:p>
          </p:txBody>
        </p:sp>
      </p:grpSp>
      <p:graphicFrame>
        <p:nvGraphicFramePr>
          <p:cNvPr id="5494" name="Table"/>
          <p:cNvGraphicFramePr/>
          <p:nvPr>
            <p:extLst>
              <p:ext uri="{D42A27DB-BD31-4B8C-83A1-F6EECF244321}">
                <p14:modId xmlns:p14="http://schemas.microsoft.com/office/powerpoint/2010/main" val="2399825226"/>
              </p:ext>
            </p:extLst>
          </p:nvPr>
        </p:nvGraphicFramePr>
        <p:xfrm>
          <a:off x="413510" y="1677440"/>
          <a:ext cx="7944681" cy="256012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525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6025">
                <a:tc>
                  <a:txBody>
                    <a:bodyPr/>
                    <a:lstStyle/>
                    <a:p>
                      <a:pPr algn="l">
                        <a:defRPr sz="14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            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noProof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/l/</a:t>
                      </a: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[l]</a:t>
                      </a:r>
                      <a:r>
                        <a:rPr lang="en-US" sz="2000" noProof="0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l</a:t>
                      </a:r>
                      <a:r>
                        <a:rPr lang="en-US" sz="2000" b="0" noProof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̥</a:t>
                      </a:r>
                      <a:r>
                        <a:rPr lang="en-US" sz="2000" noProof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]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b="0" noProof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</a:t>
                      </a:r>
                      <a:r>
                        <a:rPr lang="en-US" sz="2000" b="0" noProof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ɫ</a:t>
                      </a:r>
                      <a:r>
                        <a:rPr lang="en-US" sz="2000" b="0" noProof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b="0" noProof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[-ɫ̩</a:t>
                      </a:r>
                      <a:r>
                        <a:rPr lang="en-US" sz="2000" b="0" noProof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</a:t>
                      </a:r>
                      <a:r>
                        <a:rPr lang="en-US" sz="2000" b="0" noProof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14">
                <a:tc>
                  <a:txBody>
                    <a:bodyPr/>
                    <a:lstStyle/>
                    <a:p>
                      <a:pPr algn="ctr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I                   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0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0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æm</a:t>
                      </a:r>
                      <a:r>
                        <a:rPr lang="en-US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45720" marR="457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</a:t>
                      </a:r>
                      <a:r>
                        <a:rPr lang="en-US" sz="20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0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æːm</a:t>
                      </a:r>
                      <a:r>
                        <a:rPr lang="en-US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60">
                <a:tc>
                  <a:txBody>
                    <a:bodyPr/>
                    <a:lstStyle/>
                    <a:p>
                      <a:pPr algn="ctr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M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US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/ˈ</a:t>
                      </a:r>
                      <a:r>
                        <a:rPr lang="en-US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sɛ</a:t>
                      </a:r>
                      <a:r>
                        <a:rPr lang="en-US" sz="20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r>
                        <a:rPr lang="en-US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dəm</a:t>
                      </a:r>
                      <a:r>
                        <a:rPr lang="en-US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/</a:t>
                      </a:r>
                    </a:p>
                  </a:txBody>
                  <a:tcPr marL="45720" marR="457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</a:t>
                      </a:r>
                      <a:r>
                        <a:rPr lang="en-US" sz="20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sɛː</a:t>
                      </a:r>
                      <a:r>
                        <a:rPr lang="en-US" sz="20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0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dəm</a:t>
                      </a:r>
                      <a:r>
                        <a:rPr lang="en-US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lang="en-US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623">
                <a:tc>
                  <a:txBody>
                    <a:bodyPr/>
                    <a:lstStyle/>
                    <a:p>
                      <a:pPr algn="ctr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Vl.c+M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0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0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0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eyn</a:t>
                      </a:r>
                      <a:r>
                        <a:rPr lang="en-US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45720" marR="457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[ 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pʰ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l̥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eɪ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̯ːn]</a:t>
                      </a:r>
                      <a:endParaRPr lang="en-US" sz="2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207">
                <a:tc>
                  <a:txBody>
                    <a:bodyPr/>
                    <a:lstStyle/>
                    <a:p>
                      <a:pPr algn="ctr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V+F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0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fɪ</a:t>
                      </a:r>
                      <a:r>
                        <a:rPr lang="en-US" sz="20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45720" marR="457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</a:t>
                      </a:r>
                      <a:r>
                        <a:rPr lang="en-US" sz="20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fɪː</a:t>
                      </a:r>
                      <a:r>
                        <a:rPr lang="en-US" sz="20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ɫ</a:t>
                      </a:r>
                      <a:r>
                        <a:rPr lang="en-US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]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09">
                <a:tc>
                  <a:txBody>
                    <a:bodyPr/>
                    <a:lstStyle/>
                    <a:p>
                      <a:pPr algn="ctr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C+F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US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/ˈ</a:t>
                      </a:r>
                      <a:r>
                        <a:rPr lang="en-US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æpə</a:t>
                      </a:r>
                      <a:r>
                        <a:rPr lang="en-US" sz="20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r>
                        <a:rPr lang="en-US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/</a:t>
                      </a:r>
                    </a:p>
                  </a:txBody>
                  <a:tcPr marL="45720" marR="457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lang="en-US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lang="en-US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lang="en-US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[ˈ</a:t>
                      </a:r>
                      <a:r>
                        <a:rPr lang="en-US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æpə</a:t>
                      </a:r>
                      <a:r>
                        <a:rPr lang="en-US" sz="20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ɫ</a:t>
                      </a:r>
                      <a:r>
                        <a:rPr lang="en-US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]</a:t>
                      </a:r>
                    </a:p>
                  </a:txBody>
                  <a:tcPr marL="63500" marR="63500" marT="63500" marB="6350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lang="en-US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[ˈ</a:t>
                      </a:r>
                      <a:r>
                        <a:rPr lang="en-US" sz="2000" noProof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æ</a:t>
                      </a:r>
                      <a:r>
                        <a:rPr lang="en-US" sz="2000" noProof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p</a:t>
                      </a:r>
                      <a:r>
                        <a:rPr lang="en-US" sz="20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ɫ</a:t>
                      </a:r>
                      <a:r>
                        <a:rPr lang="en-US" sz="2000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̩</a:t>
                      </a:r>
                      <a:r>
                        <a:rPr lang="en-US" sz="2000" noProof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504" name="Group"/>
          <p:cNvGrpSpPr/>
          <p:nvPr/>
        </p:nvGrpSpPr>
        <p:grpSpPr>
          <a:xfrm>
            <a:off x="558139" y="4786322"/>
            <a:ext cx="7800079" cy="500065"/>
            <a:chOff x="-1" y="0"/>
            <a:chExt cx="3429026" cy="500063"/>
          </a:xfrm>
        </p:grpSpPr>
        <p:sp>
          <p:nvSpPr>
            <p:cNvPr id="5502" name="Rectangle"/>
            <p:cNvSpPr/>
            <p:nvPr/>
          </p:nvSpPr>
          <p:spPr>
            <a:xfrm>
              <a:off x="-1" y="0"/>
              <a:ext cx="3429026" cy="50006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/>
            </a:p>
          </p:txBody>
        </p:sp>
        <p:sp>
          <p:nvSpPr>
            <p:cNvPr id="5503" name="Phonemic distribution is  total."/>
            <p:cNvSpPr txBox="1"/>
            <p:nvPr/>
          </p:nvSpPr>
          <p:spPr>
            <a:xfrm>
              <a:off x="-1" y="0"/>
              <a:ext cx="3429026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/>
                <a:t>Broad</a:t>
              </a:r>
              <a:r>
                <a:rPr dirty="0"/>
                <a:t> distribution is  </a:t>
              </a:r>
              <a:r>
                <a:rPr i="1" dirty="0"/>
                <a:t>total.</a:t>
              </a:r>
            </a:p>
          </p:txBody>
        </p:sp>
      </p:grpSp>
      <p:grpSp>
        <p:nvGrpSpPr>
          <p:cNvPr id="5507" name="Group"/>
          <p:cNvGrpSpPr/>
          <p:nvPr/>
        </p:nvGrpSpPr>
        <p:grpSpPr>
          <a:xfrm>
            <a:off x="558172" y="5572140"/>
            <a:ext cx="7800019" cy="500064"/>
            <a:chOff x="0" y="0"/>
            <a:chExt cx="3429000" cy="500063"/>
          </a:xfrm>
        </p:grpSpPr>
        <p:sp>
          <p:nvSpPr>
            <p:cNvPr id="5505" name="Rectangle"/>
            <p:cNvSpPr/>
            <p:nvPr/>
          </p:nvSpPr>
          <p:spPr>
            <a:xfrm>
              <a:off x="0" y="0"/>
              <a:ext cx="3429000" cy="50006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506" name="Phonetic distribution is partial, complementary, and free variation."/>
            <p:cNvSpPr txBox="1"/>
            <p:nvPr/>
          </p:nvSpPr>
          <p:spPr>
            <a:xfrm>
              <a:off x="0" y="0"/>
              <a:ext cx="342900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/>
                <a:t>Narrow</a:t>
              </a:r>
              <a:r>
                <a:rPr dirty="0"/>
                <a:t> distribution is </a:t>
              </a:r>
              <a:r>
                <a:rPr i="1" dirty="0"/>
                <a:t>partial, complementary, </a:t>
              </a:r>
              <a:r>
                <a:rPr dirty="0"/>
                <a:t>and free variation.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34B00F5-2751-C34F-AFF6-DE168636878C}"/>
              </a:ext>
            </a:extLst>
          </p:cNvPr>
          <p:cNvSpPr txBox="1"/>
          <p:nvPr/>
        </p:nvSpPr>
        <p:spPr>
          <a:xfrm>
            <a:off x="3383067" y="1235744"/>
            <a:ext cx="29082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</a:t>
            </a: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imple, light, regular,clear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E6D5F-A3B3-CC4F-8451-33150739CA61}"/>
              </a:ext>
            </a:extLst>
          </p:cNvPr>
          <p:cNvSpPr txBox="1"/>
          <p:nvPr/>
        </p:nvSpPr>
        <p:spPr>
          <a:xfrm>
            <a:off x="7072312" y="1259866"/>
            <a:ext cx="6679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 err="1"/>
              <a:t>dark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01811F-F80F-8744-A520-E72C0623CE20}"/>
              </a:ext>
            </a:extLst>
          </p:cNvPr>
          <p:cNvCxnSpPr/>
          <p:nvPr/>
        </p:nvCxnSpPr>
        <p:spPr>
          <a:xfrm flipH="1">
            <a:off x="4279900" y="1629196"/>
            <a:ext cx="520700" cy="23770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D4F2140-94B8-C342-933F-41B68B0CC570}"/>
              </a:ext>
            </a:extLst>
          </p:cNvPr>
          <p:cNvCxnSpPr>
            <a:cxnSpLocks/>
          </p:cNvCxnSpPr>
          <p:nvPr/>
        </p:nvCxnSpPr>
        <p:spPr>
          <a:xfrm>
            <a:off x="4800600" y="1614736"/>
            <a:ext cx="609600" cy="25216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C709C41-94E1-514E-906A-7DD40BA39C9A}"/>
              </a:ext>
            </a:extLst>
          </p:cNvPr>
          <p:cNvCxnSpPr>
            <a:cxnSpLocks/>
          </p:cNvCxnSpPr>
          <p:nvPr/>
        </p:nvCxnSpPr>
        <p:spPr>
          <a:xfrm flipH="1">
            <a:off x="7031860" y="1603550"/>
            <a:ext cx="333346" cy="23107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F9F646-88C1-9043-B7B7-1D17B314DE1E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7406305" y="1629196"/>
            <a:ext cx="344371" cy="11885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F1A9A7E-1AB1-3548-B217-B266B62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40" y="853368"/>
            <a:ext cx="540050" cy="4072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4516ED-E3F3-4D91-0754-9237A1E5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6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69372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7" grpId="0" animBg="1" advAuto="0"/>
      <p:bldP spid="5493" grpId="0" animBg="1" advAuto="0"/>
      <p:bldP spid="5494" grpId="0" animBg="1" advAuto="0"/>
      <p:bldP spid="5504" grpId="0" animBg="1" advAuto="0"/>
      <p:bldP spid="5507" grpId="0" animBg="1" advAuto="0"/>
      <p:bldP spid="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3" name="Group"/>
          <p:cNvGrpSpPr/>
          <p:nvPr/>
        </p:nvGrpSpPr>
        <p:grpSpPr>
          <a:xfrm>
            <a:off x="2322949" y="508450"/>
            <a:ext cx="4625291" cy="390907"/>
            <a:chOff x="0" y="0"/>
            <a:chExt cx="4625289" cy="390906"/>
          </a:xfrm>
        </p:grpSpPr>
        <p:sp>
          <p:nvSpPr>
            <p:cNvPr id="5521" name="Rectangle"/>
            <p:cNvSpPr/>
            <p:nvPr/>
          </p:nvSpPr>
          <p:spPr>
            <a:xfrm>
              <a:off x="0" y="0"/>
              <a:ext cx="4625290" cy="390907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522" name="CONTRASTIVE  TRANSFER ANALYSIS"/>
            <p:cNvSpPr txBox="1"/>
            <p:nvPr/>
          </p:nvSpPr>
          <p:spPr>
            <a:xfrm>
              <a:off x="0" y="0"/>
              <a:ext cx="4625290" cy="325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aphicFrame>
        <p:nvGraphicFramePr>
          <p:cNvPr id="5527" name="Table"/>
          <p:cNvGraphicFramePr/>
          <p:nvPr>
            <p:extLst>
              <p:ext uri="{D42A27DB-BD31-4B8C-83A1-F6EECF244321}">
                <p14:modId xmlns:p14="http://schemas.microsoft.com/office/powerpoint/2010/main" val="1659831828"/>
              </p:ext>
            </p:extLst>
          </p:nvPr>
        </p:nvGraphicFramePr>
        <p:xfrm>
          <a:off x="1195771" y="1585894"/>
          <a:ext cx="3973892" cy="423851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68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870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Spanish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English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703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 l /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 l /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703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 l-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 l-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703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 -l-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 -l-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73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 -l̪- ]</a:t>
                      </a:r>
                      <a:r>
                        <a:rPr lang="es-E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&lt;=</a:t>
                      </a:r>
                      <a:r>
                        <a:rPr lang="es-ES" sz="2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[-t,-d]</a:t>
                      </a:r>
                      <a:endParaRPr sz="21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5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Ø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73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s-ES" sz="21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vls.c.s</a:t>
                      </a:r>
                      <a:r>
                        <a:rPr lang="es-ES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&lt;= </a:t>
                      </a:r>
                      <a:r>
                        <a:rPr sz="2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 -l̥-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s-ES" sz="21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vls.c.s</a:t>
                      </a:r>
                      <a:r>
                        <a:rPr lang="es-ES" sz="2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s-ES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&lt;= </a:t>
                      </a:r>
                      <a:r>
                        <a:rPr sz="2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 -l̥-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73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 -l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5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73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 -</a:t>
                      </a:r>
                      <a:r>
                        <a:rPr sz="21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ɫ</a:t>
                      </a:r>
                      <a:r>
                        <a:rPr sz="2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073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 -</a:t>
                      </a:r>
                      <a:r>
                        <a:rPr sz="21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ɫ</a:t>
                      </a:r>
                      <a:r>
                        <a:rPr sz="2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̩]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ight Brace 8">
            <a:extLst>
              <a:ext uri="{FF2B5EF4-FFF2-40B4-BE49-F238E27FC236}">
                <a16:creationId xmlns:a16="http://schemas.microsoft.com/office/drawing/2014/main" id="{ABF4AF73-D483-E549-9C72-85F43AA67CEC}"/>
              </a:ext>
            </a:extLst>
          </p:cNvPr>
          <p:cNvSpPr/>
          <p:nvPr/>
        </p:nvSpPr>
        <p:spPr>
          <a:xfrm>
            <a:off x="4842056" y="4889500"/>
            <a:ext cx="279400" cy="934908"/>
          </a:xfrm>
          <a:prstGeom prst="rightBrace">
            <a:avLst>
              <a:gd name="adj1" fmla="val 8333"/>
              <a:gd name="adj2" fmla="val 47283"/>
            </a:avLst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A5D9A9-8C45-9646-A81B-127EA2605B35}"/>
              </a:ext>
            </a:extLst>
          </p:cNvPr>
          <p:cNvSpPr txBox="1"/>
          <p:nvPr/>
        </p:nvSpPr>
        <p:spPr>
          <a:xfrm>
            <a:off x="5839282" y="5193415"/>
            <a:ext cx="2057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&lt;= c</a:t>
            </a:r>
            <a:r>
              <a:rPr lang="en-EC" dirty="0">
                <a:solidFill>
                  <a:srgbClr val="FF0000"/>
                </a:solidFill>
              </a:rPr>
              <a:t>ommon mistake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77DA2-1009-804C-A29A-A88AA8F2E6A3}"/>
              </a:ext>
            </a:extLst>
          </p:cNvPr>
          <p:cNvSpPr txBox="1"/>
          <p:nvPr/>
        </p:nvSpPr>
        <p:spPr>
          <a:xfrm>
            <a:off x="5305882" y="5172289"/>
            <a:ext cx="6223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 -l 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95C4E-F606-AE43-80F4-44E2A6B5BF94}"/>
              </a:ext>
            </a:extLst>
          </p:cNvPr>
          <p:cNvSpPr txBox="1"/>
          <p:nvPr/>
        </p:nvSpPr>
        <p:spPr>
          <a:xfrm>
            <a:off x="5360544" y="5033789"/>
            <a:ext cx="4572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EC" sz="3600" b="1" dirty="0">
                <a:solidFill>
                  <a:srgbClr val="FF0000"/>
                </a:solidFill>
              </a:rPr>
              <a:t>X</a:t>
            </a:r>
            <a:endParaRPr kumimoji="0" lang="en-EC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2BCB1B-9982-E44A-8F40-94E61CED93DF}"/>
              </a:ext>
            </a:extLst>
          </p:cNvPr>
          <p:cNvSpPr txBox="1"/>
          <p:nvPr/>
        </p:nvSpPr>
        <p:spPr>
          <a:xfrm>
            <a:off x="5633737" y="5849118"/>
            <a:ext cx="22013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dirty="0">
                <a:solidFill>
                  <a:srgbClr val="0070C0"/>
                </a:solidFill>
              </a:rPr>
              <a:t>&lt;= </a:t>
            </a:r>
            <a:r>
              <a:rPr lang="es-ES" dirty="0" err="1">
                <a:solidFill>
                  <a:srgbClr val="0070C0"/>
                </a:solidFill>
              </a:rPr>
              <a:t>correct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sounds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6CC0654-A55D-D24E-8894-EFE91676C65D}"/>
              </a:ext>
            </a:extLst>
          </p:cNvPr>
          <p:cNvSpPr/>
          <p:nvPr/>
        </p:nvSpPr>
        <p:spPr>
          <a:xfrm>
            <a:off x="4701643" y="5461000"/>
            <a:ext cx="1137639" cy="707045"/>
          </a:xfrm>
          <a:custGeom>
            <a:avLst/>
            <a:gdLst>
              <a:gd name="connsiteX0" fmla="*/ 1137639 w 1137639"/>
              <a:gd name="connsiteY0" fmla="*/ 546100 h 707045"/>
              <a:gd name="connsiteX1" fmla="*/ 45439 w 1137639"/>
              <a:gd name="connsiteY1" fmla="*/ 673100 h 707045"/>
              <a:gd name="connsiteX2" fmla="*/ 185139 w 1137639"/>
              <a:gd name="connsiteY2" fmla="*/ 0 h 7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7639" h="707045">
                <a:moveTo>
                  <a:pt x="1137639" y="546100"/>
                </a:moveTo>
                <a:cubicBezTo>
                  <a:pt x="670914" y="655108"/>
                  <a:pt x="204189" y="764117"/>
                  <a:pt x="45439" y="673100"/>
                </a:cubicBezTo>
                <a:cubicBezTo>
                  <a:pt x="-113311" y="582083"/>
                  <a:pt x="195722" y="122767"/>
                  <a:pt x="185139" y="0"/>
                </a:cubicBezTo>
              </a:path>
            </a:pathLst>
          </a:custGeom>
          <a:noFill/>
          <a:ln w="38100" cap="flat">
            <a:solidFill>
              <a:srgbClr val="0070C0"/>
            </a:solidFill>
            <a:prstDash val="solid"/>
            <a:bevel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C6D1B7-1D28-D44F-BFE9-5821E147F991}"/>
              </a:ext>
            </a:extLst>
          </p:cNvPr>
          <p:cNvCxnSpPr>
            <a:cxnSpLocks/>
          </p:cNvCxnSpPr>
          <p:nvPr/>
        </p:nvCxnSpPr>
        <p:spPr>
          <a:xfrm>
            <a:off x="2321187" y="4554447"/>
            <a:ext cx="1702190" cy="741453"/>
          </a:xfrm>
          <a:prstGeom prst="straightConnector1">
            <a:avLst/>
          </a:prstGeom>
          <a:noFill/>
          <a:ln w="25400" cap="flat">
            <a:solidFill>
              <a:srgbClr val="00B05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186F35E-ECF3-7B4F-8C6C-CEEBEE2F3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766690"/>
            <a:ext cx="983142" cy="7414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5ACD0-68C1-1F5C-1506-CCEB60EE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7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3" grpId="1" animBg="1" advAuto="0"/>
      <p:bldP spid="5527" grpId="3" animBg="1" advAuto="0"/>
      <p:bldP spid="9" grpId="0" animBg="1"/>
      <p:bldP spid="9" grpId="1" animBg="1"/>
      <p:bldP spid="11" grpId="0"/>
      <p:bldP spid="2" grpId="0"/>
      <p:bldP spid="3" grpId="0"/>
      <p:bldP spid="14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1" name="Group"/>
          <p:cNvGrpSpPr/>
          <p:nvPr/>
        </p:nvGrpSpPr>
        <p:grpSpPr>
          <a:xfrm>
            <a:off x="1643053" y="411188"/>
            <a:ext cx="5857894" cy="453941"/>
            <a:chOff x="0" y="0"/>
            <a:chExt cx="5857892" cy="453939"/>
          </a:xfrm>
        </p:grpSpPr>
        <p:sp>
          <p:nvSpPr>
            <p:cNvPr id="5529" name="Rectangle"/>
            <p:cNvSpPr/>
            <p:nvPr/>
          </p:nvSpPr>
          <p:spPr>
            <a:xfrm>
              <a:off x="-1" y="-1"/>
              <a:ext cx="5857894" cy="453941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530" name="SPANISH   / ʎ / and ENGLISH /-/"/>
            <p:cNvSpPr txBox="1"/>
            <p:nvPr/>
          </p:nvSpPr>
          <p:spPr>
            <a:xfrm>
              <a:off x="-1" y="-1"/>
              <a:ext cx="5857894" cy="3605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2400">
                  <a:solidFill>
                    <a:schemeClr val="accent3">
                      <a:lumOff val="44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dirty="0">
                  <a:solidFill>
                    <a:srgbClr val="373D54"/>
                  </a:solidFill>
                </a:rPr>
                <a:t>SPANISH   </a:t>
              </a:r>
              <a:r>
                <a:rPr b="1" dirty="0">
                  <a:solidFill>
                    <a:srgbClr val="000000"/>
                  </a:solidFill>
                </a:rPr>
                <a:t>/ </a:t>
              </a:r>
              <a:r>
                <a:rPr b="1" dirty="0" err="1">
                  <a:solidFill>
                    <a:srgbClr val="000000"/>
                  </a:solidFill>
                </a:rPr>
                <a:t>ʎ</a:t>
              </a:r>
              <a:r>
                <a:rPr b="1" dirty="0">
                  <a:solidFill>
                    <a:srgbClr val="000000"/>
                  </a:solidFill>
                </a:rPr>
                <a:t> / </a:t>
              </a:r>
              <a:r>
                <a:rPr b="1" dirty="0">
                  <a:solidFill>
                    <a:srgbClr val="373D54"/>
                  </a:solidFill>
                </a:rPr>
                <a:t>and </a:t>
              </a:r>
              <a:r>
                <a:rPr b="1" strike="sngStrike" dirty="0">
                  <a:solidFill>
                    <a:srgbClr val="FF0000"/>
                  </a:solidFill>
                </a:rPr>
                <a:t>ENGLISH</a:t>
              </a:r>
              <a:r>
                <a:rPr b="1" dirty="0">
                  <a:solidFill>
                    <a:srgbClr val="373D54"/>
                  </a:solidFill>
                </a:rPr>
                <a:t> /-/</a:t>
              </a:r>
            </a:p>
          </p:txBody>
        </p:sp>
      </p:grpSp>
      <p:pic>
        <p:nvPicPr>
          <p:cNvPr id="553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26" y="1394938"/>
            <a:ext cx="7130148" cy="421887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3AEFE6-C2EE-691E-2CC3-78956B9E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8</a:t>
            </a:fld>
            <a:endParaRPr lang="en-EC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CC4B88-7064-58FC-3674-4F3F65BB0CEC}"/>
              </a:ext>
            </a:extLst>
          </p:cNvPr>
          <p:cNvSpPr/>
          <p:nvPr/>
        </p:nvSpPr>
        <p:spPr>
          <a:xfrm>
            <a:off x="2572950" y="5835846"/>
            <a:ext cx="35205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C" sz="1400" dirty="0"/>
              <a:t>S: </a:t>
            </a:r>
            <a:r>
              <a:rPr lang="en-EC" sz="1400" dirty="0">
                <a:hlinkClick r:id="rId3"/>
              </a:rPr>
              <a:t>https://soundsofspeech.uiowa.edu/spanish</a:t>
            </a:r>
            <a:endParaRPr lang="en-EC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" grpId="1" animBg="1" advAuto="0"/>
      <p:bldP spid="5536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0" name="Group"/>
          <p:cNvGrpSpPr/>
          <p:nvPr/>
        </p:nvGrpSpPr>
        <p:grpSpPr>
          <a:xfrm>
            <a:off x="728975" y="2108878"/>
            <a:ext cx="4342423" cy="500063"/>
            <a:chOff x="0" y="0"/>
            <a:chExt cx="4342421" cy="500062"/>
          </a:xfrm>
        </p:grpSpPr>
        <p:sp>
          <p:nvSpPr>
            <p:cNvPr id="5538" name="Rectangle"/>
            <p:cNvSpPr/>
            <p:nvPr/>
          </p:nvSpPr>
          <p:spPr>
            <a:xfrm>
              <a:off x="0" y="0"/>
              <a:ext cx="4342422" cy="500063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>
                <a:solidFill>
                  <a:schemeClr val="tx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5539" name="/ ʎ / voiced, fronto-palatal , oral, lateral."/>
            <p:cNvSpPr txBox="1"/>
            <p:nvPr/>
          </p:nvSpPr>
          <p:spPr>
            <a:xfrm>
              <a:off x="0" y="7461"/>
              <a:ext cx="4342422" cy="485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spcBef>
                  <a:spcPts val="1000"/>
                </a:spcBef>
                <a:defRPr sz="1900">
                  <a:solidFill>
                    <a:schemeClr val="accent3">
                      <a:lumOff val="44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>
                  <a:solidFill>
                    <a:schemeClr val="tx1"/>
                  </a:solidFill>
                  <a:highlight>
                    <a:srgbClr val="FFFF00"/>
                  </a:highlight>
                </a:rPr>
                <a:t>/ ʎ / voiced, fronto-palatal , oral, lateral. </a:t>
              </a:r>
            </a:p>
          </p:txBody>
        </p:sp>
      </p:grpSp>
      <p:grpSp>
        <p:nvGrpSpPr>
          <p:cNvPr id="5543" name="Group"/>
          <p:cNvGrpSpPr/>
          <p:nvPr/>
        </p:nvGrpSpPr>
        <p:grpSpPr>
          <a:xfrm>
            <a:off x="2144835" y="419568"/>
            <a:ext cx="4951209" cy="974934"/>
            <a:chOff x="0" y="0"/>
            <a:chExt cx="4951208" cy="974933"/>
          </a:xfrm>
        </p:grpSpPr>
        <p:sp>
          <p:nvSpPr>
            <p:cNvPr id="5541" name="Rectangle"/>
            <p:cNvSpPr/>
            <p:nvPr/>
          </p:nvSpPr>
          <p:spPr>
            <a:xfrm>
              <a:off x="-1" y="-1"/>
              <a:ext cx="4951210" cy="455632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5542" name="SPANISH   / ʎ / and ENGLISH /-/"/>
            <p:cNvSpPr txBox="1"/>
            <p:nvPr/>
          </p:nvSpPr>
          <p:spPr>
            <a:xfrm>
              <a:off x="-1" y="-1"/>
              <a:ext cx="4951210" cy="9749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24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b="1" dirty="0">
                  <a:solidFill>
                    <a:srgbClr val="000000"/>
                  </a:solidFill>
                </a:rPr>
                <a:t>SPANISH   / </a:t>
              </a:r>
              <a:r>
                <a:rPr b="1" dirty="0" err="1">
                  <a:solidFill>
                    <a:srgbClr val="000000"/>
                  </a:solidFill>
                </a:rPr>
                <a:t>ʎ</a:t>
              </a:r>
              <a:r>
                <a:rPr b="1" dirty="0">
                  <a:solidFill>
                    <a:srgbClr val="000000"/>
                  </a:solidFill>
                </a:rPr>
                <a:t> / and </a:t>
              </a:r>
              <a:r>
                <a:rPr b="1" strike="sngStrike" dirty="0">
                  <a:solidFill>
                    <a:srgbClr val="FF0000"/>
                  </a:solidFill>
                </a:rPr>
                <a:t>ENGLISH</a:t>
              </a:r>
              <a:r>
                <a:rPr b="1" dirty="0">
                  <a:solidFill>
                    <a:srgbClr val="000000"/>
                  </a:solidFill>
                </a:rPr>
                <a:t> /-/</a:t>
              </a:r>
            </a:p>
          </p:txBody>
        </p:sp>
      </p:grpSp>
      <p:grpSp>
        <p:nvGrpSpPr>
          <p:cNvPr id="5546" name="Group"/>
          <p:cNvGrpSpPr/>
          <p:nvPr/>
        </p:nvGrpSpPr>
        <p:grpSpPr>
          <a:xfrm>
            <a:off x="1302656" y="1394503"/>
            <a:ext cx="2062683" cy="500063"/>
            <a:chOff x="0" y="0"/>
            <a:chExt cx="2062681" cy="500062"/>
          </a:xfrm>
        </p:grpSpPr>
        <p:sp>
          <p:nvSpPr>
            <p:cNvPr id="5544" name="Rectangle"/>
            <p:cNvSpPr/>
            <p:nvPr/>
          </p:nvSpPr>
          <p:spPr>
            <a:xfrm>
              <a:off x="0" y="0"/>
              <a:ext cx="2062682" cy="406918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45" name="Spanish / ʎ /"/>
            <p:cNvSpPr txBox="1"/>
            <p:nvPr/>
          </p:nvSpPr>
          <p:spPr>
            <a:xfrm>
              <a:off x="0" y="0"/>
              <a:ext cx="2062682" cy="500063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2400" b="1">
                  <a:solidFill>
                    <a:schemeClr val="accent3">
                      <a:lumOff val="44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tx1"/>
                  </a:solidFill>
                </a:rPr>
                <a:t>Spanish / </a:t>
              </a:r>
              <a:r>
                <a:rPr b="1" dirty="0" err="1">
                  <a:solidFill>
                    <a:schemeClr val="tx1"/>
                  </a:solidFill>
                </a:rPr>
                <a:t>ʎ</a:t>
              </a:r>
              <a:r>
                <a:rPr b="1" dirty="0">
                  <a:solidFill>
                    <a:schemeClr val="tx1"/>
                  </a:solidFill>
                </a:rPr>
                <a:t> /</a:t>
              </a:r>
            </a:p>
          </p:txBody>
        </p:sp>
      </p:grpSp>
      <p:grpSp>
        <p:nvGrpSpPr>
          <p:cNvPr id="5549" name="Group"/>
          <p:cNvGrpSpPr/>
          <p:nvPr/>
        </p:nvGrpSpPr>
        <p:grpSpPr>
          <a:xfrm>
            <a:off x="6629073" y="1552998"/>
            <a:ext cx="1500216" cy="421393"/>
            <a:chOff x="0" y="0"/>
            <a:chExt cx="1500215" cy="421391"/>
          </a:xfrm>
        </p:grpSpPr>
        <p:sp>
          <p:nvSpPr>
            <p:cNvPr id="5547" name="Rectangle"/>
            <p:cNvSpPr/>
            <p:nvPr/>
          </p:nvSpPr>
          <p:spPr>
            <a:xfrm>
              <a:off x="-1" y="0"/>
              <a:ext cx="1500217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548" name="English /-/"/>
            <p:cNvSpPr txBox="1"/>
            <p:nvPr/>
          </p:nvSpPr>
          <p:spPr>
            <a:xfrm>
              <a:off x="-1" y="0"/>
              <a:ext cx="1500217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24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/>
              </a:pPr>
              <a:r>
                <a:rPr b="1"/>
                <a:t>English /-/</a:t>
              </a:r>
            </a:p>
          </p:txBody>
        </p:sp>
      </p:grpSp>
      <p:grpSp>
        <p:nvGrpSpPr>
          <p:cNvPr id="5552" name="Group"/>
          <p:cNvGrpSpPr/>
          <p:nvPr/>
        </p:nvGrpSpPr>
        <p:grpSpPr>
          <a:xfrm>
            <a:off x="751442" y="2809349"/>
            <a:ext cx="4297489" cy="642938"/>
            <a:chOff x="0" y="-60134"/>
            <a:chExt cx="4297488" cy="642937"/>
          </a:xfrm>
          <a:solidFill>
            <a:srgbClr val="D7FF6B"/>
          </a:solidFill>
        </p:grpSpPr>
        <p:sp>
          <p:nvSpPr>
            <p:cNvPr id="5550" name="Rectangle"/>
            <p:cNvSpPr/>
            <p:nvPr/>
          </p:nvSpPr>
          <p:spPr>
            <a:xfrm>
              <a:off x="0" y="-1"/>
              <a:ext cx="4297489" cy="522670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51" name="[ ʎ ] voiced, fronto-palatal , oral, lateral."/>
            <p:cNvSpPr txBox="1"/>
            <p:nvPr/>
          </p:nvSpPr>
          <p:spPr>
            <a:xfrm>
              <a:off x="0" y="-60135"/>
              <a:ext cx="4297489" cy="64293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900">
                  <a:solidFill>
                    <a:schemeClr val="accent3">
                      <a:lumOff val="44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dirty="0">
                  <a:solidFill>
                    <a:schemeClr val="tx1"/>
                  </a:solidFill>
                </a:rPr>
                <a:t>[ </a:t>
              </a:r>
              <a:r>
                <a:rPr dirty="0" err="1">
                  <a:solidFill>
                    <a:schemeClr val="tx1"/>
                  </a:solidFill>
                </a:rPr>
                <a:t>ʎ</a:t>
              </a:r>
              <a:r>
                <a:rPr dirty="0">
                  <a:solidFill>
                    <a:schemeClr val="tx1"/>
                  </a:solidFill>
                </a:rPr>
                <a:t> ] voiced, </a:t>
              </a:r>
              <a:r>
                <a:rPr dirty="0" err="1">
                  <a:solidFill>
                    <a:srgbClr val="0070C0"/>
                  </a:solidFill>
                </a:rPr>
                <a:t>fronto</a:t>
              </a:r>
              <a:r>
                <a:rPr dirty="0">
                  <a:solidFill>
                    <a:srgbClr val="0070C0"/>
                  </a:solidFill>
                </a:rPr>
                <a:t>-palatal</a:t>
              </a:r>
              <a:r>
                <a:rPr dirty="0">
                  <a:solidFill>
                    <a:schemeClr val="tx1"/>
                  </a:solidFill>
                </a:rPr>
                <a:t> , oral, </a:t>
              </a:r>
              <a:r>
                <a:rPr i="1" dirty="0">
                  <a:solidFill>
                    <a:srgbClr val="FF0000"/>
                  </a:solidFill>
                </a:rPr>
                <a:t>lateral</a:t>
              </a:r>
              <a:r>
                <a:rPr dirty="0">
                  <a:solidFill>
                    <a:schemeClr val="tx1"/>
                  </a:solidFill>
                </a:rPr>
                <a:t>. </a:t>
              </a:r>
            </a:p>
          </p:txBody>
        </p:sp>
      </p:grpSp>
      <p:grpSp>
        <p:nvGrpSpPr>
          <p:cNvPr id="5555" name="Group"/>
          <p:cNvGrpSpPr/>
          <p:nvPr/>
        </p:nvGrpSpPr>
        <p:grpSpPr>
          <a:xfrm>
            <a:off x="5986149" y="2194246"/>
            <a:ext cx="2428876" cy="360590"/>
            <a:chOff x="0" y="-1700"/>
            <a:chExt cx="2428875" cy="360589"/>
          </a:xfrm>
        </p:grpSpPr>
        <p:sp>
          <p:nvSpPr>
            <p:cNvPr id="5553" name="Rectangle"/>
            <p:cNvSpPr/>
            <p:nvPr/>
          </p:nvSpPr>
          <p:spPr>
            <a:xfrm>
              <a:off x="0" y="-1"/>
              <a:ext cx="2428875" cy="35719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554" name="/ ʎ / does not exist."/>
            <p:cNvSpPr txBox="1"/>
            <p:nvPr/>
          </p:nvSpPr>
          <p:spPr>
            <a:xfrm>
              <a:off x="0" y="-1701"/>
              <a:ext cx="2428875" cy="360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9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/>
              </a:pPr>
              <a:r>
                <a:rPr b="1"/>
                <a:t>/ ʎ / does not exist.</a:t>
              </a:r>
            </a:p>
          </p:txBody>
        </p:sp>
      </p:grpSp>
      <p:grpSp>
        <p:nvGrpSpPr>
          <p:cNvPr id="5558" name="Group"/>
          <p:cNvGrpSpPr/>
          <p:nvPr/>
        </p:nvGrpSpPr>
        <p:grpSpPr>
          <a:xfrm>
            <a:off x="734827" y="3751940"/>
            <a:ext cx="4330720" cy="642938"/>
            <a:chOff x="0" y="0"/>
            <a:chExt cx="4330718" cy="642937"/>
          </a:xfrm>
          <a:solidFill>
            <a:srgbClr val="D7FF6B"/>
          </a:solidFill>
        </p:grpSpPr>
        <p:sp>
          <p:nvSpPr>
            <p:cNvPr id="5556" name="Rectangle"/>
            <p:cNvSpPr/>
            <p:nvPr/>
          </p:nvSpPr>
          <p:spPr>
            <a:xfrm>
              <a:off x="0" y="-1"/>
              <a:ext cx="4330719" cy="642939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57" name="[y] voiced, fronto-palatal , oral, fricative."/>
            <p:cNvSpPr txBox="1"/>
            <p:nvPr/>
          </p:nvSpPr>
          <p:spPr>
            <a:xfrm>
              <a:off x="0" y="9592"/>
              <a:ext cx="4330719" cy="62375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900">
                  <a:solidFill>
                    <a:schemeClr val="accent3">
                      <a:lumOff val="44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s-ES" sz="1000" dirty="0">
                  <a:solidFill>
                    <a:schemeClr val="tx1"/>
                  </a:solidFill>
                </a:rPr>
                <a:t>(IPA)</a:t>
              </a:r>
              <a:r>
                <a:rPr lang="es-ES" dirty="0">
                  <a:solidFill>
                    <a:schemeClr val="tx1"/>
                  </a:solidFill>
                </a:rPr>
                <a:t> </a:t>
              </a:r>
              <a:r>
                <a:rPr dirty="0">
                  <a:solidFill>
                    <a:schemeClr val="tx1"/>
                  </a:solidFill>
                </a:rPr>
                <a:t>[</a:t>
              </a:r>
              <a:r>
                <a:rPr lang="es-ES" dirty="0">
                  <a:solidFill>
                    <a:schemeClr val="tx1"/>
                  </a:solidFill>
                </a:rPr>
                <a:t> </a:t>
              </a:r>
              <a:r>
                <a:rPr lang="en-US" sz="1900" dirty="0" err="1">
                  <a:solidFill>
                    <a:schemeClr val="tx1"/>
                  </a:solidFill>
                  <a:sym typeface="Times New Roman"/>
                </a:rPr>
                <a:t>ʝ</a:t>
              </a:r>
              <a:r>
                <a:rPr lang="en-US" sz="1900" dirty="0">
                  <a:solidFill>
                    <a:schemeClr val="tx1"/>
                  </a:solidFill>
                  <a:sym typeface="Times New Roman"/>
                </a:rPr>
                <a:t> </a:t>
              </a:r>
              <a:r>
                <a:rPr dirty="0">
                  <a:solidFill>
                    <a:schemeClr val="tx1"/>
                  </a:solidFill>
                </a:rPr>
                <a:t>] </a:t>
              </a:r>
              <a:r>
                <a:rPr lang="es-ES" dirty="0">
                  <a:solidFill>
                    <a:schemeClr val="tx1"/>
                  </a:solidFill>
                </a:rPr>
                <a:t>/</a:t>
              </a:r>
              <a:r>
                <a:rPr lang="es-ES" sz="1000" dirty="0"/>
                <a:t> </a:t>
              </a:r>
              <a:r>
                <a:rPr lang="es-ES" sz="1000" dirty="0">
                  <a:solidFill>
                    <a:srgbClr val="FF0000"/>
                  </a:solidFill>
                </a:rPr>
                <a:t>(APA)</a:t>
              </a:r>
              <a:r>
                <a:rPr lang="es-ES" dirty="0">
                  <a:solidFill>
                    <a:srgbClr val="0070C0"/>
                  </a:solidFill>
                </a:rPr>
                <a:t>[y]</a:t>
              </a:r>
              <a:r>
                <a:rPr lang="es-ES" dirty="0">
                  <a:solidFill>
                    <a:schemeClr val="tx1"/>
                  </a:solidFill>
                </a:rPr>
                <a:t> </a:t>
              </a:r>
              <a:r>
                <a:rPr dirty="0">
                  <a:solidFill>
                    <a:schemeClr val="tx1"/>
                  </a:solidFill>
                </a:rPr>
                <a:t>voiced, </a:t>
              </a:r>
              <a:r>
                <a:rPr dirty="0" err="1">
                  <a:solidFill>
                    <a:srgbClr val="0070C0"/>
                  </a:solidFill>
                </a:rPr>
                <a:t>fronto</a:t>
              </a:r>
              <a:r>
                <a:rPr dirty="0">
                  <a:solidFill>
                    <a:srgbClr val="0070C0"/>
                  </a:solidFill>
                </a:rPr>
                <a:t>-palatal</a:t>
              </a:r>
              <a:r>
                <a:rPr dirty="0">
                  <a:solidFill>
                    <a:schemeClr val="tx1"/>
                  </a:solidFill>
                </a:rPr>
                <a:t> , oral, </a:t>
              </a:r>
              <a:r>
                <a:rPr i="1" dirty="0">
                  <a:solidFill>
                    <a:srgbClr val="FF0000"/>
                  </a:solidFill>
                </a:rPr>
                <a:t>fricative</a:t>
              </a:r>
              <a:r>
                <a:rPr dirty="0">
                  <a:solidFill>
                    <a:schemeClr val="tx1"/>
                  </a:solidFill>
                </a:rPr>
                <a:t>.</a:t>
              </a:r>
              <a:r>
                <a:rPr lang="es-ES" dirty="0">
                  <a:solidFill>
                    <a:schemeClr val="tx1"/>
                  </a:solidFill>
                </a:rPr>
                <a:t> 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61" name="Group"/>
          <p:cNvGrpSpPr/>
          <p:nvPr/>
        </p:nvGrpSpPr>
        <p:grpSpPr>
          <a:xfrm>
            <a:off x="713744" y="4595284"/>
            <a:ext cx="4354037" cy="844067"/>
            <a:chOff x="-18849" y="-271849"/>
            <a:chExt cx="4354035" cy="844066"/>
          </a:xfrm>
          <a:solidFill>
            <a:srgbClr val="D7FF6B"/>
          </a:solidFill>
        </p:grpSpPr>
        <p:sp>
          <p:nvSpPr>
            <p:cNvPr id="5559" name="Rectangle"/>
            <p:cNvSpPr/>
            <p:nvPr/>
          </p:nvSpPr>
          <p:spPr>
            <a:xfrm>
              <a:off x="-18849" y="-271849"/>
              <a:ext cx="4335186" cy="844066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60" name="[ ʒ ] voiced, fronto-palatal , oral, groove, fricative."/>
            <p:cNvSpPr txBox="1"/>
            <p:nvPr/>
          </p:nvSpPr>
          <p:spPr>
            <a:xfrm>
              <a:off x="0" y="-152283"/>
              <a:ext cx="4335186" cy="62042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900">
                  <a:solidFill>
                    <a:schemeClr val="accent3">
                      <a:lumOff val="44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dirty="0">
                  <a:solidFill>
                    <a:schemeClr val="tx1"/>
                  </a:solidFill>
                </a:rPr>
                <a:t>[ </a:t>
              </a:r>
              <a:r>
                <a:rPr dirty="0" err="1">
                  <a:solidFill>
                    <a:schemeClr val="tx1"/>
                  </a:solidFill>
                </a:rPr>
                <a:t>ʒ</a:t>
              </a:r>
              <a:r>
                <a:rPr dirty="0">
                  <a:solidFill>
                    <a:schemeClr val="tx1"/>
                  </a:solidFill>
                </a:rPr>
                <a:t> ] voiced, </a:t>
              </a:r>
              <a:r>
                <a:rPr dirty="0" err="1">
                  <a:solidFill>
                    <a:srgbClr val="0070C0"/>
                  </a:solidFill>
                </a:rPr>
                <a:t>fronto</a:t>
              </a:r>
              <a:r>
                <a:rPr dirty="0">
                  <a:solidFill>
                    <a:srgbClr val="0070C0"/>
                  </a:solidFill>
                </a:rPr>
                <a:t>-palatal</a:t>
              </a:r>
              <a:r>
                <a:rPr dirty="0">
                  <a:solidFill>
                    <a:schemeClr val="tx1"/>
                  </a:solidFill>
                </a:rPr>
                <a:t> , oral, </a:t>
              </a:r>
              <a:r>
                <a:rPr i="1" dirty="0">
                  <a:solidFill>
                    <a:srgbClr val="FF0000"/>
                  </a:solidFill>
                </a:rPr>
                <a:t>groove</a:t>
              </a:r>
              <a:r>
                <a:rPr dirty="0">
                  <a:solidFill>
                    <a:srgbClr val="FF0000"/>
                  </a:solidFill>
                </a:rPr>
                <a:t>, fricative. </a:t>
              </a:r>
            </a:p>
          </p:txBody>
        </p:sp>
      </p:grpSp>
      <p:sp>
        <p:nvSpPr>
          <p:cNvPr id="5568" name="Line"/>
          <p:cNvSpPr/>
          <p:nvPr/>
        </p:nvSpPr>
        <p:spPr>
          <a:xfrm>
            <a:off x="7199947" y="1896551"/>
            <a:ext cx="1" cy="30003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37" name="Group">
            <a:extLst>
              <a:ext uri="{FF2B5EF4-FFF2-40B4-BE49-F238E27FC236}">
                <a16:creationId xmlns:a16="http://schemas.microsoft.com/office/drawing/2014/main" id="{E5C4C8D6-A354-244A-A918-6E718CB840D1}"/>
              </a:ext>
            </a:extLst>
          </p:cNvPr>
          <p:cNvGrpSpPr/>
          <p:nvPr/>
        </p:nvGrpSpPr>
        <p:grpSpPr>
          <a:xfrm>
            <a:off x="702088" y="5723876"/>
            <a:ext cx="4354037" cy="844067"/>
            <a:chOff x="-18849" y="-271849"/>
            <a:chExt cx="4354035" cy="844066"/>
          </a:xfrm>
          <a:solidFill>
            <a:srgbClr val="D7FF6B"/>
          </a:solidFill>
        </p:grpSpPr>
        <p:sp>
          <p:nvSpPr>
            <p:cNvPr id="38" name="Rectangle">
              <a:extLst>
                <a:ext uri="{FF2B5EF4-FFF2-40B4-BE49-F238E27FC236}">
                  <a16:creationId xmlns:a16="http://schemas.microsoft.com/office/drawing/2014/main" id="{11265DF6-BF84-D845-B076-FECBED869BE5}"/>
                </a:ext>
              </a:extLst>
            </p:cNvPr>
            <p:cNvSpPr/>
            <p:nvPr/>
          </p:nvSpPr>
          <p:spPr>
            <a:xfrm>
              <a:off x="-18849" y="-271849"/>
              <a:ext cx="4335186" cy="844066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9" name="[ ʒ ] voiced, fronto-palatal , oral, groove, fricative.">
              <a:extLst>
                <a:ext uri="{FF2B5EF4-FFF2-40B4-BE49-F238E27FC236}">
                  <a16:creationId xmlns:a16="http://schemas.microsoft.com/office/drawing/2014/main" id="{F99BD4FE-5316-3A4B-A1D1-71ED609BD9DC}"/>
                </a:ext>
              </a:extLst>
            </p:cNvPr>
            <p:cNvSpPr txBox="1"/>
            <p:nvPr/>
          </p:nvSpPr>
          <p:spPr>
            <a:xfrm>
              <a:off x="0" y="-152283"/>
              <a:ext cx="4335186" cy="62042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900">
                  <a:solidFill>
                    <a:schemeClr val="accent3">
                      <a:lumOff val="44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dʒ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</a:t>
              </a:r>
              <a:r>
                <a:rPr dirty="0">
                  <a:solidFill>
                    <a:schemeClr val="tx1"/>
                  </a:solidFill>
                </a:rPr>
                <a:t>voiced,</a:t>
              </a:r>
              <a:r>
                <a:rPr lang="es-ES" dirty="0">
                  <a:solidFill>
                    <a:schemeClr val="tx1"/>
                  </a:solidFill>
                </a:rPr>
                <a:t> </a:t>
              </a:r>
              <a:r>
                <a:rPr lang="es-ES" dirty="0" err="1">
                  <a:solidFill>
                    <a:srgbClr val="FF0000"/>
                  </a:solidFill>
                </a:rPr>
                <a:t>apico</a:t>
              </a:r>
              <a:r>
                <a:rPr lang="es-ES" dirty="0">
                  <a:solidFill>
                    <a:srgbClr val="FF0000"/>
                  </a:solidFill>
                </a:rPr>
                <a:t>-alveolar</a:t>
              </a:r>
              <a:r>
                <a:rPr lang="es-ES" dirty="0">
                  <a:solidFill>
                    <a:schemeClr val="tx1"/>
                  </a:solidFill>
                </a:rPr>
                <a:t> lamino 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dirty="0" err="1">
                  <a:solidFill>
                    <a:schemeClr val="tx1"/>
                  </a:solidFill>
                </a:rPr>
                <a:t>f</a:t>
              </a:r>
              <a:r>
                <a:rPr dirty="0" err="1">
                  <a:solidFill>
                    <a:srgbClr val="0070C0"/>
                  </a:solidFill>
                </a:rPr>
                <a:t>ronto</a:t>
              </a:r>
              <a:r>
                <a:rPr dirty="0">
                  <a:solidFill>
                    <a:srgbClr val="0070C0"/>
                  </a:solidFill>
                </a:rPr>
                <a:t>-palatal </a:t>
              </a:r>
              <a:r>
                <a:rPr dirty="0">
                  <a:solidFill>
                    <a:schemeClr val="tx1"/>
                  </a:solidFill>
                </a:rPr>
                <a:t>, oral, </a:t>
              </a:r>
              <a:r>
                <a:rPr lang="es-ES" dirty="0" err="1">
                  <a:solidFill>
                    <a:srgbClr val="FF0000"/>
                  </a:solidFill>
                </a:rPr>
                <a:t>affricate</a:t>
              </a:r>
              <a:r>
                <a:rPr dirty="0">
                  <a:solidFill>
                    <a:schemeClr val="tx1"/>
                  </a:solidFill>
                </a:rPr>
                <a:t>. 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1AAB9-DBC1-461C-03BE-927833B1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9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0" grpId="5" advAuto="0"/>
      <p:bldP spid="5543" grpId="1" animBg="1" advAuto="0"/>
      <p:bldP spid="5546" grpId="3" advAuto="0"/>
      <p:bldP spid="5549" grpId="13" animBg="1" advAuto="0"/>
      <p:bldP spid="5552" grpId="7" animBg="1" advAuto="0"/>
      <p:bldP spid="5555" grpId="15" animBg="1" advAuto="0"/>
      <p:bldP spid="5558" grpId="9" animBg="1" advAuto="0"/>
      <p:bldP spid="5561" grpId="11" animBg="1" advAuto="0"/>
      <p:bldP spid="5568" grpId="14" animBg="1" advAuto="0"/>
      <p:bldP spid="3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310729</TotalTime>
  <Words>838</Words>
  <Application>Microsoft Macintosh PowerPoint</Application>
  <PresentationFormat>On-screen Show (4:3)</PresentationFormat>
  <Paragraphs>210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 Unicode MS</vt:lpstr>
      <vt:lpstr>Arial</vt:lpstr>
      <vt:lpstr>Calibri</vt:lpstr>
      <vt:lpstr>Calibri Light</vt:lpstr>
      <vt:lpstr>Helvetica Neue</vt:lpstr>
      <vt:lpstr>Lucida Sans Unicode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MSc. Pablo Mejía Maldonado</cp:lastModifiedBy>
  <cp:revision>489</cp:revision>
  <dcterms:modified xsi:type="dcterms:W3CDTF">2022-08-01T22:30:32Z</dcterms:modified>
</cp:coreProperties>
</file>