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41"/>
  </p:notesMasterIdLst>
  <p:sldIdLst>
    <p:sldId id="262" r:id="rId2"/>
    <p:sldId id="263" r:id="rId3"/>
    <p:sldId id="264" r:id="rId4"/>
    <p:sldId id="327" r:id="rId5"/>
    <p:sldId id="285" r:id="rId6"/>
    <p:sldId id="265" r:id="rId7"/>
    <p:sldId id="266" r:id="rId8"/>
    <p:sldId id="278" r:id="rId9"/>
    <p:sldId id="309" r:id="rId10"/>
    <p:sldId id="276" r:id="rId11"/>
    <p:sldId id="268" r:id="rId12"/>
    <p:sldId id="310" r:id="rId13"/>
    <p:sldId id="269" r:id="rId14"/>
    <p:sldId id="270" r:id="rId15"/>
    <p:sldId id="311" r:id="rId16"/>
    <p:sldId id="279" r:id="rId17"/>
    <p:sldId id="280" r:id="rId18"/>
    <p:sldId id="316" r:id="rId19"/>
    <p:sldId id="317" r:id="rId20"/>
    <p:sldId id="282" r:id="rId21"/>
    <p:sldId id="283" r:id="rId22"/>
    <p:sldId id="312" r:id="rId23"/>
    <p:sldId id="288" r:id="rId24"/>
    <p:sldId id="289" r:id="rId25"/>
    <p:sldId id="318" r:id="rId26"/>
    <p:sldId id="291" r:id="rId27"/>
    <p:sldId id="313" r:id="rId28"/>
    <p:sldId id="296" r:id="rId29"/>
    <p:sldId id="297" r:id="rId30"/>
    <p:sldId id="323" r:id="rId31"/>
    <p:sldId id="319" r:id="rId32"/>
    <p:sldId id="325" r:id="rId33"/>
    <p:sldId id="320" r:id="rId34"/>
    <p:sldId id="321" r:id="rId35"/>
    <p:sldId id="304" r:id="rId36"/>
    <p:sldId id="322" r:id="rId37"/>
    <p:sldId id="314" r:id="rId38"/>
    <p:sldId id="306" r:id="rId39"/>
    <p:sldId id="307" r:id="rId4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39" autoAdjust="0"/>
    <p:restoredTop sz="89490" autoAdjust="0"/>
  </p:normalViewPr>
  <p:slideViewPr>
    <p:cSldViewPr>
      <p:cViewPr varScale="1">
        <p:scale>
          <a:sx n="94" d="100"/>
          <a:sy n="94" d="100"/>
        </p:scale>
        <p:origin x="20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0F0A-4BA8-492F-99E4-2B7E829BE16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C8801F5-D062-4FEB-90B1-4F829F468683}">
      <dgm:prSet phldrT="[Texto]"/>
      <dgm:spPr/>
      <dgm:t>
        <a:bodyPr/>
        <a:lstStyle/>
        <a:p>
          <a:r>
            <a:rPr lang="en-US" dirty="0"/>
            <a:t>Typically express:</a:t>
          </a:r>
          <a:endParaRPr lang="es-EC" dirty="0"/>
        </a:p>
      </dgm:t>
    </dgm:pt>
    <dgm:pt modelId="{A97290E0-4428-4B27-9671-593B11AFAF93}" type="parTrans" cxnId="{AF2A9E07-633B-4842-B698-F9BA94DA5C66}">
      <dgm:prSet/>
      <dgm:spPr/>
      <dgm:t>
        <a:bodyPr/>
        <a:lstStyle/>
        <a:p>
          <a:endParaRPr lang="es-EC"/>
        </a:p>
      </dgm:t>
    </dgm:pt>
    <dgm:pt modelId="{6829046F-EDFE-4BCA-A125-35EACA55F8D0}" type="sibTrans" cxnId="{AF2A9E07-633B-4842-B698-F9BA94DA5C66}">
      <dgm:prSet/>
      <dgm:spPr/>
      <dgm:t>
        <a:bodyPr/>
        <a:lstStyle/>
        <a:p>
          <a:endParaRPr lang="es-EC"/>
        </a:p>
      </dgm:t>
    </dgm:pt>
    <dgm:pt modelId="{F5671331-7E7E-4F73-942C-05835142F3C1}">
      <dgm:prSet phldrT="[Texto]"/>
      <dgm:spPr/>
      <dgm:t>
        <a:bodyPr/>
        <a:lstStyle/>
        <a:p>
          <a:r>
            <a:rPr lang="en-US" dirty="0"/>
            <a:t>Answering questions such as:</a:t>
          </a:r>
          <a:endParaRPr lang="es-EC" dirty="0"/>
        </a:p>
      </dgm:t>
    </dgm:pt>
    <dgm:pt modelId="{F6086E05-C91B-4D22-950A-B578FC6498B0}" type="parTrans" cxnId="{26A778BB-EDDE-42BB-BB7E-998284ED1349}">
      <dgm:prSet/>
      <dgm:spPr/>
      <dgm:t>
        <a:bodyPr/>
        <a:lstStyle/>
        <a:p>
          <a:endParaRPr lang="es-EC"/>
        </a:p>
      </dgm:t>
    </dgm:pt>
    <dgm:pt modelId="{12DF7490-CF03-48F5-8A55-A90634F26B15}" type="sibTrans" cxnId="{26A778BB-EDDE-42BB-BB7E-998284ED1349}">
      <dgm:prSet/>
      <dgm:spPr/>
      <dgm:t>
        <a:bodyPr/>
        <a:lstStyle/>
        <a:p>
          <a:endParaRPr lang="es-EC"/>
        </a:p>
      </dgm:t>
    </dgm:pt>
    <dgm:pt modelId="{F67807B4-C0AB-4A49-93F4-7831E7E9D0D3}">
      <dgm:prSet phldrT="[Texto]"/>
      <dgm:spPr/>
      <dgm:t>
        <a:bodyPr/>
        <a:lstStyle/>
        <a:p>
          <a:r>
            <a:rPr lang="en-US" dirty="0"/>
            <a:t>how?, </a:t>
          </a:r>
          <a:endParaRPr lang="es-EC" dirty="0"/>
        </a:p>
      </dgm:t>
    </dgm:pt>
    <dgm:pt modelId="{55B6D2D8-0FE0-4C6F-A90C-10F664C5B2E1}" type="parTrans" cxnId="{4F7F6BB5-AFFD-4160-8667-66E7BF1B3CA6}">
      <dgm:prSet/>
      <dgm:spPr/>
      <dgm:t>
        <a:bodyPr/>
        <a:lstStyle/>
        <a:p>
          <a:endParaRPr lang="es-EC"/>
        </a:p>
      </dgm:t>
    </dgm:pt>
    <dgm:pt modelId="{FE098141-1F4D-41E7-902D-A69032DE41EF}" type="sibTrans" cxnId="{4F7F6BB5-AFFD-4160-8667-66E7BF1B3CA6}">
      <dgm:prSet/>
      <dgm:spPr/>
      <dgm:t>
        <a:bodyPr/>
        <a:lstStyle/>
        <a:p>
          <a:endParaRPr lang="es-EC"/>
        </a:p>
      </dgm:t>
    </dgm:pt>
    <dgm:pt modelId="{361FDD17-1AF4-4A50-A587-90FDB15D6C2A}">
      <dgm:prSet/>
      <dgm:spPr/>
      <dgm:t>
        <a:bodyPr/>
        <a:lstStyle/>
        <a:p>
          <a:r>
            <a:rPr lang="en-US" dirty="0"/>
            <a:t>manner, </a:t>
          </a:r>
        </a:p>
      </dgm:t>
    </dgm:pt>
    <dgm:pt modelId="{AA2A6C31-7ED7-4C17-AE0A-793542F1EDEA}" type="parTrans" cxnId="{B8C87B2D-3AC9-4CF0-81A7-551E10345E86}">
      <dgm:prSet/>
      <dgm:spPr/>
      <dgm:t>
        <a:bodyPr/>
        <a:lstStyle/>
        <a:p>
          <a:endParaRPr lang="es-EC"/>
        </a:p>
      </dgm:t>
    </dgm:pt>
    <dgm:pt modelId="{659698F6-492A-4C99-B687-837B3EF3C094}" type="sibTrans" cxnId="{B8C87B2D-3AC9-4CF0-81A7-551E10345E86}">
      <dgm:prSet/>
      <dgm:spPr/>
      <dgm:t>
        <a:bodyPr/>
        <a:lstStyle/>
        <a:p>
          <a:endParaRPr lang="es-EC"/>
        </a:p>
      </dgm:t>
    </dgm:pt>
    <dgm:pt modelId="{AE85129C-5DFE-4E95-8C0A-80732C6B1322}">
      <dgm:prSet/>
      <dgm:spPr/>
      <dgm:t>
        <a:bodyPr/>
        <a:lstStyle/>
        <a:p>
          <a:r>
            <a:rPr lang="en-US" dirty="0"/>
            <a:t>place, </a:t>
          </a:r>
        </a:p>
      </dgm:t>
    </dgm:pt>
    <dgm:pt modelId="{FD3A2505-B5F7-4AD2-A67A-B9BD187660E7}" type="parTrans" cxnId="{E2A9B32D-CF1B-4C07-8682-F702463CA1BC}">
      <dgm:prSet/>
      <dgm:spPr/>
      <dgm:t>
        <a:bodyPr/>
        <a:lstStyle/>
        <a:p>
          <a:endParaRPr lang="es-EC"/>
        </a:p>
      </dgm:t>
    </dgm:pt>
    <dgm:pt modelId="{01D15F35-5FD8-4006-99C3-916571F6E9D5}" type="sibTrans" cxnId="{E2A9B32D-CF1B-4C07-8682-F702463CA1BC}">
      <dgm:prSet/>
      <dgm:spPr/>
      <dgm:t>
        <a:bodyPr/>
        <a:lstStyle/>
        <a:p>
          <a:endParaRPr lang="es-EC"/>
        </a:p>
      </dgm:t>
    </dgm:pt>
    <dgm:pt modelId="{F999C7A7-36F4-494F-B299-89619097C826}">
      <dgm:prSet/>
      <dgm:spPr/>
      <dgm:t>
        <a:bodyPr/>
        <a:lstStyle/>
        <a:p>
          <a:r>
            <a:rPr lang="en-US" dirty="0"/>
            <a:t>time, </a:t>
          </a:r>
        </a:p>
      </dgm:t>
    </dgm:pt>
    <dgm:pt modelId="{79B3856E-AC59-4468-9C86-EC4FB5236966}" type="parTrans" cxnId="{BE74CD47-55D4-4573-B407-8F04BF26B5A6}">
      <dgm:prSet/>
      <dgm:spPr/>
      <dgm:t>
        <a:bodyPr/>
        <a:lstStyle/>
        <a:p>
          <a:endParaRPr lang="es-EC"/>
        </a:p>
      </dgm:t>
    </dgm:pt>
    <dgm:pt modelId="{DBD6D1F1-6DBF-4FD9-BBCE-78359C272492}" type="sibTrans" cxnId="{BE74CD47-55D4-4573-B407-8F04BF26B5A6}">
      <dgm:prSet/>
      <dgm:spPr/>
      <dgm:t>
        <a:bodyPr/>
        <a:lstStyle/>
        <a:p>
          <a:endParaRPr lang="es-EC"/>
        </a:p>
      </dgm:t>
    </dgm:pt>
    <dgm:pt modelId="{F5C406EE-AC50-426D-8404-029C956BC756}">
      <dgm:prSet/>
      <dgm:spPr/>
      <dgm:t>
        <a:bodyPr/>
        <a:lstStyle/>
        <a:p>
          <a:r>
            <a:rPr lang="en-US" dirty="0"/>
            <a:t>frequency, </a:t>
          </a:r>
        </a:p>
      </dgm:t>
    </dgm:pt>
    <dgm:pt modelId="{8C18E6CD-BA46-48CE-8B35-50D7F3085E87}" type="parTrans" cxnId="{603FAF36-6ABE-4CCA-A6DF-F651A9B0B5CE}">
      <dgm:prSet/>
      <dgm:spPr/>
      <dgm:t>
        <a:bodyPr/>
        <a:lstStyle/>
        <a:p>
          <a:endParaRPr lang="es-EC"/>
        </a:p>
      </dgm:t>
    </dgm:pt>
    <dgm:pt modelId="{C6412617-3C02-402A-A570-54F7C3E34311}" type="sibTrans" cxnId="{603FAF36-6ABE-4CCA-A6DF-F651A9B0B5CE}">
      <dgm:prSet/>
      <dgm:spPr/>
      <dgm:t>
        <a:bodyPr/>
        <a:lstStyle/>
        <a:p>
          <a:endParaRPr lang="es-EC"/>
        </a:p>
      </dgm:t>
    </dgm:pt>
    <dgm:pt modelId="{602B3E56-6C5F-4923-9FA7-EDCB896BC752}">
      <dgm:prSet/>
      <dgm:spPr/>
      <dgm:t>
        <a:bodyPr/>
        <a:lstStyle/>
        <a:p>
          <a:r>
            <a:rPr lang="en-US" dirty="0"/>
            <a:t>degree, </a:t>
          </a:r>
        </a:p>
      </dgm:t>
    </dgm:pt>
    <dgm:pt modelId="{5120CC95-CDD0-4764-B36B-6AA8FFCD659B}" type="parTrans" cxnId="{97E2DB35-F58B-41D1-9D71-2E4D0E31B7E9}">
      <dgm:prSet/>
      <dgm:spPr/>
      <dgm:t>
        <a:bodyPr/>
        <a:lstStyle/>
        <a:p>
          <a:endParaRPr lang="es-EC"/>
        </a:p>
      </dgm:t>
    </dgm:pt>
    <dgm:pt modelId="{3D20EEF6-0602-4510-A1AE-CC7F6E7CDF41}" type="sibTrans" cxnId="{97E2DB35-F58B-41D1-9D71-2E4D0E31B7E9}">
      <dgm:prSet/>
      <dgm:spPr/>
      <dgm:t>
        <a:bodyPr/>
        <a:lstStyle/>
        <a:p>
          <a:endParaRPr lang="es-EC"/>
        </a:p>
      </dgm:t>
    </dgm:pt>
    <dgm:pt modelId="{A1AA935C-3311-46E9-9022-C989419FA493}">
      <dgm:prSet/>
      <dgm:spPr/>
      <dgm:t>
        <a:bodyPr/>
        <a:lstStyle/>
        <a:p>
          <a:r>
            <a:rPr lang="en-US" dirty="0"/>
            <a:t>level of certainty, etc.,</a:t>
          </a:r>
        </a:p>
      </dgm:t>
    </dgm:pt>
    <dgm:pt modelId="{24563057-8AEF-43A5-AB15-3FDD02DA3094}" type="parTrans" cxnId="{338FAF21-BF27-43F9-9BEA-20E8C1A03A58}">
      <dgm:prSet/>
      <dgm:spPr/>
      <dgm:t>
        <a:bodyPr/>
        <a:lstStyle/>
        <a:p>
          <a:endParaRPr lang="es-EC"/>
        </a:p>
      </dgm:t>
    </dgm:pt>
    <dgm:pt modelId="{83F7AA74-0F1F-4DA9-94EB-D1AAE6CD0840}" type="sibTrans" cxnId="{338FAF21-BF27-43F9-9BEA-20E8C1A03A58}">
      <dgm:prSet/>
      <dgm:spPr/>
      <dgm:t>
        <a:bodyPr/>
        <a:lstStyle/>
        <a:p>
          <a:endParaRPr lang="es-EC"/>
        </a:p>
      </dgm:t>
    </dgm:pt>
    <dgm:pt modelId="{02F8918F-B1C8-4451-A11A-DDA49C358281}">
      <dgm:prSet/>
      <dgm:spPr/>
      <dgm:t>
        <a:bodyPr/>
        <a:lstStyle/>
        <a:p>
          <a:r>
            <a:rPr lang="en-US"/>
            <a:t>in what way?, </a:t>
          </a:r>
          <a:endParaRPr lang="en-US" dirty="0"/>
        </a:p>
      </dgm:t>
    </dgm:pt>
    <dgm:pt modelId="{981FE32B-1F8B-4701-A083-DBD9AE22DA54}" type="parTrans" cxnId="{3DF04B43-CA8E-4AC9-98DC-017841879D12}">
      <dgm:prSet/>
      <dgm:spPr/>
      <dgm:t>
        <a:bodyPr/>
        <a:lstStyle/>
        <a:p>
          <a:endParaRPr lang="es-EC"/>
        </a:p>
      </dgm:t>
    </dgm:pt>
    <dgm:pt modelId="{BEAB6771-B054-4337-9128-75E800F537B2}" type="sibTrans" cxnId="{3DF04B43-CA8E-4AC9-98DC-017841879D12}">
      <dgm:prSet/>
      <dgm:spPr/>
      <dgm:t>
        <a:bodyPr/>
        <a:lstStyle/>
        <a:p>
          <a:endParaRPr lang="es-EC"/>
        </a:p>
      </dgm:t>
    </dgm:pt>
    <dgm:pt modelId="{7EEDE627-0BDB-4DCF-891F-F2BAE1B14630}">
      <dgm:prSet/>
      <dgm:spPr/>
      <dgm:t>
        <a:bodyPr/>
        <a:lstStyle/>
        <a:p>
          <a:r>
            <a:rPr lang="en-US"/>
            <a:t>when?, </a:t>
          </a:r>
          <a:endParaRPr lang="en-US" dirty="0"/>
        </a:p>
      </dgm:t>
    </dgm:pt>
    <dgm:pt modelId="{D7603D77-E596-40CD-A7B7-CD75C03C0F1C}" type="parTrans" cxnId="{A3D4B684-F0DD-41EA-B090-7298D7E27D75}">
      <dgm:prSet/>
      <dgm:spPr/>
      <dgm:t>
        <a:bodyPr/>
        <a:lstStyle/>
        <a:p>
          <a:endParaRPr lang="es-EC"/>
        </a:p>
      </dgm:t>
    </dgm:pt>
    <dgm:pt modelId="{F52B58BE-5EEE-456D-BEC7-37F14D504A88}" type="sibTrans" cxnId="{A3D4B684-F0DD-41EA-B090-7298D7E27D75}">
      <dgm:prSet/>
      <dgm:spPr/>
      <dgm:t>
        <a:bodyPr/>
        <a:lstStyle/>
        <a:p>
          <a:endParaRPr lang="es-EC"/>
        </a:p>
      </dgm:t>
    </dgm:pt>
    <dgm:pt modelId="{E87920B4-48E2-4941-83F2-6543C0BC07F5}">
      <dgm:prSet/>
      <dgm:spPr/>
      <dgm:t>
        <a:bodyPr/>
        <a:lstStyle/>
        <a:p>
          <a:r>
            <a:rPr lang="en-US"/>
            <a:t>where?, </a:t>
          </a:r>
          <a:endParaRPr lang="en-US" dirty="0"/>
        </a:p>
      </dgm:t>
    </dgm:pt>
    <dgm:pt modelId="{52ECA70C-D663-45DD-8F89-562E63AB32A2}" type="parTrans" cxnId="{CBDEF1B4-EE67-448A-B9B6-38C1752B8281}">
      <dgm:prSet/>
      <dgm:spPr/>
      <dgm:t>
        <a:bodyPr/>
        <a:lstStyle/>
        <a:p>
          <a:endParaRPr lang="es-EC"/>
        </a:p>
      </dgm:t>
    </dgm:pt>
    <dgm:pt modelId="{4D8DA7FD-CC97-43FD-BF03-B2787CADC2AA}" type="sibTrans" cxnId="{CBDEF1B4-EE67-448A-B9B6-38C1752B8281}">
      <dgm:prSet/>
      <dgm:spPr/>
      <dgm:t>
        <a:bodyPr/>
        <a:lstStyle/>
        <a:p>
          <a:endParaRPr lang="es-EC"/>
        </a:p>
      </dgm:t>
    </dgm:pt>
    <dgm:pt modelId="{33347B07-BB77-4A5A-ADC6-77BBB8ED8574}">
      <dgm:prSet/>
      <dgm:spPr/>
      <dgm:t>
        <a:bodyPr/>
        <a:lstStyle/>
        <a:p>
          <a:r>
            <a:rPr lang="en-US"/>
            <a:t>and to what extent?.</a:t>
          </a:r>
          <a:endParaRPr lang="en-US" dirty="0"/>
        </a:p>
      </dgm:t>
    </dgm:pt>
    <dgm:pt modelId="{B9C9B8ED-06B5-42B6-A39E-93509AF0493B}" type="parTrans" cxnId="{FA4BC053-39F9-4929-BCFE-D3DA3034DC76}">
      <dgm:prSet/>
      <dgm:spPr/>
      <dgm:t>
        <a:bodyPr/>
        <a:lstStyle/>
        <a:p>
          <a:endParaRPr lang="es-EC"/>
        </a:p>
      </dgm:t>
    </dgm:pt>
    <dgm:pt modelId="{1784783E-FEB6-4630-8000-81C5C1BD56C3}" type="sibTrans" cxnId="{FA4BC053-39F9-4929-BCFE-D3DA3034DC76}">
      <dgm:prSet/>
      <dgm:spPr/>
      <dgm:t>
        <a:bodyPr/>
        <a:lstStyle/>
        <a:p>
          <a:endParaRPr lang="es-EC"/>
        </a:p>
      </dgm:t>
    </dgm:pt>
    <dgm:pt modelId="{347DE86D-E80B-4E78-A122-8DFC5C96FDC5}" type="pres">
      <dgm:prSet presAssocID="{E96E0F0A-4BA8-492F-99E4-2B7E829BE16B}" presName="Name0" presStyleCnt="0">
        <dgm:presLayoutVars>
          <dgm:dir/>
          <dgm:animLvl val="lvl"/>
          <dgm:resizeHandles val="exact"/>
        </dgm:presLayoutVars>
      </dgm:prSet>
      <dgm:spPr/>
    </dgm:pt>
    <dgm:pt modelId="{EA804D02-1E9D-49E3-BAB4-077FA73E13D2}" type="pres">
      <dgm:prSet presAssocID="{FC8801F5-D062-4FEB-90B1-4F829F468683}" presName="composite" presStyleCnt="0"/>
      <dgm:spPr/>
    </dgm:pt>
    <dgm:pt modelId="{BCF9B10E-382A-4971-ACDA-006F9A4865E8}" type="pres">
      <dgm:prSet presAssocID="{FC8801F5-D062-4FEB-90B1-4F829F468683}" presName="parTx" presStyleLbl="alignNode1" presStyleIdx="0" presStyleCnt="2" custLinFactNeighborX="152">
        <dgm:presLayoutVars>
          <dgm:chMax val="0"/>
          <dgm:chPref val="0"/>
          <dgm:bulletEnabled val="1"/>
        </dgm:presLayoutVars>
      </dgm:prSet>
      <dgm:spPr/>
    </dgm:pt>
    <dgm:pt modelId="{580D162D-D388-4BED-99EA-86D3F6E9F73F}" type="pres">
      <dgm:prSet presAssocID="{FC8801F5-D062-4FEB-90B1-4F829F468683}" presName="desTx" presStyleLbl="alignAccFollowNode1" presStyleIdx="0" presStyleCnt="2">
        <dgm:presLayoutVars>
          <dgm:bulletEnabled val="1"/>
        </dgm:presLayoutVars>
      </dgm:prSet>
      <dgm:spPr/>
    </dgm:pt>
    <dgm:pt modelId="{B08AC65F-1F21-4F9E-B57F-E68C05970F87}" type="pres">
      <dgm:prSet presAssocID="{6829046F-EDFE-4BCA-A125-35EACA55F8D0}" presName="space" presStyleCnt="0"/>
      <dgm:spPr/>
    </dgm:pt>
    <dgm:pt modelId="{65382F89-3A9F-4ABC-8528-B291D3CE6DBD}" type="pres">
      <dgm:prSet presAssocID="{F5671331-7E7E-4F73-942C-05835142F3C1}" presName="composite" presStyleCnt="0"/>
      <dgm:spPr/>
    </dgm:pt>
    <dgm:pt modelId="{19F0B094-8A75-483B-987E-3AF9E3CA9980}" type="pres">
      <dgm:prSet presAssocID="{F5671331-7E7E-4F73-942C-05835142F3C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F4D6B62-AD88-479B-909A-76665979532A}" type="pres">
      <dgm:prSet presAssocID="{F5671331-7E7E-4F73-942C-05835142F3C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BECE502-88DA-4AD1-A64F-C451722AEBC8}" type="presOf" srcId="{FC8801F5-D062-4FEB-90B1-4F829F468683}" destId="{BCF9B10E-382A-4971-ACDA-006F9A4865E8}" srcOrd="0" destOrd="0" presId="urn:microsoft.com/office/officeart/2005/8/layout/hList1"/>
    <dgm:cxn modelId="{F7F13903-CDCF-4038-BA46-6B60544CB8D4}" type="presOf" srcId="{AE85129C-5DFE-4E95-8C0A-80732C6B1322}" destId="{580D162D-D388-4BED-99EA-86D3F6E9F73F}" srcOrd="0" destOrd="1" presId="urn:microsoft.com/office/officeart/2005/8/layout/hList1"/>
    <dgm:cxn modelId="{AF2A9E07-633B-4842-B698-F9BA94DA5C66}" srcId="{E96E0F0A-4BA8-492F-99E4-2B7E829BE16B}" destId="{FC8801F5-D062-4FEB-90B1-4F829F468683}" srcOrd="0" destOrd="0" parTransId="{A97290E0-4428-4B27-9671-593B11AFAF93}" sibTransId="{6829046F-EDFE-4BCA-A125-35EACA55F8D0}"/>
    <dgm:cxn modelId="{D443AC0B-7F2B-4523-9F2C-F04DA6CAAEA8}" type="presOf" srcId="{A1AA935C-3311-46E9-9022-C989419FA493}" destId="{580D162D-D388-4BED-99EA-86D3F6E9F73F}" srcOrd="0" destOrd="5" presId="urn:microsoft.com/office/officeart/2005/8/layout/hList1"/>
    <dgm:cxn modelId="{338FAF21-BF27-43F9-9BEA-20E8C1A03A58}" srcId="{FC8801F5-D062-4FEB-90B1-4F829F468683}" destId="{A1AA935C-3311-46E9-9022-C989419FA493}" srcOrd="5" destOrd="0" parTransId="{24563057-8AEF-43A5-AB15-3FDD02DA3094}" sibTransId="{83F7AA74-0F1F-4DA9-94EB-D1AAE6CD0840}"/>
    <dgm:cxn modelId="{43ED3C2A-5E7E-442A-ACB7-D17B260DC556}" type="presOf" srcId="{F5671331-7E7E-4F73-942C-05835142F3C1}" destId="{19F0B094-8A75-483B-987E-3AF9E3CA9980}" srcOrd="0" destOrd="0" presId="urn:microsoft.com/office/officeart/2005/8/layout/hList1"/>
    <dgm:cxn modelId="{B8C87B2D-3AC9-4CF0-81A7-551E10345E86}" srcId="{FC8801F5-D062-4FEB-90B1-4F829F468683}" destId="{361FDD17-1AF4-4A50-A587-90FDB15D6C2A}" srcOrd="0" destOrd="0" parTransId="{AA2A6C31-7ED7-4C17-AE0A-793542F1EDEA}" sibTransId="{659698F6-492A-4C99-B687-837B3EF3C094}"/>
    <dgm:cxn modelId="{E2A9B32D-CF1B-4C07-8682-F702463CA1BC}" srcId="{FC8801F5-D062-4FEB-90B1-4F829F468683}" destId="{AE85129C-5DFE-4E95-8C0A-80732C6B1322}" srcOrd="1" destOrd="0" parTransId="{FD3A2505-B5F7-4AD2-A67A-B9BD187660E7}" sibTransId="{01D15F35-5FD8-4006-99C3-916571F6E9D5}"/>
    <dgm:cxn modelId="{97E2DB35-F58B-41D1-9D71-2E4D0E31B7E9}" srcId="{FC8801F5-D062-4FEB-90B1-4F829F468683}" destId="{602B3E56-6C5F-4923-9FA7-EDCB896BC752}" srcOrd="4" destOrd="0" parTransId="{5120CC95-CDD0-4764-B36B-6AA8FFCD659B}" sibTransId="{3D20EEF6-0602-4510-A1AE-CC7F6E7CDF41}"/>
    <dgm:cxn modelId="{603FAF36-6ABE-4CCA-A6DF-F651A9B0B5CE}" srcId="{FC8801F5-D062-4FEB-90B1-4F829F468683}" destId="{F5C406EE-AC50-426D-8404-029C956BC756}" srcOrd="3" destOrd="0" parTransId="{8C18E6CD-BA46-48CE-8B35-50D7F3085E87}" sibTransId="{C6412617-3C02-402A-A570-54F7C3E34311}"/>
    <dgm:cxn modelId="{3DF04B43-CA8E-4AC9-98DC-017841879D12}" srcId="{F5671331-7E7E-4F73-942C-05835142F3C1}" destId="{02F8918F-B1C8-4451-A11A-DDA49C358281}" srcOrd="1" destOrd="0" parTransId="{981FE32B-1F8B-4701-A083-DBD9AE22DA54}" sibTransId="{BEAB6771-B054-4337-9128-75E800F537B2}"/>
    <dgm:cxn modelId="{BE74CD47-55D4-4573-B407-8F04BF26B5A6}" srcId="{FC8801F5-D062-4FEB-90B1-4F829F468683}" destId="{F999C7A7-36F4-494F-B299-89619097C826}" srcOrd="2" destOrd="0" parTransId="{79B3856E-AC59-4468-9C86-EC4FB5236966}" sibTransId="{DBD6D1F1-6DBF-4FD9-BBCE-78359C272492}"/>
    <dgm:cxn modelId="{62EF8F49-AA45-4D0F-95ED-E479486C346E}" type="presOf" srcId="{33347B07-BB77-4A5A-ADC6-77BBB8ED8574}" destId="{2F4D6B62-AD88-479B-909A-76665979532A}" srcOrd="0" destOrd="4" presId="urn:microsoft.com/office/officeart/2005/8/layout/hList1"/>
    <dgm:cxn modelId="{C1D0DD4B-796A-400A-9B0E-552A890DB67E}" type="presOf" srcId="{F67807B4-C0AB-4A49-93F4-7831E7E9D0D3}" destId="{2F4D6B62-AD88-479B-909A-76665979532A}" srcOrd="0" destOrd="0" presId="urn:microsoft.com/office/officeart/2005/8/layout/hList1"/>
    <dgm:cxn modelId="{FA4BC053-39F9-4929-BCFE-D3DA3034DC76}" srcId="{F5671331-7E7E-4F73-942C-05835142F3C1}" destId="{33347B07-BB77-4A5A-ADC6-77BBB8ED8574}" srcOrd="4" destOrd="0" parTransId="{B9C9B8ED-06B5-42B6-A39E-93509AF0493B}" sibTransId="{1784783E-FEB6-4630-8000-81C5C1BD56C3}"/>
    <dgm:cxn modelId="{42FA6460-DA63-4C99-935F-0A19D3037E54}" type="presOf" srcId="{F999C7A7-36F4-494F-B299-89619097C826}" destId="{580D162D-D388-4BED-99EA-86D3F6E9F73F}" srcOrd="0" destOrd="2" presId="urn:microsoft.com/office/officeart/2005/8/layout/hList1"/>
    <dgm:cxn modelId="{70E8D667-77A6-4392-980D-E4173E62F1E7}" type="presOf" srcId="{F5C406EE-AC50-426D-8404-029C956BC756}" destId="{580D162D-D388-4BED-99EA-86D3F6E9F73F}" srcOrd="0" destOrd="3" presId="urn:microsoft.com/office/officeart/2005/8/layout/hList1"/>
    <dgm:cxn modelId="{A3D4B684-F0DD-41EA-B090-7298D7E27D75}" srcId="{F5671331-7E7E-4F73-942C-05835142F3C1}" destId="{7EEDE627-0BDB-4DCF-891F-F2BAE1B14630}" srcOrd="2" destOrd="0" parTransId="{D7603D77-E596-40CD-A7B7-CD75C03C0F1C}" sibTransId="{F52B58BE-5EEE-456D-BEC7-37F14D504A88}"/>
    <dgm:cxn modelId="{10E22D9C-65AB-4EFF-84FB-80669F5978D9}" type="presOf" srcId="{602B3E56-6C5F-4923-9FA7-EDCB896BC752}" destId="{580D162D-D388-4BED-99EA-86D3F6E9F73F}" srcOrd="0" destOrd="4" presId="urn:microsoft.com/office/officeart/2005/8/layout/hList1"/>
    <dgm:cxn modelId="{CBDEF1B4-EE67-448A-B9B6-38C1752B8281}" srcId="{F5671331-7E7E-4F73-942C-05835142F3C1}" destId="{E87920B4-48E2-4941-83F2-6543C0BC07F5}" srcOrd="3" destOrd="0" parTransId="{52ECA70C-D663-45DD-8F89-562E63AB32A2}" sibTransId="{4D8DA7FD-CC97-43FD-BF03-B2787CADC2AA}"/>
    <dgm:cxn modelId="{4F7F6BB5-AFFD-4160-8667-66E7BF1B3CA6}" srcId="{F5671331-7E7E-4F73-942C-05835142F3C1}" destId="{F67807B4-C0AB-4A49-93F4-7831E7E9D0D3}" srcOrd="0" destOrd="0" parTransId="{55B6D2D8-0FE0-4C6F-A90C-10F664C5B2E1}" sibTransId="{FE098141-1F4D-41E7-902D-A69032DE41EF}"/>
    <dgm:cxn modelId="{220915BA-E423-4263-BAF0-BD9F4EC3DDC1}" type="presOf" srcId="{E96E0F0A-4BA8-492F-99E4-2B7E829BE16B}" destId="{347DE86D-E80B-4E78-A122-8DFC5C96FDC5}" srcOrd="0" destOrd="0" presId="urn:microsoft.com/office/officeart/2005/8/layout/hList1"/>
    <dgm:cxn modelId="{26A778BB-EDDE-42BB-BB7E-998284ED1349}" srcId="{E96E0F0A-4BA8-492F-99E4-2B7E829BE16B}" destId="{F5671331-7E7E-4F73-942C-05835142F3C1}" srcOrd="1" destOrd="0" parTransId="{F6086E05-C91B-4D22-950A-B578FC6498B0}" sibTransId="{12DF7490-CF03-48F5-8A55-A90634F26B15}"/>
    <dgm:cxn modelId="{FFA1DDD8-BED8-493A-B096-05C8BB06F89D}" type="presOf" srcId="{E87920B4-48E2-4941-83F2-6543C0BC07F5}" destId="{2F4D6B62-AD88-479B-909A-76665979532A}" srcOrd="0" destOrd="3" presId="urn:microsoft.com/office/officeart/2005/8/layout/hList1"/>
    <dgm:cxn modelId="{689633E3-9F3E-4B9A-BB13-84264C700E5A}" type="presOf" srcId="{361FDD17-1AF4-4A50-A587-90FDB15D6C2A}" destId="{580D162D-D388-4BED-99EA-86D3F6E9F73F}" srcOrd="0" destOrd="0" presId="urn:microsoft.com/office/officeart/2005/8/layout/hList1"/>
    <dgm:cxn modelId="{D93053F6-00E7-458D-B550-35E68B9BAEAC}" type="presOf" srcId="{02F8918F-B1C8-4451-A11A-DDA49C358281}" destId="{2F4D6B62-AD88-479B-909A-76665979532A}" srcOrd="0" destOrd="1" presId="urn:microsoft.com/office/officeart/2005/8/layout/hList1"/>
    <dgm:cxn modelId="{917191F7-1978-40FB-90ED-FB6025F803EA}" type="presOf" srcId="{7EEDE627-0BDB-4DCF-891F-F2BAE1B14630}" destId="{2F4D6B62-AD88-479B-909A-76665979532A}" srcOrd="0" destOrd="2" presId="urn:microsoft.com/office/officeart/2005/8/layout/hList1"/>
    <dgm:cxn modelId="{A49808C9-2FA8-4A06-A925-9BE58E47285D}" type="presParOf" srcId="{347DE86D-E80B-4E78-A122-8DFC5C96FDC5}" destId="{EA804D02-1E9D-49E3-BAB4-077FA73E13D2}" srcOrd="0" destOrd="0" presId="urn:microsoft.com/office/officeart/2005/8/layout/hList1"/>
    <dgm:cxn modelId="{31D02044-D9DD-4C09-8457-AC94DAFD3863}" type="presParOf" srcId="{EA804D02-1E9D-49E3-BAB4-077FA73E13D2}" destId="{BCF9B10E-382A-4971-ACDA-006F9A4865E8}" srcOrd="0" destOrd="0" presId="urn:microsoft.com/office/officeart/2005/8/layout/hList1"/>
    <dgm:cxn modelId="{CF4773A1-1BF3-446F-ADF5-C5E6D6A58251}" type="presParOf" srcId="{EA804D02-1E9D-49E3-BAB4-077FA73E13D2}" destId="{580D162D-D388-4BED-99EA-86D3F6E9F73F}" srcOrd="1" destOrd="0" presId="urn:microsoft.com/office/officeart/2005/8/layout/hList1"/>
    <dgm:cxn modelId="{D4A1E963-0234-4F8E-A8EE-8A7C698DE09E}" type="presParOf" srcId="{347DE86D-E80B-4E78-A122-8DFC5C96FDC5}" destId="{B08AC65F-1F21-4F9E-B57F-E68C05970F87}" srcOrd="1" destOrd="0" presId="urn:microsoft.com/office/officeart/2005/8/layout/hList1"/>
    <dgm:cxn modelId="{78408561-6DBF-4DDD-BE3D-1EE8BACB4FC0}" type="presParOf" srcId="{347DE86D-E80B-4E78-A122-8DFC5C96FDC5}" destId="{65382F89-3A9F-4ABC-8528-B291D3CE6DBD}" srcOrd="2" destOrd="0" presId="urn:microsoft.com/office/officeart/2005/8/layout/hList1"/>
    <dgm:cxn modelId="{84EEA1BE-509C-47A0-9459-8129A5D89B1B}" type="presParOf" srcId="{65382F89-3A9F-4ABC-8528-B291D3CE6DBD}" destId="{19F0B094-8A75-483B-987E-3AF9E3CA9980}" srcOrd="0" destOrd="0" presId="urn:microsoft.com/office/officeart/2005/8/layout/hList1"/>
    <dgm:cxn modelId="{9DD60345-D835-4FBF-A820-FC4292AD5464}" type="presParOf" srcId="{65382F89-3A9F-4ABC-8528-B291D3CE6DBD}" destId="{2F4D6B62-AD88-479B-909A-7666597953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9B10E-382A-4971-ACDA-006F9A4865E8}">
      <dsp:nvSpPr>
        <dsp:cNvPr id="0" name=""/>
        <dsp:cNvSpPr/>
      </dsp:nvSpPr>
      <dsp:spPr>
        <a:xfrm>
          <a:off x="6908" y="149114"/>
          <a:ext cx="4514127" cy="119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Typically express:</a:t>
          </a:r>
          <a:endParaRPr lang="es-EC" sz="3300" kern="1200" dirty="0"/>
        </a:p>
      </dsp:txBody>
      <dsp:txXfrm>
        <a:off x="6908" y="149114"/>
        <a:ext cx="4514127" cy="1190939"/>
      </dsp:txXfrm>
    </dsp:sp>
    <dsp:sp modelId="{580D162D-D388-4BED-99EA-86D3F6E9F73F}">
      <dsp:nvSpPr>
        <dsp:cNvPr id="0" name=""/>
        <dsp:cNvSpPr/>
      </dsp:nvSpPr>
      <dsp:spPr>
        <a:xfrm>
          <a:off x="47" y="1340053"/>
          <a:ext cx="4514127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manner,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place,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time,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frequency,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degree,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level of certainty, etc.,</a:t>
          </a:r>
        </a:p>
      </dsp:txBody>
      <dsp:txXfrm>
        <a:off x="47" y="1340053"/>
        <a:ext cx="4514127" cy="3623400"/>
      </dsp:txXfrm>
    </dsp:sp>
    <dsp:sp modelId="{19F0B094-8A75-483B-987E-3AF9E3CA9980}">
      <dsp:nvSpPr>
        <dsp:cNvPr id="0" name=""/>
        <dsp:cNvSpPr/>
      </dsp:nvSpPr>
      <dsp:spPr>
        <a:xfrm>
          <a:off x="5146152" y="149114"/>
          <a:ext cx="4514127" cy="1190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Answering questions such as:</a:t>
          </a:r>
          <a:endParaRPr lang="es-EC" sz="3300" kern="1200" dirty="0"/>
        </a:p>
      </dsp:txBody>
      <dsp:txXfrm>
        <a:off x="5146152" y="149114"/>
        <a:ext cx="4514127" cy="1190939"/>
      </dsp:txXfrm>
    </dsp:sp>
    <dsp:sp modelId="{2F4D6B62-AD88-479B-909A-76665979532A}">
      <dsp:nvSpPr>
        <dsp:cNvPr id="0" name=""/>
        <dsp:cNvSpPr/>
      </dsp:nvSpPr>
      <dsp:spPr>
        <a:xfrm>
          <a:off x="5146152" y="1340053"/>
          <a:ext cx="4514127" cy="3623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how?, </a:t>
          </a:r>
          <a:endParaRPr lang="es-EC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in what way?, 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when?, 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where?, 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/>
            <a:t>and to what extent?.</a:t>
          </a:r>
          <a:endParaRPr lang="en-US" sz="3300" kern="1200" dirty="0"/>
        </a:p>
      </dsp:txBody>
      <dsp:txXfrm>
        <a:off x="5146152" y="1340053"/>
        <a:ext cx="4514127" cy="3623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5DF2D-8201-43B8-9CA1-1B1125F98A7B}" type="datetimeFigureOut">
              <a:rPr lang="es-EC" smtClean="0"/>
              <a:t>11/2/21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95A7-56E0-470A-8DF7-52B01FE9CE1E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179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Title</a:t>
            </a:r>
            <a:r>
              <a:rPr lang="es-EC" dirty="0"/>
              <a:t>: </a:t>
            </a:r>
            <a:r>
              <a:rPr lang="es-EC" dirty="0" err="1"/>
              <a:t>Explain</a:t>
            </a:r>
            <a:r>
              <a:rPr lang="es-EC" baseline="0" dirty="0"/>
              <a:t> </a:t>
            </a:r>
            <a:r>
              <a:rPr lang="es-EC" baseline="0" dirty="0" err="1"/>
              <a:t>what</a:t>
            </a:r>
            <a:r>
              <a:rPr lang="es-EC" baseline="0" dirty="0"/>
              <a:t> </a:t>
            </a:r>
            <a:r>
              <a:rPr lang="es-EC" baseline="0" dirty="0" err="1"/>
              <a:t>is</a:t>
            </a:r>
            <a:r>
              <a:rPr lang="es-EC" baseline="0" dirty="0"/>
              <a:t> a </a:t>
            </a:r>
            <a:r>
              <a:rPr lang="es-EC" baseline="0" dirty="0" err="1"/>
              <a:t>sentence</a:t>
            </a:r>
            <a:r>
              <a:rPr lang="es-EC" baseline="0" dirty="0"/>
              <a:t>/ </a:t>
            </a:r>
          </a:p>
          <a:p>
            <a:r>
              <a:rPr lang="es-EC" baseline="0" dirty="0" err="1"/>
              <a:t>Image</a:t>
            </a:r>
            <a:r>
              <a:rPr lang="es-EC" baseline="0" dirty="0"/>
              <a:t>: </a:t>
            </a:r>
            <a:r>
              <a:rPr lang="es-EC" baseline="0" dirty="0" err="1"/>
              <a:t>ask</a:t>
            </a:r>
            <a:r>
              <a:rPr lang="es-EC" baseline="0" dirty="0"/>
              <a:t> </a:t>
            </a:r>
            <a:r>
              <a:rPr lang="es-EC" baseline="0" dirty="0" err="1"/>
              <a:t>for</a:t>
            </a:r>
            <a:r>
              <a:rPr lang="es-EC" baseline="0" dirty="0"/>
              <a:t> </a:t>
            </a:r>
            <a:r>
              <a:rPr lang="es-EC" baseline="0" dirty="0" err="1"/>
              <a:t>sentence</a:t>
            </a:r>
            <a:r>
              <a:rPr lang="es-EC" baseline="0" dirty="0"/>
              <a:t> </a:t>
            </a:r>
            <a:r>
              <a:rPr lang="es-EC" baseline="0" dirty="0" err="1"/>
              <a:t>parts</a:t>
            </a:r>
            <a:r>
              <a:rPr lang="es-EC" baseline="0" dirty="0"/>
              <a:t> </a:t>
            </a:r>
            <a:r>
              <a:rPr lang="es-EC" baseline="0" dirty="0" err="1"/>
              <a:t>or</a:t>
            </a:r>
            <a:r>
              <a:rPr lang="es-EC" baseline="0" dirty="0"/>
              <a:t> “</a:t>
            </a:r>
            <a:r>
              <a:rPr lang="es-EC" baseline="0" dirty="0" err="1"/>
              <a:t>members</a:t>
            </a:r>
            <a:r>
              <a:rPr lang="es-EC" baseline="0" dirty="0"/>
              <a:t>” /</a:t>
            </a:r>
          </a:p>
          <a:p>
            <a:r>
              <a:rPr lang="es-EC" baseline="0" dirty="0" err="1"/>
              <a:t>Def</a:t>
            </a:r>
            <a:r>
              <a:rPr lang="es-EC" baseline="0" dirty="0"/>
              <a:t>: define </a:t>
            </a:r>
            <a:r>
              <a:rPr lang="es-EC" baseline="0" dirty="0" err="1"/>
              <a:t>where</a:t>
            </a:r>
            <a:r>
              <a:rPr lang="es-EC" baseline="0" dirty="0"/>
              <a:t> </a:t>
            </a:r>
            <a:r>
              <a:rPr lang="es-EC" baseline="0" dirty="0" err="1"/>
              <a:t>is</a:t>
            </a:r>
            <a:r>
              <a:rPr lang="es-EC" baseline="0" dirty="0"/>
              <a:t> </a:t>
            </a:r>
            <a:r>
              <a:rPr lang="es-EC" baseline="0" dirty="0" err="1"/>
              <a:t>the</a:t>
            </a:r>
            <a:r>
              <a:rPr lang="es-EC" baseline="0" dirty="0"/>
              <a:t> </a:t>
            </a:r>
            <a:r>
              <a:rPr lang="es-EC" baseline="0" dirty="0" err="1"/>
              <a:t>meaning</a:t>
            </a:r>
            <a:r>
              <a:rPr lang="es-EC" baseline="0" dirty="0"/>
              <a:t> </a:t>
            </a:r>
            <a:r>
              <a:rPr lang="es-EC" baseline="0" dirty="0" err="1"/>
              <a:t>from</a:t>
            </a:r>
            <a:r>
              <a:rPr lang="es-EC" baseline="0" dirty="0"/>
              <a:t>/</a:t>
            </a:r>
          </a:p>
          <a:p>
            <a:r>
              <a:rPr lang="es-EC" baseline="0" dirty="0"/>
              <a:t>2def: Short </a:t>
            </a:r>
            <a:r>
              <a:rPr lang="es-EC" baseline="0" dirty="0" err="1"/>
              <a:t>answers</a:t>
            </a:r>
            <a:r>
              <a:rPr lang="es-EC" baseline="0" dirty="0"/>
              <a:t>  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95A7-56E0-470A-8DF7-52B01FE9CE1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6403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569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036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493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01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93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066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rule is that certain propositions must be used to make the relationships between words in a sentence clear. Most prepositions are interchangeable but only to a certain extent.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rule for using prepositions is that these words must be followed by nouns.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237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of those phrases or words function as a subject or as a predicate.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E51C-29E0-47DD-A5E1-85ABF90F3F14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23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95A7-56E0-470A-8DF7-52B01FE9CE1E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4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44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081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44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942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845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746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271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644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1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03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102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59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64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362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937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60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700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402B29-BA8B-4F1C-B52A-8791806891F9}" type="datetimeFigureOut">
              <a:rPr lang="es-EC" smtClean="0"/>
              <a:t>11/2/21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431376-5289-413A-8499-566BBA36EB42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79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643998" y="260648"/>
            <a:ext cx="8924610" cy="747690"/>
          </a:xfrm>
        </p:spPr>
        <p:txBody>
          <a:bodyPr>
            <a:noAutofit/>
          </a:bodyPr>
          <a:lstStyle/>
          <a:p>
            <a:pPr algn="ctr"/>
            <a:r>
              <a:rPr lang="es-EC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Oración / Sentence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703512" y="404665"/>
            <a:ext cx="9865096" cy="6036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97B6A-53F0-5242-B286-D2CD736786E6}"/>
              </a:ext>
            </a:extLst>
          </p:cNvPr>
          <p:cNvSpPr/>
          <p:nvPr/>
        </p:nvSpPr>
        <p:spPr>
          <a:xfrm>
            <a:off x="1199456" y="2307064"/>
            <a:ext cx="6213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Unimembre / Minor sentence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69F4A-940E-BE43-8040-25FCA45C8C36}"/>
              </a:ext>
            </a:extLst>
          </p:cNvPr>
          <p:cNvSpPr/>
          <p:nvPr/>
        </p:nvSpPr>
        <p:spPr>
          <a:xfrm>
            <a:off x="5807968" y="4149080"/>
            <a:ext cx="5984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Bimembre / Major Sentence</a:t>
            </a:r>
            <a:endParaRPr lang="en-US" sz="4000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03740661-8DAF-5D40-96AC-1B0F36FE50EB}"/>
              </a:ext>
            </a:extLst>
          </p:cNvPr>
          <p:cNvSpPr/>
          <p:nvPr/>
        </p:nvSpPr>
        <p:spPr>
          <a:xfrm rot="2227552">
            <a:off x="5591945" y="978006"/>
            <a:ext cx="432048" cy="1484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FD33E90E-43CB-5E48-A299-0FCA0CCCDB9F}"/>
              </a:ext>
            </a:extLst>
          </p:cNvPr>
          <p:cNvSpPr/>
          <p:nvPr/>
        </p:nvSpPr>
        <p:spPr>
          <a:xfrm rot="19309491">
            <a:off x="7209043" y="633619"/>
            <a:ext cx="432048" cy="3998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5381778" y="1556792"/>
            <a:ext cx="1656184" cy="5760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622512" y="3012667"/>
            <a:ext cx="3487618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= Modify nouns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909550" y="332656"/>
            <a:ext cx="8973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Adjetivas</a:t>
            </a:r>
          </a:p>
        </p:txBody>
      </p:sp>
      <p:sp>
        <p:nvSpPr>
          <p:cNvPr id="2" name="1 Flecha derecha"/>
          <p:cNvSpPr/>
          <p:nvPr/>
        </p:nvSpPr>
        <p:spPr>
          <a:xfrm rot="5400000">
            <a:off x="8173798" y="2749995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3 Elipse"/>
          <p:cNvSpPr/>
          <p:nvPr/>
        </p:nvSpPr>
        <p:spPr>
          <a:xfrm>
            <a:off x="3838783" y="2191118"/>
            <a:ext cx="576827" cy="5588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S</a:t>
            </a:r>
          </a:p>
        </p:txBody>
      </p:sp>
      <p:sp>
        <p:nvSpPr>
          <p:cNvPr id="14" name="3 Elipse"/>
          <p:cNvSpPr/>
          <p:nvPr/>
        </p:nvSpPr>
        <p:spPr>
          <a:xfrm>
            <a:off x="8004130" y="2190229"/>
            <a:ext cx="576827" cy="5588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E</a:t>
            </a:r>
          </a:p>
        </p:txBody>
      </p:sp>
      <p:cxnSp>
        <p:nvCxnSpPr>
          <p:cNvPr id="24" name="23 Conector recto"/>
          <p:cNvCxnSpPr>
            <a:endCxn id="14" idx="2"/>
          </p:cNvCxnSpPr>
          <p:nvPr/>
        </p:nvCxnSpPr>
        <p:spPr>
          <a:xfrm>
            <a:off x="7032104" y="2147490"/>
            <a:ext cx="972026" cy="32217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622512" y="3628413"/>
            <a:ext cx="3487618" cy="4643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formal characteristics</a:t>
            </a:r>
          </a:p>
        </p:txBody>
      </p:sp>
      <p:sp>
        <p:nvSpPr>
          <p:cNvPr id="28" name="27 Flecha derecha"/>
          <p:cNvSpPr/>
          <p:nvPr/>
        </p:nvSpPr>
        <p:spPr>
          <a:xfrm rot="5400000">
            <a:off x="8182181" y="3388140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 rot="5400000">
            <a:off x="8173797" y="4020780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"/>
          <p:cNvSpPr/>
          <p:nvPr/>
        </p:nvSpPr>
        <p:spPr>
          <a:xfrm>
            <a:off x="6582388" y="4308812"/>
            <a:ext cx="3487618" cy="638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adjectives are gradable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632253" y="5179574"/>
            <a:ext cx="3487618" cy="5536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and superlative endings /-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/-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3" name="22 Flecha derecha"/>
          <p:cNvSpPr/>
          <p:nvPr/>
        </p:nvSpPr>
        <p:spPr>
          <a:xfrm rot="5400000">
            <a:off x="8173796" y="4869159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2470981" y="2988418"/>
            <a:ext cx="3487618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Modificador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" name="40 Flecha derecha"/>
          <p:cNvSpPr/>
          <p:nvPr/>
        </p:nvSpPr>
        <p:spPr>
          <a:xfrm rot="5400000">
            <a:off x="4022267" y="2725746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Rectángulo"/>
          <p:cNvSpPr/>
          <p:nvPr/>
        </p:nvSpPr>
        <p:spPr>
          <a:xfrm>
            <a:off x="2470981" y="3604164"/>
            <a:ext cx="3487618" cy="4643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Atributo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sustantivo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42 Flecha derecha"/>
          <p:cNvSpPr/>
          <p:nvPr/>
        </p:nvSpPr>
        <p:spPr>
          <a:xfrm rot="5400000">
            <a:off x="4030650" y="3363891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23 Conector recto"/>
          <p:cNvCxnSpPr>
            <a:stCxn id="13" idx="6"/>
          </p:cNvCxnSpPr>
          <p:nvPr/>
        </p:nvCxnSpPr>
        <p:spPr>
          <a:xfrm flipV="1">
            <a:off x="4415610" y="2156150"/>
            <a:ext cx="966168" cy="31440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5924" y="404664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Adjetivas</a:t>
            </a: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Adjective Sentences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20251" y="2348880"/>
            <a:ext cx="2727677" cy="712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Adjective by itself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(Adjetivo solo)</a:t>
            </a:r>
          </a:p>
        </p:txBody>
      </p:sp>
      <p:sp>
        <p:nvSpPr>
          <p:cNvPr id="22" name="21 Elipse"/>
          <p:cNvSpPr/>
          <p:nvPr/>
        </p:nvSpPr>
        <p:spPr>
          <a:xfrm>
            <a:off x="2207567" y="2487122"/>
            <a:ext cx="409807" cy="4358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991544" y="3429000"/>
            <a:ext cx="3528392" cy="576064"/>
            <a:chOff x="2135561" y="3573016"/>
            <a:chExt cx="3528392" cy="576064"/>
          </a:xfrm>
        </p:grpSpPr>
        <p:grpSp>
          <p:nvGrpSpPr>
            <p:cNvPr id="3" name="Grupo 2"/>
            <p:cNvGrpSpPr/>
            <p:nvPr/>
          </p:nvGrpSpPr>
          <p:grpSpPr>
            <a:xfrm>
              <a:off x="2135561" y="3573016"/>
              <a:ext cx="3528392" cy="576064"/>
              <a:chOff x="2135561" y="3573016"/>
              <a:chExt cx="3528392" cy="57606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2711624" y="3573016"/>
                <a:ext cx="2952329" cy="5760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2567608" y="3573016"/>
              <a:ext cx="302433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cans</a:t>
              </a:r>
              <a:r>
                <a:rPr lang="en-US" sz="24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ado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168008" y="3356991"/>
            <a:ext cx="4799517" cy="1368153"/>
            <a:chOff x="5951985" y="3573016"/>
            <a:chExt cx="4799517" cy="580663"/>
          </a:xfrm>
        </p:grpSpPr>
        <p:grpSp>
          <p:nvGrpSpPr>
            <p:cNvPr id="2" name="Grupo 1"/>
            <p:cNvGrpSpPr/>
            <p:nvPr/>
          </p:nvGrpSpPr>
          <p:grpSpPr>
            <a:xfrm>
              <a:off x="5951985" y="3573016"/>
              <a:ext cx="4799517" cy="576064"/>
              <a:chOff x="5951985" y="3573016"/>
              <a:chExt cx="4799517" cy="57606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6672064" y="3573016"/>
                <a:ext cx="4079438" cy="5760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5951985" y="3573017"/>
                <a:ext cx="1093043" cy="57606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6312024" y="3573016"/>
              <a:ext cx="4320480" cy="580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cansado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sufrir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7043155" y="2384883"/>
            <a:ext cx="2592288" cy="5760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Adjectival Phrase</a:t>
            </a:r>
          </a:p>
        </p:txBody>
      </p:sp>
      <p:sp>
        <p:nvSpPr>
          <p:cNvPr id="31" name="30 Elipse"/>
          <p:cNvSpPr/>
          <p:nvPr/>
        </p:nvSpPr>
        <p:spPr>
          <a:xfrm>
            <a:off x="6528047" y="2492894"/>
            <a:ext cx="492869" cy="4301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32" name="31 Flecha derecha"/>
          <p:cNvSpPr/>
          <p:nvPr/>
        </p:nvSpPr>
        <p:spPr>
          <a:xfrm rot="5400000">
            <a:off x="3668184" y="3125734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5400000">
            <a:off x="8130809" y="2989418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8" name="Grupo 7"/>
          <p:cNvGrpSpPr/>
          <p:nvPr/>
        </p:nvGrpSpPr>
        <p:grpSpPr>
          <a:xfrm>
            <a:off x="2063551" y="4869160"/>
            <a:ext cx="3528392" cy="576064"/>
            <a:chOff x="2125198" y="4869160"/>
            <a:chExt cx="3528392" cy="576064"/>
          </a:xfrm>
        </p:grpSpPr>
        <p:sp>
          <p:nvSpPr>
            <p:cNvPr id="34" name="33 Rectángulo"/>
            <p:cNvSpPr/>
            <p:nvPr/>
          </p:nvSpPr>
          <p:spPr>
            <a:xfrm>
              <a:off x="2927648" y="4869160"/>
              <a:ext cx="2725942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     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125198" y="4869161"/>
              <a:ext cx="1093043" cy="5760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2781899" y="4869160"/>
              <a:ext cx="272767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patient </a:t>
              </a:r>
            </a:p>
          </p:txBody>
        </p:sp>
      </p:grpSp>
      <p:sp>
        <p:nvSpPr>
          <p:cNvPr id="40" name="39 Flecha derecha"/>
          <p:cNvSpPr/>
          <p:nvPr/>
        </p:nvSpPr>
        <p:spPr>
          <a:xfrm rot="5400000">
            <a:off x="3655261" y="4372638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Flecha derecha"/>
          <p:cNvSpPr/>
          <p:nvPr/>
        </p:nvSpPr>
        <p:spPr>
          <a:xfrm rot="5400000">
            <a:off x="8219901" y="4751693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errar llave"/>
          <p:cNvSpPr/>
          <p:nvPr/>
        </p:nvSpPr>
        <p:spPr>
          <a:xfrm rot="5400000">
            <a:off x="8951366" y="2976016"/>
            <a:ext cx="360041" cy="2304255"/>
          </a:xfrm>
          <a:prstGeom prst="rightBrace">
            <a:avLst>
              <a:gd name="adj1" fmla="val 8333"/>
              <a:gd name="adj2" fmla="val 4952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8236746" y="3736950"/>
            <a:ext cx="587622" cy="288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Adj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8483315" y="4293096"/>
            <a:ext cx="1296144" cy="253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Adj. Phrase</a:t>
            </a:r>
          </a:p>
        </p:txBody>
      </p:sp>
      <p:grpSp>
        <p:nvGrpSpPr>
          <p:cNvPr id="43" name="Grupo 5"/>
          <p:cNvGrpSpPr/>
          <p:nvPr/>
        </p:nvGrpSpPr>
        <p:grpSpPr>
          <a:xfrm>
            <a:off x="6168008" y="5104200"/>
            <a:ext cx="4799517" cy="1421146"/>
            <a:chOff x="5951985" y="3573016"/>
            <a:chExt cx="4799517" cy="580663"/>
          </a:xfrm>
        </p:grpSpPr>
        <p:grpSp>
          <p:nvGrpSpPr>
            <p:cNvPr id="44" name="Grupo 1"/>
            <p:cNvGrpSpPr/>
            <p:nvPr/>
          </p:nvGrpSpPr>
          <p:grpSpPr>
            <a:xfrm>
              <a:off x="5951985" y="3573016"/>
              <a:ext cx="4799517" cy="576064"/>
              <a:chOff x="5951985" y="3573016"/>
              <a:chExt cx="4799517" cy="576064"/>
            </a:xfrm>
          </p:grpSpPr>
          <p:sp>
            <p:nvSpPr>
              <p:cNvPr id="46" name="45 Rectángulo"/>
              <p:cNvSpPr/>
              <p:nvPr/>
            </p:nvSpPr>
            <p:spPr>
              <a:xfrm>
                <a:off x="6672064" y="3573016"/>
                <a:ext cx="4079438" cy="5760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5951985" y="3573017"/>
                <a:ext cx="1093043" cy="57606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</a:t>
                </a:r>
              </a:p>
            </p:txBody>
          </p:sp>
        </p:grpSp>
        <p:sp>
          <p:nvSpPr>
            <p:cNvPr id="45" name="44 Rectángulo"/>
            <p:cNvSpPr/>
            <p:nvPr/>
          </p:nvSpPr>
          <p:spPr>
            <a:xfrm>
              <a:off x="6312024" y="3573016"/>
              <a:ext cx="4320480" cy="580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guilty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homicide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47 Cerrar llave"/>
          <p:cNvSpPr/>
          <p:nvPr/>
        </p:nvSpPr>
        <p:spPr>
          <a:xfrm rot="5400000">
            <a:off x="8912625" y="4776216"/>
            <a:ext cx="360041" cy="2304255"/>
          </a:xfrm>
          <a:prstGeom prst="rightBrace">
            <a:avLst>
              <a:gd name="adj1" fmla="val 8333"/>
              <a:gd name="adj2" fmla="val 4952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48 Rectángulo"/>
          <p:cNvSpPr/>
          <p:nvPr/>
        </p:nvSpPr>
        <p:spPr>
          <a:xfrm>
            <a:off x="7968208" y="5537150"/>
            <a:ext cx="587622" cy="288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Adj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8444574" y="6093296"/>
            <a:ext cx="1296144" cy="253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Adj. Phrase</a:t>
            </a:r>
          </a:p>
        </p:txBody>
      </p:sp>
      <p:sp>
        <p:nvSpPr>
          <p:cNvPr id="37" name="12 Rectángulo"/>
          <p:cNvSpPr/>
          <p:nvPr/>
        </p:nvSpPr>
        <p:spPr>
          <a:xfrm>
            <a:off x="9108777" y="3717032"/>
            <a:ext cx="1135995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Pr. </a:t>
            </a:r>
            <a:r>
              <a:rPr lang="es-EC" dirty="0" err="1"/>
              <a:t>phrase</a:t>
            </a:r>
            <a:endParaRPr lang="es-EC" dirty="0"/>
          </a:p>
        </p:txBody>
      </p:sp>
      <p:sp>
        <p:nvSpPr>
          <p:cNvPr id="38" name="12 Rectángulo"/>
          <p:cNvSpPr/>
          <p:nvPr/>
        </p:nvSpPr>
        <p:spPr>
          <a:xfrm>
            <a:off x="8976320" y="5517232"/>
            <a:ext cx="1135995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Pr. </a:t>
            </a:r>
            <a:r>
              <a:rPr lang="es-EC" dirty="0" err="1"/>
              <a:t>phrase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88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12" grpId="0" animBg="1"/>
      <p:bldP spid="13" grpId="0" animBg="1"/>
      <p:bldP spid="42" grpId="0" animBg="1"/>
      <p:bldP spid="48" grpId="0" animBg="1"/>
      <p:bldP spid="49" grpId="0" animBg="1"/>
      <p:bldP spid="50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2158075"/>
            <a:ext cx="8574622" cy="216024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34113" y="3428604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VERB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407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5381778" y="1556792"/>
            <a:ext cx="1656184" cy="5760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622512" y="3012667"/>
            <a:ext cx="3487618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= Action words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986640" y="332656"/>
            <a:ext cx="6819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Verbales</a:t>
            </a:r>
          </a:p>
        </p:txBody>
      </p:sp>
      <p:sp>
        <p:nvSpPr>
          <p:cNvPr id="2" name="1 Flecha derecha"/>
          <p:cNvSpPr/>
          <p:nvPr/>
        </p:nvSpPr>
        <p:spPr>
          <a:xfrm rot="5400000">
            <a:off x="8173798" y="2749995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3 Elipse"/>
          <p:cNvSpPr/>
          <p:nvPr/>
        </p:nvSpPr>
        <p:spPr>
          <a:xfrm>
            <a:off x="3838783" y="2191118"/>
            <a:ext cx="576827" cy="5588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S</a:t>
            </a:r>
          </a:p>
        </p:txBody>
      </p:sp>
      <p:sp>
        <p:nvSpPr>
          <p:cNvPr id="14" name="3 Elipse"/>
          <p:cNvSpPr/>
          <p:nvPr/>
        </p:nvSpPr>
        <p:spPr>
          <a:xfrm>
            <a:off x="8004130" y="2190229"/>
            <a:ext cx="576827" cy="5588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E</a:t>
            </a:r>
          </a:p>
        </p:txBody>
      </p:sp>
      <p:cxnSp>
        <p:nvCxnSpPr>
          <p:cNvPr id="24" name="23 Conector recto"/>
          <p:cNvCxnSpPr>
            <a:endCxn id="14" idx="2"/>
          </p:cNvCxnSpPr>
          <p:nvPr/>
        </p:nvCxnSpPr>
        <p:spPr>
          <a:xfrm>
            <a:off x="7032104" y="2147490"/>
            <a:ext cx="972026" cy="32217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622512" y="3628413"/>
            <a:ext cx="3487618" cy="4643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Inflections 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7 Flecha derecha"/>
          <p:cNvSpPr/>
          <p:nvPr/>
        </p:nvSpPr>
        <p:spPr>
          <a:xfrm rot="5400000">
            <a:off x="8182181" y="3388140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 rot="5400000">
            <a:off x="8173797" y="4020780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"/>
          <p:cNvSpPr/>
          <p:nvPr/>
        </p:nvSpPr>
        <p:spPr>
          <a:xfrm>
            <a:off x="6582388" y="4308812"/>
            <a:ext cx="3487618" cy="638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Tense inflection = Present 3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632253" y="5179574"/>
            <a:ext cx="3487618" cy="55368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= auxiliary, main verb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VERB = main auxiliary </a:t>
            </a:r>
          </a:p>
        </p:txBody>
      </p:sp>
      <p:sp>
        <p:nvSpPr>
          <p:cNvPr id="23" name="22 Flecha derecha"/>
          <p:cNvSpPr/>
          <p:nvPr/>
        </p:nvSpPr>
        <p:spPr>
          <a:xfrm rot="5400000">
            <a:off x="8173796" y="4869159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2470981" y="2988418"/>
            <a:ext cx="3487618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</a:t>
            </a:r>
          </a:p>
        </p:txBody>
      </p:sp>
      <p:sp>
        <p:nvSpPr>
          <p:cNvPr id="41" name="40 Flecha derecha"/>
          <p:cNvSpPr/>
          <p:nvPr/>
        </p:nvSpPr>
        <p:spPr>
          <a:xfrm rot="5400000">
            <a:off x="4022267" y="2725746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Rectángulo"/>
          <p:cNvSpPr/>
          <p:nvPr/>
        </p:nvSpPr>
        <p:spPr>
          <a:xfrm>
            <a:off x="2470981" y="3604164"/>
            <a:ext cx="3487618" cy="4643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Núcleo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del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predicado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42 Flecha derecha"/>
          <p:cNvSpPr/>
          <p:nvPr/>
        </p:nvSpPr>
        <p:spPr>
          <a:xfrm rot="5400000">
            <a:off x="4030650" y="3363891"/>
            <a:ext cx="288032" cy="288033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5" name="23 Conector recto"/>
          <p:cNvCxnSpPr>
            <a:stCxn id="13" idx="6"/>
          </p:cNvCxnSpPr>
          <p:nvPr/>
        </p:nvCxnSpPr>
        <p:spPr>
          <a:xfrm flipV="1">
            <a:off x="4415610" y="2156150"/>
            <a:ext cx="966168" cy="31440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5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5924" y="404664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Verbales</a:t>
            </a: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verbal Sentences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20251" y="2348880"/>
            <a:ext cx="2295627" cy="7123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 by itself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solo)</a:t>
            </a:r>
          </a:p>
        </p:txBody>
      </p:sp>
      <p:sp>
        <p:nvSpPr>
          <p:cNvPr id="22" name="21 Elipse"/>
          <p:cNvSpPr/>
          <p:nvPr/>
        </p:nvSpPr>
        <p:spPr>
          <a:xfrm>
            <a:off x="2207567" y="2487122"/>
            <a:ext cx="409807" cy="4358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991544" y="3429000"/>
            <a:ext cx="3528392" cy="576064"/>
            <a:chOff x="2135561" y="3573016"/>
            <a:chExt cx="3528392" cy="576064"/>
          </a:xfrm>
        </p:grpSpPr>
        <p:grpSp>
          <p:nvGrpSpPr>
            <p:cNvPr id="3" name="Grupo 2"/>
            <p:cNvGrpSpPr/>
            <p:nvPr/>
          </p:nvGrpSpPr>
          <p:grpSpPr>
            <a:xfrm>
              <a:off x="2135561" y="3573016"/>
              <a:ext cx="3528392" cy="576064"/>
              <a:chOff x="2135561" y="3573016"/>
              <a:chExt cx="3528392" cy="57606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2711624" y="3573016"/>
                <a:ext cx="2952329" cy="5760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2567608" y="3573016"/>
              <a:ext cx="302433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Nieva</a:t>
              </a:r>
              <a:endParaRPr lang="en-US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769091" y="3320988"/>
            <a:ext cx="4799517" cy="1368153"/>
            <a:chOff x="5951985" y="3573016"/>
            <a:chExt cx="4799517" cy="580663"/>
          </a:xfrm>
        </p:grpSpPr>
        <p:grpSp>
          <p:nvGrpSpPr>
            <p:cNvPr id="2" name="Grupo 1"/>
            <p:cNvGrpSpPr/>
            <p:nvPr/>
          </p:nvGrpSpPr>
          <p:grpSpPr>
            <a:xfrm>
              <a:off x="5951985" y="3573016"/>
              <a:ext cx="4799517" cy="576064"/>
              <a:chOff x="5951985" y="3573016"/>
              <a:chExt cx="4799517" cy="57606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6672064" y="3573016"/>
                <a:ext cx="4079438" cy="5760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5951985" y="3573017"/>
                <a:ext cx="1093043" cy="57606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6312024" y="3573016"/>
              <a:ext cx="4320480" cy="580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Llueve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</a:t>
              </a:r>
              <a:r>
                <a:rPr lang="en-US" sz="24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Quito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29 Rectángulo"/>
          <p:cNvSpPr/>
          <p:nvPr/>
        </p:nvSpPr>
        <p:spPr>
          <a:xfrm>
            <a:off x="7644238" y="2348880"/>
            <a:ext cx="2592288" cy="5760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Phrase</a:t>
            </a:r>
          </a:p>
        </p:txBody>
      </p:sp>
      <p:sp>
        <p:nvSpPr>
          <p:cNvPr id="31" name="30 Elipse"/>
          <p:cNvSpPr/>
          <p:nvPr/>
        </p:nvSpPr>
        <p:spPr>
          <a:xfrm>
            <a:off x="7129130" y="2456891"/>
            <a:ext cx="492869" cy="4320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32" name="31 Flecha derecha"/>
          <p:cNvSpPr/>
          <p:nvPr/>
        </p:nvSpPr>
        <p:spPr>
          <a:xfrm rot="5400000">
            <a:off x="3668184" y="3125734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5400000">
            <a:off x="8731892" y="2953415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8" name="Grupo 7"/>
          <p:cNvGrpSpPr/>
          <p:nvPr/>
        </p:nvGrpSpPr>
        <p:grpSpPr>
          <a:xfrm>
            <a:off x="2063551" y="4869160"/>
            <a:ext cx="3528392" cy="576064"/>
            <a:chOff x="2125198" y="4869160"/>
            <a:chExt cx="3528392" cy="576064"/>
          </a:xfrm>
        </p:grpSpPr>
        <p:sp>
          <p:nvSpPr>
            <p:cNvPr id="34" name="33 Rectángulo"/>
            <p:cNvSpPr/>
            <p:nvPr/>
          </p:nvSpPr>
          <p:spPr>
            <a:xfrm>
              <a:off x="2927648" y="4869160"/>
              <a:ext cx="2725942" cy="5760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      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125198" y="4869161"/>
              <a:ext cx="1093043" cy="5760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2781899" y="4869160"/>
              <a:ext cx="2727676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Go!</a:t>
              </a:r>
            </a:p>
          </p:txBody>
        </p:sp>
      </p:grpSp>
      <p:sp>
        <p:nvSpPr>
          <p:cNvPr id="40" name="39 Flecha derecha"/>
          <p:cNvSpPr/>
          <p:nvPr/>
        </p:nvSpPr>
        <p:spPr>
          <a:xfrm rot="5400000">
            <a:off x="3655261" y="4372638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Flecha derecha"/>
          <p:cNvSpPr/>
          <p:nvPr/>
        </p:nvSpPr>
        <p:spPr>
          <a:xfrm rot="5400000">
            <a:off x="8820984" y="4715690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43" name="Grupo 5"/>
          <p:cNvGrpSpPr/>
          <p:nvPr/>
        </p:nvGrpSpPr>
        <p:grpSpPr>
          <a:xfrm>
            <a:off x="6769091" y="5068197"/>
            <a:ext cx="4799517" cy="1421146"/>
            <a:chOff x="5951985" y="3573016"/>
            <a:chExt cx="4799517" cy="580663"/>
          </a:xfrm>
        </p:grpSpPr>
        <p:grpSp>
          <p:nvGrpSpPr>
            <p:cNvPr id="44" name="Grupo 1"/>
            <p:cNvGrpSpPr/>
            <p:nvPr/>
          </p:nvGrpSpPr>
          <p:grpSpPr>
            <a:xfrm>
              <a:off x="5951985" y="3573016"/>
              <a:ext cx="4799517" cy="576064"/>
              <a:chOff x="5951985" y="3573016"/>
              <a:chExt cx="4799517" cy="576064"/>
            </a:xfrm>
          </p:grpSpPr>
          <p:sp>
            <p:nvSpPr>
              <p:cNvPr id="46" name="45 Rectángulo"/>
              <p:cNvSpPr/>
              <p:nvPr/>
            </p:nvSpPr>
            <p:spPr>
              <a:xfrm>
                <a:off x="6672064" y="3573016"/>
                <a:ext cx="4079438" cy="57606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5951985" y="3573017"/>
                <a:ext cx="1093043" cy="576063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</a:t>
                </a:r>
              </a:p>
            </p:txBody>
          </p:sp>
        </p:grpSp>
        <p:sp>
          <p:nvSpPr>
            <p:cNvPr id="45" name="44 Rectángulo"/>
            <p:cNvSpPr/>
            <p:nvPr/>
          </p:nvSpPr>
          <p:spPr>
            <a:xfrm>
              <a:off x="6312024" y="3573016"/>
              <a:ext cx="4320480" cy="580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Sleep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well  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8 Flecha izquierda y derecha"/>
          <p:cNvSpPr/>
          <p:nvPr/>
        </p:nvSpPr>
        <p:spPr>
          <a:xfrm>
            <a:off x="5303912" y="2420888"/>
            <a:ext cx="1465179" cy="6103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FFFF00"/>
                </a:solidFill>
              </a:rPr>
              <a:t>Imp. verb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8580342" y="3700947"/>
            <a:ext cx="2304255" cy="809669"/>
            <a:chOff x="8580342" y="3700947"/>
            <a:chExt cx="2304255" cy="809669"/>
          </a:xfrm>
        </p:grpSpPr>
        <p:sp>
          <p:nvSpPr>
            <p:cNvPr id="12" name="11 Cerrar llave"/>
            <p:cNvSpPr/>
            <p:nvPr/>
          </p:nvSpPr>
          <p:spPr>
            <a:xfrm rot="5400000">
              <a:off x="9552449" y="2940013"/>
              <a:ext cx="360041" cy="2304255"/>
            </a:xfrm>
            <a:prstGeom prst="rightBrace">
              <a:avLst>
                <a:gd name="adj1" fmla="val 8333"/>
                <a:gd name="adj2" fmla="val 495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8837829" y="3700947"/>
              <a:ext cx="451541" cy="284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V</a:t>
              </a:r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9084398" y="4257093"/>
              <a:ext cx="1296144" cy="2535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V. Phrase</a:t>
              </a: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9577751" y="3700947"/>
              <a:ext cx="1246297" cy="284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err="1"/>
                <a:t>Adv</a:t>
              </a:r>
              <a:endParaRPr lang="es-EC" dirty="0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9039282" y="5458088"/>
            <a:ext cx="2304255" cy="809669"/>
            <a:chOff x="8580342" y="3700947"/>
            <a:chExt cx="2304255" cy="809669"/>
          </a:xfrm>
        </p:grpSpPr>
        <p:sp>
          <p:nvSpPr>
            <p:cNvPr id="51" name="11 Cerrar llave"/>
            <p:cNvSpPr/>
            <p:nvPr/>
          </p:nvSpPr>
          <p:spPr>
            <a:xfrm rot="5400000">
              <a:off x="9552449" y="2940013"/>
              <a:ext cx="360041" cy="2304255"/>
            </a:xfrm>
            <a:prstGeom prst="rightBrace">
              <a:avLst>
                <a:gd name="adj1" fmla="val 8333"/>
                <a:gd name="adj2" fmla="val 49529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2" name="12 Rectángulo"/>
            <p:cNvSpPr/>
            <p:nvPr/>
          </p:nvSpPr>
          <p:spPr>
            <a:xfrm>
              <a:off x="8837829" y="3700947"/>
              <a:ext cx="451541" cy="284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V</a:t>
              </a:r>
            </a:p>
          </p:txBody>
        </p:sp>
        <p:sp>
          <p:nvSpPr>
            <p:cNvPr id="53" name="41 Rectángulo"/>
            <p:cNvSpPr/>
            <p:nvPr/>
          </p:nvSpPr>
          <p:spPr>
            <a:xfrm>
              <a:off x="9084398" y="4257093"/>
              <a:ext cx="1296144" cy="2535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V. Phrase</a:t>
              </a:r>
            </a:p>
          </p:txBody>
        </p:sp>
        <p:sp>
          <p:nvSpPr>
            <p:cNvPr id="54" name="36 Rectángulo"/>
            <p:cNvSpPr/>
            <p:nvPr/>
          </p:nvSpPr>
          <p:spPr>
            <a:xfrm>
              <a:off x="9577751" y="3700947"/>
              <a:ext cx="1246297" cy="2841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err="1"/>
                <a:t>Adv</a:t>
              </a:r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4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2158075"/>
            <a:ext cx="8574622" cy="216024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71005" y="3428604"/>
            <a:ext cx="281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ADVERB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36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25803640"/>
              </p:ext>
            </p:extLst>
          </p:nvPr>
        </p:nvGraphicFramePr>
        <p:xfrm>
          <a:off x="2196312" y="1340769"/>
          <a:ext cx="96603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693911" y="164233"/>
            <a:ext cx="10018713" cy="1752599"/>
          </a:xfrm>
        </p:spPr>
        <p:txBody>
          <a:bodyPr/>
          <a:lstStyle/>
          <a:p>
            <a:r>
              <a:rPr lang="en-US" dirty="0"/>
              <a:t>ADVERB</a:t>
            </a:r>
            <a:r>
              <a:rPr lang="es-EC" dirty="0"/>
              <a:t>: </a:t>
            </a:r>
            <a:r>
              <a:rPr lang="en-US" dirty="0"/>
              <a:t>DEFINITION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85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4311" y="332656"/>
            <a:ext cx="10018713" cy="1097631"/>
          </a:xfrm>
        </p:spPr>
        <p:txBody>
          <a:bodyPr/>
          <a:lstStyle/>
          <a:p>
            <a:r>
              <a:rPr lang="en-US" dirty="0"/>
              <a:t>ADVERB</a:t>
            </a:r>
            <a:r>
              <a:rPr lang="es-EC" dirty="0"/>
              <a:t>: </a:t>
            </a:r>
            <a:r>
              <a:rPr lang="en-US" dirty="0"/>
              <a:t>TYPES</a:t>
            </a:r>
            <a:endParaRPr lang="es-EC" dirty="0"/>
          </a:p>
        </p:txBody>
      </p:sp>
      <p:pic>
        <p:nvPicPr>
          <p:cNvPr id="1026" name="Picture 2" descr="Resultado de imagen para tipos de adverbio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27" y="1655763"/>
            <a:ext cx="5446713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types of adverb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655763"/>
            <a:ext cx="56007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6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1090" cy="6902092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 rot="10800000">
            <a:off x="4357702" y="1753770"/>
            <a:ext cx="1102290" cy="83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5459992" y="2640948"/>
            <a:ext cx="3219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Adverbio autónomo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867400" y="1230550"/>
            <a:ext cx="595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DEPRISA!!		Necesitaremos agua</a:t>
            </a:r>
          </a:p>
        </p:txBody>
      </p:sp>
      <p:sp>
        <p:nvSpPr>
          <p:cNvPr id="19" name="18 Cerrar llave"/>
          <p:cNvSpPr/>
          <p:nvPr/>
        </p:nvSpPr>
        <p:spPr>
          <a:xfrm rot="5400000">
            <a:off x="6454231" y="626623"/>
            <a:ext cx="720170" cy="2373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5400000">
            <a:off x="9845131" y="231221"/>
            <a:ext cx="720170" cy="324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8991862" y="2630136"/>
            <a:ext cx="242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Oración simple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533263" y="4312920"/>
            <a:ext cx="4291834" cy="1424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/>
              <a:t>5 EJEMPLOS</a:t>
            </a:r>
          </a:p>
        </p:txBody>
      </p:sp>
    </p:spTree>
    <p:extLst>
      <p:ext uri="{BB962C8B-B14F-4D97-AF65-F5344CB8AC3E}">
        <p14:creationId xmlns:p14="http://schemas.microsoft.com/office/powerpoint/2010/main" val="35925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 animBg="1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687"/>
            <a:ext cx="6382147" cy="4436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lecha derecha 5"/>
          <p:cNvSpPr/>
          <p:nvPr/>
        </p:nvSpPr>
        <p:spPr>
          <a:xfrm rot="10800000">
            <a:off x="4257911" y="1693645"/>
            <a:ext cx="1102290" cy="8392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7664012" y="1485752"/>
            <a:ext cx="432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/>
              <a:t>HASTA NUNCA!!</a:t>
            </a:r>
          </a:p>
        </p:txBody>
      </p:sp>
      <p:sp>
        <p:nvSpPr>
          <p:cNvPr id="5" name="4 Cerrar llave"/>
          <p:cNvSpPr/>
          <p:nvPr/>
        </p:nvSpPr>
        <p:spPr>
          <a:xfrm rot="5400000">
            <a:off x="7882261" y="1410539"/>
            <a:ext cx="535447" cy="14901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errar llave"/>
          <p:cNvSpPr/>
          <p:nvPr/>
        </p:nvSpPr>
        <p:spPr>
          <a:xfrm rot="16200000">
            <a:off x="9648050" y="494134"/>
            <a:ext cx="360085" cy="19222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659877" y="2505554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/>
              <a:t>Indica el momento en que se inicia una acción o en el que habrá de ocurrir algo.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515742" y="180580"/>
            <a:ext cx="3168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i="1" dirty="0"/>
              <a:t>adverbio</a:t>
            </a:r>
          </a:p>
          <a:p>
            <a:r>
              <a:rPr lang="es-EC" sz="2800" dirty="0"/>
              <a:t>En ninguna ocasión.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203823" y="4354830"/>
            <a:ext cx="4291834" cy="1424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dirty="0"/>
              <a:t>5 EJEMPLOS</a:t>
            </a:r>
          </a:p>
        </p:txBody>
      </p:sp>
    </p:spTree>
    <p:extLst>
      <p:ext uri="{BB962C8B-B14F-4D97-AF65-F5344CB8AC3E}">
        <p14:creationId xmlns:p14="http://schemas.microsoft.com/office/powerpoint/2010/main" val="34041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5783" y="188640"/>
            <a:ext cx="6559152" cy="1459920"/>
          </a:xfrm>
        </p:spPr>
        <p:txBody>
          <a:bodyPr/>
          <a:lstStyle/>
          <a:p>
            <a:r>
              <a:rPr lang="es-EC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oración </a:t>
            </a:r>
            <a:r>
              <a:rPr lang="es-EC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unimembre</a:t>
            </a:r>
            <a:b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s-EC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endParaRPr lang="es-EC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2257" y="1951650"/>
            <a:ext cx="9583488" cy="187220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fragmented or incomplete sentence or clause that still conveys meaning: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far so good, No pain no gain, Yes Indeed!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clause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abbreviated clause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fragment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Every primary or secondary interjection is a minor sentence.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10290"/>
          <a:stretch/>
        </p:blipFill>
        <p:spPr>
          <a:xfrm>
            <a:off x="8147" y="0"/>
            <a:ext cx="2952328" cy="1883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887567" y="4360458"/>
            <a:ext cx="9511480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solo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miembro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constituyente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unidades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Caminar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rumbo, ¡Silencio!, Los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recuerdos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infancia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la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sintáctica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dividirse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sujeto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predicado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519936" y="6300028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Revilla, S. 1986. Gramática Española Moderna. McGraw-Hill. México</a:t>
            </a:r>
          </a:p>
        </p:txBody>
      </p:sp>
    </p:spTree>
    <p:extLst>
      <p:ext uri="{BB962C8B-B14F-4D97-AF65-F5344CB8AC3E}">
        <p14:creationId xmlns:p14="http://schemas.microsoft.com/office/powerpoint/2010/main" val="8565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488" y="91930"/>
            <a:ext cx="10018713" cy="88160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AS MINOR SENTENCES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2530" y="1124744"/>
            <a:ext cx="11588125" cy="536440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Dónde lo dejamos?				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Aquí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							(Indicando lugar)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Where?			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							(Showing place)</a:t>
            </a:r>
          </a:p>
          <a:p>
            <a:pPr lvl="1"/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trabajaste?				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Ayer!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(indicando tiempo)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worked			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(Showing time)</a:t>
            </a:r>
          </a:p>
          <a:p>
            <a:pPr lvl="1"/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 cometes errores? 			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nunca!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			(indicando tiempo)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make mistakes?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never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(Showing frequency)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¿Él lo hizo?				     		</a:t>
            </a: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Indudablemente sí.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		(indicando	certeza)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he do it?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Undoubtedly yes.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(Showing certainty)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3960679" y="1124744"/>
            <a:ext cx="551145" cy="5364402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2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2" y="316285"/>
            <a:ext cx="4999313" cy="58480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52" y="1556792"/>
            <a:ext cx="6259849" cy="4127021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 rot="10800000">
            <a:off x="10609545" y="4235438"/>
            <a:ext cx="1052186" cy="513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derecha 7"/>
          <p:cNvSpPr/>
          <p:nvPr/>
        </p:nvSpPr>
        <p:spPr>
          <a:xfrm rot="10800000">
            <a:off x="5329239" y="1396957"/>
            <a:ext cx="1052186" cy="513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70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2158075"/>
            <a:ext cx="8574622" cy="216024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07631" y="3428604"/>
            <a:ext cx="453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PREPOSITION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01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PREPOSITIONS</a:t>
            </a:r>
            <a:r>
              <a:rPr lang="es-EC" dirty="0"/>
              <a:t>: </a:t>
            </a:r>
            <a:r>
              <a:rPr lang="en-US" dirty="0"/>
              <a:t>DEFINITION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4312" y="2438399"/>
            <a:ext cx="4895055" cy="3352801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Prepositions are links with subordinating function.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union is carried out with one or several words.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Prepositions are non-variable words that relate the components of a sentence favoring to give them meaning.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607966" y="2348880"/>
            <a:ext cx="5248673" cy="3714328"/>
          </a:xfrm>
        </p:spPr>
        <p:txBody>
          <a:bodyPr numCol="2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given by the prepositions responds to circumstances of: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possession,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belonging,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and origin.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55500634"/>
              </p:ext>
            </p:extLst>
          </p:nvPr>
        </p:nvGraphicFramePr>
        <p:xfrm>
          <a:off x="1635635" y="692150"/>
          <a:ext cx="4316349" cy="5270679"/>
        </p:xfrm>
        <a:graphic>
          <a:graphicData uri="http://schemas.openxmlformats.org/drawingml/2006/table">
            <a:tbl>
              <a:tblPr/>
              <a:tblGrid>
                <a:gridCol w="141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961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Sentence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428"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the table.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the chair.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the box.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428">
                <a:tc>
                  <a:txBody>
                    <a:bodyPr/>
                    <a:lstStyle/>
                    <a:p>
                      <a:r>
                        <a:rPr lang="es-EC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 am.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Wednesday.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428">
                <a:tc>
                  <a:txBody>
                    <a:bodyPr/>
                    <a:lstStyle/>
                    <a:p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</a:t>
                      </a: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done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</a:t>
                      </a:r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434">
                <a:tc>
                  <a:txBody>
                    <a:bodyPr/>
                    <a:lstStyle/>
                    <a:p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Possession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the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kitchen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the dogs.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93177"/>
              </p:ext>
            </p:extLst>
          </p:nvPr>
        </p:nvGraphicFramePr>
        <p:xfrm>
          <a:off x="6528048" y="692696"/>
          <a:ext cx="5127520" cy="509242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</a:t>
                      </a:r>
                      <a:r>
                        <a:rPr lang="en-US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\</a:t>
                      </a: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outside </a:t>
                      </a:r>
                      <a:r>
                        <a:rPr 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s-EC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(one word compound)</a:t>
                      </a:r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34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top of the tree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\</a:t>
                      </a: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outside of 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FRONT OF </a:t>
                      </a:r>
                      <a:endParaRPr lang="es-EC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(multiword compounds)</a:t>
                      </a:r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June 10 </a:t>
                      </a:r>
                      <a:r>
                        <a:rPr lang="en-US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June 23. </a:t>
                      </a:r>
                      <a:endParaRPr lang="es-EC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(This is an unusual one because the parts of the preposition are interrupted.)</a:t>
                      </a:r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EC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on top of the worl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b="19048"/>
          <a:stretch/>
        </p:blipFill>
        <p:spPr bwMode="auto">
          <a:xfrm>
            <a:off x="0" y="1466193"/>
            <a:ext cx="6621517" cy="33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43702" y="2358158"/>
            <a:ext cx="3558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/>
              <a:t>on top of the world</a:t>
            </a:r>
            <a:endParaRPr lang="es-EC" sz="3200" dirty="0"/>
          </a:p>
        </p:txBody>
      </p:sp>
      <p:sp>
        <p:nvSpPr>
          <p:cNvPr id="4" name="3 Abrir llave"/>
          <p:cNvSpPr/>
          <p:nvPr/>
        </p:nvSpPr>
        <p:spPr>
          <a:xfrm rot="5400000">
            <a:off x="7509328" y="1251206"/>
            <a:ext cx="441326" cy="17725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Abrir llave"/>
          <p:cNvSpPr/>
          <p:nvPr/>
        </p:nvSpPr>
        <p:spPr>
          <a:xfrm rot="16200000">
            <a:off x="9313748" y="2245467"/>
            <a:ext cx="441326" cy="18362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4" y="4811147"/>
            <a:ext cx="430371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498" y="549959"/>
            <a:ext cx="6163276" cy="5188146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9674268" y="797945"/>
            <a:ext cx="1052186" cy="513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286534"/>
              </p:ext>
            </p:extLst>
          </p:nvPr>
        </p:nvGraphicFramePr>
        <p:xfrm>
          <a:off x="1343472" y="508692"/>
          <a:ext cx="4316349" cy="5270679"/>
        </p:xfrm>
        <a:graphic>
          <a:graphicData uri="http://schemas.openxmlformats.org/drawingml/2006/table">
            <a:tbl>
              <a:tblPr/>
              <a:tblGrid>
                <a:gridCol w="1416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961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Sentence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428"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tía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Estados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Unidos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428"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</a:t>
                      </a:r>
                      <a:r>
                        <a:rPr lang="en-US" sz="20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las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adversidades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428"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r>
                        <a:rPr lang="es-EC" sz="20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leche.</a:t>
                      </a:r>
                    </a:p>
                    <a:p>
                      <a:r>
                        <a:rPr lang="es-EC" sz="20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s-EC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 hermanos.</a:t>
                      </a:r>
                      <a:endParaRPr lang="es-EC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434">
                <a:tc>
                  <a:txBody>
                    <a:bodyPr/>
                    <a:lstStyle/>
                    <a:p>
                      <a:r>
                        <a:rPr lang="es-EC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20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limones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20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 </a:t>
                      </a:r>
                      <a:r>
                        <a:rPr lang="en-US" sz="2000" b="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compañera</a:t>
                      </a:r>
                      <a:r>
                        <a:rPr lang="en-US" sz="20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Nicky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5057" marR="45057" marT="22529" marB="2252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6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2158075"/>
            <a:ext cx="8574622" cy="216024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42274" y="3428604"/>
            <a:ext cx="3867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NON - </a:t>
            </a:r>
            <a:r>
              <a:rPr lang="es-EC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VERB	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558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584499" y="3791555"/>
            <a:ext cx="8486531" cy="1322902"/>
            <a:chOff x="574323" y="60027"/>
            <a:chExt cx="8486531" cy="1322902"/>
          </a:xfrm>
        </p:grpSpPr>
        <p:sp>
          <p:nvSpPr>
            <p:cNvPr id="5" name="Rectángulo redondeado 4"/>
            <p:cNvSpPr/>
            <p:nvPr/>
          </p:nvSpPr>
          <p:spPr>
            <a:xfrm>
              <a:off x="574323" y="60027"/>
              <a:ext cx="7311034" cy="106272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1853576" y="423965"/>
              <a:ext cx="7207278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40" tIns="0" rIns="276340" bIns="0" numCol="1" spcCol="1270" anchor="ctr" anchorCtr="0">
              <a:noAutofit/>
            </a:bodyPr>
            <a:lstStyle/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Cannot</a:t>
              </a:r>
              <a:r>
                <a:rPr lang="es-E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be </a:t>
              </a:r>
              <a:r>
                <a:rPr lang="es-E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combined</a:t>
              </a:r>
              <a:r>
                <a:rPr lang="es-E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611139" y="2459023"/>
            <a:ext cx="7311034" cy="1092240"/>
            <a:chOff x="522216" y="833847"/>
            <a:chExt cx="7311034" cy="1092240"/>
          </a:xfrm>
        </p:grpSpPr>
        <p:sp>
          <p:nvSpPr>
            <p:cNvPr id="8" name="Rectángulo redondeado 7"/>
            <p:cNvSpPr/>
            <p:nvPr/>
          </p:nvSpPr>
          <p:spPr>
            <a:xfrm>
              <a:off x="522216" y="833847"/>
              <a:ext cx="7311034" cy="109224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/>
            <p:cNvSpPr txBox="1"/>
            <p:nvPr/>
          </p:nvSpPr>
          <p:spPr>
            <a:xfrm>
              <a:off x="575535" y="887166"/>
              <a:ext cx="7204396" cy="985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40" tIns="0" rIns="276340" bIns="0" numCol="1" spcCol="1270" anchor="ctr" anchorCtr="0">
              <a:noAutofit/>
            </a:bodyPr>
            <a:lstStyle/>
            <a:p>
              <a:pPr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Known</a:t>
              </a:r>
              <a:r>
                <a:rPr lang="es-E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as impersonal </a:t>
              </a:r>
              <a:r>
                <a:rPr lang="es-E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verbs</a:t>
              </a:r>
              <a:r>
                <a:rPr lang="es-E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646962" y="5114457"/>
            <a:ext cx="7311034" cy="1614541"/>
            <a:chOff x="522216" y="1673007"/>
            <a:chExt cx="7311034" cy="1092240"/>
          </a:xfrm>
        </p:grpSpPr>
        <p:sp>
          <p:nvSpPr>
            <p:cNvPr id="11" name="Rectángulo redondeado 10"/>
            <p:cNvSpPr/>
            <p:nvPr/>
          </p:nvSpPr>
          <p:spPr>
            <a:xfrm>
              <a:off x="522216" y="1673007"/>
              <a:ext cx="7311034" cy="109224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575535" y="1726326"/>
              <a:ext cx="7204396" cy="985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6340" tIns="0" rIns="276340" bIns="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Incomplete</a:t>
              </a:r>
              <a:r>
                <a:rPr lang="es-ES" sz="3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3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form</a:t>
              </a:r>
              <a:r>
                <a:rPr lang="es-ES" sz="3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es-ES" sz="3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es-ES" sz="3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37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verb</a:t>
              </a:r>
              <a:endParaRPr lang="es-ES" sz="37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3 Rectángulo"/>
          <p:cNvSpPr/>
          <p:nvPr/>
        </p:nvSpPr>
        <p:spPr>
          <a:xfrm>
            <a:off x="2115473" y="352173"/>
            <a:ext cx="8221281" cy="15788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non-finite verb Sentences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Verboidales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17" name="Flecha abajo 16"/>
          <p:cNvSpPr/>
          <p:nvPr/>
        </p:nvSpPr>
        <p:spPr>
          <a:xfrm>
            <a:off x="5807968" y="3551263"/>
            <a:ext cx="432048" cy="227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abajo 17"/>
          <p:cNvSpPr/>
          <p:nvPr/>
        </p:nvSpPr>
        <p:spPr>
          <a:xfrm>
            <a:off x="5794066" y="4850273"/>
            <a:ext cx="432048" cy="227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4476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1461622" y="119675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122260" y="2022925"/>
            <a:ext cx="2427996" cy="1115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sz="32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6696040" y="2421274"/>
            <a:ext cx="2427996" cy="8763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INFINITIVE</a:t>
            </a:r>
            <a:endParaRPr lang="es-EC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343472" y="2204091"/>
            <a:ext cx="4109644" cy="14417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Non-finite verb</a:t>
            </a:r>
            <a:endParaRPr lang="es-EC" sz="4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5735960" y="2022925"/>
            <a:ext cx="620718" cy="1752600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8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4331804" y="1377312"/>
            <a:ext cx="4860000" cy="486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2640" y="83661"/>
            <a:ext cx="5926277" cy="864096"/>
          </a:xfrm>
        </p:spPr>
        <p:txBody>
          <a:bodyPr/>
          <a:lstStyle/>
          <a:p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538917" y="2151405"/>
            <a:ext cx="2736304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tx1"/>
                </a:solidFill>
              </a:rPr>
              <a:t>EXCLAMATION</a:t>
            </a:r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EXCLAMACIÓN</a:t>
            </a:r>
          </a:p>
        </p:txBody>
      </p:sp>
      <p:sp>
        <p:nvSpPr>
          <p:cNvPr id="5" name="Elipse 4"/>
          <p:cNvSpPr/>
          <p:nvPr/>
        </p:nvSpPr>
        <p:spPr>
          <a:xfrm>
            <a:off x="3080623" y="4162643"/>
            <a:ext cx="273630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bg1"/>
                </a:solidFill>
              </a:rPr>
              <a:t>EXPRESSION</a:t>
            </a:r>
            <a:endParaRPr lang="es-EC" dirty="0">
              <a:solidFill>
                <a:schemeClr val="bg1"/>
              </a:solidFill>
            </a:endParaRPr>
          </a:p>
          <a:p>
            <a:pPr algn="ctr"/>
            <a:r>
              <a:rPr lang="es-EC" dirty="0">
                <a:solidFill>
                  <a:schemeClr val="bg1"/>
                </a:solidFill>
              </a:rPr>
              <a:t>EXPRESIÓN</a:t>
            </a:r>
          </a:p>
        </p:txBody>
      </p:sp>
      <p:sp>
        <p:nvSpPr>
          <p:cNvPr id="6" name="Elipse 5"/>
          <p:cNvSpPr/>
          <p:nvPr/>
        </p:nvSpPr>
        <p:spPr>
          <a:xfrm>
            <a:off x="3094754" y="2151405"/>
            <a:ext cx="2736304" cy="11521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bg1"/>
                </a:solidFill>
              </a:rPr>
              <a:t>INTERJECTION</a:t>
            </a:r>
            <a:endParaRPr lang="es-EC" dirty="0">
              <a:solidFill>
                <a:schemeClr val="bg1"/>
              </a:solidFill>
            </a:endParaRPr>
          </a:p>
          <a:p>
            <a:pPr algn="ctr"/>
            <a:r>
              <a:rPr lang="es-EC" dirty="0">
                <a:solidFill>
                  <a:schemeClr val="bg1"/>
                </a:solidFill>
              </a:rPr>
              <a:t>INTERJECCIÓN</a:t>
            </a:r>
          </a:p>
        </p:txBody>
      </p:sp>
      <p:sp>
        <p:nvSpPr>
          <p:cNvPr id="7" name="Elipse 6"/>
          <p:cNvSpPr/>
          <p:nvPr/>
        </p:nvSpPr>
        <p:spPr>
          <a:xfrm>
            <a:off x="5253844" y="5469048"/>
            <a:ext cx="2736304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tx1"/>
                </a:solidFill>
              </a:rPr>
              <a:t>VOCATIVE</a:t>
            </a:r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VOCATIVO</a:t>
            </a:r>
          </a:p>
        </p:txBody>
      </p:sp>
      <p:sp>
        <p:nvSpPr>
          <p:cNvPr id="8" name="Elipse 7"/>
          <p:cNvSpPr/>
          <p:nvPr/>
        </p:nvSpPr>
        <p:spPr>
          <a:xfrm>
            <a:off x="7692550" y="4162643"/>
            <a:ext cx="2736304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tx1"/>
                </a:solidFill>
              </a:rPr>
              <a:t>IMPERATIVE</a:t>
            </a:r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IMPERATIVO</a:t>
            </a:r>
          </a:p>
        </p:txBody>
      </p:sp>
      <p:sp>
        <p:nvSpPr>
          <p:cNvPr id="9" name="Elipse 8"/>
          <p:cNvSpPr/>
          <p:nvPr/>
        </p:nvSpPr>
        <p:spPr>
          <a:xfrm>
            <a:off x="5393652" y="999277"/>
            <a:ext cx="273630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>
                <a:solidFill>
                  <a:schemeClr val="tx1"/>
                </a:solidFill>
              </a:rPr>
              <a:t>ANSWER</a:t>
            </a:r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RESPUESTA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1CEAB-B8A3-2949-B2A3-202B563B9FB0}"/>
              </a:ext>
            </a:extLst>
          </p:cNvPr>
          <p:cNvSpPr txBox="1"/>
          <p:nvPr/>
        </p:nvSpPr>
        <p:spPr>
          <a:xfrm>
            <a:off x="8132676" y="907196"/>
            <a:ext cx="33639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Por </a:t>
            </a:r>
            <a:r>
              <a:rPr lang="en-US" sz="2400" dirty="0" err="1"/>
              <a:t>supuesto</a:t>
            </a:r>
            <a:r>
              <a:rPr lang="en-US" sz="2400" dirty="0"/>
              <a:t> / Certainly.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C16813-B24D-5849-BC13-4A30105DEEE4}"/>
              </a:ext>
            </a:extLst>
          </p:cNvPr>
          <p:cNvSpPr txBox="1"/>
          <p:nvPr/>
        </p:nvSpPr>
        <p:spPr>
          <a:xfrm>
            <a:off x="9984432" y="3149839"/>
            <a:ext cx="217545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Ay de </a:t>
            </a:r>
            <a:r>
              <a:rPr lang="en-US" sz="2400" dirty="0" err="1"/>
              <a:t>tí</a:t>
            </a:r>
            <a:r>
              <a:rPr lang="en-US" sz="2400" dirty="0"/>
              <a:t>! / OMG!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4F676-7641-F842-A077-FB58C3693F38}"/>
              </a:ext>
            </a:extLst>
          </p:cNvPr>
          <p:cNvSpPr txBox="1"/>
          <p:nvPr/>
        </p:nvSpPr>
        <p:spPr>
          <a:xfrm>
            <a:off x="9120336" y="5389604"/>
            <a:ext cx="290548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¡Ven! / don’t miss out!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E7AEF-306D-9F4D-8208-866651BE5E29}"/>
              </a:ext>
            </a:extLst>
          </p:cNvPr>
          <p:cNvSpPr txBox="1"/>
          <p:nvPr/>
        </p:nvSpPr>
        <p:spPr>
          <a:xfrm>
            <a:off x="8119029" y="6173881"/>
            <a:ext cx="199481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!</a:t>
            </a:r>
            <a:r>
              <a:rPr lang="en-US" sz="2400" dirty="0" err="1"/>
              <a:t>Oye¡Silencio</a:t>
            </a:r>
            <a:r>
              <a:rPr lang="en-US" sz="2400" dirty="0"/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A625C9-4FDE-9243-AFCA-9DDF73961E5B}"/>
              </a:ext>
            </a:extLst>
          </p:cNvPr>
          <p:cNvSpPr txBox="1"/>
          <p:nvPr/>
        </p:nvSpPr>
        <p:spPr>
          <a:xfrm>
            <a:off x="3018386" y="6153682"/>
            <a:ext cx="210657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Hey¡ Come up!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6FF264-253C-DA40-B9EF-8B24E0373938}"/>
              </a:ext>
            </a:extLst>
          </p:cNvPr>
          <p:cNvSpPr txBox="1"/>
          <p:nvPr/>
        </p:nvSpPr>
        <p:spPr>
          <a:xfrm>
            <a:off x="47722" y="4337102"/>
            <a:ext cx="300019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Habría</a:t>
            </a:r>
            <a:r>
              <a:rPr lang="en-US" sz="2400" dirty="0"/>
              <a:t> que </a:t>
            </a:r>
            <a:r>
              <a:rPr lang="en-US" sz="2400" dirty="0" err="1"/>
              <a:t>ver</a:t>
            </a:r>
            <a:r>
              <a:rPr lang="en-US" sz="2400" dirty="0"/>
              <a:t> </a:t>
            </a:r>
          </a:p>
          <a:p>
            <a:r>
              <a:rPr lang="en-US" sz="2400" dirty="0"/>
              <a:t>Better safe than sorry.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E4EDA8-FC02-4845-AF9C-9AF9EBB2E6B8}"/>
              </a:ext>
            </a:extLst>
          </p:cNvPr>
          <p:cNvSpPr txBox="1"/>
          <p:nvPr/>
        </p:nvSpPr>
        <p:spPr>
          <a:xfrm>
            <a:off x="983432" y="2302672"/>
            <a:ext cx="207942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¡ </a:t>
            </a:r>
            <a:r>
              <a:rPr lang="en-US" sz="2400" dirty="0" err="1"/>
              <a:t>Uff</a:t>
            </a:r>
            <a:r>
              <a:rPr lang="en-US" sz="2400" dirty="0"/>
              <a:t> ! / Yuppie!</a:t>
            </a:r>
          </a:p>
        </p:txBody>
      </p:sp>
    </p:spTree>
    <p:extLst>
      <p:ext uri="{BB962C8B-B14F-4D97-AF65-F5344CB8AC3E}">
        <p14:creationId xmlns:p14="http://schemas.microsoft.com/office/powerpoint/2010/main" val="1201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1461622" y="119675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122260" y="2022925"/>
            <a:ext cx="2427996" cy="1115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sz="32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461622" y="441707"/>
            <a:ext cx="3537854" cy="7914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Infinitive</a:t>
            </a:r>
            <a:endParaRPr lang="es-EC"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165142" y="182699"/>
            <a:ext cx="4683385" cy="139786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express the meaning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verb in a general way.</a:t>
            </a:r>
          </a:p>
          <a:p>
            <a:pPr algn="ctr"/>
            <a:endParaRPr lang="es-EC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3 Rectángulo"/>
          <p:cNvSpPr/>
          <p:nvPr/>
        </p:nvSpPr>
        <p:spPr>
          <a:xfrm>
            <a:off x="966152" y="2589816"/>
            <a:ext cx="5337217" cy="347350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000" b="1" dirty="0"/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Infinitivo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sujeto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corregir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Compuesto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aprobado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corregido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</p:txBody>
      </p:sp>
      <p:sp>
        <p:nvSpPr>
          <p:cNvPr id="25" name="3 Rectángulo"/>
          <p:cNvSpPr/>
          <p:nvPr/>
        </p:nvSpPr>
        <p:spPr>
          <a:xfrm>
            <a:off x="6303369" y="2604550"/>
            <a:ext cx="5337217" cy="347350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Infinitive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Progressives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speaking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have spoken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spoken 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5231904" y="692696"/>
            <a:ext cx="792088" cy="35481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redondeado 25"/>
          <p:cNvSpPr/>
          <p:nvPr/>
        </p:nvSpPr>
        <p:spPr>
          <a:xfrm>
            <a:off x="4727848" y="1918882"/>
            <a:ext cx="2808312" cy="4386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endParaRPr lang="es-EC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83862" y="1870072"/>
            <a:ext cx="839416" cy="679181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Elipse 26"/>
          <p:cNvSpPr/>
          <p:nvPr/>
        </p:nvSpPr>
        <p:spPr>
          <a:xfrm>
            <a:off x="8783461" y="1813409"/>
            <a:ext cx="839416" cy="679181"/>
          </a:xfrm>
          <a:prstGeom prst="ellipse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341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3" grpId="0" animBg="1"/>
      <p:bldP spid="25" grpId="0" animBg="1"/>
      <p:bldP spid="4" grpId="0" animBg="1"/>
      <p:bldP spid="26" grpId="0" animBg="1"/>
      <p:bldP spid="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2445" y="344798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Infinitive</a:t>
            </a:r>
            <a:endParaRPr lang="es-EC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non-finite Sentences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87945" y="2295826"/>
            <a:ext cx="2295627" cy="712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Infinitive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133152" y="3518710"/>
            <a:ext cx="3687580" cy="609861"/>
            <a:chOff x="2135561" y="3573016"/>
            <a:chExt cx="3687580" cy="609861"/>
          </a:xfrm>
        </p:grpSpPr>
        <p:grpSp>
          <p:nvGrpSpPr>
            <p:cNvPr id="3" name="Grupo 2"/>
            <p:cNvGrpSpPr/>
            <p:nvPr/>
          </p:nvGrpSpPr>
          <p:grpSpPr>
            <a:xfrm>
              <a:off x="2135561" y="3573016"/>
              <a:ext cx="3528392" cy="576064"/>
              <a:chOff x="2135561" y="3573016"/>
              <a:chExt cx="3528392" cy="57606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2711624" y="3573016"/>
                <a:ext cx="2952329" cy="57606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2798804" y="3606813"/>
              <a:ext cx="302433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dormir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769091" y="3238116"/>
            <a:ext cx="4871525" cy="1560498"/>
            <a:chOff x="5951985" y="3573016"/>
            <a:chExt cx="4680519" cy="580663"/>
          </a:xfrm>
        </p:grpSpPr>
        <p:sp>
          <p:nvSpPr>
            <p:cNvPr id="26" name="25 Rectángulo"/>
            <p:cNvSpPr/>
            <p:nvPr/>
          </p:nvSpPr>
          <p:spPr>
            <a:xfrm>
              <a:off x="5951985" y="3573017"/>
              <a:ext cx="1093043" cy="5760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7055392" y="3573016"/>
              <a:ext cx="3577112" cy="580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Correr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riesgos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5"/>
          <p:cNvGrpSpPr/>
          <p:nvPr/>
        </p:nvGrpSpPr>
        <p:grpSpPr>
          <a:xfrm>
            <a:off x="6869319" y="5052798"/>
            <a:ext cx="4871525" cy="1421146"/>
            <a:chOff x="5951985" y="3573016"/>
            <a:chExt cx="4871525" cy="580663"/>
          </a:xfrm>
        </p:grpSpPr>
        <p:sp>
          <p:nvSpPr>
            <p:cNvPr id="47" name="46 Rectángulo"/>
            <p:cNvSpPr/>
            <p:nvPr/>
          </p:nvSpPr>
          <p:spPr>
            <a:xfrm>
              <a:off x="5951985" y="3573017"/>
              <a:ext cx="1093043" cy="5760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7032932" y="3573016"/>
              <a:ext cx="3790578" cy="580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To wait for more.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6 Rectángulo"/>
          <p:cNvSpPr/>
          <p:nvPr/>
        </p:nvSpPr>
        <p:spPr>
          <a:xfrm>
            <a:off x="7850038" y="2180762"/>
            <a:ext cx="2520140" cy="712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Infinitive phrase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2220649" y="4734283"/>
            <a:ext cx="3600083" cy="576064"/>
            <a:chOff x="2135561" y="3573016"/>
            <a:chExt cx="3600083" cy="576064"/>
          </a:xfrm>
        </p:grpSpPr>
        <p:grpSp>
          <p:nvGrpSpPr>
            <p:cNvPr id="55" name="Grupo 54"/>
            <p:cNvGrpSpPr/>
            <p:nvPr/>
          </p:nvGrpSpPr>
          <p:grpSpPr>
            <a:xfrm>
              <a:off x="2135561" y="3573016"/>
              <a:ext cx="3480293" cy="576064"/>
              <a:chOff x="2135561" y="3573016"/>
              <a:chExt cx="3480293" cy="576064"/>
            </a:xfrm>
          </p:grpSpPr>
          <p:sp>
            <p:nvSpPr>
              <p:cNvPr id="57" name="19 Rectángulo"/>
              <p:cNvSpPr/>
              <p:nvPr/>
            </p:nvSpPr>
            <p:spPr>
              <a:xfrm>
                <a:off x="2663525" y="3573016"/>
                <a:ext cx="2952329" cy="57606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</a:t>
                </a:r>
              </a:p>
            </p:txBody>
          </p:sp>
        </p:grpSp>
        <p:sp>
          <p:nvSpPr>
            <p:cNvPr id="56" name="27 Rectángulo"/>
            <p:cNvSpPr/>
            <p:nvPr/>
          </p:nvSpPr>
          <p:spPr>
            <a:xfrm>
              <a:off x="2304277" y="3573016"/>
              <a:ext cx="343136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to 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1461622" y="119675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122260" y="2022925"/>
            <a:ext cx="2427996" cy="1115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sz="32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7298782" y="3350890"/>
            <a:ext cx="2427996" cy="8763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GERUND</a:t>
            </a:r>
            <a:endParaRPr lang="es-EC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298782" y="1835671"/>
            <a:ext cx="2427996" cy="8763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PARTICIPLE</a:t>
            </a:r>
            <a:endParaRPr lang="es-EC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343472" y="2204091"/>
            <a:ext cx="4752528" cy="144170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Non-Finite Verb</a:t>
            </a:r>
            <a:endParaRPr lang="es-EC" sz="4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6292906" y="1835671"/>
            <a:ext cx="620718" cy="2391519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12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1461622" y="119675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122260" y="2022925"/>
            <a:ext cx="2427996" cy="1115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sz="32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461622" y="441707"/>
            <a:ext cx="3537854" cy="7914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Gerund</a:t>
            </a:r>
            <a:endParaRPr lang="es-EC"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3 Rectángulo"/>
          <p:cNvSpPr/>
          <p:nvPr/>
        </p:nvSpPr>
        <p:spPr>
          <a:xfrm>
            <a:off x="966152" y="2604550"/>
            <a:ext cx="5337217" cy="3473508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Funcionan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adverbios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modificadores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3 Rectángulo"/>
          <p:cNvSpPr/>
          <p:nvPr/>
        </p:nvSpPr>
        <p:spPr>
          <a:xfrm>
            <a:off x="6303368" y="2604550"/>
            <a:ext cx="5337217" cy="347350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C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5231904" y="692696"/>
            <a:ext cx="792088" cy="3548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redondeado 25"/>
          <p:cNvSpPr/>
          <p:nvPr/>
        </p:nvSpPr>
        <p:spPr>
          <a:xfrm>
            <a:off x="5399512" y="2044315"/>
            <a:ext cx="2142931" cy="4386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endParaRPr lang="es-EC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83862" y="1885723"/>
            <a:ext cx="839416" cy="679181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Elipse 26"/>
          <p:cNvSpPr/>
          <p:nvPr/>
        </p:nvSpPr>
        <p:spPr>
          <a:xfrm>
            <a:off x="9192344" y="1825785"/>
            <a:ext cx="839416" cy="679181"/>
          </a:xfrm>
          <a:prstGeom prst="ellipse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023992" y="157677"/>
            <a:ext cx="4968552" cy="132710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impersonal form of the verb that expresses the present participle.</a:t>
            </a:r>
          </a:p>
        </p:txBody>
      </p:sp>
    </p:spTree>
    <p:extLst>
      <p:ext uri="{BB962C8B-B14F-4D97-AF65-F5344CB8AC3E}">
        <p14:creationId xmlns:p14="http://schemas.microsoft.com/office/powerpoint/2010/main" val="12902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5" grpId="0" animBg="1"/>
      <p:bldP spid="4" grpId="0" animBg="1"/>
      <p:bldP spid="26" grpId="0" animBg="1"/>
      <p:bldP spid="6" grpId="0" animBg="1"/>
      <p:bldP spid="27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2445" y="344798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Gerunds</a:t>
            </a:r>
            <a:endParaRPr lang="es-EC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gerund Sentences</a:t>
            </a: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87945" y="2295826"/>
            <a:ext cx="2295627" cy="712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Gerund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133152" y="3518710"/>
            <a:ext cx="3687580" cy="609861"/>
            <a:chOff x="2135561" y="3573016"/>
            <a:chExt cx="3687580" cy="609861"/>
          </a:xfrm>
        </p:grpSpPr>
        <p:grpSp>
          <p:nvGrpSpPr>
            <p:cNvPr id="3" name="Grupo 2"/>
            <p:cNvGrpSpPr/>
            <p:nvPr/>
          </p:nvGrpSpPr>
          <p:grpSpPr>
            <a:xfrm>
              <a:off x="2135561" y="3573016"/>
              <a:ext cx="3528392" cy="576064"/>
              <a:chOff x="2135561" y="3573016"/>
              <a:chExt cx="3528392" cy="57606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2711624" y="3573016"/>
                <a:ext cx="2952329" cy="57606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2798804" y="3606813"/>
              <a:ext cx="302433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caminando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769091" y="3165089"/>
            <a:ext cx="5159557" cy="1633525"/>
            <a:chOff x="5951985" y="3573016"/>
            <a:chExt cx="4680519" cy="580663"/>
          </a:xfrm>
        </p:grpSpPr>
        <p:sp>
          <p:nvSpPr>
            <p:cNvPr id="26" name="25 Rectángulo"/>
            <p:cNvSpPr/>
            <p:nvPr/>
          </p:nvSpPr>
          <p:spPr>
            <a:xfrm>
              <a:off x="5951985" y="3573017"/>
              <a:ext cx="1093043" cy="5760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7055392" y="3573016"/>
              <a:ext cx="3577112" cy="580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Planchando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camisa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5"/>
          <p:cNvGrpSpPr/>
          <p:nvPr/>
        </p:nvGrpSpPr>
        <p:grpSpPr>
          <a:xfrm>
            <a:off x="6769091" y="5068197"/>
            <a:ext cx="4871525" cy="1421146"/>
            <a:chOff x="5951985" y="3573016"/>
            <a:chExt cx="4871525" cy="580663"/>
          </a:xfrm>
        </p:grpSpPr>
        <p:sp>
          <p:nvSpPr>
            <p:cNvPr id="47" name="46 Rectángulo"/>
            <p:cNvSpPr/>
            <p:nvPr/>
          </p:nvSpPr>
          <p:spPr>
            <a:xfrm>
              <a:off x="5951985" y="3573017"/>
              <a:ext cx="1093043" cy="5760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7032932" y="3573016"/>
              <a:ext cx="3790578" cy="580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Sleeping as a child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6 Rectángulo"/>
          <p:cNvSpPr/>
          <p:nvPr/>
        </p:nvSpPr>
        <p:spPr>
          <a:xfrm>
            <a:off x="7850038" y="2180762"/>
            <a:ext cx="2520140" cy="712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Gerund phrase 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2220649" y="4734283"/>
            <a:ext cx="3600083" cy="576064"/>
            <a:chOff x="2135561" y="3573016"/>
            <a:chExt cx="3600083" cy="576064"/>
          </a:xfrm>
        </p:grpSpPr>
        <p:grpSp>
          <p:nvGrpSpPr>
            <p:cNvPr id="55" name="Grupo 54"/>
            <p:cNvGrpSpPr/>
            <p:nvPr/>
          </p:nvGrpSpPr>
          <p:grpSpPr>
            <a:xfrm>
              <a:off x="2135561" y="3573016"/>
              <a:ext cx="3480293" cy="576064"/>
              <a:chOff x="2135561" y="3573016"/>
              <a:chExt cx="3480293" cy="576064"/>
            </a:xfrm>
          </p:grpSpPr>
          <p:sp>
            <p:nvSpPr>
              <p:cNvPr id="57" name="19 Rectángulo"/>
              <p:cNvSpPr/>
              <p:nvPr/>
            </p:nvSpPr>
            <p:spPr>
              <a:xfrm>
                <a:off x="2663525" y="3573016"/>
                <a:ext cx="2952329" cy="57606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</a:t>
                </a:r>
              </a:p>
            </p:txBody>
          </p:sp>
        </p:grpSp>
        <p:sp>
          <p:nvSpPr>
            <p:cNvPr id="56" name="27 Rectángulo"/>
            <p:cNvSpPr/>
            <p:nvPr/>
          </p:nvSpPr>
          <p:spPr>
            <a:xfrm>
              <a:off x="2304277" y="3573016"/>
              <a:ext cx="343136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sleeping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02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 txBox="1">
            <a:spLocks/>
          </p:cNvSpPr>
          <p:nvPr/>
        </p:nvSpPr>
        <p:spPr>
          <a:xfrm>
            <a:off x="1461622" y="119675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122260" y="2022925"/>
            <a:ext cx="2427996" cy="111517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C" sz="32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95400" y="441707"/>
            <a:ext cx="4304076" cy="79144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s-EC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Participle</a:t>
            </a:r>
            <a:endParaRPr lang="es-EC"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165142" y="182699"/>
            <a:ext cx="5475443" cy="139786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It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impersonal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verb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that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expresses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action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C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adjective</a:t>
            </a:r>
            <a:r>
              <a:rPr lang="es-EC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3 Rectángulo"/>
          <p:cNvSpPr/>
          <p:nvPr/>
        </p:nvSpPr>
        <p:spPr>
          <a:xfrm>
            <a:off x="1021631" y="3970438"/>
            <a:ext cx="5181109" cy="248000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podemos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adjectivo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oración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temido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Irregulares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3 Rectángulo"/>
          <p:cNvSpPr/>
          <p:nvPr/>
        </p:nvSpPr>
        <p:spPr>
          <a:xfrm>
            <a:off x="6303369" y="2604550"/>
            <a:ext cx="5516328" cy="255264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sometimes works as an adjective or subject.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Regular: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asked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Irregular: eat = eaten 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5231904" y="692696"/>
            <a:ext cx="792088" cy="354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redondeado 25"/>
          <p:cNvSpPr/>
          <p:nvPr/>
        </p:nvSpPr>
        <p:spPr>
          <a:xfrm>
            <a:off x="5231904" y="1977126"/>
            <a:ext cx="2142931" cy="43868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endParaRPr lang="es-EC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772770" y="3059945"/>
            <a:ext cx="839416" cy="679181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Elipse 26"/>
          <p:cNvSpPr/>
          <p:nvPr/>
        </p:nvSpPr>
        <p:spPr>
          <a:xfrm>
            <a:off x="9192344" y="1825785"/>
            <a:ext cx="839416" cy="679181"/>
          </a:xfrm>
          <a:prstGeom prst="ellipse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817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3" grpId="0" animBg="1"/>
      <p:bldP spid="25" grpId="0" animBg="1"/>
      <p:bldP spid="4" grpId="0" animBg="1"/>
      <p:bldP spid="26" grpId="0" animBg="1"/>
      <p:bldP spid="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92445" y="344798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Participle</a:t>
            </a:r>
            <a:endParaRPr lang="es-EC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past participle sentences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87945" y="2295826"/>
            <a:ext cx="2295627" cy="7123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 participle 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133152" y="3518710"/>
            <a:ext cx="3687580" cy="609861"/>
            <a:chOff x="2135561" y="3573016"/>
            <a:chExt cx="3687580" cy="609861"/>
          </a:xfrm>
        </p:grpSpPr>
        <p:grpSp>
          <p:nvGrpSpPr>
            <p:cNvPr id="3" name="Grupo 2"/>
            <p:cNvGrpSpPr/>
            <p:nvPr/>
          </p:nvGrpSpPr>
          <p:grpSpPr>
            <a:xfrm>
              <a:off x="2135561" y="3573016"/>
              <a:ext cx="3528392" cy="576064"/>
              <a:chOff x="2135561" y="3573016"/>
              <a:chExt cx="3528392" cy="57606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2711624" y="3573016"/>
                <a:ext cx="2952329" cy="57606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Spanish</a:t>
                </a: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2798804" y="3606813"/>
              <a:ext cx="302433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bendecido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769091" y="3238116"/>
            <a:ext cx="4871525" cy="1560498"/>
            <a:chOff x="5951985" y="3573016"/>
            <a:chExt cx="4680519" cy="580663"/>
          </a:xfrm>
        </p:grpSpPr>
        <p:sp>
          <p:nvSpPr>
            <p:cNvPr id="26" name="25 Rectángulo"/>
            <p:cNvSpPr/>
            <p:nvPr/>
          </p:nvSpPr>
          <p:spPr>
            <a:xfrm>
              <a:off x="5951985" y="3573017"/>
              <a:ext cx="1093043" cy="5760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7055392" y="3573016"/>
              <a:ext cx="3577112" cy="580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El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niño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bendecido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o 5"/>
          <p:cNvGrpSpPr/>
          <p:nvPr/>
        </p:nvGrpSpPr>
        <p:grpSpPr>
          <a:xfrm>
            <a:off x="6769091" y="5068197"/>
            <a:ext cx="4871525" cy="1421146"/>
            <a:chOff x="5951985" y="3573016"/>
            <a:chExt cx="4871525" cy="580663"/>
          </a:xfrm>
        </p:grpSpPr>
        <p:sp>
          <p:nvSpPr>
            <p:cNvPr id="47" name="46 Rectángulo"/>
            <p:cNvSpPr/>
            <p:nvPr/>
          </p:nvSpPr>
          <p:spPr>
            <a:xfrm>
              <a:off x="5951985" y="3573017"/>
              <a:ext cx="1093043" cy="5760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7032932" y="3573016"/>
              <a:ext cx="3790578" cy="580663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Found in the forest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6 Rectángulo"/>
          <p:cNvSpPr/>
          <p:nvPr/>
        </p:nvSpPr>
        <p:spPr>
          <a:xfrm>
            <a:off x="7850038" y="2180762"/>
            <a:ext cx="2520140" cy="7123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Past participle phrase 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2220649" y="4734283"/>
            <a:ext cx="3600083" cy="576064"/>
            <a:chOff x="2135561" y="3573016"/>
            <a:chExt cx="3600083" cy="576064"/>
          </a:xfrm>
        </p:grpSpPr>
        <p:grpSp>
          <p:nvGrpSpPr>
            <p:cNvPr id="55" name="Grupo 54"/>
            <p:cNvGrpSpPr/>
            <p:nvPr/>
          </p:nvGrpSpPr>
          <p:grpSpPr>
            <a:xfrm>
              <a:off x="2135561" y="3573016"/>
              <a:ext cx="3480293" cy="576064"/>
              <a:chOff x="2135561" y="3573016"/>
              <a:chExt cx="3480293" cy="576064"/>
            </a:xfrm>
          </p:grpSpPr>
          <p:sp>
            <p:nvSpPr>
              <p:cNvPr id="57" name="19 Rectángulo"/>
              <p:cNvSpPr/>
              <p:nvPr/>
            </p:nvSpPr>
            <p:spPr>
              <a:xfrm>
                <a:off x="2663525" y="3573016"/>
                <a:ext cx="2952329" cy="576064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20 Rectángulo"/>
              <p:cNvSpPr/>
              <p:nvPr/>
            </p:nvSpPr>
            <p:spPr>
              <a:xfrm>
                <a:off x="2135561" y="3573017"/>
                <a:ext cx="1093043" cy="576063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English</a:t>
                </a:r>
              </a:p>
            </p:txBody>
          </p:sp>
        </p:grpSp>
        <p:sp>
          <p:nvSpPr>
            <p:cNvPr id="56" name="27 Rectángulo"/>
            <p:cNvSpPr/>
            <p:nvPr/>
          </p:nvSpPr>
          <p:spPr>
            <a:xfrm>
              <a:off x="2304277" y="3573016"/>
              <a:ext cx="3431367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       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seen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8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2158075"/>
            <a:ext cx="8574622" cy="216024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98159" y="3428604"/>
            <a:ext cx="475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COMPARATIVE</a:t>
            </a:r>
          </a:p>
        </p:txBody>
      </p:sp>
    </p:spTree>
    <p:extLst>
      <p:ext uri="{BB962C8B-B14F-4D97-AF65-F5344CB8AC3E}">
        <p14:creationId xmlns:p14="http://schemas.microsoft.com/office/powerpoint/2010/main" val="2577429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"/>
          <p:cNvSpPr txBox="1">
            <a:spLocks noGrp="1"/>
          </p:cNvSpPr>
          <p:nvPr>
            <p:ph type="ctrTitle"/>
          </p:nvPr>
        </p:nvSpPr>
        <p:spPr>
          <a:xfrm>
            <a:off x="842872" y="144994"/>
            <a:ext cx="10506256" cy="829278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786384">
              <a:lnSpc>
                <a:spcPct val="100000"/>
              </a:lnSpc>
              <a:defRPr sz="3784" b="1">
                <a:solidFill>
                  <a:srgbClr val="9452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ORACIONES UNIMEMBRES COMPARATIVAS  </a:t>
            </a:r>
          </a:p>
        </p:txBody>
      </p:sp>
      <p:grpSp>
        <p:nvGrpSpPr>
          <p:cNvPr id="115" name="Rectángulo 1"/>
          <p:cNvGrpSpPr/>
          <p:nvPr/>
        </p:nvGrpSpPr>
        <p:grpSpPr>
          <a:xfrm>
            <a:off x="5030185" y="1251909"/>
            <a:ext cx="2146853" cy="463829"/>
            <a:chOff x="0" y="-1"/>
            <a:chExt cx="2146852" cy="463828"/>
          </a:xfrm>
        </p:grpSpPr>
        <p:sp>
          <p:nvSpPr>
            <p:cNvPr id="113" name="Rectangle"/>
            <p:cNvSpPr/>
            <p:nvPr/>
          </p:nvSpPr>
          <p:spPr>
            <a:xfrm>
              <a:off x="0" y="-1"/>
              <a:ext cx="2146852" cy="46382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COMPARATIVES"/>
            <p:cNvSpPr txBox="1"/>
            <p:nvPr/>
          </p:nvSpPr>
          <p:spPr>
            <a:xfrm>
              <a:off x="0" y="47249"/>
              <a:ext cx="2146852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 C</a:t>
              </a:r>
              <a:r>
                <a:rPr lang="es-EC" dirty="0"/>
                <a:t>ONTRAST</a:t>
              </a:r>
              <a:r>
                <a:rPr dirty="0"/>
                <a:t>  </a:t>
              </a:r>
            </a:p>
          </p:txBody>
        </p:sp>
      </p:grpSp>
      <p:grpSp>
        <p:nvGrpSpPr>
          <p:cNvPr id="118" name="Elipse 6"/>
          <p:cNvGrpSpPr/>
          <p:nvPr/>
        </p:nvGrpSpPr>
        <p:grpSpPr>
          <a:xfrm>
            <a:off x="3473815" y="2366147"/>
            <a:ext cx="1592543" cy="747697"/>
            <a:chOff x="0" y="0"/>
            <a:chExt cx="1592542" cy="747696"/>
          </a:xfrm>
        </p:grpSpPr>
        <p:sp>
          <p:nvSpPr>
            <p:cNvPr id="116" name="Oval"/>
            <p:cNvSpPr/>
            <p:nvPr/>
          </p:nvSpPr>
          <p:spPr>
            <a:xfrm>
              <a:off x="-1" y="-1"/>
              <a:ext cx="1592544" cy="747698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" name="SPANISH"/>
            <p:cNvSpPr txBox="1"/>
            <p:nvPr/>
          </p:nvSpPr>
          <p:spPr>
            <a:xfrm>
              <a:off x="233221" y="199633"/>
              <a:ext cx="1126100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SPANISH</a:t>
              </a:r>
            </a:p>
          </p:txBody>
        </p:sp>
      </p:grpSp>
      <p:sp>
        <p:nvSpPr>
          <p:cNvPr id="119" name="Conector recto de flecha 12"/>
          <p:cNvSpPr/>
          <p:nvPr/>
        </p:nvSpPr>
        <p:spPr>
          <a:xfrm flipH="1">
            <a:off x="4460612" y="1715738"/>
            <a:ext cx="605745" cy="65041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2" name="Rectángulo 13"/>
          <p:cNvGrpSpPr/>
          <p:nvPr/>
        </p:nvGrpSpPr>
        <p:grpSpPr>
          <a:xfrm>
            <a:off x="2995922" y="3508022"/>
            <a:ext cx="2548329" cy="691606"/>
            <a:chOff x="0" y="0"/>
            <a:chExt cx="2548327" cy="691605"/>
          </a:xfrm>
        </p:grpSpPr>
        <p:sp>
          <p:nvSpPr>
            <p:cNvPr id="120" name="Rectangle"/>
            <p:cNvSpPr/>
            <p:nvPr/>
          </p:nvSpPr>
          <p:spPr>
            <a:xfrm>
              <a:off x="0" y="-1"/>
              <a:ext cx="2548328" cy="691607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Tienen construcción preposicional"/>
            <p:cNvSpPr txBox="1"/>
            <p:nvPr/>
          </p:nvSpPr>
          <p:spPr>
            <a:xfrm>
              <a:off x="0" y="38238"/>
              <a:ext cx="2548328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1"/>
              </a:pPr>
              <a:r>
                <a:rPr b="0" dirty="0"/>
                <a:t> </a:t>
              </a:r>
              <a:r>
                <a:rPr b="0" dirty="0" err="1"/>
                <a:t>Tienen</a:t>
              </a:r>
              <a:r>
                <a:rPr b="0" dirty="0"/>
                <a:t> </a:t>
              </a:r>
              <a:r>
                <a:rPr b="0" dirty="0" err="1"/>
                <a:t>construcción</a:t>
              </a:r>
              <a:r>
                <a:rPr b="0" dirty="0"/>
                <a:t> </a:t>
              </a:r>
              <a:r>
                <a:rPr b="0" dirty="0" err="1"/>
                <a:t>preposicional</a:t>
              </a:r>
              <a:endParaRPr b="0" dirty="0"/>
            </a:p>
          </p:txBody>
        </p:sp>
      </p:grpSp>
      <p:grpSp>
        <p:nvGrpSpPr>
          <p:cNvPr id="125" name="Rectángulo 14"/>
          <p:cNvGrpSpPr/>
          <p:nvPr/>
        </p:nvGrpSpPr>
        <p:grpSpPr>
          <a:xfrm>
            <a:off x="2995922" y="4667931"/>
            <a:ext cx="2548329" cy="691606"/>
            <a:chOff x="0" y="0"/>
            <a:chExt cx="2548327" cy="691605"/>
          </a:xfrm>
        </p:grpSpPr>
        <p:sp>
          <p:nvSpPr>
            <p:cNvPr id="123" name="Rectangle"/>
            <p:cNvSpPr/>
            <p:nvPr/>
          </p:nvSpPr>
          <p:spPr>
            <a:xfrm>
              <a:off x="0" y="-1"/>
              <a:ext cx="2548328" cy="691607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Se emplean mucho las interjecciones"/>
            <p:cNvSpPr txBox="1"/>
            <p:nvPr/>
          </p:nvSpPr>
          <p:spPr>
            <a:xfrm>
              <a:off x="0" y="38238"/>
              <a:ext cx="2548328" cy="6151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Se </a:t>
              </a:r>
              <a:r>
                <a:rPr dirty="0" err="1"/>
                <a:t>emplean</a:t>
              </a:r>
              <a:r>
                <a:rPr dirty="0"/>
                <a:t> mucho </a:t>
              </a:r>
              <a:r>
                <a:rPr dirty="0" err="1"/>
                <a:t>las</a:t>
              </a:r>
              <a:r>
                <a:rPr dirty="0"/>
                <a:t> </a:t>
              </a:r>
              <a:r>
                <a:rPr dirty="0" err="1"/>
                <a:t>interjecciones</a:t>
              </a:r>
              <a:r>
                <a:rPr dirty="0"/>
                <a:t> </a:t>
              </a:r>
            </a:p>
          </p:txBody>
        </p:sp>
      </p:grpSp>
      <p:sp>
        <p:nvSpPr>
          <p:cNvPr id="126" name="Conector recto de flecha 18"/>
          <p:cNvSpPr/>
          <p:nvPr/>
        </p:nvSpPr>
        <p:spPr>
          <a:xfrm>
            <a:off x="7213208" y="1715738"/>
            <a:ext cx="547251" cy="65041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" name="Elipse 19"/>
          <p:cNvGrpSpPr/>
          <p:nvPr/>
        </p:nvGrpSpPr>
        <p:grpSpPr>
          <a:xfrm>
            <a:off x="6697748" y="2384109"/>
            <a:ext cx="2146853" cy="711773"/>
            <a:chOff x="0" y="0"/>
            <a:chExt cx="2146851" cy="711772"/>
          </a:xfrm>
        </p:grpSpPr>
        <p:sp>
          <p:nvSpPr>
            <p:cNvPr id="127" name="Oval"/>
            <p:cNvSpPr/>
            <p:nvPr/>
          </p:nvSpPr>
          <p:spPr>
            <a:xfrm>
              <a:off x="0" y="-1"/>
              <a:ext cx="2146852" cy="711774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ENGLISH"/>
            <p:cNvSpPr txBox="1"/>
            <p:nvPr/>
          </p:nvSpPr>
          <p:spPr>
            <a:xfrm>
              <a:off x="314399" y="181671"/>
              <a:ext cx="1518054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ENGLISH</a:t>
              </a:r>
            </a:p>
          </p:txBody>
        </p:sp>
      </p:grpSp>
      <p:grpSp>
        <p:nvGrpSpPr>
          <p:cNvPr id="132" name="Rectángulo 21"/>
          <p:cNvGrpSpPr/>
          <p:nvPr/>
        </p:nvGrpSpPr>
        <p:grpSpPr>
          <a:xfrm>
            <a:off x="6647749" y="3518046"/>
            <a:ext cx="2548329" cy="711773"/>
            <a:chOff x="0" y="0"/>
            <a:chExt cx="2548327" cy="711772"/>
          </a:xfrm>
        </p:grpSpPr>
        <p:sp>
          <p:nvSpPr>
            <p:cNvPr id="130" name="Rectangle"/>
            <p:cNvSpPr/>
            <p:nvPr/>
          </p:nvSpPr>
          <p:spPr>
            <a:xfrm>
              <a:off x="0" y="-1"/>
              <a:ext cx="2548328" cy="711774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Prepositional construction"/>
            <p:cNvSpPr txBox="1"/>
            <p:nvPr/>
          </p:nvSpPr>
          <p:spPr>
            <a:xfrm>
              <a:off x="0" y="181671"/>
              <a:ext cx="254832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Prepositional construction</a:t>
              </a:r>
            </a:p>
          </p:txBody>
        </p:sp>
      </p:grpSp>
      <p:pic>
        <p:nvPicPr>
          <p:cNvPr id="133" name="Imagen 22" descr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954" y="4505718"/>
            <a:ext cx="1496151" cy="209461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4270086" y="3082505"/>
            <a:ext cx="1" cy="38273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Line"/>
          <p:cNvSpPr/>
          <p:nvPr/>
        </p:nvSpPr>
        <p:spPr>
          <a:xfrm>
            <a:off x="7846029" y="3116116"/>
            <a:ext cx="1" cy="38273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Line"/>
          <p:cNvSpPr/>
          <p:nvPr/>
        </p:nvSpPr>
        <p:spPr>
          <a:xfrm>
            <a:off x="4270086" y="4242414"/>
            <a:ext cx="1" cy="38273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7" name="Line"/>
          <p:cNvSpPr/>
          <p:nvPr/>
        </p:nvSpPr>
        <p:spPr>
          <a:xfrm>
            <a:off x="5542512" y="5341502"/>
            <a:ext cx="856758" cy="24687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4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ítulo 1"/>
          <p:cNvSpPr txBox="1">
            <a:spLocks noGrp="1"/>
          </p:cNvSpPr>
          <p:nvPr>
            <p:ph type="title"/>
          </p:nvPr>
        </p:nvSpPr>
        <p:spPr>
          <a:xfrm>
            <a:off x="829070" y="142563"/>
            <a:ext cx="10515601" cy="13255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786384">
              <a:defRPr sz="3784" b="1">
                <a:solidFill>
                  <a:srgbClr val="9452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ORACIONES UNIMEMBRES COMPARATIVAS</a:t>
            </a:r>
            <a:br>
              <a:rPr dirty="0"/>
            </a:br>
            <a:endParaRPr dirty="0"/>
          </a:p>
        </p:txBody>
      </p:sp>
      <p:grpSp>
        <p:nvGrpSpPr>
          <p:cNvPr id="142" name="Rectángulo 3"/>
          <p:cNvGrpSpPr/>
          <p:nvPr/>
        </p:nvGrpSpPr>
        <p:grpSpPr>
          <a:xfrm>
            <a:off x="3725917" y="1171504"/>
            <a:ext cx="5081668" cy="539648"/>
            <a:chOff x="-1" y="0"/>
            <a:chExt cx="5081667" cy="539646"/>
          </a:xfrm>
        </p:grpSpPr>
        <p:sp>
          <p:nvSpPr>
            <p:cNvPr id="140" name="Rectangle"/>
            <p:cNvSpPr/>
            <p:nvPr/>
          </p:nvSpPr>
          <p:spPr>
            <a:xfrm>
              <a:off x="-1" y="0"/>
              <a:ext cx="5081667" cy="53964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98858"/>
                    <a:satOff val="-2084"/>
                    <a:lumOff val="20614"/>
                  </a:schemeClr>
                </a:gs>
                <a:gs pos="50000">
                  <a:srgbClr val="A1C1E5"/>
                </a:gs>
                <a:gs pos="100000">
                  <a:schemeClr val="accent5">
                    <a:hueOff val="173799"/>
                    <a:satOff val="1446"/>
                    <a:lumOff val="13545"/>
                  </a:schemeClr>
                </a:gs>
              </a:gsLst>
              <a:lin ang="5400000" scaled="0"/>
            </a:gra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1" name="MINOR COMPARATIVES SENTENCES"/>
            <p:cNvSpPr txBox="1"/>
            <p:nvPr/>
          </p:nvSpPr>
          <p:spPr>
            <a:xfrm>
              <a:off x="-1" y="85159"/>
              <a:ext cx="5081667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MINOR COMPARATIVE SENTENCE</a:t>
              </a:r>
            </a:p>
          </p:txBody>
        </p:sp>
      </p:grpSp>
      <p:grpSp>
        <p:nvGrpSpPr>
          <p:cNvPr id="145" name="Rectángulo 5"/>
          <p:cNvGrpSpPr/>
          <p:nvPr/>
        </p:nvGrpSpPr>
        <p:grpSpPr>
          <a:xfrm>
            <a:off x="4753868" y="2504667"/>
            <a:ext cx="2518348" cy="761300"/>
            <a:chOff x="0" y="0"/>
            <a:chExt cx="2518347" cy="761299"/>
          </a:xfrm>
        </p:grpSpPr>
        <p:sp>
          <p:nvSpPr>
            <p:cNvPr id="143" name="Rectangle"/>
            <p:cNvSpPr/>
            <p:nvPr/>
          </p:nvSpPr>
          <p:spPr>
            <a:xfrm>
              <a:off x="-1" y="-1"/>
              <a:ext cx="2518349" cy="76130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198858"/>
                    <a:satOff val="-2084"/>
                    <a:lumOff val="20614"/>
                  </a:schemeClr>
                </a:gs>
                <a:gs pos="50000">
                  <a:srgbClr val="A1C1E5"/>
                </a:gs>
                <a:gs pos="100000">
                  <a:schemeClr val="accent5">
                    <a:hueOff val="173799"/>
                    <a:satOff val="1446"/>
                    <a:lumOff val="13545"/>
                  </a:schemeClr>
                </a:gs>
              </a:gsLst>
              <a:lin ang="5400000" scaled="0"/>
            </a:gra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4" name="EXAMPLES"/>
            <p:cNvSpPr txBox="1"/>
            <p:nvPr/>
          </p:nvSpPr>
          <p:spPr>
            <a:xfrm>
              <a:off x="-1" y="206435"/>
              <a:ext cx="2518349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EXAMPLES</a:t>
              </a:r>
            </a:p>
          </p:txBody>
        </p:sp>
      </p:grpSp>
      <p:sp>
        <p:nvSpPr>
          <p:cNvPr id="146" name="Conector recto de flecha 7"/>
          <p:cNvSpPr/>
          <p:nvPr/>
        </p:nvSpPr>
        <p:spPr>
          <a:xfrm flipH="1">
            <a:off x="5101655" y="3317004"/>
            <a:ext cx="446678" cy="446678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Conector recto de flecha 9"/>
          <p:cNvSpPr/>
          <p:nvPr/>
        </p:nvSpPr>
        <p:spPr>
          <a:xfrm>
            <a:off x="6487230" y="3295243"/>
            <a:ext cx="446677" cy="446678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54" name="Rectángulo 12"/>
          <p:cNvGrpSpPr/>
          <p:nvPr/>
        </p:nvGrpSpPr>
        <p:grpSpPr>
          <a:xfrm>
            <a:off x="2606074" y="3844209"/>
            <a:ext cx="3398007" cy="1840570"/>
            <a:chOff x="-132422" y="0"/>
            <a:chExt cx="3398005" cy="1840569"/>
          </a:xfrm>
        </p:grpSpPr>
        <p:sp>
          <p:nvSpPr>
            <p:cNvPr id="152" name="Rectangle"/>
            <p:cNvSpPr/>
            <p:nvPr/>
          </p:nvSpPr>
          <p:spPr>
            <a:xfrm>
              <a:off x="0" y="0"/>
              <a:ext cx="3228891" cy="184056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Como  la  noche  negra"/>
            <p:cNvSpPr txBox="1"/>
            <p:nvPr/>
          </p:nvSpPr>
          <p:spPr>
            <a:xfrm>
              <a:off x="-132422" y="469109"/>
              <a:ext cx="3398005" cy="720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lang="es-EC" dirty="0">
                  <a:solidFill>
                    <a:srgbClr val="FF0000"/>
                  </a:solidFill>
                </a:rPr>
                <a:t>Terco como una  mula!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7" name="Rectángulo 15"/>
          <p:cNvGrpSpPr/>
          <p:nvPr/>
        </p:nvGrpSpPr>
        <p:grpSpPr>
          <a:xfrm>
            <a:off x="6148147" y="3833427"/>
            <a:ext cx="3228892" cy="1827259"/>
            <a:chOff x="0" y="0"/>
            <a:chExt cx="3228890" cy="1827258"/>
          </a:xfrm>
        </p:grpSpPr>
        <p:sp>
          <p:nvSpPr>
            <p:cNvPr id="155" name="Rectangle"/>
            <p:cNvSpPr/>
            <p:nvPr/>
          </p:nvSpPr>
          <p:spPr>
            <a:xfrm>
              <a:off x="0" y="0"/>
              <a:ext cx="3228891" cy="1827259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Like father, like son"/>
            <p:cNvSpPr txBox="1"/>
            <p:nvPr/>
          </p:nvSpPr>
          <p:spPr>
            <a:xfrm>
              <a:off x="0" y="714292"/>
              <a:ext cx="3228891" cy="398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1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>
                  <a:solidFill>
                    <a:schemeClr val="accent4">
                      <a:lumMod val="50000"/>
                    </a:schemeClr>
                  </a:solidFill>
                </a:rPr>
                <a:t>Like </a:t>
              </a:r>
              <a:r>
                <a:rPr dirty="0">
                  <a:solidFill>
                    <a:srgbClr val="FF0000"/>
                  </a:solidFill>
                </a:rPr>
                <a:t>father</a:t>
              </a:r>
              <a:r>
                <a:rPr dirty="0"/>
                <a:t>, like son </a:t>
              </a:r>
            </a:p>
          </p:txBody>
        </p:sp>
      </p:grpSp>
      <p:grpSp>
        <p:nvGrpSpPr>
          <p:cNvPr id="163" name="Rectángulo 21"/>
          <p:cNvGrpSpPr/>
          <p:nvPr/>
        </p:nvGrpSpPr>
        <p:grpSpPr>
          <a:xfrm>
            <a:off x="1643528" y="3884666"/>
            <a:ext cx="955791" cy="1724781"/>
            <a:chOff x="0" y="0"/>
            <a:chExt cx="955790" cy="1724779"/>
          </a:xfrm>
        </p:grpSpPr>
        <p:sp>
          <p:nvSpPr>
            <p:cNvPr id="161" name="Rectangle"/>
            <p:cNvSpPr/>
            <p:nvPr/>
          </p:nvSpPr>
          <p:spPr>
            <a:xfrm>
              <a:off x="-1" y="0"/>
              <a:ext cx="955792" cy="172478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SPANISH"/>
            <p:cNvSpPr txBox="1"/>
            <p:nvPr/>
          </p:nvSpPr>
          <p:spPr>
            <a:xfrm rot="16200000">
              <a:off x="-384496" y="688175"/>
              <a:ext cx="1724781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SPANISH</a:t>
              </a:r>
            </a:p>
          </p:txBody>
        </p:sp>
      </p:grpSp>
      <p:sp>
        <p:nvSpPr>
          <p:cNvPr id="164" name="Prep.of possibility"/>
          <p:cNvSpPr/>
          <p:nvPr/>
        </p:nvSpPr>
        <p:spPr>
          <a:xfrm>
            <a:off x="6456034" y="5106866"/>
            <a:ext cx="814983" cy="4373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Prep.of</a:t>
            </a:r>
            <a:r>
              <a:rPr dirty="0"/>
              <a:t> possibility </a:t>
            </a:r>
          </a:p>
        </p:txBody>
      </p:sp>
      <p:sp>
        <p:nvSpPr>
          <p:cNvPr id="165" name="Noun"/>
          <p:cNvSpPr/>
          <p:nvPr/>
        </p:nvSpPr>
        <p:spPr>
          <a:xfrm>
            <a:off x="7299743" y="5147299"/>
            <a:ext cx="587589" cy="35647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Noun</a:t>
            </a:r>
          </a:p>
        </p:txBody>
      </p:sp>
      <p:sp>
        <p:nvSpPr>
          <p:cNvPr id="167" name="Noun"/>
          <p:cNvSpPr/>
          <p:nvPr/>
        </p:nvSpPr>
        <p:spPr>
          <a:xfrm>
            <a:off x="3780220" y="5016737"/>
            <a:ext cx="587588" cy="35647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s-EC" dirty="0" err="1"/>
              <a:t>Prep</a:t>
            </a:r>
            <a:r>
              <a:rPr lang="es-EC" dirty="0"/>
              <a:t>.</a:t>
            </a:r>
            <a:endParaRPr dirty="0"/>
          </a:p>
        </p:txBody>
      </p:sp>
      <p:sp>
        <p:nvSpPr>
          <p:cNvPr id="169" name="Line"/>
          <p:cNvSpPr/>
          <p:nvPr/>
        </p:nvSpPr>
        <p:spPr>
          <a:xfrm flipV="1">
            <a:off x="4079776" y="4797152"/>
            <a:ext cx="1" cy="235226"/>
          </a:xfrm>
          <a:prstGeom prst="line">
            <a:avLst/>
          </a:prstGeom>
          <a:ln w="12700">
            <a:solidFill>
              <a:srgbClr val="F7C5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Line"/>
          <p:cNvSpPr/>
          <p:nvPr/>
        </p:nvSpPr>
        <p:spPr>
          <a:xfrm flipV="1">
            <a:off x="6863525" y="4878724"/>
            <a:ext cx="1" cy="235226"/>
          </a:xfrm>
          <a:prstGeom prst="line">
            <a:avLst/>
          </a:prstGeom>
          <a:ln w="12700">
            <a:solidFill>
              <a:srgbClr val="F7C5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Line"/>
          <p:cNvSpPr/>
          <p:nvPr/>
        </p:nvSpPr>
        <p:spPr>
          <a:xfrm flipV="1">
            <a:off x="7593537" y="4878724"/>
            <a:ext cx="1" cy="235226"/>
          </a:xfrm>
          <a:prstGeom prst="line">
            <a:avLst/>
          </a:prstGeom>
          <a:ln w="12700">
            <a:solidFill>
              <a:srgbClr val="F7C5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4" name="Rectángulo 20"/>
          <p:cNvGrpSpPr/>
          <p:nvPr/>
        </p:nvGrpSpPr>
        <p:grpSpPr>
          <a:xfrm>
            <a:off x="6324942" y="6006665"/>
            <a:ext cx="1782924" cy="369330"/>
            <a:chOff x="-1" y="-75"/>
            <a:chExt cx="1782923" cy="369328"/>
          </a:xfrm>
        </p:grpSpPr>
        <p:sp>
          <p:nvSpPr>
            <p:cNvPr id="172" name="Rectangle"/>
            <p:cNvSpPr/>
            <p:nvPr/>
          </p:nvSpPr>
          <p:spPr>
            <a:xfrm>
              <a:off x="-1" y="0"/>
              <a:ext cx="1782923" cy="36917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" name="S.Prep."/>
            <p:cNvSpPr txBox="1"/>
            <p:nvPr/>
          </p:nvSpPr>
          <p:spPr>
            <a:xfrm>
              <a:off x="-1" y="-75"/>
              <a:ext cx="1782923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Prep.</a:t>
              </a:r>
              <a:r>
                <a:rPr lang="es-EC" dirty="0"/>
                <a:t> </a:t>
              </a:r>
              <a:r>
                <a:rPr lang="es-EC" dirty="0" err="1"/>
                <a:t>Phrase</a:t>
              </a:r>
              <a:endParaRPr dirty="0"/>
            </a:p>
          </p:txBody>
        </p:sp>
      </p:grpSp>
      <p:grpSp>
        <p:nvGrpSpPr>
          <p:cNvPr id="177" name="Rectángulo 21"/>
          <p:cNvGrpSpPr/>
          <p:nvPr/>
        </p:nvGrpSpPr>
        <p:grpSpPr>
          <a:xfrm>
            <a:off x="9592681" y="3911092"/>
            <a:ext cx="955791" cy="1724781"/>
            <a:chOff x="0" y="0"/>
            <a:chExt cx="955790" cy="1724780"/>
          </a:xfrm>
        </p:grpSpPr>
        <p:sp>
          <p:nvSpPr>
            <p:cNvPr id="175" name="Rectangle"/>
            <p:cNvSpPr/>
            <p:nvPr/>
          </p:nvSpPr>
          <p:spPr>
            <a:xfrm>
              <a:off x="-1" y="0"/>
              <a:ext cx="955792" cy="172478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" name="ENGLISH"/>
            <p:cNvSpPr txBox="1"/>
            <p:nvPr/>
          </p:nvSpPr>
          <p:spPr>
            <a:xfrm rot="16200000">
              <a:off x="-383984" y="688687"/>
              <a:ext cx="1723758" cy="348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dirty="0"/>
                <a:t>ENGLISH</a:t>
              </a:r>
            </a:p>
          </p:txBody>
        </p:sp>
      </p:grpSp>
      <p:sp>
        <p:nvSpPr>
          <p:cNvPr id="178" name="Line"/>
          <p:cNvSpPr/>
          <p:nvPr/>
        </p:nvSpPr>
        <p:spPr>
          <a:xfrm>
            <a:off x="6095999" y="1727259"/>
            <a:ext cx="1" cy="76130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Line"/>
          <p:cNvSpPr/>
          <p:nvPr/>
        </p:nvSpPr>
        <p:spPr>
          <a:xfrm flipV="1">
            <a:off x="7367241" y="5537126"/>
            <a:ext cx="165299" cy="444733"/>
          </a:xfrm>
          <a:prstGeom prst="line">
            <a:avLst/>
          </a:prstGeom>
          <a:ln w="12700">
            <a:solidFill>
              <a:srgbClr val="00F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Line"/>
          <p:cNvSpPr/>
          <p:nvPr/>
        </p:nvSpPr>
        <p:spPr>
          <a:xfrm flipH="1" flipV="1">
            <a:off x="6935444" y="5560344"/>
            <a:ext cx="193956" cy="444360"/>
          </a:xfrm>
          <a:prstGeom prst="line">
            <a:avLst/>
          </a:prstGeom>
          <a:ln w="12700">
            <a:solidFill>
              <a:srgbClr val="00F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Noun"/>
          <p:cNvSpPr/>
          <p:nvPr/>
        </p:nvSpPr>
        <p:spPr>
          <a:xfrm>
            <a:off x="4864290" y="5047020"/>
            <a:ext cx="587589" cy="35647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Noun</a:t>
            </a:r>
          </a:p>
        </p:txBody>
      </p:sp>
      <p:sp>
        <p:nvSpPr>
          <p:cNvPr id="36" name="Line"/>
          <p:cNvSpPr/>
          <p:nvPr/>
        </p:nvSpPr>
        <p:spPr>
          <a:xfrm flipV="1">
            <a:off x="5158084" y="4778445"/>
            <a:ext cx="1" cy="235226"/>
          </a:xfrm>
          <a:prstGeom prst="line">
            <a:avLst/>
          </a:prstGeom>
          <a:ln w="12700">
            <a:solidFill>
              <a:srgbClr val="F7C5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" name="Rectángulo 20"/>
          <p:cNvGrpSpPr/>
          <p:nvPr/>
        </p:nvGrpSpPr>
        <p:grpSpPr>
          <a:xfrm>
            <a:off x="3719735" y="5940066"/>
            <a:ext cx="1782924" cy="369330"/>
            <a:chOff x="-1" y="-75"/>
            <a:chExt cx="1782923" cy="369328"/>
          </a:xfrm>
        </p:grpSpPr>
        <p:sp>
          <p:nvSpPr>
            <p:cNvPr id="38" name="Rectangle"/>
            <p:cNvSpPr/>
            <p:nvPr/>
          </p:nvSpPr>
          <p:spPr>
            <a:xfrm>
              <a:off x="-1" y="0"/>
              <a:ext cx="1782923" cy="36917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9" name="S.Prep."/>
            <p:cNvSpPr txBox="1"/>
            <p:nvPr/>
          </p:nvSpPr>
          <p:spPr>
            <a:xfrm>
              <a:off x="-1" y="-75"/>
              <a:ext cx="1782923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rPr lang="es-EC" dirty="0" err="1"/>
                <a:t>Prep</a:t>
              </a:r>
              <a:r>
                <a:rPr lang="es-EC" dirty="0"/>
                <a:t>. </a:t>
              </a:r>
              <a:r>
                <a:rPr lang="es-EC" dirty="0" err="1"/>
                <a:t>Phrase</a:t>
              </a:r>
              <a:r>
                <a:rPr dirty="0"/>
                <a:t>.</a:t>
              </a:r>
            </a:p>
          </p:txBody>
        </p:sp>
      </p:grpSp>
      <p:sp>
        <p:nvSpPr>
          <p:cNvPr id="40" name="Line"/>
          <p:cNvSpPr/>
          <p:nvPr/>
        </p:nvSpPr>
        <p:spPr>
          <a:xfrm flipV="1">
            <a:off x="4922589" y="5470527"/>
            <a:ext cx="165299" cy="444733"/>
          </a:xfrm>
          <a:prstGeom prst="line">
            <a:avLst/>
          </a:prstGeom>
          <a:ln w="12700">
            <a:solidFill>
              <a:srgbClr val="00F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Line"/>
          <p:cNvSpPr/>
          <p:nvPr/>
        </p:nvSpPr>
        <p:spPr>
          <a:xfrm flipH="1" flipV="1">
            <a:off x="4223792" y="5493745"/>
            <a:ext cx="193956" cy="444360"/>
          </a:xfrm>
          <a:prstGeom prst="line">
            <a:avLst/>
          </a:prstGeom>
          <a:ln w="12700">
            <a:solidFill>
              <a:srgbClr val="00F9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8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64" grpId="0" animBg="1"/>
      <p:bldP spid="165" grpId="0" animBg="1"/>
      <p:bldP spid="167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4331804" y="1377312"/>
            <a:ext cx="4860000" cy="4860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2639" y="36138"/>
            <a:ext cx="10018713" cy="864096"/>
          </a:xfrm>
        </p:spPr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Syntactic Classification</a:t>
            </a:r>
          </a:p>
        </p:txBody>
      </p:sp>
      <p:sp>
        <p:nvSpPr>
          <p:cNvPr id="4" name="Elipse 3"/>
          <p:cNvSpPr/>
          <p:nvPr/>
        </p:nvSpPr>
        <p:spPr>
          <a:xfrm>
            <a:off x="7538917" y="2151405"/>
            <a:ext cx="2736304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Adjectival</a:t>
            </a:r>
          </a:p>
        </p:txBody>
      </p:sp>
      <p:sp>
        <p:nvSpPr>
          <p:cNvPr id="5" name="Elipse 4"/>
          <p:cNvSpPr/>
          <p:nvPr/>
        </p:nvSpPr>
        <p:spPr>
          <a:xfrm>
            <a:off x="3362255" y="5219667"/>
            <a:ext cx="2736304" cy="11521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Adverbial</a:t>
            </a:r>
          </a:p>
        </p:txBody>
      </p:sp>
      <p:sp>
        <p:nvSpPr>
          <p:cNvPr id="6" name="Elipse 5"/>
          <p:cNvSpPr/>
          <p:nvPr/>
        </p:nvSpPr>
        <p:spPr>
          <a:xfrm>
            <a:off x="3000198" y="3681568"/>
            <a:ext cx="2736304" cy="11521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Prepositional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621995" y="5219667"/>
            <a:ext cx="2736304" cy="11521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Verboidal Non-finite Verb</a:t>
            </a:r>
          </a:p>
        </p:txBody>
      </p:sp>
      <p:sp>
        <p:nvSpPr>
          <p:cNvPr id="8" name="Elipse 7"/>
          <p:cNvSpPr/>
          <p:nvPr/>
        </p:nvSpPr>
        <p:spPr>
          <a:xfrm>
            <a:off x="7823651" y="3681568"/>
            <a:ext cx="2736304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Verbal</a:t>
            </a:r>
          </a:p>
        </p:txBody>
      </p:sp>
      <p:sp>
        <p:nvSpPr>
          <p:cNvPr id="9" name="Elipse 8"/>
          <p:cNvSpPr/>
          <p:nvPr/>
        </p:nvSpPr>
        <p:spPr>
          <a:xfrm>
            <a:off x="5393652" y="999277"/>
            <a:ext cx="273630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Nominal</a:t>
            </a:r>
          </a:p>
        </p:txBody>
      </p:sp>
      <p:sp>
        <p:nvSpPr>
          <p:cNvPr id="11" name="Elipse 5">
            <a:extLst>
              <a:ext uri="{FF2B5EF4-FFF2-40B4-BE49-F238E27FC236}">
                <a16:creationId xmlns:a16="http://schemas.microsoft.com/office/drawing/2014/main" id="{432D615B-F136-7C4D-97D6-DE6B7F7DA264}"/>
              </a:ext>
            </a:extLst>
          </p:cNvPr>
          <p:cNvSpPr/>
          <p:nvPr/>
        </p:nvSpPr>
        <p:spPr>
          <a:xfrm>
            <a:off x="3284932" y="2151405"/>
            <a:ext cx="2736304" cy="11521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bg1"/>
                </a:solidFill>
              </a:rPr>
              <a:t>Comparative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1628800"/>
            <a:ext cx="8574622" cy="2689515"/>
          </a:xfrm>
        </p:spPr>
        <p:txBody>
          <a:bodyPr>
            <a:prstTxWarp prst="textInflateBottom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Oraciones Unimembres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 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84232" y="3428604"/>
            <a:ext cx="2183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NOUN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3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4367808" y="5589240"/>
            <a:ext cx="2088232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726614" y="1585368"/>
            <a:ext cx="4319717" cy="97808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 by itself 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Sustantivo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726614" y="3797237"/>
            <a:ext cx="4319718" cy="98070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 Phrase 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Sintagma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97518" y="260648"/>
            <a:ext cx="7203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3600" b="1" dirty="0" err="1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Sustantivas</a:t>
            </a:r>
          </a:p>
          <a:p>
            <a:pPr algn="ctr"/>
            <a:r>
              <a:rPr lang="es-EC" sz="3600" b="1" dirty="0" err="1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s-EC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600" b="1" dirty="0" err="1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s-EC" sz="36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3600" b="1" dirty="0" err="1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Sentences</a:t>
            </a:r>
            <a:endParaRPr lang="es-EC" sz="3600" b="1" dirty="0">
              <a:ln w="95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9048328" y="2279700"/>
            <a:ext cx="2631755" cy="2671565"/>
            <a:chOff x="8760296" y="3645024"/>
            <a:chExt cx="2631755" cy="267156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" t="284" r="-379" b="26119"/>
            <a:stretch/>
          </p:blipFill>
          <p:spPr>
            <a:xfrm>
              <a:off x="8760296" y="3645024"/>
              <a:ext cx="2631755" cy="2671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Elipse 4"/>
            <p:cNvSpPr/>
            <p:nvPr/>
          </p:nvSpPr>
          <p:spPr>
            <a:xfrm>
              <a:off x="10632504" y="4005064"/>
              <a:ext cx="432048" cy="374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2" name="18 Rectángulo"/>
          <p:cNvSpPr/>
          <p:nvPr/>
        </p:nvSpPr>
        <p:spPr>
          <a:xfrm>
            <a:off x="7912583" y="5589240"/>
            <a:ext cx="2065893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7" name="AutoShape 2" descr="https://vignette.wikia.nocookie.net/okami/images/f/f0/Check_mark.png/revision/latest?cb=201305201418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brir llave 7"/>
          <p:cNvSpPr/>
          <p:nvPr/>
        </p:nvSpPr>
        <p:spPr>
          <a:xfrm rot="10800000">
            <a:off x="6168009" y="2179306"/>
            <a:ext cx="262916" cy="233069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6644886" y="2940548"/>
            <a:ext cx="1327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43" y="5589241"/>
            <a:ext cx="712331" cy="64807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589240"/>
            <a:ext cx="71233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12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5924" y="404664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Sustantivas</a:t>
            </a: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Noun Sentences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11624" y="2348880"/>
            <a:ext cx="2725942" cy="5760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 by itself</a:t>
            </a:r>
          </a:p>
        </p:txBody>
      </p:sp>
      <p:sp>
        <p:nvSpPr>
          <p:cNvPr id="22" name="21 Elipse"/>
          <p:cNvSpPr/>
          <p:nvPr/>
        </p:nvSpPr>
        <p:spPr>
          <a:xfrm>
            <a:off x="2301815" y="2420888"/>
            <a:ext cx="337801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32" name="31 Flecha derecha"/>
          <p:cNvSpPr/>
          <p:nvPr/>
        </p:nvSpPr>
        <p:spPr>
          <a:xfrm>
            <a:off x="3483756" y="3842128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>
            <a:off x="6816080" y="3812290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Flecha derecha"/>
          <p:cNvSpPr/>
          <p:nvPr/>
        </p:nvSpPr>
        <p:spPr>
          <a:xfrm>
            <a:off x="3483756" y="5324465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Flecha derecha"/>
          <p:cNvSpPr/>
          <p:nvPr/>
        </p:nvSpPr>
        <p:spPr>
          <a:xfrm>
            <a:off x="6816080" y="5124665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4025131" y="3708536"/>
            <a:ext cx="199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¡Silencio!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79776" y="5157192"/>
            <a:ext cx="199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343257" y="3698333"/>
            <a:ext cx="239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 ¡Maravilla!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343257" y="4951032"/>
            <a:ext cx="273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Eg: Oops!.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52" y="4583408"/>
            <a:ext cx="1137720" cy="1208163"/>
          </a:xfrm>
          <a:prstGeom prst="rect">
            <a:avLst/>
          </a:prstGeom>
        </p:spPr>
      </p:pic>
      <p:sp>
        <p:nvSpPr>
          <p:cNvPr id="17" name="21 Elipse"/>
          <p:cNvSpPr/>
          <p:nvPr/>
        </p:nvSpPr>
        <p:spPr>
          <a:xfrm>
            <a:off x="1415480" y="3812290"/>
            <a:ext cx="1817563" cy="3477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/>
              <a:t>Spanish</a:t>
            </a:r>
            <a:endParaRPr lang="es-EC" dirty="0"/>
          </a:p>
        </p:txBody>
      </p:sp>
      <p:sp>
        <p:nvSpPr>
          <p:cNvPr id="18" name="21 Elipse"/>
          <p:cNvSpPr/>
          <p:nvPr/>
        </p:nvSpPr>
        <p:spPr>
          <a:xfrm>
            <a:off x="1415480" y="5241532"/>
            <a:ext cx="1817563" cy="3477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English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78" y="2085195"/>
            <a:ext cx="2232486" cy="22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2" grpId="0" animBg="1"/>
      <p:bldP spid="32" grpId="0" animBg="1"/>
      <p:bldP spid="33" grpId="0" animBg="1"/>
      <p:bldP spid="40" grpId="0" animBg="1"/>
      <p:bldP spid="41" grpId="0" animBg="1"/>
      <p:bldP spid="2" grpId="0"/>
      <p:bldP spid="12" grpId="0"/>
      <p:bldP spid="13" grpId="0"/>
      <p:bldP spid="14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5924" y="404664"/>
            <a:ext cx="7838508" cy="12241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Oraciones </a:t>
            </a:r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Unimembres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Sustantivas</a:t>
            </a:r>
          </a:p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Noun Sentences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711623" y="2348880"/>
            <a:ext cx="4949059" cy="5760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Sustantivada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Noun Phrase</a:t>
            </a:r>
          </a:p>
        </p:txBody>
      </p:sp>
      <p:sp>
        <p:nvSpPr>
          <p:cNvPr id="22" name="21 Elipse"/>
          <p:cNvSpPr/>
          <p:nvPr/>
        </p:nvSpPr>
        <p:spPr>
          <a:xfrm>
            <a:off x="2301815" y="2420888"/>
            <a:ext cx="337801" cy="3600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32" name="31 Flecha derecha"/>
          <p:cNvSpPr/>
          <p:nvPr/>
        </p:nvSpPr>
        <p:spPr>
          <a:xfrm>
            <a:off x="3483756" y="3842128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>
            <a:off x="6816080" y="3812290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Flecha derecha"/>
          <p:cNvSpPr/>
          <p:nvPr/>
        </p:nvSpPr>
        <p:spPr>
          <a:xfrm>
            <a:off x="3483756" y="5324465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Flecha derecha"/>
          <p:cNvSpPr/>
          <p:nvPr/>
        </p:nvSpPr>
        <p:spPr>
          <a:xfrm>
            <a:off x="6816080" y="5301208"/>
            <a:ext cx="41698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CuadroTexto 1"/>
          <p:cNvSpPr txBox="1"/>
          <p:nvPr/>
        </p:nvSpPr>
        <p:spPr>
          <a:xfrm>
            <a:off x="4025131" y="3708536"/>
            <a:ext cx="2650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Una lucha sin tregua.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79776" y="5157192"/>
            <a:ext cx="259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stripe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tiger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343257" y="3698333"/>
            <a:ext cx="2497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segunda guerra mundial.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343257" y="5199583"/>
            <a:ext cx="273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flakes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21 Elipse"/>
          <p:cNvSpPr/>
          <p:nvPr/>
        </p:nvSpPr>
        <p:spPr>
          <a:xfrm>
            <a:off x="1415480" y="3812290"/>
            <a:ext cx="1817563" cy="3477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/>
              <a:t>Spanish</a:t>
            </a:r>
            <a:endParaRPr lang="es-EC" dirty="0"/>
          </a:p>
        </p:txBody>
      </p:sp>
      <p:sp>
        <p:nvSpPr>
          <p:cNvPr id="18" name="21 Elipse"/>
          <p:cNvSpPr/>
          <p:nvPr/>
        </p:nvSpPr>
        <p:spPr>
          <a:xfrm>
            <a:off x="1415480" y="5241532"/>
            <a:ext cx="1817563" cy="3477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English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356719"/>
            <a:ext cx="1900104" cy="11828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3" y="4732532"/>
            <a:ext cx="1471898" cy="1471898"/>
          </a:xfrm>
          <a:prstGeom prst="rect">
            <a:avLst/>
          </a:prstGeom>
        </p:spPr>
      </p:pic>
      <p:sp>
        <p:nvSpPr>
          <p:cNvPr id="21" name="12 Rectángulo"/>
          <p:cNvSpPr/>
          <p:nvPr/>
        </p:nvSpPr>
        <p:spPr>
          <a:xfrm>
            <a:off x="5309290" y="3432833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</a:t>
            </a:r>
          </a:p>
        </p:txBody>
      </p:sp>
      <p:sp>
        <p:nvSpPr>
          <p:cNvPr id="25" name="12 Rectángulo"/>
          <p:cNvSpPr/>
          <p:nvPr/>
        </p:nvSpPr>
        <p:spPr>
          <a:xfrm>
            <a:off x="4531317" y="3429000"/>
            <a:ext cx="556571" cy="2757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Art.</a:t>
            </a:r>
            <a:endParaRPr lang="es-EC" dirty="0"/>
          </a:p>
        </p:txBody>
      </p:sp>
      <p:sp>
        <p:nvSpPr>
          <p:cNvPr id="26" name="12 Rectángulo"/>
          <p:cNvSpPr/>
          <p:nvPr/>
        </p:nvSpPr>
        <p:spPr>
          <a:xfrm>
            <a:off x="5932491" y="3429000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</a:t>
            </a:r>
          </a:p>
        </p:txBody>
      </p:sp>
      <p:sp>
        <p:nvSpPr>
          <p:cNvPr id="27" name="12 Rectángulo"/>
          <p:cNvSpPr/>
          <p:nvPr/>
        </p:nvSpPr>
        <p:spPr>
          <a:xfrm>
            <a:off x="7876707" y="3489997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Art</a:t>
            </a:r>
            <a:endParaRPr lang="es-EC" dirty="0"/>
          </a:p>
        </p:txBody>
      </p:sp>
      <p:sp>
        <p:nvSpPr>
          <p:cNvPr id="28" name="12 Rectángulo"/>
          <p:cNvSpPr/>
          <p:nvPr/>
        </p:nvSpPr>
        <p:spPr>
          <a:xfrm>
            <a:off x="8596787" y="3489998"/>
            <a:ext cx="570686" cy="284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err="1"/>
              <a:t>Adj</a:t>
            </a:r>
            <a:endParaRPr lang="es-EC" dirty="0"/>
          </a:p>
        </p:txBody>
      </p:sp>
      <p:sp>
        <p:nvSpPr>
          <p:cNvPr id="29" name="12 Rectángulo"/>
          <p:cNvSpPr/>
          <p:nvPr/>
        </p:nvSpPr>
        <p:spPr>
          <a:xfrm>
            <a:off x="4295800" y="4509120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</a:t>
            </a:r>
          </a:p>
        </p:txBody>
      </p:sp>
      <p:sp>
        <p:nvSpPr>
          <p:cNvPr id="30" name="12 Rectángulo"/>
          <p:cNvSpPr/>
          <p:nvPr/>
        </p:nvSpPr>
        <p:spPr>
          <a:xfrm>
            <a:off x="7660683" y="4512953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</a:t>
            </a:r>
          </a:p>
        </p:txBody>
      </p:sp>
      <p:sp>
        <p:nvSpPr>
          <p:cNvPr id="31" name="12 Rectángulo"/>
          <p:cNvSpPr/>
          <p:nvPr/>
        </p:nvSpPr>
        <p:spPr>
          <a:xfrm>
            <a:off x="8616280" y="4512954"/>
            <a:ext cx="551193" cy="280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err="1"/>
              <a:t>Adj</a:t>
            </a:r>
            <a:endParaRPr lang="es-EC" dirty="0"/>
          </a:p>
        </p:txBody>
      </p:sp>
      <p:sp>
        <p:nvSpPr>
          <p:cNvPr id="34" name="12 Rectángulo"/>
          <p:cNvSpPr/>
          <p:nvPr/>
        </p:nvSpPr>
        <p:spPr>
          <a:xfrm>
            <a:off x="4943872" y="4869160"/>
            <a:ext cx="65157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Adj</a:t>
            </a:r>
            <a:endParaRPr lang="es-EC" dirty="0"/>
          </a:p>
        </p:txBody>
      </p:sp>
      <p:sp>
        <p:nvSpPr>
          <p:cNvPr id="35" name="12 Rectángulo"/>
          <p:cNvSpPr/>
          <p:nvPr/>
        </p:nvSpPr>
        <p:spPr>
          <a:xfrm>
            <a:off x="5735960" y="4872993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</a:t>
            </a:r>
          </a:p>
        </p:txBody>
      </p:sp>
      <p:sp>
        <p:nvSpPr>
          <p:cNvPr id="36" name="12 Rectángulo"/>
          <p:cNvSpPr/>
          <p:nvPr/>
        </p:nvSpPr>
        <p:spPr>
          <a:xfrm>
            <a:off x="4079776" y="5949280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</a:t>
            </a:r>
          </a:p>
        </p:txBody>
      </p:sp>
      <p:sp>
        <p:nvSpPr>
          <p:cNvPr id="37" name="12 Rectángulo"/>
          <p:cNvSpPr/>
          <p:nvPr/>
        </p:nvSpPr>
        <p:spPr>
          <a:xfrm>
            <a:off x="5051369" y="5966818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</a:t>
            </a:r>
          </a:p>
        </p:txBody>
      </p:sp>
      <p:sp>
        <p:nvSpPr>
          <p:cNvPr id="38" name="12 Rectángulo"/>
          <p:cNvSpPr/>
          <p:nvPr/>
        </p:nvSpPr>
        <p:spPr>
          <a:xfrm>
            <a:off x="8020723" y="5661248"/>
            <a:ext cx="525900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Adj</a:t>
            </a:r>
            <a:endParaRPr lang="es-EC" dirty="0"/>
          </a:p>
        </p:txBody>
      </p:sp>
      <p:sp>
        <p:nvSpPr>
          <p:cNvPr id="39" name="12 Rectángulo"/>
          <p:cNvSpPr/>
          <p:nvPr/>
        </p:nvSpPr>
        <p:spPr>
          <a:xfrm>
            <a:off x="8740803" y="5661248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</a:t>
            </a:r>
          </a:p>
        </p:txBody>
      </p:sp>
      <p:sp>
        <p:nvSpPr>
          <p:cNvPr id="42" name="12 Rectángulo"/>
          <p:cNvSpPr/>
          <p:nvPr/>
        </p:nvSpPr>
        <p:spPr>
          <a:xfrm>
            <a:off x="4559415" y="5945447"/>
            <a:ext cx="451541" cy="284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Art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05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32" grpId="0" animBg="1"/>
      <p:bldP spid="33" grpId="0" animBg="1"/>
      <p:bldP spid="40" grpId="0" animBg="1"/>
      <p:bldP spid="41" grpId="0" animBg="1"/>
      <p:bldP spid="2" grpId="0"/>
      <p:bldP spid="12" grpId="0"/>
      <p:bldP spid="13" grpId="0"/>
      <p:bldP spid="14" grpId="0"/>
      <p:bldP spid="17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0" y="2158075"/>
            <a:ext cx="8574622" cy="2160240"/>
          </a:xfrm>
        </p:spPr>
        <p:txBody>
          <a:bodyPr>
            <a:prstTxWarp prst="textIn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THE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MINOR</a:t>
            </a:r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C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SENTENCE</a:t>
            </a:r>
            <a:b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80227" y="3428604"/>
            <a:ext cx="359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ADJECTIVE</a:t>
            </a:r>
            <a:endParaRPr lang="es-EC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82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12830</TotalTime>
  <Words>1578</Words>
  <Application>Microsoft Macintosh PowerPoint</Application>
  <PresentationFormat>Widescreen</PresentationFormat>
  <Paragraphs>443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Corbel</vt:lpstr>
      <vt:lpstr>Times New Roman</vt:lpstr>
      <vt:lpstr>Parallax</vt:lpstr>
      <vt:lpstr>Oración / Sentence</vt:lpstr>
      <vt:lpstr>La oración unimembre The minor sentence</vt:lpstr>
      <vt:lpstr>Types of minor sentences</vt:lpstr>
      <vt:lpstr>Syntactic Classification</vt:lpstr>
      <vt:lpstr>Oraciones Unimembres  MINOR SENTENCE </vt:lpstr>
      <vt:lpstr>PowerPoint Presentation</vt:lpstr>
      <vt:lpstr>PowerPoint Presentation</vt:lpstr>
      <vt:lpstr>PowerPoint Presentation</vt:lpstr>
      <vt:lpstr>THE MINOR SENTENCE </vt:lpstr>
      <vt:lpstr>PowerPoint Presentation</vt:lpstr>
      <vt:lpstr>PowerPoint Presentation</vt:lpstr>
      <vt:lpstr>THE MINOR SENTENCE </vt:lpstr>
      <vt:lpstr>PowerPoint Presentation</vt:lpstr>
      <vt:lpstr>PowerPoint Presentation</vt:lpstr>
      <vt:lpstr>THE MINOR SENTENCE </vt:lpstr>
      <vt:lpstr>ADVERB: DEFINITION</vt:lpstr>
      <vt:lpstr>ADVERB: TYPES</vt:lpstr>
      <vt:lpstr>PowerPoint Presentation</vt:lpstr>
      <vt:lpstr>PowerPoint Presentation</vt:lpstr>
      <vt:lpstr>ADVERB: EXAMPLES AS MINOR SENTENCES</vt:lpstr>
      <vt:lpstr>PowerPoint Presentation</vt:lpstr>
      <vt:lpstr>THE MINOR SENTENCE </vt:lpstr>
      <vt:lpstr>PREPOSITIONS: DEFINITION</vt:lpstr>
      <vt:lpstr>PowerPoint Presentation</vt:lpstr>
      <vt:lpstr>PowerPoint Presentation</vt:lpstr>
      <vt:lpstr>PowerPoint Presentation</vt:lpstr>
      <vt:lpstr>THE MINOR SENTENCE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MINOR SENTENCE </vt:lpstr>
      <vt:lpstr>ORACIONES UNIMEMBRES COMPARATIVAS  </vt:lpstr>
      <vt:lpstr>ORACIONES UNIMEMBRES COMPARATIVAS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CLASS Lesson Plan</dc:title>
  <dc:creator>CON</dc:creator>
  <cp:lastModifiedBy>PABLO AMILCAR MEJIA MALDONADO</cp:lastModifiedBy>
  <cp:revision>145</cp:revision>
  <dcterms:created xsi:type="dcterms:W3CDTF">2017-10-15T23:20:18Z</dcterms:created>
  <dcterms:modified xsi:type="dcterms:W3CDTF">2021-02-12T02:06:00Z</dcterms:modified>
</cp:coreProperties>
</file>